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4"/>
    <p:sldMasterId id="2147483779" r:id="rId5"/>
  </p:sldMasterIdLst>
  <p:notesMasterIdLst>
    <p:notesMasterId r:id="rId49"/>
  </p:notesMasterIdLst>
  <p:handoutMasterIdLst>
    <p:handoutMasterId r:id="rId50"/>
  </p:handoutMasterIdLst>
  <p:sldIdLst>
    <p:sldId id="2147482161" r:id="rId6"/>
    <p:sldId id="946" r:id="rId7"/>
    <p:sldId id="2147482162" r:id="rId8"/>
    <p:sldId id="2147482184" r:id="rId9"/>
    <p:sldId id="1074" r:id="rId10"/>
    <p:sldId id="2147482177" r:id="rId11"/>
    <p:sldId id="2147482175" r:id="rId12"/>
    <p:sldId id="2147482176" r:id="rId13"/>
    <p:sldId id="2147482173" r:id="rId14"/>
    <p:sldId id="2147482163" r:id="rId15"/>
    <p:sldId id="2147482164" r:id="rId16"/>
    <p:sldId id="2147482165" r:id="rId17"/>
    <p:sldId id="2147482166" r:id="rId18"/>
    <p:sldId id="2147482178" r:id="rId19"/>
    <p:sldId id="2147482168" r:id="rId20"/>
    <p:sldId id="941" r:id="rId21"/>
    <p:sldId id="942" r:id="rId22"/>
    <p:sldId id="963" r:id="rId23"/>
    <p:sldId id="947" r:id="rId24"/>
    <p:sldId id="2147468895" r:id="rId25"/>
    <p:sldId id="2147472528" r:id="rId26"/>
    <p:sldId id="2147472529" r:id="rId27"/>
    <p:sldId id="2147468937" r:id="rId28"/>
    <p:sldId id="2147472509" r:id="rId29"/>
    <p:sldId id="2147472510" r:id="rId30"/>
    <p:sldId id="2147472513" r:id="rId31"/>
    <p:sldId id="2147472511" r:id="rId32"/>
    <p:sldId id="2147472518" r:id="rId33"/>
    <p:sldId id="2147482183" r:id="rId34"/>
    <p:sldId id="2147472523" r:id="rId35"/>
    <p:sldId id="2147472524" r:id="rId36"/>
    <p:sldId id="2147472519" r:id="rId37"/>
    <p:sldId id="2147472489" r:id="rId38"/>
    <p:sldId id="965" r:id="rId39"/>
    <p:sldId id="961" r:id="rId40"/>
    <p:sldId id="969" r:id="rId41"/>
    <p:sldId id="2147482180" r:id="rId42"/>
    <p:sldId id="2147482179" r:id="rId43"/>
    <p:sldId id="2147482181" r:id="rId44"/>
    <p:sldId id="2147482182" r:id="rId45"/>
    <p:sldId id="2147472526" r:id="rId46"/>
    <p:sldId id="2147469101" r:id="rId47"/>
    <p:sldId id="2214" r:id="rId48"/>
  </p:sldIdLst>
  <p:sldSz cx="9144000" cy="6858000" type="screen4x3"/>
  <p:notesSz cx="7010400" cy="9296400"/>
  <p:custDataLst>
    <p:tags r:id="rId51"/>
  </p:custDataLst>
  <p:defaultTex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p:defaultTextStyle>
  <p:extLst>
    <p:ext uri="{521415D9-36F7-43E2-AB2F-B90AF26B5E84}">
      <p14:sectionLst xmlns:p14="http://schemas.microsoft.com/office/powerpoint/2010/main">
        <p14:section name="Health Safety Net" id="{A89B1896-7FFA-4D0F-8AA9-C385B7AD7859}">
          <p14:sldIdLst>
            <p14:sldId id="2147482161"/>
            <p14:sldId id="946"/>
            <p14:sldId id="2147482162"/>
            <p14:sldId id="2147482184"/>
            <p14:sldId id="1074"/>
            <p14:sldId id="2147482177"/>
            <p14:sldId id="2147482175"/>
            <p14:sldId id="2147482176"/>
            <p14:sldId id="2147482173"/>
            <p14:sldId id="2147482163"/>
            <p14:sldId id="2147482164"/>
            <p14:sldId id="2147482165"/>
            <p14:sldId id="2147482166"/>
            <p14:sldId id="2147482178"/>
            <p14:sldId id="2147482168"/>
            <p14:sldId id="941"/>
            <p14:sldId id="942"/>
          </p14:sldIdLst>
        </p14:section>
        <p14:section name="MassHealth Renewal" id="{41B33B41-06CD-4D57-A582-BA356C6A946B}">
          <p14:sldIdLst>
            <p14:sldId id="963"/>
            <p14:sldId id="947"/>
            <p14:sldId id="2147468895"/>
            <p14:sldId id="2147472528"/>
            <p14:sldId id="2147472529"/>
            <p14:sldId id="2147468937"/>
            <p14:sldId id="2147472509"/>
            <p14:sldId id="2147472510"/>
            <p14:sldId id="2147472513"/>
            <p14:sldId id="2147472511"/>
            <p14:sldId id="2147472518"/>
            <p14:sldId id="2147482183"/>
            <p14:sldId id="2147472523"/>
            <p14:sldId id="2147472524"/>
            <p14:sldId id="2147472519"/>
            <p14:sldId id="2147472489"/>
            <p14:sldId id="965"/>
          </p14:sldIdLst>
        </p14:section>
        <p14:section name="CMSP Copay and Premium" id="{39939D45-1365-4205-81DF-3A90C971D215}">
          <p14:sldIdLst>
            <p14:sldId id="961"/>
            <p14:sldId id="969"/>
            <p14:sldId id="2147482180"/>
            <p14:sldId id="2147482179"/>
            <p14:sldId id="2147482181"/>
            <p14:sldId id="2147482182"/>
          </p14:sldIdLst>
        </p14:section>
        <p14:section name="2025 CAC Recert" id="{A2528FE7-C31E-4F11-9EC3-B898B1EFD453}">
          <p14:sldIdLst>
            <p14:sldId id="2147472526"/>
            <p14:sldId id="2147469101"/>
            <p14:sldId id="2214"/>
          </p14:sldIdLst>
        </p14:section>
      </p14:sectionLst>
    </p:ext>
    <p:ext uri="{EFAFB233-063F-42B5-8137-9DF3F51BA10A}">
      <p15:sldGuideLst xmlns:p15="http://schemas.microsoft.com/office/powerpoint/2012/main">
        <p15:guide id="1" orient="horz" pos="1152">
          <p15:clr>
            <a:srgbClr val="A4A3A4"/>
          </p15:clr>
        </p15:guide>
        <p15:guide id="2" pos="3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F8EAF0-A912-C2F3-43AD-971581A5290D}" name="Chiev, Sokmeakara (EHS)" initials="SC" userId="S::Sokmeakara.Chiev1@mass.gov::9435e2b5-d995-4b59-b25d-2bb9b96a2a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iev, Sokmeakara (EHS)" initials="" lastIdx="1" clrIdx="0"/>
  <p:cmAuthor id="7" name="TCapone" initials="TRC" lastIdx="9" clrIdx="7"/>
  <p:cmAuthor id="1" name=" " initials="" lastIdx="1" clrIdx="1"/>
  <p:cmAuthor id="8" name="Kara Chiev" initials="KC" lastIdx="1" clrIdx="8">
    <p:extLst>
      <p:ext uri="{19B8F6BF-5375-455C-9EA6-DF929625EA0E}">
        <p15:presenceInfo xmlns:p15="http://schemas.microsoft.com/office/powerpoint/2012/main" userId="db4c24ebf9387643" providerId="Windows Live"/>
      </p:ext>
    </p:extLst>
  </p:cmAuthor>
  <p:cmAuthor id="2" name=" Sue" initials="" lastIdx="1" clrIdx="2"/>
  <p:cmAuthor id="3" name="Heather Rossi" initials="" lastIdx="1" clrIdx="3"/>
  <p:cmAuthor id="4" name=" " initials=" " lastIdx="4" clrIdx="4"/>
  <p:cmAuthor id="5" name="EHS" initials="EHS" lastIdx="10" clrIdx="5"/>
  <p:cmAuthor id="6" name="Jill True" initials="JAT"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FFFFFF"/>
    <a:srgbClr val="002060"/>
    <a:srgbClr val="333399"/>
    <a:srgbClr val="000066"/>
    <a:srgbClr val="33339D"/>
    <a:srgbClr val="C49500"/>
    <a:srgbClr val="FF9900"/>
    <a:srgbClr val="5C4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34" autoAdjust="0"/>
  </p:normalViewPr>
  <p:slideViewPr>
    <p:cSldViewPr snapToGrid="0">
      <p:cViewPr varScale="1">
        <p:scale>
          <a:sx n="95" d="100"/>
          <a:sy n="95" d="100"/>
        </p:scale>
        <p:origin x="1410" y="84"/>
      </p:cViewPr>
      <p:guideLst>
        <p:guide orient="horz" pos="1152"/>
        <p:guide pos="336"/>
      </p:guideLst>
    </p:cSldViewPr>
  </p:slideViewPr>
  <p:notesTextViewPr>
    <p:cViewPr>
      <p:scale>
        <a:sx n="1" d="1"/>
        <a:sy n="1" d="1"/>
      </p:scale>
      <p:origin x="0" y="0"/>
    </p:cViewPr>
  </p:notesTextViewPr>
  <p:sorterViewPr>
    <p:cViewPr>
      <p:scale>
        <a:sx n="100" d="100"/>
        <a:sy n="100" d="100"/>
      </p:scale>
      <p:origin x="0" y="-6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a:p>
        </p:txBody>
      </p:sp>
      <p:sp>
        <p:nvSpPr>
          <p:cNvPr id="84995" name="Rectangle 3"/>
          <p:cNvSpPr>
            <a:spLocks noGrp="1" noChangeArrowheads="1"/>
          </p:cNvSpPr>
          <p:nvPr>
            <p:ph type="dt" sz="quarter" idx="1"/>
          </p:nvPr>
        </p:nvSpPr>
        <p:spPr bwMode="auto">
          <a:xfrm>
            <a:off x="3970338" y="7620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algn="r" defTabSz="914775" eaLnBrk="0" hangingPunct="0">
              <a:lnSpc>
                <a:spcPct val="85000"/>
              </a:lnSpc>
              <a:defRPr sz="1200">
                <a:ea typeface="MS PGothic" pitchFamily="34" charset="-128"/>
              </a:defRPr>
            </a:lvl1pPr>
          </a:lstStyle>
          <a:p>
            <a:pPr>
              <a:defRPr/>
            </a:pPr>
            <a:r>
              <a:rPr lang="en-US" altLang="en-US" sz="900" b="0">
                <a:solidFill>
                  <a:schemeClr val="tx1"/>
                </a:solidFill>
              </a:rPr>
              <a:t>MassHealth Updates</a:t>
            </a:r>
          </a:p>
        </p:txBody>
      </p:sp>
      <p:sp>
        <p:nvSpPr>
          <p:cNvPr id="849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362" tIns="45677" rIns="91362" bIns="45677" numCol="1" anchor="b"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a:p>
        </p:txBody>
      </p:sp>
    </p:spTree>
    <p:extLst>
      <p:ext uri="{BB962C8B-B14F-4D97-AF65-F5344CB8AC3E}">
        <p14:creationId xmlns:p14="http://schemas.microsoft.com/office/powerpoint/2010/main" val="123184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a:p>
        </p:txBody>
      </p:sp>
      <p:sp>
        <p:nvSpPr>
          <p:cNvPr id="59395"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algn="r" defTabSz="932094">
              <a:defRPr sz="1200" b="0">
                <a:solidFill>
                  <a:schemeClr val="tx1"/>
                </a:solidFill>
                <a:ea typeface="MS PGothic" pitchFamily="34" charset="-128"/>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a:p>
        </p:txBody>
      </p:sp>
      <p:sp>
        <p:nvSpPr>
          <p:cNvPr id="59399"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algn="r" defTabSz="932094">
              <a:defRPr sz="1200" b="0">
                <a:solidFill>
                  <a:schemeClr val="tx1"/>
                </a:solidFill>
                <a:ea typeface="MS PGothic" pitchFamily="34" charset="-128"/>
              </a:defRPr>
            </a:lvl1pPr>
          </a:lstStyle>
          <a:p>
            <a:pPr>
              <a:defRPr/>
            </a:pPr>
            <a:fld id="{87AE3DAA-91F2-485E-966D-965CA4860340}" type="slidenum">
              <a:rPr lang="en-US" altLang="en-US"/>
              <a:pPr>
                <a:defRPr/>
              </a:pPr>
              <a:t>‹#›</a:t>
            </a:fld>
            <a:endParaRPr lang="en-US" altLang="en-US"/>
          </a:p>
        </p:txBody>
      </p:sp>
    </p:spTree>
    <p:extLst>
      <p:ext uri="{BB962C8B-B14F-4D97-AF65-F5344CB8AC3E}">
        <p14:creationId xmlns:p14="http://schemas.microsoft.com/office/powerpoint/2010/main" val="348288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19</a:t>
            </a:fld>
            <a:endParaRPr lang="en-US" altLang="en-US"/>
          </a:p>
        </p:txBody>
      </p:sp>
    </p:spTree>
    <p:extLst>
      <p:ext uri="{BB962C8B-B14F-4D97-AF65-F5344CB8AC3E}">
        <p14:creationId xmlns:p14="http://schemas.microsoft.com/office/powerpoint/2010/main" val="45017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22</a:t>
            </a:fld>
            <a:endParaRPr lang="en-US" altLang="en-US"/>
          </a:p>
        </p:txBody>
      </p:sp>
    </p:spTree>
    <p:extLst>
      <p:ext uri="{BB962C8B-B14F-4D97-AF65-F5344CB8AC3E}">
        <p14:creationId xmlns:p14="http://schemas.microsoft.com/office/powerpoint/2010/main" val="212068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25</a:t>
            </a:fld>
            <a:endParaRPr lang="en-US" altLang="en-US"/>
          </a:p>
        </p:txBody>
      </p:sp>
    </p:spTree>
    <p:extLst>
      <p:ext uri="{BB962C8B-B14F-4D97-AF65-F5344CB8AC3E}">
        <p14:creationId xmlns:p14="http://schemas.microsoft.com/office/powerpoint/2010/main" val="184412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31</a:t>
            </a:fld>
            <a:endParaRPr lang="en-US" altLang="en-US"/>
          </a:p>
        </p:txBody>
      </p:sp>
    </p:spTree>
    <p:extLst>
      <p:ext uri="{BB962C8B-B14F-4D97-AF65-F5344CB8AC3E}">
        <p14:creationId xmlns:p14="http://schemas.microsoft.com/office/powerpoint/2010/main" val="158070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932D643-E010-4047-9C4A-93C11557214C}" type="slidenum">
              <a:rPr lang="en-US" smtClean="0"/>
              <a:t>33</a:t>
            </a:fld>
            <a:endParaRPr lang="en-US"/>
          </a:p>
        </p:txBody>
      </p:sp>
    </p:spTree>
    <p:extLst>
      <p:ext uri="{BB962C8B-B14F-4D97-AF65-F5344CB8AC3E}">
        <p14:creationId xmlns:p14="http://schemas.microsoft.com/office/powerpoint/2010/main" val="59080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34</a:t>
            </a:fld>
            <a:endParaRPr lang="en-US" altLang="en-US"/>
          </a:p>
        </p:txBody>
      </p:sp>
    </p:spTree>
    <p:extLst>
      <p:ext uri="{BB962C8B-B14F-4D97-AF65-F5344CB8AC3E}">
        <p14:creationId xmlns:p14="http://schemas.microsoft.com/office/powerpoint/2010/main" val="128629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42</a:t>
            </a:fld>
            <a:endParaRPr lang="en-US" altLang="en-US" dirty="0"/>
          </a:p>
        </p:txBody>
      </p:sp>
    </p:spTree>
    <p:extLst>
      <p:ext uri="{BB962C8B-B14F-4D97-AF65-F5344CB8AC3E}">
        <p14:creationId xmlns:p14="http://schemas.microsoft.com/office/powerpoint/2010/main" val="271480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FD819AE9-3208-4DCA-8D3F-890226334B0E}" type="datetime1">
              <a:rPr lang="en-US" smtClean="0"/>
              <a:t>4/2/2026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spTree>
    <p:extLst>
      <p:ext uri="{BB962C8B-B14F-4D97-AF65-F5344CB8AC3E}">
        <p14:creationId xmlns:p14="http://schemas.microsoft.com/office/powerpoint/2010/main" val="243829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D138AF-F674-4FD6-A5E9-F282EEC69783}" type="datetime1">
              <a:rPr lang="en-US" smtClean="0"/>
              <a:t>4/2/2026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384395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465F91-61B3-43AD-BD20-4FBBD2789053}" type="datetime1">
              <a:rPr lang="en-US" smtClean="0"/>
              <a:t>4/2/2026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304049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59C139-600E-4CBE-988A-01EED086539F}" type="datetime1">
              <a:rPr lang="en-US" smtClean="0"/>
              <a:t>4/2/2026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307439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01966F-650D-476D-B3E5-DB4EB961A50F}" type="datetime1">
              <a:rPr lang="en-US" smtClean="0"/>
              <a:t>4/2/2026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ADC162-776C-4996-B2F6-7720B30F3999}" type="slidenum">
              <a:rPr lang="en-US" altLang="en-US"/>
              <a:pPr>
                <a:defRPr/>
              </a:pPr>
              <a:t>‹#›</a:t>
            </a:fld>
            <a:endParaRPr lang="en-US" altLang="en-US" dirty="0"/>
          </a:p>
        </p:txBody>
      </p:sp>
    </p:spTree>
    <p:extLst>
      <p:ext uri="{BB962C8B-B14F-4D97-AF65-F5344CB8AC3E}">
        <p14:creationId xmlns:p14="http://schemas.microsoft.com/office/powerpoint/2010/main" val="2281037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C459D-D23F-4DD4-980B-A9E9F053DBBF}" type="datetime1">
              <a:rPr lang="en-US" smtClean="0"/>
              <a:t>4/2/2026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extLst>
      <p:ext uri="{BB962C8B-B14F-4D97-AF65-F5344CB8AC3E}">
        <p14:creationId xmlns:p14="http://schemas.microsoft.com/office/powerpoint/2010/main" val="373662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B0BF0D-4F46-4D55-BC5F-DCCD1F1F17AB}" type="datetime1">
              <a:rPr lang="en-US" smtClean="0"/>
              <a:t>4/2/2026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326261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42B6E3-5A54-4BB7-B8AC-81144F984F64}" type="datetime1">
              <a:rPr lang="en-US" smtClean="0"/>
              <a:t>4/2/2026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2403477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F0876C-43A7-4AC7-AB73-AEDF68E351A3}" type="datetime1">
              <a:rPr lang="en-US" smtClean="0"/>
              <a:t>4/2/2026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38997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B2480E-08BD-4A5C-8785-FD1B898EA338}" type="datetime1">
              <a:rPr lang="en-US" smtClean="0"/>
              <a:t>4/2/2026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72236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dirty="0"/>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C362A518-EB4F-45D6-8D4C-6B8866DA7779}" type="datetime1">
              <a:rPr lang="en-US" smtClean="0"/>
              <a:t>4/2/2026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extLst>
      <p:ext uri="{BB962C8B-B14F-4D97-AF65-F5344CB8AC3E}">
        <p14:creationId xmlns:p14="http://schemas.microsoft.com/office/powerpoint/2010/main" val="244388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C5555E-28B9-480E-A313-0558BD249FA5}" type="datetime1">
              <a:rPr lang="en-US" smtClean="0"/>
              <a:t>4/2/2026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71911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noChangeArrowheads="1"/>
          </p:cNvSpPr>
          <p:nvPr>
            <p:ph idx="1"/>
          </p:nvPr>
        </p:nvSpPr>
        <p:spPr bwMode="auto">
          <a:xfrm>
            <a:off x="457200" y="1598613"/>
            <a:ext cx="82296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2780B6C8-8DB6-4EB2-8825-BF69DD156794}" type="slidenum">
              <a:rPr lang="en-US"/>
              <a:pPr>
                <a:defRPr/>
              </a:pPr>
              <a:t>‹#›</a:t>
            </a:fld>
            <a:endParaRPr lang="en-US" dirty="0"/>
          </a:p>
        </p:txBody>
      </p:sp>
    </p:spTree>
    <p:extLst>
      <p:ext uri="{BB962C8B-B14F-4D97-AF65-F5344CB8AC3E}">
        <p14:creationId xmlns:p14="http://schemas.microsoft.com/office/powerpoint/2010/main" val="21872418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8167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690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11799B-9140-4237-830C-76FCCA6E8A0A}" type="datetime1">
              <a:rPr lang="en-US" smtClean="0"/>
              <a:t>4/2/2026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a:p>
        </p:txBody>
      </p:sp>
    </p:spTree>
    <p:extLst>
      <p:ext uri="{BB962C8B-B14F-4D97-AF65-F5344CB8AC3E}">
        <p14:creationId xmlns:p14="http://schemas.microsoft.com/office/powerpoint/2010/main" val="30665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1957FA-5480-4F32-8426-51643052A938}" type="datetime1">
              <a:rPr lang="en-US" smtClean="0"/>
              <a:t>4/2/2026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a:p>
        </p:txBody>
      </p:sp>
    </p:spTree>
    <p:extLst>
      <p:ext uri="{BB962C8B-B14F-4D97-AF65-F5344CB8AC3E}">
        <p14:creationId xmlns:p14="http://schemas.microsoft.com/office/powerpoint/2010/main" val="35248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34E441-689F-4A6E-BE39-EB26599F2723}" type="datetime1">
              <a:rPr lang="en-US" smtClean="0"/>
              <a:t>4/2/2026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22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F7588D-CACF-47E9-9C4C-2882340598FF}" type="datetime1">
              <a:rPr lang="en-US" smtClean="0"/>
              <a:t>4/2/2026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a:p>
        </p:txBody>
      </p:sp>
    </p:spTree>
    <p:extLst>
      <p:ext uri="{BB962C8B-B14F-4D97-AF65-F5344CB8AC3E}">
        <p14:creationId xmlns:p14="http://schemas.microsoft.com/office/powerpoint/2010/main" val="15097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0AE4A7A2-3A4F-434B-B2F7-90355945D275}" type="datetime1">
              <a:rPr lang="en-US" smtClean="0"/>
              <a:t>4/2/2026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577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4290C3CA-1DF4-4C15-921D-9CA381257CAE}" type="datetime1">
              <a:rPr lang="en-US" smtClean="0"/>
              <a:t>4/2/2026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extLst>
      <p:ext uri="{BB962C8B-B14F-4D97-AF65-F5344CB8AC3E}">
        <p14:creationId xmlns:p14="http://schemas.microsoft.com/office/powerpoint/2010/main" val="284875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C855E9D-FCD5-4886-A337-7F1567FE7405}" type="datetime1">
              <a:rPr lang="en-US" smtClean="0"/>
              <a:t>4/2/2026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extLst>
      <p:ext uri="{BB962C8B-B14F-4D97-AF65-F5344CB8AC3E}">
        <p14:creationId xmlns:p14="http://schemas.microsoft.com/office/powerpoint/2010/main" val="149462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3.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oleObject" Target="../embeddings/oleObject1.bin"/><Relationship Id="rId2" Type="http://schemas.openxmlformats.org/officeDocument/2006/relationships/slideLayout" Target="../slideLayouts/slideLayout9.xml"/><Relationship Id="rId16" Type="http://schemas.openxmlformats.org/officeDocument/2006/relationships/tags" Target="../tags/tag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65C38F8-6F85-4BBB-AF1D-B63B00805B23}" type="datetime1">
              <a:rPr lang="en-US" smtClean="0"/>
              <a:t>4/2/2026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a:p>
        </p:txBody>
      </p:sp>
      <p:pic>
        <p:nvPicPr>
          <p:cNvPr id="9" name="Picture 8" descr="MassHealth logo"/>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3852841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2" r:id="rId4"/>
    <p:sldLayoutId id="2147483773" r:id="rId5"/>
    <p:sldLayoutId id="2147483769" r:id="rId6"/>
    <p:sldLayoutId id="2147483778"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2B5B2E8-2CB3-99B7-8E15-013B20746A92}"/>
              </a:ext>
            </a:extLst>
          </p:cNvPr>
          <p:cNvGraphicFramePr>
            <a:graphicFrameLocks noChangeAspect="1"/>
          </p:cNvGraphicFramePr>
          <p:nvPr userDrawn="1">
            <p:custDataLst>
              <p:tags r:id="rId16"/>
            </p:custDataLst>
            <p:extLst>
              <p:ext uri="{D42A27DB-BD31-4B8C-83A1-F6EECF244321}">
                <p14:modId xmlns:p14="http://schemas.microsoft.com/office/powerpoint/2010/main" val="1167103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7" name="think-cell data - do not delete" hidden="1">
                        <a:extLst>
                          <a:ext uri="{FF2B5EF4-FFF2-40B4-BE49-F238E27FC236}">
                            <a16:creationId xmlns:a16="http://schemas.microsoft.com/office/drawing/2014/main" id="{02B5B2E8-2CB3-99B7-8E15-013B20746A92}"/>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7E549375-925E-437A-B4A3-08FC59DD2C06}" type="datetime1">
              <a:rPr lang="en-US" smtClean="0"/>
              <a:t>4/2/2026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352796540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hdr="0" ftr="0" dt="0"/>
  <p:txStyles>
    <p:title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regulations/101-CMR-61300-health-safety-net-eligible-services" TargetMode="External"/><Relationship Id="rId7" Type="http://schemas.openxmlformats.org/officeDocument/2006/relationships/hyperlink" Target="https://www.mass.gov/info-details/information-about-hsn-provider-guides-and-billing-updates"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www.mass.gov/info-details/learn-about-hsn-inet" TargetMode="External"/><Relationship Id="rId5" Type="http://schemas.openxmlformats.org/officeDocument/2006/relationships/hyperlink" Target="https://www.mass.gov/doc/hsn-chc-billable-procedure-codes/download" TargetMode="External"/><Relationship Id="rId4" Type="http://schemas.openxmlformats.org/officeDocument/2006/relationships/hyperlink" Target="https://www.mass.gov/regulations/101-CMR-61400-health-safety-net-payments-and-funding"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www.mahealthconnector.org/" TargetMode="Externa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hyperlink" Target="https://www.mass.gov/how-to/renew-your-masshealth-coverage?_gl=1*116v6b7*_ga*Njc4NTAwMTAxLjE3MzcxMjI3NTY.*_ga_MCLPEGW7WM*MTczNzU2NTMyMC4xLjEuMTczNzU2NTk0Mi4wLjAuMA.." TargetMode="External"/><Relationship Id="rId13"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hyperlink" Target="https://www.mass.gov/how-to/renew-your-masshealth-coverage?_gl=1*1k1rn2*_ga*MTc2MDYyOTg1OS4xNzM1ODQzNzc5*_ga_MCLPEGW7WM*MTczNjgwNTE5MS4xMy4wLjE3MzY4MDUxOTEuMC4wLjA." TargetMode="Externa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s://www.mass.gov/info-details/schedule-an-appointment-with-a-masshealth-representative" TargetMode="External"/><Relationship Id="rId11" Type="http://schemas.openxmlformats.org/officeDocument/2006/relationships/image" Target="../media/image17.png"/><Relationship Id="rId5" Type="http://schemas.openxmlformats.org/officeDocument/2006/relationships/hyperlink" Target="https://www.mass.gov/info-details/masshealth-enrollment-centers-mecs?_gl=1*1b7hjte*_ga*MTQ2OTg3ODA3OS4xNzI0OTM5MTI1*_ga_MCLPEGW7WM*MTcyODQ5NjEyMy4xODkuMC4xNzI4NDk2MTIzLjAuMC4w" TargetMode="External"/><Relationship Id="rId10" Type="http://schemas.openxmlformats.org/officeDocument/2006/relationships/image" Target="../media/image16.png"/><Relationship Id="rId4" Type="http://schemas.openxmlformats.org/officeDocument/2006/relationships/hyperlink" Target="https://www.mahealthconnector.org/"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doc/copayment-poster/download" TargetMode="Externa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doc/dental-bulletin-51-delayed-start-date-for-new-dental-third-party-administrator-0/download" TargetMode="Externa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hyperlink" Target="https://survey.massdhp.org/1" TargetMode="Externa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hyperlink" Target="https://www.mass.gov/info-details/learn-about-masshealth-dental-benefits?_gl=1*slem8a*_ga*MTc2MDYyOTg1OS4xNzM1ODQzNzc5*_ga_MCLPEGW7WM*MTczNjQ1NzE4NS41LjAuMTczNjQ1NzE4NS4wLjAuMA.." TargetMode="External"/><Relationship Id="rId4" Type="http://schemas.openxmlformats.org/officeDocument/2006/relationships/hyperlink" Target="mailto:providerrelations@massdhp.com"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9.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info-details/payment-information-for-chcs" TargetMode="Externa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mass.gov/info-details/hsn-information-for-hospitals"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doc/dental-bulletin-51-delayed-start-date-for-new-dental-third-party-administrator-0/download"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593124" y="1621413"/>
            <a:ext cx="7926860" cy="1927225"/>
          </a:xfrm>
        </p:spPr>
        <p:txBody>
          <a:bodyPr/>
          <a:lstStyle/>
          <a:p>
            <a:pPr algn="ctr"/>
            <a:r>
              <a:rPr lang="en-US" dirty="0"/>
              <a:t>Health Safety Net </a:t>
            </a:r>
          </a:p>
        </p:txBody>
      </p:sp>
      <p:sp>
        <p:nvSpPr>
          <p:cNvPr id="3" name="Subtitle 2">
            <a:extLst>
              <a:ext uri="{FF2B5EF4-FFF2-40B4-BE49-F238E27FC236}">
                <a16:creationId xmlns:a16="http://schemas.microsoft.com/office/drawing/2014/main" id="{82B0B69D-EF06-4BC2-9344-E5889A3CD7E6}"/>
              </a:ext>
            </a:extLst>
          </p:cNvPr>
          <p:cNvSpPr>
            <a:spLocks noGrp="1"/>
          </p:cNvSpPr>
          <p:nvPr>
            <p:ph type="subTitle" idx="1"/>
          </p:nvPr>
        </p:nvSpPr>
        <p:spPr>
          <a:xfrm>
            <a:off x="306204" y="3760787"/>
            <a:ext cx="8640088" cy="990600"/>
          </a:xfrm>
        </p:spPr>
        <p:txBody>
          <a:bodyPr/>
          <a:lstStyle/>
          <a:p>
            <a:pPr algn="ctr"/>
            <a:r>
              <a:rPr lang="en-US" sz="3600" dirty="0">
                <a:latin typeface="+mj-lt"/>
              </a:rPr>
              <a:t>Information and Updates</a:t>
            </a:r>
          </a:p>
          <a:p>
            <a:pPr algn="ctr"/>
            <a:endParaRPr lang="en-US" sz="3600" dirty="0">
              <a:latin typeface="+mj-lt"/>
            </a:endParaRPr>
          </a:p>
          <a:p>
            <a:pPr algn="ctr"/>
            <a:r>
              <a:rPr lang="en-US" sz="3600" dirty="0">
                <a:latin typeface="+mj-lt"/>
              </a:rPr>
              <a:t>Winter 2025</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Tree>
    <p:custDataLst>
      <p:tags r:id="rId1"/>
    </p:custDataLst>
    <p:extLst>
      <p:ext uri="{BB962C8B-B14F-4D97-AF65-F5344CB8AC3E}">
        <p14:creationId xmlns:p14="http://schemas.microsoft.com/office/powerpoint/2010/main" val="393618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a:xfrm>
            <a:off x="457199" y="304800"/>
            <a:ext cx="7248293" cy="715963"/>
          </a:xfrm>
        </p:spPr>
        <p:txBody>
          <a:bodyPr/>
          <a:lstStyle/>
          <a:p>
            <a:r>
              <a:rPr lang="en-US" sz="3200" dirty="0">
                <a:solidFill>
                  <a:srgbClr val="000066"/>
                </a:solidFill>
                <a:latin typeface="Arial"/>
                <a:cs typeface="Arial"/>
              </a:rPr>
              <a:t>HSN and Health Connector Redetermination Notices</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600200"/>
            <a:ext cx="8229600" cy="4525963"/>
          </a:xfrm>
        </p:spPr>
        <p:txBody>
          <a:bodyPr/>
          <a:lstStyle/>
          <a:p>
            <a:pPr marL="0" indent="0" algn="l">
              <a:spcBef>
                <a:spcPts val="600"/>
              </a:spcBef>
              <a:spcAft>
                <a:spcPts val="600"/>
              </a:spcAft>
              <a:buNone/>
            </a:pPr>
            <a:r>
              <a:rPr lang="en-US" sz="1800" b="0" i="0" dirty="0">
                <a:solidFill>
                  <a:srgbClr val="000000"/>
                </a:solidFill>
                <a:effectLst/>
                <a:latin typeface="+mn-lt"/>
              </a:rPr>
              <a:t>If recipients have been determined eligible for </a:t>
            </a:r>
            <a:r>
              <a:rPr lang="en-US" sz="1800" b="0" i="0" dirty="0" err="1">
                <a:effectLst/>
                <a:latin typeface="+mn-lt"/>
              </a:rPr>
              <a:t>ConnectorCare</a:t>
            </a:r>
            <a:r>
              <a:rPr lang="en-US" sz="1800" b="0" i="0" dirty="0">
                <a:solidFill>
                  <a:srgbClr val="000000"/>
                </a:solidFill>
                <a:effectLst/>
                <a:latin typeface="+mn-lt"/>
              </a:rPr>
              <a:t>, they have 90 days of HSN medical eligibility, starting on the date of application, to enroll in a ConnectorCare plan. </a:t>
            </a:r>
          </a:p>
          <a:p>
            <a:pPr>
              <a:spcBef>
                <a:spcPts val="600"/>
              </a:spcBef>
              <a:spcAft>
                <a:spcPts val="600"/>
              </a:spcAft>
            </a:pPr>
            <a:r>
              <a:rPr lang="en-US" sz="1800" b="0" i="0" dirty="0">
                <a:solidFill>
                  <a:srgbClr val="000000"/>
                </a:solidFill>
                <a:effectLst/>
                <a:latin typeface="+mn-lt"/>
              </a:rPr>
              <a:t>If recipients do not enroll within this time period, they will no longer be eligible for HSN medical services. </a:t>
            </a:r>
          </a:p>
          <a:p>
            <a:pPr>
              <a:spcBef>
                <a:spcPts val="600"/>
              </a:spcBef>
              <a:spcAft>
                <a:spcPts val="600"/>
              </a:spcAft>
            </a:pPr>
            <a:r>
              <a:rPr lang="en-US" sz="1800" dirty="0">
                <a:solidFill>
                  <a:srgbClr val="000000"/>
                </a:solidFill>
                <a:latin typeface="+mn-lt"/>
              </a:rPr>
              <a:t>Failure </a:t>
            </a:r>
            <a:r>
              <a:rPr lang="en-US" sz="1800" b="0" i="0" dirty="0">
                <a:solidFill>
                  <a:srgbClr val="000000"/>
                </a:solidFill>
                <a:effectLst/>
                <a:latin typeface="+mn-lt"/>
              </a:rPr>
              <a:t>to pay </a:t>
            </a:r>
            <a:r>
              <a:rPr lang="en-US" sz="1800" b="0" i="0" dirty="0" err="1">
                <a:solidFill>
                  <a:srgbClr val="000000"/>
                </a:solidFill>
                <a:effectLst/>
                <a:latin typeface="+mn-lt"/>
              </a:rPr>
              <a:t>ConnectorCare</a:t>
            </a:r>
            <a:r>
              <a:rPr lang="en-US" sz="1800" b="0" i="0" dirty="0">
                <a:solidFill>
                  <a:srgbClr val="000000"/>
                </a:solidFill>
                <a:effectLst/>
                <a:latin typeface="+mn-lt"/>
              </a:rPr>
              <a:t> premiums</a:t>
            </a:r>
            <a:r>
              <a:rPr lang="en-US" sz="1800" dirty="0">
                <a:solidFill>
                  <a:srgbClr val="000000"/>
                </a:solidFill>
                <a:latin typeface="+mn-lt"/>
              </a:rPr>
              <a:t> </a:t>
            </a:r>
            <a:r>
              <a:rPr lang="en-US" sz="1800" b="0" i="0" dirty="0">
                <a:solidFill>
                  <a:srgbClr val="000000"/>
                </a:solidFill>
                <a:effectLst/>
                <a:latin typeface="+mn-lt"/>
              </a:rPr>
              <a:t>will result in ineligibility for HSN medical service reimbursement. </a:t>
            </a:r>
            <a:r>
              <a:rPr kumimoji="0" lang="en-US" sz="1800" b="0" i="0" u="none" strike="noStrike" kern="1200" cap="none" spc="0" normalizeH="0" baseline="0" noProof="0" dirty="0">
                <a:ln>
                  <a:noFill/>
                </a:ln>
                <a:solidFill>
                  <a:srgbClr val="000000"/>
                </a:solidFill>
                <a:effectLst/>
                <a:uLnTx/>
                <a:uFillTx/>
                <a:latin typeface="Arial" panose="020B0604020202020204"/>
              </a:rPr>
              <a:t>Recipients may be able to work out a payment plan with the Health Connector, even after termination.</a:t>
            </a:r>
            <a:endParaRPr lang="en-US" sz="1800" b="0" i="0" dirty="0">
              <a:solidFill>
                <a:srgbClr val="000000"/>
              </a:solidFill>
              <a:effectLst/>
              <a:latin typeface="+mn-lt"/>
            </a:endParaRPr>
          </a:p>
          <a:p>
            <a:pPr>
              <a:spcBef>
                <a:spcPts val="600"/>
              </a:spcBef>
              <a:spcAft>
                <a:spcPts val="600"/>
              </a:spcAft>
            </a:pPr>
            <a:r>
              <a:rPr lang="en-US" sz="1800" b="0" i="0" dirty="0" err="1">
                <a:solidFill>
                  <a:srgbClr val="000000"/>
                </a:solidFill>
                <a:effectLst/>
                <a:latin typeface="+mn-lt"/>
              </a:rPr>
              <a:t>ConnectorCare</a:t>
            </a:r>
            <a:r>
              <a:rPr lang="en-US" sz="1800" b="0" i="0" dirty="0">
                <a:solidFill>
                  <a:srgbClr val="000000"/>
                </a:solidFill>
                <a:effectLst/>
                <a:latin typeface="+mn-lt"/>
              </a:rPr>
              <a:t> recipients may still be eligible for allowable dental services from an eligible HSN provider. </a:t>
            </a:r>
          </a:p>
          <a:p>
            <a:pPr marL="0" indent="0" algn="l">
              <a:spcBef>
                <a:spcPts val="600"/>
              </a:spcBef>
              <a:spcAft>
                <a:spcPts val="600"/>
              </a:spcAft>
              <a:buNone/>
            </a:pPr>
            <a:r>
              <a:rPr lang="en-US" sz="1800" b="0" i="0" dirty="0">
                <a:solidFill>
                  <a:srgbClr val="000000"/>
                </a:solidFill>
                <a:effectLst/>
                <a:latin typeface="+mn-lt"/>
              </a:rPr>
              <a:t>Any questions related to the </a:t>
            </a:r>
            <a:r>
              <a:rPr lang="en-US" sz="1800" b="0" i="0" dirty="0" err="1">
                <a:solidFill>
                  <a:srgbClr val="000000"/>
                </a:solidFill>
                <a:effectLst/>
                <a:latin typeface="+mn-lt"/>
              </a:rPr>
              <a:t>ConnectorCare</a:t>
            </a:r>
            <a:r>
              <a:rPr lang="en-US" sz="1800" b="0" i="0" dirty="0">
                <a:solidFill>
                  <a:srgbClr val="000000"/>
                </a:solidFill>
                <a:effectLst/>
                <a:latin typeface="+mn-lt"/>
              </a:rPr>
              <a:t> should be directed to</a:t>
            </a:r>
            <a:r>
              <a:rPr lang="en-US" sz="1800" dirty="0">
                <a:solidFill>
                  <a:srgbClr val="000000"/>
                </a:solidFill>
                <a:latin typeface="+mn-lt"/>
              </a:rPr>
              <a:t> t</a:t>
            </a:r>
            <a:r>
              <a:rPr lang="en-US" sz="1800" b="0" i="0" dirty="0">
                <a:solidFill>
                  <a:srgbClr val="000000"/>
                </a:solidFill>
                <a:effectLst/>
                <a:latin typeface="+mn-lt"/>
              </a:rPr>
              <a:t>he Health Connector at 1-877-MA-ENROLL for more information.</a:t>
            </a:r>
          </a:p>
          <a:p>
            <a:pPr>
              <a:spcBef>
                <a:spcPts val="600"/>
              </a:spcBef>
              <a:spcAft>
                <a:spcPts val="600"/>
              </a:spcAft>
            </a:pPr>
            <a:endParaRPr lang="en-US" sz="2400" dirty="0"/>
          </a:p>
        </p:txBody>
      </p:sp>
      <p:sp>
        <p:nvSpPr>
          <p:cNvPr id="5" name="Slide Number Placeholder 4">
            <a:extLst>
              <a:ext uri="{FF2B5EF4-FFF2-40B4-BE49-F238E27FC236}">
                <a16:creationId xmlns:a16="http://schemas.microsoft.com/office/drawing/2014/main" id="{0E559863-9643-845E-9C2B-C8DB7FA167D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10</a:t>
            </a:fld>
            <a:endParaRPr lang="en-US"/>
          </a:p>
        </p:txBody>
      </p:sp>
    </p:spTree>
    <p:custDataLst>
      <p:tags r:id="rId1"/>
    </p:custDataLst>
    <p:extLst>
      <p:ext uri="{BB962C8B-B14F-4D97-AF65-F5344CB8AC3E}">
        <p14:creationId xmlns:p14="http://schemas.microsoft.com/office/powerpoint/2010/main" val="11233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a:xfrm>
            <a:off x="457200" y="304800"/>
            <a:ext cx="6553200" cy="715963"/>
          </a:xfrm>
        </p:spPr>
        <p:txBody>
          <a:bodyPr/>
          <a:lstStyle/>
          <a:p>
            <a:r>
              <a:rPr lang="en-US" sz="3200" dirty="0"/>
              <a:t>Special Circumstances</a:t>
            </a:r>
            <a:br>
              <a:rPr lang="en-US" sz="3200" dirty="0"/>
            </a:br>
            <a:r>
              <a:rPr lang="en-US" sz="3200" dirty="0"/>
              <a:t>Medical Hardship Assistance</a:t>
            </a:r>
          </a:p>
        </p:txBody>
      </p:sp>
      <p:sp>
        <p:nvSpPr>
          <p:cNvPr id="13" name="Content Placeholder 12">
            <a:extLst>
              <a:ext uri="{FF2B5EF4-FFF2-40B4-BE49-F238E27FC236}">
                <a16:creationId xmlns:a16="http://schemas.microsoft.com/office/drawing/2014/main" id="{7230708A-C415-B6B7-4C98-11A26D28EFD5}"/>
              </a:ext>
            </a:extLst>
          </p:cNvPr>
          <p:cNvSpPr>
            <a:spLocks noGrp="1"/>
          </p:cNvSpPr>
          <p:nvPr>
            <p:ph idx="1"/>
          </p:nvPr>
        </p:nvSpPr>
        <p:spPr>
          <a:xfrm>
            <a:off x="457200" y="1600201"/>
            <a:ext cx="8229600" cy="1828800"/>
          </a:xfrm>
        </p:spPr>
        <p:txBody>
          <a:bodyPr/>
          <a:lstStyle/>
          <a:p>
            <a:pPr marL="0" indent="0">
              <a:buNone/>
            </a:pPr>
            <a:r>
              <a:rPr kumimoji="0" lang="en-US" sz="1800" b="0" i="0" u="none" strike="noStrike" kern="0" cap="none" spc="0" normalizeH="0" baseline="0" noProof="0" dirty="0">
                <a:ln>
                  <a:noFill/>
                </a:ln>
                <a:solidFill>
                  <a:srgbClr val="000000"/>
                </a:solidFill>
                <a:effectLst/>
                <a:uLnTx/>
                <a:uFillTx/>
                <a:latin typeface="+mn-lt"/>
                <a:ea typeface="ＭＳ Ｐゴシック" charset="0"/>
                <a:cs typeface="+mn-cs"/>
              </a:rPr>
              <a:t>A Massachusetts Resident at any Countable Income level may qualify for Medical Hardship if allowable medical expenses exceed a certain percentage of his or her Countable Income as specified in 101 CMR 613.05(1)(c). A determination of Medical Hardship is a onetime determination and not an ongoing eligibility category. An applicant may submit no more than two Medical Hardship applications within a 12-month period.</a:t>
            </a:r>
            <a:endParaRPr lang="en-US" sz="1800" dirty="0">
              <a:latin typeface="+mn-lt"/>
            </a:endParaRPr>
          </a:p>
          <a:p>
            <a:pPr marL="0" indent="0">
              <a:buNone/>
            </a:pPr>
            <a:endParaRPr lang="en-US" dirty="0"/>
          </a:p>
        </p:txBody>
      </p:sp>
      <p:graphicFrame>
        <p:nvGraphicFramePr>
          <p:cNvPr id="14" name="Table 13">
            <a:extLst>
              <a:ext uri="{FF2B5EF4-FFF2-40B4-BE49-F238E27FC236}">
                <a16:creationId xmlns:a16="http://schemas.microsoft.com/office/drawing/2014/main" id="{AFFAE7E1-3CAC-4496-FA02-C3D5844911F8}"/>
              </a:ext>
            </a:extLst>
          </p:cNvPr>
          <p:cNvGraphicFramePr>
            <a:graphicFrameLocks noGrp="1"/>
          </p:cNvGraphicFramePr>
          <p:nvPr>
            <p:extLst>
              <p:ext uri="{D42A27DB-BD31-4B8C-83A1-F6EECF244321}">
                <p14:modId xmlns:p14="http://schemas.microsoft.com/office/powerpoint/2010/main" val="1973016386"/>
              </p:ext>
            </p:extLst>
          </p:nvPr>
        </p:nvGraphicFramePr>
        <p:xfrm>
          <a:off x="914399" y="3780155"/>
          <a:ext cx="7169726" cy="2225040"/>
        </p:xfrm>
        <a:graphic>
          <a:graphicData uri="http://schemas.openxmlformats.org/drawingml/2006/table">
            <a:tbl>
              <a:tblPr firstRow="1" bandRow="1">
                <a:tableStyleId>{5C22544A-7EE6-4342-B048-85BDC9FD1C3A}</a:tableStyleId>
              </a:tblPr>
              <a:tblGrid>
                <a:gridCol w="2992583">
                  <a:extLst>
                    <a:ext uri="{9D8B030D-6E8A-4147-A177-3AD203B41FA5}">
                      <a16:colId xmlns:a16="http://schemas.microsoft.com/office/drawing/2014/main" val="1997469907"/>
                    </a:ext>
                  </a:extLst>
                </a:gridCol>
                <a:gridCol w="4177143">
                  <a:extLst>
                    <a:ext uri="{9D8B030D-6E8A-4147-A177-3AD203B41FA5}">
                      <a16:colId xmlns:a16="http://schemas.microsoft.com/office/drawing/2014/main" val="4111938409"/>
                    </a:ext>
                  </a:extLst>
                </a:gridCol>
              </a:tblGrid>
              <a:tr h="370840">
                <a:tc>
                  <a:txBody>
                    <a:bodyPr/>
                    <a:lstStyle/>
                    <a:p>
                      <a:pPr algn="ctr"/>
                      <a:r>
                        <a:rPr lang="en-US" dirty="0"/>
                        <a:t>Income Level FPL</a:t>
                      </a:r>
                    </a:p>
                  </a:txBody>
                  <a:tcPr/>
                </a:tc>
                <a:tc>
                  <a:txBody>
                    <a:bodyPr/>
                    <a:lstStyle/>
                    <a:p>
                      <a:pPr algn="ctr"/>
                      <a:r>
                        <a:rPr lang="en-US" dirty="0"/>
                        <a:t>Percentage of Countable Income</a:t>
                      </a:r>
                    </a:p>
                  </a:txBody>
                  <a:tcPr/>
                </a:tc>
                <a:extLst>
                  <a:ext uri="{0D108BD9-81ED-4DB2-BD59-A6C34878D82A}">
                    <a16:rowId xmlns:a16="http://schemas.microsoft.com/office/drawing/2014/main" val="3801029890"/>
                  </a:ext>
                </a:extLst>
              </a:tr>
              <a:tr h="370840">
                <a:tc>
                  <a:txBody>
                    <a:bodyPr/>
                    <a:lstStyle/>
                    <a:p>
                      <a:pPr algn="ctr"/>
                      <a:r>
                        <a:rPr lang="en-US" dirty="0"/>
                        <a:t>0-205%</a:t>
                      </a:r>
                    </a:p>
                  </a:txBody>
                  <a:tcPr/>
                </a:tc>
                <a:tc>
                  <a:txBody>
                    <a:bodyPr/>
                    <a:lstStyle/>
                    <a:p>
                      <a:pPr algn="ctr"/>
                      <a:r>
                        <a:rPr lang="en-US" dirty="0"/>
                        <a:t>10%</a:t>
                      </a:r>
                    </a:p>
                  </a:txBody>
                  <a:tcPr/>
                </a:tc>
                <a:extLst>
                  <a:ext uri="{0D108BD9-81ED-4DB2-BD59-A6C34878D82A}">
                    <a16:rowId xmlns:a16="http://schemas.microsoft.com/office/drawing/2014/main" val="1825738076"/>
                  </a:ext>
                </a:extLst>
              </a:tr>
              <a:tr h="370840">
                <a:tc>
                  <a:txBody>
                    <a:bodyPr/>
                    <a:lstStyle/>
                    <a:p>
                      <a:pPr algn="ctr"/>
                      <a:r>
                        <a:rPr lang="en-US" dirty="0"/>
                        <a:t>205.1 – 305%</a:t>
                      </a:r>
                    </a:p>
                  </a:txBody>
                  <a:tcPr/>
                </a:tc>
                <a:tc>
                  <a:txBody>
                    <a:bodyPr/>
                    <a:lstStyle/>
                    <a:p>
                      <a:pPr algn="ctr"/>
                      <a:r>
                        <a:rPr lang="en-US" dirty="0"/>
                        <a:t>15%</a:t>
                      </a:r>
                    </a:p>
                  </a:txBody>
                  <a:tcPr/>
                </a:tc>
                <a:extLst>
                  <a:ext uri="{0D108BD9-81ED-4DB2-BD59-A6C34878D82A}">
                    <a16:rowId xmlns:a16="http://schemas.microsoft.com/office/drawing/2014/main" val="35618932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305.1 – 405%</a:t>
                      </a:r>
                    </a:p>
                  </a:txBody>
                  <a:tcPr/>
                </a:tc>
                <a:tc>
                  <a:txBody>
                    <a:bodyPr/>
                    <a:lstStyle/>
                    <a:p>
                      <a:pPr algn="ctr"/>
                      <a:r>
                        <a:rPr lang="en-US" dirty="0"/>
                        <a:t>20%</a:t>
                      </a:r>
                    </a:p>
                  </a:txBody>
                  <a:tcPr/>
                </a:tc>
                <a:extLst>
                  <a:ext uri="{0D108BD9-81ED-4DB2-BD59-A6C34878D82A}">
                    <a16:rowId xmlns:a16="http://schemas.microsoft.com/office/drawing/2014/main" val="1047192392"/>
                  </a:ext>
                </a:extLst>
              </a:tr>
              <a:tr h="370840">
                <a:tc>
                  <a:txBody>
                    <a:bodyPr/>
                    <a:lstStyle/>
                    <a:p>
                      <a:pPr algn="ctr"/>
                      <a:r>
                        <a:rPr lang="en-US" dirty="0"/>
                        <a:t>405.1 – 605%</a:t>
                      </a:r>
                    </a:p>
                  </a:txBody>
                  <a:tcPr/>
                </a:tc>
                <a:tc>
                  <a:txBody>
                    <a:bodyPr/>
                    <a:lstStyle/>
                    <a:p>
                      <a:pPr algn="ctr"/>
                      <a:r>
                        <a:rPr lang="en-US" dirty="0"/>
                        <a:t>30%</a:t>
                      </a:r>
                    </a:p>
                  </a:txBody>
                  <a:tcPr/>
                </a:tc>
                <a:extLst>
                  <a:ext uri="{0D108BD9-81ED-4DB2-BD59-A6C34878D82A}">
                    <a16:rowId xmlns:a16="http://schemas.microsoft.com/office/drawing/2014/main" val="3473539644"/>
                  </a:ext>
                </a:extLst>
              </a:tr>
              <a:tr h="370840">
                <a:tc>
                  <a:txBody>
                    <a:bodyPr/>
                    <a:lstStyle/>
                    <a:p>
                      <a:pPr algn="ctr"/>
                      <a:r>
                        <a:rPr lang="en-US" dirty="0"/>
                        <a:t>&gt;605.1%</a:t>
                      </a:r>
                    </a:p>
                  </a:txBody>
                  <a:tcPr/>
                </a:tc>
                <a:tc>
                  <a:txBody>
                    <a:bodyPr/>
                    <a:lstStyle/>
                    <a:p>
                      <a:pPr algn="ctr"/>
                      <a:r>
                        <a:rPr lang="en-US" dirty="0"/>
                        <a:t>40%</a:t>
                      </a:r>
                    </a:p>
                  </a:txBody>
                  <a:tcPr/>
                </a:tc>
                <a:extLst>
                  <a:ext uri="{0D108BD9-81ED-4DB2-BD59-A6C34878D82A}">
                    <a16:rowId xmlns:a16="http://schemas.microsoft.com/office/drawing/2014/main" val="111609333"/>
                  </a:ext>
                </a:extLst>
              </a:tr>
            </a:tbl>
          </a:graphicData>
        </a:graphic>
      </p:graphicFrame>
      <p:sp>
        <p:nvSpPr>
          <p:cNvPr id="6" name="Slide Number Placeholder 5">
            <a:extLst>
              <a:ext uri="{FF2B5EF4-FFF2-40B4-BE49-F238E27FC236}">
                <a16:creationId xmlns:a16="http://schemas.microsoft.com/office/drawing/2014/main" id="{31687369-924F-3E69-01AD-8CE90F42BA52}"/>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11</a:t>
            </a:fld>
            <a:endParaRPr lang="en-US"/>
          </a:p>
        </p:txBody>
      </p:sp>
    </p:spTree>
    <p:custDataLst>
      <p:tags r:id="rId1"/>
    </p:custDataLst>
    <p:extLst>
      <p:ext uri="{BB962C8B-B14F-4D97-AF65-F5344CB8AC3E}">
        <p14:creationId xmlns:p14="http://schemas.microsoft.com/office/powerpoint/2010/main" val="278134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Arial"/>
                <a:cs typeface="Arial"/>
              </a:rPr>
              <a:t>Special Circumstances</a:t>
            </a:r>
            <a:br>
              <a:rPr lang="en-US" sz="3200" dirty="0">
                <a:latin typeface="Arial"/>
                <a:cs typeface="Arial"/>
              </a:rPr>
            </a:br>
            <a:r>
              <a:rPr lang="en-US" sz="3200" dirty="0">
                <a:latin typeface="Arial"/>
                <a:cs typeface="Arial"/>
              </a:rPr>
              <a:t>Bad Debt</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600200"/>
            <a:ext cx="8229600" cy="4525963"/>
          </a:xfrm>
        </p:spPr>
        <p:txBody>
          <a:bodyPr/>
          <a:lstStyle/>
          <a:p>
            <a:pPr marL="0" marR="0" lvl="0" indent="0" algn="l" defTabSz="1017588" rtl="0" eaLnBrk="0" fontAlgn="base" latinLnBrk="0" hangingPunct="0">
              <a:spcBef>
                <a:spcPts val="500"/>
              </a:spcBef>
              <a:spcAft>
                <a:spcPts val="50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mn-lt"/>
              </a:rPr>
              <a:t>Bad Debt is an account receivable based on services furnished to a Patient that is:</a:t>
            </a:r>
          </a:p>
          <a:p>
            <a:pPr marL="685800" marR="0" lvl="1" indent="-285750" algn="l" defTabSz="1017588" rtl="0" eaLnBrk="0" fontAlgn="base" latinLnBrk="0" hangingPunct="0">
              <a:spcBef>
                <a:spcPts val="50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rPr>
              <a:t>(a) regarded as uncollectible, following reasonable collection efforts consistent with the requirements in 101 CMR 613.06; </a:t>
            </a:r>
          </a:p>
          <a:p>
            <a:pPr marL="685800" marR="0" lvl="1" indent="-285750" algn="l" defTabSz="1017588" rtl="0" eaLnBrk="0" fontAlgn="base" latinLnBrk="0" hangingPunct="0">
              <a:spcBef>
                <a:spcPts val="50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rPr>
              <a:t>(b) charged as a credit loss; </a:t>
            </a:r>
          </a:p>
          <a:p>
            <a:pPr marL="685800" marR="0" lvl="1" indent="-285750" algn="l" defTabSz="1017588" rtl="0" eaLnBrk="0" fontAlgn="base" latinLnBrk="0" hangingPunct="0">
              <a:spcBef>
                <a:spcPts val="50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rPr>
              <a:t>(c) not the obligation of a governmental unit or the federal government or any agency thereof; and </a:t>
            </a:r>
          </a:p>
          <a:p>
            <a:pPr marL="685800" marR="0" lvl="1" indent="-285750" algn="l" defTabSz="1017588" rtl="0" eaLnBrk="0" fontAlgn="base" latinLnBrk="0" hangingPunct="0">
              <a:spcBef>
                <a:spcPts val="500"/>
              </a:spcBef>
              <a:spcAft>
                <a:spcPts val="5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rPr>
              <a:t>d) not a Reimbursable Health Service</a:t>
            </a:r>
          </a:p>
          <a:p>
            <a:pPr marL="285750" marR="0" lvl="0" indent="-285750" algn="l" defTabSz="1017588" rtl="0" eaLnBrk="0" fontAlgn="base" latinLnBrk="0" hangingPunct="0">
              <a:spcBef>
                <a:spcPts val="500"/>
              </a:spcBef>
              <a:spcAft>
                <a:spcPts val="5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n-lt"/>
                <a:ea typeface="ＭＳ Ｐゴシック" charset="0"/>
              </a:rPr>
              <a:t>Providers are charged with making reasonable attempts in obtaining and verifying the patient’s or guarantor’s supplied and financial information.</a:t>
            </a:r>
          </a:p>
          <a:p>
            <a:pPr marL="285750" marR="0" lvl="0" indent="-285750" algn="l" defTabSz="1017588" rtl="0" eaLnBrk="0" fontAlgn="base" latinLnBrk="0" hangingPunct="0">
              <a:spcBef>
                <a:spcPts val="500"/>
              </a:spcBef>
              <a:spcAft>
                <a:spcPts val="5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n-lt"/>
                <a:ea typeface="ＭＳ Ｐゴシック" charset="0"/>
              </a:rPr>
              <a:t>Reasonable collection efforts must be taken before a bad debt claim can be made which would include documentation of billings, calls, notices and any other notifications.</a:t>
            </a:r>
          </a:p>
          <a:p>
            <a:pPr marL="285750" marR="0" lvl="0" indent="-285750" algn="l" defTabSz="1017588" rtl="0" eaLnBrk="0" fontAlgn="base" latinLnBrk="0" hangingPunct="0">
              <a:spcBef>
                <a:spcPts val="500"/>
              </a:spcBef>
              <a:spcAft>
                <a:spcPts val="5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mn-lt"/>
                <a:ea typeface="ＭＳ Ｐゴシック" charset="0"/>
              </a:rPr>
              <a:t>The bad debt must be unpaid after a period of 120 days of continuous collection action.   </a:t>
            </a:r>
          </a:p>
          <a:p>
            <a:pPr>
              <a:spcBef>
                <a:spcPts val="500"/>
              </a:spcBef>
              <a:spcAft>
                <a:spcPts val="500"/>
              </a:spcAft>
            </a:pPr>
            <a:endParaRPr lang="en-US" sz="1800" dirty="0">
              <a:latin typeface="+mn-lt"/>
            </a:endParaRPr>
          </a:p>
        </p:txBody>
      </p:sp>
      <p:sp>
        <p:nvSpPr>
          <p:cNvPr id="5" name="Slide Number Placeholder 4">
            <a:extLst>
              <a:ext uri="{FF2B5EF4-FFF2-40B4-BE49-F238E27FC236}">
                <a16:creationId xmlns:a16="http://schemas.microsoft.com/office/drawing/2014/main" id="{89ECA63A-AC23-F1F5-3C8C-542805287B9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12</a:t>
            </a:fld>
            <a:endParaRPr lang="en-US"/>
          </a:p>
        </p:txBody>
      </p:sp>
    </p:spTree>
    <p:custDataLst>
      <p:tags r:id="rId1"/>
    </p:custDataLst>
    <p:extLst>
      <p:ext uri="{BB962C8B-B14F-4D97-AF65-F5344CB8AC3E}">
        <p14:creationId xmlns:p14="http://schemas.microsoft.com/office/powerpoint/2010/main" val="8756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Arial"/>
                <a:cs typeface="Arial"/>
              </a:rPr>
              <a:t>Special Circumstances</a:t>
            </a:r>
            <a:br>
              <a:rPr lang="en-US" sz="3200" dirty="0">
                <a:latin typeface="Arial"/>
                <a:cs typeface="Arial"/>
              </a:rPr>
            </a:br>
            <a:r>
              <a:rPr lang="en-US" sz="3200" dirty="0">
                <a:latin typeface="Arial"/>
                <a:cs typeface="Arial"/>
              </a:rPr>
              <a:t>Bad Debt continued</a:t>
            </a:r>
          </a:p>
        </p:txBody>
      </p:sp>
      <p:sp>
        <p:nvSpPr>
          <p:cNvPr id="5" name="Content Placeholder 4">
            <a:extLst>
              <a:ext uri="{FF2B5EF4-FFF2-40B4-BE49-F238E27FC236}">
                <a16:creationId xmlns:a16="http://schemas.microsoft.com/office/drawing/2014/main" id="{77D1DAF3-9E76-088F-C94C-5448A26A17FA}"/>
              </a:ext>
            </a:extLst>
          </p:cNvPr>
          <p:cNvSpPr>
            <a:spLocks noGrp="1"/>
          </p:cNvSpPr>
          <p:nvPr>
            <p:ph sz="half" idx="1"/>
          </p:nvPr>
        </p:nvSpPr>
        <p:spPr>
          <a:xfrm>
            <a:off x="199748" y="1425574"/>
            <a:ext cx="4038600" cy="4525963"/>
          </a:xfrm>
        </p:spPr>
        <p:txBody>
          <a:bodyPr/>
          <a:lstStyle/>
          <a:p>
            <a:pPr marL="0" indent="0">
              <a:buNone/>
            </a:pPr>
            <a:r>
              <a:rPr lang="en-US" sz="2000" u="sng" dirty="0"/>
              <a:t>Patient Identifiers:</a:t>
            </a:r>
          </a:p>
          <a:p>
            <a:r>
              <a:rPr lang="en-US" sz="1800" dirty="0"/>
              <a:t>Name </a:t>
            </a:r>
          </a:p>
          <a:p>
            <a:r>
              <a:rPr lang="en-US" sz="1800" dirty="0"/>
              <a:t>Address </a:t>
            </a:r>
          </a:p>
          <a:p>
            <a:r>
              <a:rPr lang="en-US" sz="1800" dirty="0"/>
              <a:t>Phone# </a:t>
            </a:r>
          </a:p>
          <a:p>
            <a:r>
              <a:rPr lang="en-US" sz="1800" dirty="0"/>
              <a:t>DOB </a:t>
            </a:r>
          </a:p>
          <a:p>
            <a:r>
              <a:rPr lang="en-US" sz="1800" dirty="0"/>
              <a:t>SSN# </a:t>
            </a:r>
          </a:p>
          <a:p>
            <a:r>
              <a:rPr lang="en-US" sz="1800" dirty="0"/>
              <a:t>TCN </a:t>
            </a:r>
          </a:p>
          <a:p>
            <a:r>
              <a:rPr lang="en-US" sz="1800" dirty="0"/>
              <a:t>Med Record# </a:t>
            </a:r>
          </a:p>
          <a:p>
            <a:r>
              <a:rPr lang="en-US" sz="1800" dirty="0"/>
              <a:t>MassHealth# (RID and/or RHN) </a:t>
            </a:r>
          </a:p>
          <a:p>
            <a:r>
              <a:rPr lang="en-US" sz="1800" dirty="0"/>
              <a:t>Date of Service </a:t>
            </a:r>
          </a:p>
          <a:p>
            <a:r>
              <a:rPr lang="en-US" sz="1800" dirty="0"/>
              <a:t>Total Charge for Services </a:t>
            </a:r>
          </a:p>
          <a:p>
            <a:r>
              <a:rPr lang="en-US" sz="1800" dirty="0"/>
              <a:t>Net Charge submitted to Health Safety Net</a:t>
            </a:r>
            <a:endParaRPr lang="en-US" sz="1800" b="1" dirty="0"/>
          </a:p>
          <a:p>
            <a:endParaRPr lang="en-US" dirty="0"/>
          </a:p>
        </p:txBody>
      </p:sp>
      <p:sp>
        <p:nvSpPr>
          <p:cNvPr id="6" name="Content Placeholder 5">
            <a:extLst>
              <a:ext uri="{FF2B5EF4-FFF2-40B4-BE49-F238E27FC236}">
                <a16:creationId xmlns:a16="http://schemas.microsoft.com/office/drawing/2014/main" id="{18DABA87-0F04-3ED5-04B1-845CB22985DB}"/>
              </a:ext>
            </a:extLst>
          </p:cNvPr>
          <p:cNvSpPr>
            <a:spLocks noGrp="1"/>
          </p:cNvSpPr>
          <p:nvPr>
            <p:ph sz="half" idx="2"/>
          </p:nvPr>
        </p:nvSpPr>
        <p:spPr>
          <a:xfrm>
            <a:off x="3941685" y="1425575"/>
            <a:ext cx="5002567" cy="4525963"/>
          </a:xfrm>
        </p:spPr>
        <p:txBody>
          <a:bodyPr/>
          <a:lstStyle/>
          <a:p>
            <a:pPr marL="0" indent="0">
              <a:buNone/>
            </a:pPr>
            <a:r>
              <a:rPr lang="en-US" sz="2000" u="sng" dirty="0"/>
              <a:t>Evidence of Reasonable Collection Efforts:</a:t>
            </a:r>
          </a:p>
          <a:p>
            <a:r>
              <a:rPr lang="en-US" sz="1800" dirty="0"/>
              <a:t>Date of Initial Bill </a:t>
            </a:r>
          </a:p>
          <a:p>
            <a:r>
              <a:rPr lang="en-US" sz="1800" dirty="0"/>
              <a:t>Date of Second Bill</a:t>
            </a:r>
          </a:p>
          <a:p>
            <a:r>
              <a:rPr lang="en-US" sz="1800" dirty="0"/>
              <a:t>Date of Third Bill </a:t>
            </a:r>
          </a:p>
          <a:p>
            <a:r>
              <a:rPr lang="en-US" sz="1800" dirty="0"/>
              <a:t>Date of Fourth Bill </a:t>
            </a:r>
          </a:p>
          <a:p>
            <a:r>
              <a:rPr lang="en-US" sz="1800" dirty="0"/>
              <a:t>Date of Returned Mail </a:t>
            </a:r>
          </a:p>
          <a:p>
            <a:r>
              <a:rPr lang="en-US" sz="1800" dirty="0"/>
              <a:t>Date of Certified Letter for accounts over $1,000 </a:t>
            </a:r>
          </a:p>
          <a:p>
            <a:r>
              <a:rPr lang="en-US" sz="1800" dirty="0"/>
              <a:t>Date of Initial Phone Contact </a:t>
            </a:r>
          </a:p>
          <a:p>
            <a:r>
              <a:rPr lang="en-US" sz="1800" dirty="0"/>
              <a:t>Date of Follow up Phone Contact</a:t>
            </a:r>
          </a:p>
          <a:p>
            <a:r>
              <a:rPr lang="en-US" sz="1800" dirty="0"/>
              <a:t>Dates of Other Efforts (other phone calls, letters to Patient, attorney or referral to collection agency) </a:t>
            </a:r>
          </a:p>
          <a:p>
            <a:r>
              <a:rPr lang="en-US" sz="1800" dirty="0"/>
              <a:t>Date Account was submitted to Health Safety Net Office</a:t>
            </a:r>
          </a:p>
          <a:p>
            <a:endParaRPr lang="en-US" dirty="0"/>
          </a:p>
        </p:txBody>
      </p:sp>
      <p:sp>
        <p:nvSpPr>
          <p:cNvPr id="2" name="Slide Number Placeholder 1">
            <a:extLst>
              <a:ext uri="{FF2B5EF4-FFF2-40B4-BE49-F238E27FC236}">
                <a16:creationId xmlns:a16="http://schemas.microsoft.com/office/drawing/2014/main" id="{8E7DE2EF-2833-02CA-9452-273A61C8903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EEDA35D-121F-4BCE-A2B8-5BDD75225AF7}" type="slidenum">
              <a:rPr lang="en-US" smtClean="0"/>
              <a:pPr>
                <a:defRPr/>
              </a:pPr>
              <a:t>13</a:t>
            </a:fld>
            <a:endParaRPr lang="en-US"/>
          </a:p>
        </p:txBody>
      </p:sp>
    </p:spTree>
    <p:custDataLst>
      <p:tags r:id="rId1"/>
    </p:custDataLst>
    <p:extLst>
      <p:ext uri="{BB962C8B-B14F-4D97-AF65-F5344CB8AC3E}">
        <p14:creationId xmlns:p14="http://schemas.microsoft.com/office/powerpoint/2010/main" val="315075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Arial"/>
                <a:cs typeface="Arial"/>
              </a:rPr>
              <a:t>General Information</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600200"/>
            <a:ext cx="8229600" cy="4525963"/>
          </a:xfrm>
        </p:spPr>
        <p:txBody>
          <a:bodyPr/>
          <a:lstStyle/>
          <a:p>
            <a:pPr>
              <a:spcBef>
                <a:spcPts val="0"/>
              </a:spcBef>
            </a:pPr>
            <a:r>
              <a:rPr lang="en-US" sz="1800" dirty="0">
                <a:latin typeface="+mn-lt"/>
                <a:ea typeface="ＭＳ Ｐゴシック"/>
              </a:rPr>
              <a:t>Health Safety Net eligible service regulations can be found at:</a:t>
            </a:r>
            <a:r>
              <a:rPr lang="en-US" sz="1800" dirty="0">
                <a:hlinkClick r:id="rId3"/>
              </a:rPr>
              <a:t>101 CMR 613.00: Health Safety Net Eligible Services | Mass.gov</a:t>
            </a:r>
            <a:endParaRPr lang="en-US" sz="1800" dirty="0"/>
          </a:p>
          <a:p>
            <a:pPr>
              <a:spcBef>
                <a:spcPts val="0"/>
              </a:spcBef>
            </a:pPr>
            <a:endParaRPr lang="en-US" sz="1000" u="sng" dirty="0">
              <a:solidFill>
                <a:srgbClr val="0563C1"/>
              </a:solidFill>
              <a:latin typeface="+mn-lt"/>
            </a:endParaRPr>
          </a:p>
          <a:p>
            <a:pPr>
              <a:spcBef>
                <a:spcPts val="0"/>
              </a:spcBef>
            </a:pPr>
            <a:r>
              <a:rPr lang="en-US" sz="1800" dirty="0">
                <a:latin typeface="+mn-lt"/>
                <a:ea typeface="ＭＳ Ｐゴシック"/>
              </a:rPr>
              <a:t>Health Safety Net eligible payment and funding regulations can be found at: </a:t>
            </a:r>
            <a:r>
              <a:rPr lang="en-US" sz="1800" dirty="0">
                <a:hlinkClick r:id="rId4"/>
              </a:rPr>
              <a:t>101 CMR 614.00: Health Safety Net Payments and Funding | Mass.gov</a:t>
            </a:r>
            <a:endParaRPr lang="en-US" sz="1800" dirty="0"/>
          </a:p>
          <a:p>
            <a:pPr>
              <a:spcBef>
                <a:spcPts val="0"/>
              </a:spcBef>
            </a:pPr>
            <a:endParaRPr lang="en-US" sz="1000" dirty="0">
              <a:latin typeface="+mn-lt"/>
            </a:endParaRPr>
          </a:p>
          <a:p>
            <a:pPr>
              <a:spcBef>
                <a:spcPts val="0"/>
              </a:spcBef>
            </a:pPr>
            <a:r>
              <a:rPr lang="en-US" sz="1800" dirty="0">
                <a:latin typeface="+mn-lt"/>
                <a:ea typeface="ＭＳ Ｐゴシック"/>
              </a:rPr>
              <a:t>Health Safety Net Reimbursable Services located at: </a:t>
            </a:r>
            <a:r>
              <a:rPr lang="en-US" sz="1800" dirty="0">
                <a:latin typeface="+mn-lt"/>
                <a:ea typeface="ＭＳ Ｐゴシック"/>
                <a:hlinkClick r:id="rId5"/>
              </a:rPr>
              <a:t>https://www.mass.gov/doc/hsn-chc-billable-procedure-codes/download</a:t>
            </a:r>
            <a:endParaRPr lang="en-US" sz="1800" dirty="0">
              <a:latin typeface="+mn-lt"/>
              <a:ea typeface="ＭＳ Ｐゴシック"/>
            </a:endParaRPr>
          </a:p>
          <a:p>
            <a:pPr marL="730250" lvl="1">
              <a:spcBef>
                <a:spcPts val="0"/>
              </a:spcBef>
            </a:pPr>
            <a:endParaRPr lang="en-US" sz="1000" dirty="0">
              <a:latin typeface="+mn-lt"/>
              <a:ea typeface="ＭＳ Ｐゴシック"/>
            </a:endParaRPr>
          </a:p>
          <a:p>
            <a:pPr>
              <a:spcBef>
                <a:spcPts val="0"/>
              </a:spcBef>
            </a:pPr>
            <a:r>
              <a:rPr lang="en-US" sz="1800" dirty="0">
                <a:latin typeface="+mn-lt"/>
                <a:ea typeface="ＭＳ Ｐゴシック"/>
              </a:rPr>
              <a:t>Health Safety Net INET located at: </a:t>
            </a:r>
            <a:r>
              <a:rPr lang="en-US" sz="1800" dirty="0">
                <a:latin typeface="+mn-lt"/>
                <a:hlinkClick r:id="rId6"/>
              </a:rPr>
              <a:t>Learn about HSN-INET | Mass.gov</a:t>
            </a:r>
            <a:endParaRPr lang="en-US" sz="1800" dirty="0">
              <a:latin typeface="+mn-lt"/>
            </a:endParaRPr>
          </a:p>
          <a:p>
            <a:pPr>
              <a:spcBef>
                <a:spcPts val="0"/>
              </a:spcBef>
            </a:pPr>
            <a:endParaRPr lang="en-US" sz="1000" dirty="0">
              <a:latin typeface="+mn-lt"/>
            </a:endParaRPr>
          </a:p>
          <a:p>
            <a:pPr>
              <a:spcBef>
                <a:spcPts val="0"/>
              </a:spcBef>
            </a:pPr>
            <a:r>
              <a:rPr lang="en-US" sz="1800" dirty="0">
                <a:latin typeface="+mn-lt"/>
                <a:ea typeface="ＭＳ Ｐゴシック"/>
              </a:rPr>
              <a:t>Billing updates are posted and can be found at: </a:t>
            </a:r>
            <a:r>
              <a:rPr lang="en-US" sz="1800" dirty="0">
                <a:latin typeface="+mn-lt"/>
                <a:hlinkClick r:id="rId7"/>
              </a:rPr>
              <a:t>Information about HSN Provider Guides and Billing Updates | Mass.gov</a:t>
            </a:r>
            <a:endParaRPr lang="en-US" sz="1800" dirty="0">
              <a:latin typeface="+mn-lt"/>
            </a:endParaRPr>
          </a:p>
          <a:p>
            <a:pPr>
              <a:spcBef>
                <a:spcPts val="0"/>
              </a:spcBef>
            </a:pPr>
            <a:endParaRPr lang="en-US" sz="1000" dirty="0">
              <a:latin typeface="+mn-lt"/>
              <a:ea typeface="ＭＳ Ｐゴシック"/>
            </a:endParaRPr>
          </a:p>
          <a:p>
            <a:pPr>
              <a:spcBef>
                <a:spcPts val="0"/>
              </a:spcBef>
            </a:pPr>
            <a:r>
              <a:rPr lang="en-US" sz="1800" dirty="0">
                <a:latin typeface="+mn-lt"/>
                <a:ea typeface="ＭＳ Ｐゴシック"/>
              </a:rPr>
              <a:t>The Health Safety Net is working on internal claims editing, code, and payment rate updates.  HSN will instruct providers through billing update of any necessary payment resweeps due to these updates.</a:t>
            </a:r>
          </a:p>
          <a:p>
            <a:pPr marL="0" indent="0">
              <a:spcBef>
                <a:spcPts val="0"/>
              </a:spcBef>
              <a:buNone/>
            </a:pPr>
            <a:endParaRPr lang="en-US" sz="1800" dirty="0">
              <a:latin typeface="+mn-lt"/>
            </a:endParaRPr>
          </a:p>
        </p:txBody>
      </p:sp>
      <p:sp>
        <p:nvSpPr>
          <p:cNvPr id="5" name="Slide Number Placeholder 4">
            <a:extLst>
              <a:ext uri="{FF2B5EF4-FFF2-40B4-BE49-F238E27FC236}">
                <a16:creationId xmlns:a16="http://schemas.microsoft.com/office/drawing/2014/main" id="{468056E5-4408-DB7C-3A6B-3CE82CF0520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14</a:t>
            </a:fld>
            <a:endParaRPr lang="en-US"/>
          </a:p>
        </p:txBody>
      </p:sp>
    </p:spTree>
    <p:custDataLst>
      <p:tags r:id="rId1"/>
    </p:custDataLst>
    <p:extLst>
      <p:ext uri="{BB962C8B-B14F-4D97-AF65-F5344CB8AC3E}">
        <p14:creationId xmlns:p14="http://schemas.microsoft.com/office/powerpoint/2010/main" val="24509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Arial"/>
                <a:cs typeface="Arial"/>
              </a:rPr>
              <a:t>HSN Help Desk</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600200"/>
            <a:ext cx="8229600" cy="4525963"/>
          </a:xfrm>
        </p:spPr>
        <p:txBody>
          <a:bodyPr/>
          <a:lstStyle/>
          <a:p>
            <a:pPr>
              <a:spcBef>
                <a:spcPts val="600"/>
              </a:spcBef>
              <a:spcAft>
                <a:spcPts val="600"/>
              </a:spcAft>
            </a:pPr>
            <a:r>
              <a:rPr lang="en-US" sz="1800" b="0" i="0" dirty="0">
                <a:solidFill>
                  <a:srgbClr val="242424"/>
                </a:solidFill>
                <a:effectLst/>
                <a:latin typeface="+mn-lt"/>
              </a:rPr>
              <a:t>Health Safety Net Help Desk inquiries should be addressed to </a:t>
            </a:r>
            <a:r>
              <a:rPr lang="en-US" sz="1800" b="0" u="sng" dirty="0">
                <a:solidFill>
                  <a:srgbClr val="0563C1"/>
                </a:solidFill>
                <a:latin typeface="+mn-lt"/>
              </a:rPr>
              <a:t>HSNHelpDesk@massmail.state.ma.us </a:t>
            </a:r>
            <a:r>
              <a:rPr lang="en-US" sz="1800" b="0" i="0" dirty="0">
                <a:solidFill>
                  <a:srgbClr val="242424"/>
                </a:solidFill>
                <a:effectLst/>
                <a:latin typeface="+mn-lt"/>
              </a:rPr>
              <a:t>and not an individual member of the Help Desk team.  </a:t>
            </a:r>
          </a:p>
          <a:p>
            <a:pPr>
              <a:spcBef>
                <a:spcPts val="600"/>
              </a:spcBef>
              <a:spcAft>
                <a:spcPts val="600"/>
              </a:spcAft>
            </a:pPr>
            <a:r>
              <a:rPr lang="en-US" sz="1800" b="0" dirty="0">
                <a:solidFill>
                  <a:srgbClr val="242424"/>
                </a:solidFill>
                <a:latin typeface="+mn-lt"/>
              </a:rPr>
              <a:t>If you feel the matter remains unresolved,</a:t>
            </a:r>
            <a:r>
              <a:rPr lang="en-US" sz="1800" b="0" i="0" dirty="0">
                <a:solidFill>
                  <a:srgbClr val="242424"/>
                </a:solidFill>
                <a:effectLst/>
                <a:latin typeface="+mn-lt"/>
              </a:rPr>
              <a:t> </a:t>
            </a:r>
            <a:r>
              <a:rPr lang="en-US" sz="1800" b="0" dirty="0">
                <a:solidFill>
                  <a:srgbClr val="242424"/>
                </a:solidFill>
                <a:latin typeface="+mn-lt"/>
              </a:rPr>
              <a:t>please contact the </a:t>
            </a:r>
            <a:r>
              <a:rPr lang="en-US" sz="1800" b="0" i="0" dirty="0">
                <a:solidFill>
                  <a:srgbClr val="242424"/>
                </a:solidFill>
                <a:effectLst/>
                <a:latin typeface="+mn-lt"/>
              </a:rPr>
              <a:t>Help Desk Supervisor for assistance.</a:t>
            </a:r>
          </a:p>
          <a:p>
            <a:pPr marL="0" indent="0">
              <a:spcBef>
                <a:spcPts val="600"/>
              </a:spcBef>
              <a:spcAft>
                <a:spcPts val="600"/>
              </a:spcAft>
              <a:buNone/>
            </a:pPr>
            <a:endParaRPr lang="en-US" sz="2400" dirty="0">
              <a:latin typeface="+mn-lt"/>
            </a:endParaRPr>
          </a:p>
        </p:txBody>
      </p:sp>
      <p:sp>
        <p:nvSpPr>
          <p:cNvPr id="5" name="Slide Number Placeholder 4">
            <a:extLst>
              <a:ext uri="{FF2B5EF4-FFF2-40B4-BE49-F238E27FC236}">
                <a16:creationId xmlns:a16="http://schemas.microsoft.com/office/drawing/2014/main" id="{ABAEDF62-0BD0-357C-6C12-37A6F5C46D3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15</a:t>
            </a:fld>
            <a:endParaRPr lang="en-US"/>
          </a:p>
        </p:txBody>
      </p:sp>
    </p:spTree>
    <p:custDataLst>
      <p:tags r:id="rId1"/>
    </p:custDataLst>
    <p:extLst>
      <p:ext uri="{BB962C8B-B14F-4D97-AF65-F5344CB8AC3E}">
        <p14:creationId xmlns:p14="http://schemas.microsoft.com/office/powerpoint/2010/main" val="218899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914400" y="2050614"/>
            <a:ext cx="7315200" cy="1927225"/>
          </a:xfrm>
        </p:spPr>
        <p:txBody>
          <a:bodyPr/>
          <a:lstStyle/>
          <a:p>
            <a:pPr algn="ctr"/>
            <a:r>
              <a:rPr lang="en-US" dirty="0"/>
              <a:t>MassHealth Updates</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Tree>
    <p:custDataLst>
      <p:tags r:id="rId1"/>
    </p:custDataLst>
    <p:extLst>
      <p:ext uri="{BB962C8B-B14F-4D97-AF65-F5344CB8AC3E}">
        <p14:creationId xmlns:p14="http://schemas.microsoft.com/office/powerpoint/2010/main" val="345249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ABF0F7-FC69-4128-8663-6891DB034CEF}"/>
              </a:ext>
            </a:extLst>
          </p:cNvPr>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F58B265F-BF96-4C86-8474-8D0D3CBD2F7E}"/>
              </a:ext>
            </a:extLst>
          </p:cNvPr>
          <p:cNvSpPr>
            <a:spLocks noGrp="1"/>
          </p:cNvSpPr>
          <p:nvPr>
            <p:ph idx="1"/>
          </p:nvPr>
        </p:nvSpPr>
        <p:spPr/>
        <p:txBody>
          <a:bodyPr/>
          <a:lstStyle/>
          <a:p>
            <a:pPr>
              <a:spcBef>
                <a:spcPts val="600"/>
              </a:spcBef>
              <a:spcAft>
                <a:spcPts val="600"/>
              </a:spcAft>
            </a:pPr>
            <a:r>
              <a:rPr lang="en-US" sz="2800" dirty="0">
                <a:latin typeface="+mn-lt"/>
              </a:rPr>
              <a:t>MassHealth Redetermination and Renewal</a:t>
            </a:r>
          </a:p>
          <a:p>
            <a:pPr>
              <a:spcBef>
                <a:spcPts val="600"/>
              </a:spcBef>
              <a:spcAft>
                <a:spcPts val="600"/>
              </a:spcAft>
            </a:pPr>
            <a:r>
              <a:rPr lang="en-US" sz="2800" dirty="0">
                <a:latin typeface="+mn-lt"/>
              </a:rPr>
              <a:t>Children’s Medical Security Plan Elimination of Premiums and Copays</a:t>
            </a:r>
          </a:p>
          <a:p>
            <a:pPr>
              <a:spcBef>
                <a:spcPts val="600"/>
              </a:spcBef>
              <a:spcAft>
                <a:spcPts val="600"/>
              </a:spcAft>
            </a:pPr>
            <a:r>
              <a:rPr lang="en-US" sz="2800" dirty="0">
                <a:latin typeface="+mn-lt"/>
              </a:rPr>
              <a:t>MassHealth Dental Provider Update</a:t>
            </a:r>
          </a:p>
          <a:p>
            <a:pPr>
              <a:spcBef>
                <a:spcPts val="600"/>
              </a:spcBef>
              <a:spcAft>
                <a:spcPts val="600"/>
              </a:spcAft>
            </a:pPr>
            <a:r>
              <a:rPr lang="en-US" sz="2800" dirty="0">
                <a:latin typeface="+mn-lt"/>
              </a:rPr>
              <a:t>2025 CAC Recertification </a:t>
            </a:r>
          </a:p>
          <a:p>
            <a:pPr>
              <a:spcBef>
                <a:spcPts val="600"/>
              </a:spcBef>
              <a:spcAft>
                <a:spcPts val="600"/>
              </a:spcAft>
            </a:pPr>
            <a:endParaRPr lang="en-US" sz="2800" dirty="0">
              <a:latin typeface="+mn-lt"/>
            </a:endParaRPr>
          </a:p>
        </p:txBody>
      </p:sp>
      <p:sp>
        <p:nvSpPr>
          <p:cNvPr id="2" name="Slide Number Placeholder 1">
            <a:extLst>
              <a:ext uri="{FF2B5EF4-FFF2-40B4-BE49-F238E27FC236}">
                <a16:creationId xmlns:a16="http://schemas.microsoft.com/office/drawing/2014/main" id="{539D0E11-8D8F-B324-ADF3-4AE2686036B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17</a:t>
            </a:fld>
            <a:endParaRPr lang="en-US"/>
          </a:p>
        </p:txBody>
      </p:sp>
    </p:spTree>
    <p:custDataLst>
      <p:tags r:id="rId1"/>
    </p:custDataLst>
    <p:extLst>
      <p:ext uri="{BB962C8B-B14F-4D97-AF65-F5344CB8AC3E}">
        <p14:creationId xmlns:p14="http://schemas.microsoft.com/office/powerpoint/2010/main" val="43357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562DF7-22D3-7C8E-D587-1BA89AA8D9D3}"/>
              </a:ext>
            </a:extLst>
          </p:cNvPr>
          <p:cNvSpPr>
            <a:spLocks noGrp="1"/>
          </p:cNvSpPr>
          <p:nvPr>
            <p:ph type="title"/>
          </p:nvPr>
        </p:nvSpPr>
        <p:spPr/>
        <p:txBody>
          <a:bodyPr/>
          <a:lstStyle/>
          <a:p>
            <a:r>
              <a:rPr lang="en-US" cap="none" dirty="0"/>
              <a:t>MassHealth Redetermination and Renewal Update</a:t>
            </a:r>
          </a:p>
        </p:txBody>
      </p:sp>
      <p:sp>
        <p:nvSpPr>
          <p:cNvPr id="2" name="Slide Number Placeholder 1">
            <a:extLst>
              <a:ext uri="{FF2B5EF4-FFF2-40B4-BE49-F238E27FC236}">
                <a16:creationId xmlns:a16="http://schemas.microsoft.com/office/drawing/2014/main" id="{060A9D7F-1018-613A-3175-BA699498D3F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18</a:t>
            </a:fld>
            <a:endParaRPr lang="en-US"/>
          </a:p>
        </p:txBody>
      </p:sp>
    </p:spTree>
    <p:custDataLst>
      <p:tags r:id="rId1"/>
    </p:custDataLst>
    <p:extLst>
      <p:ext uri="{BB962C8B-B14F-4D97-AF65-F5344CB8AC3E}">
        <p14:creationId xmlns:p14="http://schemas.microsoft.com/office/powerpoint/2010/main" val="174095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A3D0D5-071A-0E07-4FFB-5382B878EB2C}"/>
              </a:ext>
            </a:extLst>
          </p:cNvPr>
          <p:cNvSpPr>
            <a:spLocks noGrp="1"/>
          </p:cNvSpPr>
          <p:nvPr>
            <p:ph type="title"/>
          </p:nvPr>
        </p:nvSpPr>
        <p:spPr>
          <a:xfrm>
            <a:off x="457199" y="304800"/>
            <a:ext cx="7520609" cy="715963"/>
          </a:xfrm>
        </p:spPr>
        <p:txBody>
          <a:bodyPr/>
          <a:lstStyle/>
          <a:p>
            <a:r>
              <a:rPr lang="en-US" dirty="0"/>
              <a:t>MassHealth Redetermination and Renewal Process</a:t>
            </a:r>
          </a:p>
        </p:txBody>
      </p:sp>
      <p:sp>
        <p:nvSpPr>
          <p:cNvPr id="2" name="Content Placeholder 1">
            <a:extLst>
              <a:ext uri="{FF2B5EF4-FFF2-40B4-BE49-F238E27FC236}">
                <a16:creationId xmlns:a16="http://schemas.microsoft.com/office/drawing/2014/main" id="{473CA571-5620-8E11-12F9-02719D8941FC}"/>
              </a:ext>
            </a:extLst>
          </p:cNvPr>
          <p:cNvSpPr>
            <a:spLocks noGrp="1"/>
          </p:cNvSpPr>
          <p:nvPr>
            <p:ph idx="1"/>
          </p:nvPr>
        </p:nvSpPr>
        <p:spPr>
          <a:xfrm>
            <a:off x="457200" y="1600200"/>
            <a:ext cx="8130209" cy="4525963"/>
          </a:xfrm>
        </p:spPr>
        <p:txBody>
          <a:bodyPr/>
          <a:lstStyle/>
          <a:p>
            <a:pPr marL="0" indent="0">
              <a:spcBef>
                <a:spcPts val="600"/>
              </a:spcBef>
              <a:spcAft>
                <a:spcPts val="600"/>
              </a:spcAft>
              <a:buNone/>
            </a:pPr>
            <a:r>
              <a:rPr lang="en-US" sz="1800" b="1" dirty="0">
                <a:latin typeface="+mn-lt"/>
              </a:rPr>
              <a:t>MassHealth is federally required to renew members annually. </a:t>
            </a:r>
          </a:p>
          <a:p>
            <a:pPr lvl="1">
              <a:spcBef>
                <a:spcPts val="600"/>
              </a:spcBef>
              <a:spcAft>
                <a:spcPts val="600"/>
              </a:spcAft>
            </a:pPr>
            <a:r>
              <a:rPr lang="en-US" sz="1800" dirty="0">
                <a:latin typeface="+mn-lt"/>
              </a:rPr>
              <a:t>Automatic and prepopulated renewals may be completed for eligible members</a:t>
            </a:r>
          </a:p>
          <a:p>
            <a:pPr>
              <a:spcBef>
                <a:spcPts val="600"/>
              </a:spcBef>
              <a:spcAft>
                <a:spcPts val="600"/>
              </a:spcAft>
            </a:pPr>
            <a:r>
              <a:rPr lang="en-US" sz="1800" dirty="0">
                <a:latin typeface="+mn-lt"/>
              </a:rPr>
              <a:t>Before January of 2025, MassHealth renewed members at the household level</a:t>
            </a:r>
          </a:p>
          <a:p>
            <a:pPr>
              <a:spcBef>
                <a:spcPts val="600"/>
              </a:spcBef>
              <a:spcAft>
                <a:spcPts val="600"/>
              </a:spcAft>
            </a:pPr>
            <a:r>
              <a:rPr lang="en-US" sz="1800" dirty="0">
                <a:latin typeface="+mn-lt"/>
              </a:rPr>
              <a:t>Clarifying guidance from the Center for Medicare and Medicaid (CMS): </a:t>
            </a:r>
            <a:r>
              <a:rPr lang="en-US" sz="1800" b="1" dirty="0">
                <a:latin typeface="+mn-lt"/>
              </a:rPr>
              <a:t>Effective January 2025</a:t>
            </a:r>
            <a:r>
              <a:rPr lang="en-US" sz="1800" dirty="0">
                <a:latin typeface="+mn-lt"/>
              </a:rPr>
              <a:t>, MassHealth must conduct renewals at the </a:t>
            </a:r>
            <a:r>
              <a:rPr lang="en-US" sz="1800" b="1" dirty="0">
                <a:latin typeface="+mn-lt"/>
              </a:rPr>
              <a:t>individual level</a:t>
            </a:r>
            <a:endParaRPr lang="en-US" sz="1800" dirty="0">
              <a:latin typeface="+mn-lt"/>
            </a:endParaRPr>
          </a:p>
          <a:p>
            <a:pPr>
              <a:spcBef>
                <a:spcPts val="600"/>
              </a:spcBef>
              <a:spcAft>
                <a:spcPts val="600"/>
              </a:spcAft>
            </a:pPr>
            <a:r>
              <a:rPr lang="en-US" sz="1800" dirty="0">
                <a:latin typeface="+mn-lt"/>
              </a:rPr>
              <a:t>What does this mean? </a:t>
            </a:r>
          </a:p>
          <a:p>
            <a:pPr lvl="1">
              <a:spcBef>
                <a:spcPts val="600"/>
              </a:spcBef>
              <a:spcAft>
                <a:spcPts val="600"/>
              </a:spcAft>
            </a:pPr>
            <a:r>
              <a:rPr lang="en-US" sz="1800" dirty="0">
                <a:latin typeface="+mn-lt"/>
              </a:rPr>
              <a:t>This will result in changes to the member renewal experience</a:t>
            </a:r>
          </a:p>
          <a:p>
            <a:pPr lvl="2">
              <a:spcBef>
                <a:spcPts val="600"/>
              </a:spcBef>
              <a:spcAft>
                <a:spcPts val="600"/>
              </a:spcAft>
            </a:pPr>
            <a:r>
              <a:rPr lang="en-US" sz="1800" dirty="0">
                <a:latin typeface="+mn-lt"/>
              </a:rPr>
              <a:t>This applies to</a:t>
            </a:r>
            <a:r>
              <a:rPr lang="en-US" sz="1800" b="1" dirty="0">
                <a:latin typeface="+mn-lt"/>
              </a:rPr>
              <a:t> ALL</a:t>
            </a:r>
            <a:r>
              <a:rPr lang="en-US" sz="1800" dirty="0">
                <a:latin typeface="+mn-lt"/>
              </a:rPr>
              <a:t> members</a:t>
            </a:r>
          </a:p>
        </p:txBody>
      </p:sp>
      <p:sp>
        <p:nvSpPr>
          <p:cNvPr id="5" name="Slide Number Placeholder 4">
            <a:extLst>
              <a:ext uri="{FF2B5EF4-FFF2-40B4-BE49-F238E27FC236}">
                <a16:creationId xmlns:a16="http://schemas.microsoft.com/office/drawing/2014/main" id="{39C551A0-A1AA-8586-8544-BD44738DF89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19</a:t>
            </a:fld>
            <a:endParaRPr lang="en-US"/>
          </a:p>
        </p:txBody>
      </p:sp>
    </p:spTree>
    <p:custDataLst>
      <p:tags r:id="rId1"/>
    </p:custDataLst>
    <p:extLst>
      <p:ext uri="{BB962C8B-B14F-4D97-AF65-F5344CB8AC3E}">
        <p14:creationId xmlns:p14="http://schemas.microsoft.com/office/powerpoint/2010/main" val="140552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Arial"/>
                <a:cs typeface="Arial"/>
              </a:rPr>
              <a:t>Agenda</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425575"/>
            <a:ext cx="8229600" cy="4525963"/>
          </a:xfrm>
        </p:spPr>
        <p:txBody>
          <a:bodyPr/>
          <a:lstStyle/>
          <a:p>
            <a:pPr marL="787400" lvl="1" indent="-342900">
              <a:lnSpc>
                <a:spcPct val="150000"/>
              </a:lnSpc>
              <a:spcBef>
                <a:spcPts val="0"/>
              </a:spcBef>
              <a:buFont typeface="Arial" panose="020B0604020202020204" pitchFamily="34" charset="0"/>
              <a:buChar char="•"/>
            </a:pPr>
            <a:r>
              <a:rPr lang="en-US" sz="1800" dirty="0"/>
              <a:t>Claims Reprocessing</a:t>
            </a:r>
          </a:p>
          <a:p>
            <a:pPr marL="1233488" lvl="2" indent="-342900">
              <a:lnSpc>
                <a:spcPct val="150000"/>
              </a:lnSpc>
              <a:spcBef>
                <a:spcPts val="0"/>
              </a:spcBef>
              <a:buFont typeface="Arial" panose="020B0604020202020204" pitchFamily="34" charset="0"/>
              <a:buChar char="•"/>
            </a:pPr>
            <a:r>
              <a:rPr lang="en-US" sz="1800" dirty="0"/>
              <a:t>MMIS System</a:t>
            </a:r>
          </a:p>
          <a:p>
            <a:pPr marL="1233488" lvl="2" indent="-342900">
              <a:lnSpc>
                <a:spcPct val="150000"/>
              </a:lnSpc>
              <a:spcBef>
                <a:spcPts val="0"/>
              </a:spcBef>
              <a:buFont typeface="Arial" panose="020B0604020202020204" pitchFamily="34" charset="0"/>
              <a:buChar char="•"/>
            </a:pPr>
            <a:r>
              <a:rPr lang="en-US" sz="1800" dirty="0"/>
              <a:t>HSN System</a:t>
            </a:r>
          </a:p>
          <a:p>
            <a:pPr marL="787400" lvl="1" indent="-342900">
              <a:lnSpc>
                <a:spcPct val="150000"/>
              </a:lnSpc>
              <a:spcBef>
                <a:spcPts val="0"/>
              </a:spcBef>
              <a:buFont typeface="Arial" panose="020B0604020202020204" pitchFamily="34" charset="0"/>
              <a:buChar char="•"/>
            </a:pPr>
            <a:r>
              <a:rPr lang="en-US" sz="1800" dirty="0"/>
              <a:t>Covered Code List and New Rates</a:t>
            </a:r>
          </a:p>
          <a:p>
            <a:pPr marL="787400" lvl="1" indent="-342900">
              <a:lnSpc>
                <a:spcPct val="150000"/>
              </a:lnSpc>
              <a:spcBef>
                <a:spcPts val="0"/>
              </a:spcBef>
              <a:buFont typeface="Arial" panose="020B0604020202020204" pitchFamily="34" charset="0"/>
              <a:buChar char="•"/>
            </a:pPr>
            <a:r>
              <a:rPr lang="en-US" sz="1800" dirty="0"/>
              <a:t>HSN Reminders</a:t>
            </a:r>
          </a:p>
          <a:p>
            <a:pPr marL="787400" lvl="1" indent="-342900">
              <a:lnSpc>
                <a:spcPct val="150000"/>
              </a:lnSpc>
              <a:spcBef>
                <a:spcPts val="0"/>
              </a:spcBef>
              <a:buFont typeface="Arial" panose="020B0604020202020204" pitchFamily="34" charset="0"/>
              <a:buChar char="•"/>
            </a:pPr>
            <a:r>
              <a:rPr lang="en-US" sz="1800" dirty="0"/>
              <a:t>New Dental Administrator</a:t>
            </a:r>
          </a:p>
          <a:p>
            <a:pPr marL="787400" lvl="1" indent="-342900">
              <a:lnSpc>
                <a:spcPct val="150000"/>
              </a:lnSpc>
              <a:spcBef>
                <a:spcPts val="0"/>
              </a:spcBef>
              <a:buFont typeface="Arial" panose="020B0604020202020204" pitchFamily="34" charset="0"/>
              <a:buChar char="•"/>
            </a:pPr>
            <a:r>
              <a:rPr lang="en-US" sz="1800" dirty="0"/>
              <a:t>Health Connector Notices</a:t>
            </a:r>
          </a:p>
          <a:p>
            <a:pPr marL="787400" lvl="1" indent="-342900">
              <a:lnSpc>
                <a:spcPct val="150000"/>
              </a:lnSpc>
              <a:spcBef>
                <a:spcPts val="0"/>
              </a:spcBef>
              <a:buFont typeface="Arial" panose="020B0604020202020204" pitchFamily="34" charset="0"/>
              <a:buChar char="•"/>
            </a:pPr>
            <a:r>
              <a:rPr lang="en-US" sz="1800" dirty="0"/>
              <a:t>Special Circumstances</a:t>
            </a:r>
          </a:p>
          <a:p>
            <a:pPr marL="1187450" lvl="2" indent="-342900">
              <a:lnSpc>
                <a:spcPct val="150000"/>
              </a:lnSpc>
              <a:spcBef>
                <a:spcPts val="0"/>
              </a:spcBef>
              <a:buFont typeface="Arial" panose="020B0604020202020204" pitchFamily="34" charset="0"/>
              <a:buChar char="•"/>
            </a:pPr>
            <a:r>
              <a:rPr lang="en-US" sz="1800" dirty="0"/>
              <a:t>Medical Hardship</a:t>
            </a:r>
          </a:p>
          <a:p>
            <a:pPr marL="1187450" lvl="2" indent="-342900">
              <a:lnSpc>
                <a:spcPct val="150000"/>
              </a:lnSpc>
              <a:spcBef>
                <a:spcPts val="0"/>
              </a:spcBef>
              <a:buFont typeface="Arial" panose="020B0604020202020204" pitchFamily="34" charset="0"/>
              <a:buChar char="•"/>
            </a:pPr>
            <a:r>
              <a:rPr lang="en-US" sz="1800" dirty="0"/>
              <a:t>Bad Debt</a:t>
            </a:r>
          </a:p>
          <a:p>
            <a:pPr marL="787400" lvl="1" indent="-342900">
              <a:lnSpc>
                <a:spcPct val="150000"/>
              </a:lnSpc>
              <a:spcBef>
                <a:spcPts val="0"/>
              </a:spcBef>
              <a:buFont typeface="Arial" panose="020B0604020202020204" pitchFamily="34" charset="0"/>
              <a:buChar char="•"/>
            </a:pPr>
            <a:r>
              <a:rPr lang="en-US" sz="1800" dirty="0"/>
              <a:t>General Information</a:t>
            </a:r>
          </a:p>
          <a:p>
            <a:pPr marL="787400" lvl="1" indent="-342900">
              <a:lnSpc>
                <a:spcPct val="150000"/>
              </a:lnSpc>
              <a:spcBef>
                <a:spcPts val="0"/>
              </a:spcBef>
              <a:buFont typeface="Arial" panose="020B0604020202020204" pitchFamily="34" charset="0"/>
              <a:buChar char="•"/>
            </a:pPr>
            <a:r>
              <a:rPr lang="en-US" sz="1800" dirty="0"/>
              <a:t>Questions</a:t>
            </a:r>
          </a:p>
          <a:p>
            <a:endParaRPr lang="en-US" sz="2000" dirty="0"/>
          </a:p>
        </p:txBody>
      </p:sp>
      <p:sp>
        <p:nvSpPr>
          <p:cNvPr id="5" name="Slide Number Placeholder 4">
            <a:extLst>
              <a:ext uri="{FF2B5EF4-FFF2-40B4-BE49-F238E27FC236}">
                <a16:creationId xmlns:a16="http://schemas.microsoft.com/office/drawing/2014/main" id="{B92CFA62-F5D7-3D57-168D-57BD40C3381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a:t>
            </a:fld>
            <a:endParaRPr lang="en-US"/>
          </a:p>
        </p:txBody>
      </p:sp>
    </p:spTree>
    <p:custDataLst>
      <p:tags r:id="rId1"/>
    </p:custDataLst>
    <p:extLst>
      <p:ext uri="{BB962C8B-B14F-4D97-AF65-F5344CB8AC3E}">
        <p14:creationId xmlns:p14="http://schemas.microsoft.com/office/powerpoint/2010/main" val="296647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706ED2-3E2E-9258-7214-53C735D2DE5D}"/>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467305295"/>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48706ED2-3E2E-9258-7214-53C735D2DE5D}"/>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ABE2CAD-3B4A-B856-C803-60E4692C6A6C}"/>
              </a:ext>
            </a:extLst>
          </p:cNvPr>
          <p:cNvSpPr>
            <a:spLocks noGrp="1"/>
          </p:cNvSpPr>
          <p:nvPr>
            <p:ph type="title"/>
          </p:nvPr>
        </p:nvSpPr>
        <p:spPr>
          <a:xfrm>
            <a:off x="457199" y="304800"/>
            <a:ext cx="6655869" cy="715963"/>
          </a:xfrm>
        </p:spPr>
        <p:txBody>
          <a:bodyPr vert="horz"/>
          <a:lstStyle/>
          <a:p>
            <a:r>
              <a:rPr lang="en-US" sz="3600" b="1" dirty="0">
                <a:solidFill>
                  <a:schemeClr val="tx1"/>
                </a:solidFill>
              </a:rPr>
              <a:t>Non-Auto Renewals: </a:t>
            </a:r>
            <a:br>
              <a:rPr lang="en-US" sz="3600" b="1" dirty="0">
                <a:solidFill>
                  <a:schemeClr val="tx1"/>
                </a:solidFill>
              </a:rPr>
            </a:br>
            <a:r>
              <a:rPr lang="en-US" sz="3600" dirty="0"/>
              <a:t>Renewal Blue Envelope</a:t>
            </a:r>
          </a:p>
        </p:txBody>
      </p:sp>
      <p:pic>
        <p:nvPicPr>
          <p:cNvPr id="6" name="Picture 5" descr="The blue envelope has the Commonwealth of Massachusetts state seal with red text &quot;Response Required&quot;">
            <a:extLst>
              <a:ext uri="{FF2B5EF4-FFF2-40B4-BE49-F238E27FC236}">
                <a16:creationId xmlns:a16="http://schemas.microsoft.com/office/drawing/2014/main" id="{AB79B0FD-BA57-B8CD-AA60-99252D8FE4C2}"/>
              </a:ext>
            </a:extLst>
          </p:cNvPr>
          <p:cNvPicPr>
            <a:picLocks noChangeAspect="1"/>
          </p:cNvPicPr>
          <p:nvPr/>
        </p:nvPicPr>
        <p:blipFill>
          <a:blip r:embed="rId6"/>
          <a:stretch>
            <a:fillRect/>
          </a:stretch>
        </p:blipFill>
        <p:spPr>
          <a:xfrm>
            <a:off x="710893" y="2035806"/>
            <a:ext cx="3151738" cy="3851188"/>
          </a:xfrm>
          <a:prstGeom prst="rect">
            <a:avLst/>
          </a:prstGeom>
        </p:spPr>
      </p:pic>
      <p:sp>
        <p:nvSpPr>
          <p:cNvPr id="10" name="Rectangle 9">
            <a:extLst>
              <a:ext uri="{FF2B5EF4-FFF2-40B4-BE49-F238E27FC236}">
                <a16:creationId xmlns:a16="http://schemas.microsoft.com/office/drawing/2014/main" id="{D34DFA34-EA29-BD0C-F8FF-A2A52E5BE570}"/>
              </a:ext>
            </a:extLst>
          </p:cNvPr>
          <p:cNvSpPr/>
          <p:nvPr/>
        </p:nvSpPr>
        <p:spPr>
          <a:xfrm>
            <a:off x="3862631" y="1600204"/>
            <a:ext cx="4824169" cy="3560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defTabSz="685800" eaLnBrk="1" fontAlgn="auto" hangingPunct="1">
              <a:spcBef>
                <a:spcPts val="0"/>
              </a:spcBef>
              <a:spcAft>
                <a:spcPts val="0"/>
              </a:spcAft>
              <a:defRPr/>
            </a:pPr>
            <a:r>
              <a:rPr lang="en-US" sz="1800" b="0" dirty="0">
                <a:solidFill>
                  <a:srgbClr val="000000"/>
                </a:solidFill>
              </a:rPr>
              <a:t>Content of the blue envelope:</a:t>
            </a:r>
          </a:p>
          <a:p>
            <a:pPr marL="214313" indent="-214313" defTabSz="685800" eaLnBrk="1" fontAlgn="auto" hangingPunct="1">
              <a:spcBef>
                <a:spcPts val="0"/>
              </a:spcBef>
              <a:spcAft>
                <a:spcPts val="0"/>
              </a:spcAft>
              <a:buFont typeface="Arial" panose="020B0604020202020204" pitchFamily="34" charset="0"/>
              <a:buChar char="•"/>
              <a:defRPr/>
            </a:pPr>
            <a:endParaRPr lang="en-US" sz="1800" b="0" dirty="0">
              <a:solidFill>
                <a:srgbClr val="000000"/>
              </a:solidFill>
            </a:endParaRPr>
          </a:p>
          <a:p>
            <a:pPr marL="671513" lvl="1" indent="-214313">
              <a:buFont typeface="Arial" panose="020B0604020202020204" pitchFamily="34" charset="0"/>
              <a:buChar char="•"/>
              <a:defRPr/>
            </a:pPr>
            <a:r>
              <a:rPr lang="en-US" sz="1800" b="0" dirty="0">
                <a:solidFill>
                  <a:srgbClr val="000000"/>
                </a:solidFill>
                <a:cs typeface="Calibri"/>
              </a:rPr>
              <a:t>Renewal form </a:t>
            </a:r>
          </a:p>
          <a:p>
            <a:pPr lvl="1">
              <a:defRPr/>
            </a:pPr>
            <a:endParaRPr lang="en-US" sz="1800" b="0" dirty="0">
              <a:solidFill>
                <a:srgbClr val="000000"/>
              </a:solidFill>
              <a:cs typeface="Calibri"/>
            </a:endParaRPr>
          </a:p>
          <a:p>
            <a:pPr marL="671513" lvl="1" indent="-214313" defTabSz="685800" fontAlgn="auto">
              <a:spcBef>
                <a:spcPts val="0"/>
              </a:spcBef>
              <a:spcAft>
                <a:spcPts val="0"/>
              </a:spcAft>
              <a:buFont typeface="Arial" panose="020B0604020202020204" pitchFamily="34" charset="0"/>
              <a:buChar char="•"/>
              <a:defRPr/>
            </a:pPr>
            <a:r>
              <a:rPr lang="en-US" sz="1800" b="0" dirty="0">
                <a:solidFill>
                  <a:srgbClr val="000000"/>
                </a:solidFill>
                <a:cs typeface="Calibri"/>
              </a:rPr>
              <a:t>Cover letter</a:t>
            </a:r>
          </a:p>
          <a:p>
            <a:pPr marL="671513" lvl="1" indent="-214313" defTabSz="685800" fontAlgn="auto">
              <a:spcBef>
                <a:spcPts val="0"/>
              </a:spcBef>
              <a:spcAft>
                <a:spcPts val="0"/>
              </a:spcAft>
              <a:buFont typeface="Arial" panose="020B0604020202020204" pitchFamily="34" charset="0"/>
              <a:buChar char="•"/>
              <a:defRPr/>
            </a:pPr>
            <a:endParaRPr lang="en-US" sz="1800" b="0" dirty="0">
              <a:solidFill>
                <a:srgbClr val="000000"/>
              </a:solidFill>
              <a:cs typeface="Calibri"/>
            </a:endParaRPr>
          </a:p>
          <a:p>
            <a:pPr marL="671513" lvl="1" indent="-214313" defTabSz="685800" fontAlgn="auto">
              <a:spcBef>
                <a:spcPts val="0"/>
              </a:spcBef>
              <a:spcAft>
                <a:spcPts val="0"/>
              </a:spcAft>
              <a:buFont typeface="Arial" panose="020B0604020202020204" pitchFamily="34" charset="0"/>
              <a:buChar char="•"/>
              <a:defRPr/>
            </a:pPr>
            <a:r>
              <a:rPr lang="en-US" sz="1800" b="0" dirty="0">
                <a:solidFill>
                  <a:srgbClr val="000000"/>
                </a:solidFill>
                <a:cs typeface="Calibri"/>
              </a:rPr>
              <a:t>Babel sheet (translation information)</a:t>
            </a:r>
          </a:p>
          <a:p>
            <a:pPr marL="671513" lvl="1" indent="-214313" defTabSz="685800" fontAlgn="auto">
              <a:spcBef>
                <a:spcPts val="0"/>
              </a:spcBef>
              <a:spcAft>
                <a:spcPts val="0"/>
              </a:spcAft>
              <a:buFont typeface="Arial" panose="020B0604020202020204" pitchFamily="34" charset="0"/>
              <a:buChar char="•"/>
              <a:defRPr/>
            </a:pPr>
            <a:endParaRPr lang="en-US" sz="1800" b="0" dirty="0">
              <a:solidFill>
                <a:srgbClr val="000000"/>
              </a:solidFill>
              <a:cs typeface="Calibri"/>
            </a:endParaRPr>
          </a:p>
          <a:p>
            <a:pPr marL="671513" lvl="1" indent="-214313" defTabSz="685800" fontAlgn="auto">
              <a:spcBef>
                <a:spcPts val="0"/>
              </a:spcBef>
              <a:spcAft>
                <a:spcPts val="0"/>
              </a:spcAft>
              <a:buFont typeface="Arial" panose="020B0604020202020204" pitchFamily="34" charset="0"/>
              <a:buChar char="•"/>
              <a:defRPr/>
            </a:pPr>
            <a:r>
              <a:rPr lang="en-US" sz="1800" b="0" dirty="0">
                <a:solidFill>
                  <a:srgbClr val="000000"/>
                </a:solidFill>
                <a:cs typeface="Calibri"/>
              </a:rPr>
              <a:t>Declination form</a:t>
            </a:r>
          </a:p>
          <a:p>
            <a:pPr marL="671513" lvl="1" indent="-214313" defTabSz="685800" fontAlgn="auto">
              <a:spcBef>
                <a:spcPts val="0"/>
              </a:spcBef>
              <a:spcAft>
                <a:spcPts val="0"/>
              </a:spcAft>
              <a:buFont typeface="Arial" panose="020B0604020202020204" pitchFamily="34" charset="0"/>
              <a:buChar char="•"/>
              <a:defRPr/>
            </a:pPr>
            <a:endParaRPr lang="en-US" sz="1800" b="0" dirty="0">
              <a:solidFill>
                <a:srgbClr val="000000"/>
              </a:solidFill>
              <a:cs typeface="Calibri"/>
            </a:endParaRPr>
          </a:p>
          <a:p>
            <a:pPr marL="671513" lvl="1" indent="-214313" defTabSz="685800" fontAlgn="auto">
              <a:spcBef>
                <a:spcPts val="0"/>
              </a:spcBef>
              <a:spcAft>
                <a:spcPts val="0"/>
              </a:spcAft>
              <a:buFont typeface="Arial" panose="020B0604020202020204" pitchFamily="34" charset="0"/>
              <a:buChar char="•"/>
              <a:defRPr/>
            </a:pPr>
            <a:r>
              <a:rPr lang="en-US" sz="1800" b="0" dirty="0">
                <a:solidFill>
                  <a:srgbClr val="000000"/>
                </a:solidFill>
                <a:cs typeface="Calibri"/>
              </a:rPr>
              <a:t>Voter registration</a:t>
            </a:r>
          </a:p>
        </p:txBody>
      </p:sp>
      <p:sp>
        <p:nvSpPr>
          <p:cNvPr id="3" name="Slide Number Placeholder 2">
            <a:extLst>
              <a:ext uri="{FF2B5EF4-FFF2-40B4-BE49-F238E27FC236}">
                <a16:creationId xmlns:a16="http://schemas.microsoft.com/office/drawing/2014/main" id="{E51D5290-6BDA-EA6E-81DE-08043683EBC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20</a:t>
            </a:fld>
            <a:endParaRPr lang="en-US"/>
          </a:p>
        </p:txBody>
      </p:sp>
    </p:spTree>
    <p:custDataLst>
      <p:tags r:id="rId1"/>
    </p:custDataLst>
    <p:extLst>
      <p:ext uri="{BB962C8B-B14F-4D97-AF65-F5344CB8AC3E}">
        <p14:creationId xmlns:p14="http://schemas.microsoft.com/office/powerpoint/2010/main" val="225599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CA9EF-CD2B-717E-3CA5-1A575661512D}"/>
              </a:ext>
            </a:extLst>
          </p:cNvPr>
          <p:cNvSpPr>
            <a:spLocks noGrp="1"/>
          </p:cNvSpPr>
          <p:nvPr>
            <p:ph type="title"/>
          </p:nvPr>
        </p:nvSpPr>
        <p:spPr/>
        <p:txBody>
          <a:bodyPr/>
          <a:lstStyle/>
          <a:p>
            <a:r>
              <a:rPr lang="en-US" dirty="0"/>
              <a:t>Renewal Notice</a:t>
            </a:r>
          </a:p>
        </p:txBody>
      </p:sp>
      <p:sp>
        <p:nvSpPr>
          <p:cNvPr id="2" name="Content Placeholder 1">
            <a:extLst>
              <a:ext uri="{FF2B5EF4-FFF2-40B4-BE49-F238E27FC236}">
                <a16:creationId xmlns:a16="http://schemas.microsoft.com/office/drawing/2014/main" id="{35DA9FE4-BFFA-5798-F922-D6E13CA56DCE}"/>
              </a:ext>
            </a:extLst>
          </p:cNvPr>
          <p:cNvSpPr>
            <a:spLocks noGrp="1"/>
          </p:cNvSpPr>
          <p:nvPr>
            <p:ph idx="1"/>
          </p:nvPr>
        </p:nvSpPr>
        <p:spPr>
          <a:xfrm>
            <a:off x="474760" y="1555583"/>
            <a:ext cx="2874050" cy="4525963"/>
          </a:xfrm>
        </p:spPr>
        <p:txBody>
          <a:bodyPr/>
          <a:lstStyle/>
          <a:p>
            <a:r>
              <a:rPr lang="en-US" sz="1800" dirty="0">
                <a:latin typeface="+mn-lt"/>
              </a:rPr>
              <a:t>Cover notice is mailed to the head of household</a:t>
            </a:r>
          </a:p>
          <a:p>
            <a:r>
              <a:rPr lang="en-US" sz="1800" dirty="0">
                <a:latin typeface="+mn-lt"/>
              </a:rPr>
              <a:t>Each household member will be identified if they need to complete their annual renewal</a:t>
            </a:r>
          </a:p>
        </p:txBody>
      </p:sp>
      <p:pic>
        <p:nvPicPr>
          <p:cNvPr id="11" name="Picture 10">
            <a:extLst>
              <a:ext uri="{FF2B5EF4-FFF2-40B4-BE49-F238E27FC236}">
                <a16:creationId xmlns:a16="http://schemas.microsoft.com/office/drawing/2014/main" id="{460C0DF7-948B-EA75-1CE6-4A370262A94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609" y="1501103"/>
            <a:ext cx="3879310" cy="5176108"/>
          </a:xfrm>
          <a:prstGeom prst="rect">
            <a:avLst/>
          </a:prstGeom>
        </p:spPr>
      </p:pic>
      <p:pic>
        <p:nvPicPr>
          <p:cNvPr id="23" name="Picture 22" descr="A screenshot of a sample renewal notice">
            <a:extLst>
              <a:ext uri="{FF2B5EF4-FFF2-40B4-BE49-F238E27FC236}">
                <a16:creationId xmlns:a16="http://schemas.microsoft.com/office/drawing/2014/main" id="{696B0D83-345F-8C93-B1A3-06C112C6DD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0002" y="910502"/>
            <a:ext cx="3887623" cy="5401584"/>
          </a:xfrm>
          <a:prstGeom prst="rect">
            <a:avLst/>
          </a:prstGeom>
        </p:spPr>
      </p:pic>
      <p:sp>
        <p:nvSpPr>
          <p:cNvPr id="5" name="Slide Number Placeholder 4">
            <a:extLst>
              <a:ext uri="{FF2B5EF4-FFF2-40B4-BE49-F238E27FC236}">
                <a16:creationId xmlns:a16="http://schemas.microsoft.com/office/drawing/2014/main" id="{75986A0E-BC92-8438-3A59-881C27DC5B6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21</a:t>
            </a:fld>
            <a:endParaRPr lang="en-US"/>
          </a:p>
        </p:txBody>
      </p:sp>
    </p:spTree>
    <p:custDataLst>
      <p:tags r:id="rId1"/>
    </p:custDataLst>
    <p:extLst>
      <p:ext uri="{BB962C8B-B14F-4D97-AF65-F5344CB8AC3E}">
        <p14:creationId xmlns:p14="http://schemas.microsoft.com/office/powerpoint/2010/main" val="3753980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2722F-5932-7AE4-C3DF-829C0D357094}"/>
              </a:ext>
            </a:extLst>
          </p:cNvPr>
          <p:cNvSpPr>
            <a:spLocks noGrp="1"/>
          </p:cNvSpPr>
          <p:nvPr>
            <p:ph type="title"/>
          </p:nvPr>
        </p:nvSpPr>
        <p:spPr/>
        <p:txBody>
          <a:bodyPr/>
          <a:lstStyle/>
          <a:p>
            <a:r>
              <a:rPr lang="en-US" dirty="0"/>
              <a:t>Sample Renewal Notice for Mix Household</a:t>
            </a:r>
          </a:p>
        </p:txBody>
      </p:sp>
      <p:pic>
        <p:nvPicPr>
          <p:cNvPr id="3" name="Picture 2" descr="The renewal notice will have the MassHealth and Health Connector logos with the subject: Important Notice about Your Health Coverage">
            <a:extLst>
              <a:ext uri="{FF2B5EF4-FFF2-40B4-BE49-F238E27FC236}">
                <a16:creationId xmlns:a16="http://schemas.microsoft.com/office/drawing/2014/main" id="{866975DE-C20D-9EED-55A6-04F23A30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78" y="1219905"/>
            <a:ext cx="4095238" cy="5638095"/>
          </a:xfrm>
          <a:prstGeom prst="rect">
            <a:avLst/>
          </a:prstGeom>
        </p:spPr>
      </p:pic>
      <p:pic>
        <p:nvPicPr>
          <p:cNvPr id="23" name="Picture 22" descr="A screenshot highlighting where it shows the names(s) of people who must renew and the deadline">
            <a:extLst>
              <a:ext uri="{FF2B5EF4-FFF2-40B4-BE49-F238E27FC236}">
                <a16:creationId xmlns:a16="http://schemas.microsoft.com/office/drawing/2014/main" id="{79A099A5-F4D9-5A53-38B2-F96A686001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0150" y="1219905"/>
            <a:ext cx="4056650" cy="5525246"/>
          </a:xfrm>
          <a:prstGeom prst="rect">
            <a:avLst/>
          </a:prstGeom>
        </p:spPr>
      </p:pic>
      <p:sp>
        <p:nvSpPr>
          <p:cNvPr id="5" name="Slide Number Placeholder 4">
            <a:extLst>
              <a:ext uri="{FF2B5EF4-FFF2-40B4-BE49-F238E27FC236}">
                <a16:creationId xmlns:a16="http://schemas.microsoft.com/office/drawing/2014/main" id="{46C57BC1-5CC8-0823-973C-B3FE47206AD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22</a:t>
            </a:fld>
            <a:endParaRPr lang="en-US"/>
          </a:p>
        </p:txBody>
      </p:sp>
    </p:spTree>
    <p:custDataLst>
      <p:tags r:id="rId1"/>
    </p:custDataLst>
    <p:extLst>
      <p:ext uri="{BB962C8B-B14F-4D97-AF65-F5344CB8AC3E}">
        <p14:creationId xmlns:p14="http://schemas.microsoft.com/office/powerpoint/2010/main" val="140820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659BA-B5FE-D6E0-1A9C-B4796C8BB7E7}"/>
              </a:ext>
            </a:extLst>
          </p:cNvPr>
          <p:cNvSpPr>
            <a:spLocks noGrp="1"/>
          </p:cNvSpPr>
          <p:nvPr>
            <p:ph type="title"/>
          </p:nvPr>
        </p:nvSpPr>
        <p:spPr/>
        <p:txBody>
          <a:bodyPr/>
          <a:lstStyle/>
          <a:p>
            <a:r>
              <a:rPr lang="en-US" dirty="0"/>
              <a:t>Renewing via MAhealthconnector.org </a:t>
            </a:r>
          </a:p>
        </p:txBody>
      </p:sp>
      <p:sp>
        <p:nvSpPr>
          <p:cNvPr id="2" name="Content Placeholder 1">
            <a:extLst>
              <a:ext uri="{FF2B5EF4-FFF2-40B4-BE49-F238E27FC236}">
                <a16:creationId xmlns:a16="http://schemas.microsoft.com/office/drawing/2014/main" id="{D77E8FAF-3ECB-E1C1-3463-35871A95854E}"/>
              </a:ext>
            </a:extLst>
          </p:cNvPr>
          <p:cNvSpPr>
            <a:spLocks noGrp="1"/>
          </p:cNvSpPr>
          <p:nvPr>
            <p:ph idx="1"/>
          </p:nvPr>
        </p:nvSpPr>
        <p:spPr>
          <a:xfrm>
            <a:off x="457200" y="1600200"/>
            <a:ext cx="3731266" cy="4756150"/>
          </a:xfrm>
        </p:spPr>
        <p:txBody>
          <a:bodyPr/>
          <a:lstStyle/>
          <a:p>
            <a:pPr marL="428625" lvl="1" indent="-214313">
              <a:spcBef>
                <a:spcPts val="600"/>
              </a:spcBef>
              <a:spcAft>
                <a:spcPts val="600"/>
              </a:spcAft>
              <a:buFontTx/>
              <a:buChar char="‒"/>
            </a:pPr>
            <a:r>
              <a:rPr lang="en-US" sz="1800" b="1" dirty="0">
                <a:latin typeface="+mn-lt"/>
                <a:cs typeface="Arial"/>
              </a:rPr>
              <a:t>Enhancements: </a:t>
            </a:r>
            <a:r>
              <a:rPr lang="en-US" sz="1800" dirty="0">
                <a:latin typeface="+mn-lt"/>
                <a:cs typeface="Arial"/>
              </a:rPr>
              <a:t>On January 30, 2025, the online application at </a:t>
            </a:r>
            <a:r>
              <a:rPr lang="en-US" sz="1800" dirty="0">
                <a:latin typeface="+mn-lt"/>
                <a:cs typeface="Arial"/>
                <a:hlinkClick r:id="rId3"/>
              </a:rPr>
              <a:t>MAhealthconnector.org </a:t>
            </a:r>
            <a:r>
              <a:rPr lang="en-US" sz="1800" dirty="0">
                <a:latin typeface="+mn-lt"/>
                <a:cs typeface="Arial"/>
              </a:rPr>
              <a:t>available to applicants younger than 65, will renew for </a:t>
            </a:r>
            <a:r>
              <a:rPr lang="en-US" sz="1800" b="1" dirty="0">
                <a:latin typeface="+mn-lt"/>
                <a:cs typeface="Arial"/>
              </a:rPr>
              <a:t>each member</a:t>
            </a:r>
            <a:r>
              <a:rPr lang="en-US" sz="1800" dirty="0">
                <a:latin typeface="+mn-lt"/>
                <a:cs typeface="Arial"/>
              </a:rPr>
              <a:t> of the household instead of the combined household</a:t>
            </a:r>
          </a:p>
          <a:p>
            <a:pPr marL="828675" lvl="2" indent="-214313">
              <a:spcBef>
                <a:spcPts val="600"/>
              </a:spcBef>
              <a:spcAft>
                <a:spcPts val="600"/>
              </a:spcAft>
              <a:buFontTx/>
              <a:buChar char="‒"/>
            </a:pPr>
            <a:r>
              <a:rPr lang="en-US" sz="1800" dirty="0">
                <a:latin typeface="+mn-lt"/>
                <a:cs typeface="Arial"/>
              </a:rPr>
              <a:t>New banner messages showing renewal information will specify which household members are in a renewal period</a:t>
            </a:r>
          </a:p>
          <a:p>
            <a:pPr marL="828675" lvl="2" indent="-214313">
              <a:spcBef>
                <a:spcPts val="600"/>
              </a:spcBef>
              <a:spcAft>
                <a:spcPts val="600"/>
              </a:spcAft>
              <a:buFontTx/>
              <a:buChar char="‒"/>
            </a:pPr>
            <a:r>
              <a:rPr lang="en-US" sz="1800" dirty="0">
                <a:latin typeface="+mn-lt"/>
                <a:cs typeface="Arial"/>
              </a:rPr>
              <a:t>Individual members may have different renewal dates</a:t>
            </a:r>
          </a:p>
          <a:p>
            <a:pPr marL="828675" lvl="2" indent="-214313">
              <a:spcBef>
                <a:spcPts val="600"/>
              </a:spcBef>
              <a:spcAft>
                <a:spcPts val="600"/>
              </a:spcAft>
              <a:buFontTx/>
              <a:buChar char="‒"/>
            </a:pPr>
            <a:endParaRPr lang="en-US" sz="1800" dirty="0">
              <a:latin typeface="+mn-lt"/>
              <a:cs typeface="Arial"/>
            </a:endParaRPr>
          </a:p>
        </p:txBody>
      </p:sp>
      <p:pic>
        <p:nvPicPr>
          <p:cNvPr id="19" name="Picture 18" descr="A screenshot highlighting the renewal date in the blue bar across the top and the &quot;Complete Renewal&quot; button">
            <a:extLst>
              <a:ext uri="{FF2B5EF4-FFF2-40B4-BE49-F238E27FC236}">
                <a16:creationId xmlns:a16="http://schemas.microsoft.com/office/drawing/2014/main" id="{025396AF-A225-47C8-86FF-C29ECCB4AD7F}"/>
              </a:ext>
            </a:extLst>
          </p:cNvPr>
          <p:cNvPicPr>
            <a:picLocks noChangeAspect="1"/>
          </p:cNvPicPr>
          <p:nvPr/>
        </p:nvPicPr>
        <p:blipFill>
          <a:blip r:embed="rId4" cstate="print">
            <a:extLst>
              <a:ext uri="{28A0092B-C50C-407E-A947-70E740481C1C}">
                <a14:useLocalDpi xmlns:a14="http://schemas.microsoft.com/office/drawing/2010/main" val="0"/>
              </a:ext>
            </a:extLst>
          </a:blip>
          <a:srcRect r="27093"/>
          <a:stretch/>
        </p:blipFill>
        <p:spPr>
          <a:xfrm>
            <a:off x="4293491" y="1401278"/>
            <a:ext cx="4850509" cy="5320197"/>
          </a:xfrm>
          <a:prstGeom prst="rect">
            <a:avLst/>
          </a:prstGeom>
        </p:spPr>
      </p:pic>
      <p:sp>
        <p:nvSpPr>
          <p:cNvPr id="5" name="Slide Number Placeholder 4">
            <a:extLst>
              <a:ext uri="{FF2B5EF4-FFF2-40B4-BE49-F238E27FC236}">
                <a16:creationId xmlns:a16="http://schemas.microsoft.com/office/drawing/2014/main" id="{DA0E663A-76D0-0250-D7FF-B9E71B6A00B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23</a:t>
            </a:fld>
            <a:endParaRPr lang="en-US"/>
          </a:p>
        </p:txBody>
      </p:sp>
    </p:spTree>
    <p:custDataLst>
      <p:tags r:id="rId1"/>
    </p:custDataLst>
    <p:extLst>
      <p:ext uri="{BB962C8B-B14F-4D97-AF65-F5344CB8AC3E}">
        <p14:creationId xmlns:p14="http://schemas.microsoft.com/office/powerpoint/2010/main" val="15750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CA829B-F0A2-1484-0B15-E6EEDEC1AEF5}"/>
              </a:ext>
            </a:extLst>
          </p:cNvPr>
          <p:cNvSpPr>
            <a:spLocks noGrp="1"/>
          </p:cNvSpPr>
          <p:nvPr>
            <p:ph type="title"/>
          </p:nvPr>
        </p:nvSpPr>
        <p:spPr/>
        <p:txBody>
          <a:bodyPr/>
          <a:lstStyle/>
          <a:p>
            <a:r>
              <a:rPr lang="en-US" dirty="0"/>
              <a:t>Scenario</a:t>
            </a:r>
          </a:p>
        </p:txBody>
      </p:sp>
      <p:sp>
        <p:nvSpPr>
          <p:cNvPr id="2" name="Slide Number Placeholder 1">
            <a:extLst>
              <a:ext uri="{FF2B5EF4-FFF2-40B4-BE49-F238E27FC236}">
                <a16:creationId xmlns:a16="http://schemas.microsoft.com/office/drawing/2014/main" id="{B446738B-BD21-E30A-6257-4A41F58CD46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24</a:t>
            </a:fld>
            <a:endParaRPr lang="en-US"/>
          </a:p>
        </p:txBody>
      </p:sp>
    </p:spTree>
    <p:custDataLst>
      <p:tags r:id="rId1"/>
    </p:custDataLst>
    <p:extLst>
      <p:ext uri="{BB962C8B-B14F-4D97-AF65-F5344CB8AC3E}">
        <p14:creationId xmlns:p14="http://schemas.microsoft.com/office/powerpoint/2010/main" val="316252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8D5B9-428F-BF9A-37CD-7A99D16380EB}"/>
              </a:ext>
            </a:extLst>
          </p:cNvPr>
          <p:cNvSpPr>
            <a:spLocks noGrp="1"/>
          </p:cNvSpPr>
          <p:nvPr>
            <p:ph type="title"/>
          </p:nvPr>
        </p:nvSpPr>
        <p:spPr>
          <a:xfrm>
            <a:off x="457199" y="304800"/>
            <a:ext cx="7196667" cy="715963"/>
          </a:xfrm>
        </p:spPr>
        <p:txBody>
          <a:bodyPr/>
          <a:lstStyle/>
          <a:p>
            <a:r>
              <a:rPr lang="en-US" dirty="0"/>
              <a:t>Scenario: </a:t>
            </a:r>
            <a:br>
              <a:rPr lang="en-US" dirty="0"/>
            </a:br>
            <a:r>
              <a:rPr lang="en-US" dirty="0"/>
              <a:t>MassHealth Members</a:t>
            </a:r>
          </a:p>
        </p:txBody>
      </p:sp>
      <p:sp>
        <p:nvSpPr>
          <p:cNvPr id="2" name="Rectangle: Rounded Corners 1">
            <a:extLst>
              <a:ext uri="{FF2B5EF4-FFF2-40B4-BE49-F238E27FC236}">
                <a16:creationId xmlns:a16="http://schemas.microsoft.com/office/drawing/2014/main" id="{A0452AF4-D9DA-2121-B6D9-8BED7B06153F}"/>
              </a:ext>
            </a:extLst>
          </p:cNvPr>
          <p:cNvSpPr/>
          <p:nvPr/>
        </p:nvSpPr>
        <p:spPr>
          <a:xfrm>
            <a:off x="457200" y="1363837"/>
            <a:ext cx="2980268" cy="49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Joanna</a:t>
            </a:r>
          </a:p>
        </p:txBody>
      </p:sp>
      <p:sp>
        <p:nvSpPr>
          <p:cNvPr id="3" name="Rectangle: Rounded Corners 2">
            <a:extLst>
              <a:ext uri="{FF2B5EF4-FFF2-40B4-BE49-F238E27FC236}">
                <a16:creationId xmlns:a16="http://schemas.microsoft.com/office/drawing/2014/main" id="{760D5C70-C8F2-4EED-EFF2-F9F81880CEDB}"/>
              </a:ext>
            </a:extLst>
          </p:cNvPr>
          <p:cNvSpPr/>
          <p:nvPr/>
        </p:nvSpPr>
        <p:spPr>
          <a:xfrm>
            <a:off x="3437468" y="1363837"/>
            <a:ext cx="2980268" cy="49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Mark</a:t>
            </a:r>
          </a:p>
        </p:txBody>
      </p:sp>
      <p:sp>
        <p:nvSpPr>
          <p:cNvPr id="6" name="Content Placeholder 5">
            <a:extLst>
              <a:ext uri="{FF2B5EF4-FFF2-40B4-BE49-F238E27FC236}">
                <a16:creationId xmlns:a16="http://schemas.microsoft.com/office/drawing/2014/main" id="{23501DF9-08B1-ECC6-666A-2AC514424FEB}"/>
              </a:ext>
            </a:extLst>
          </p:cNvPr>
          <p:cNvSpPr>
            <a:spLocks noGrp="1"/>
          </p:cNvSpPr>
          <p:nvPr>
            <p:ph idx="1"/>
          </p:nvPr>
        </p:nvSpPr>
        <p:spPr>
          <a:xfrm>
            <a:off x="457200" y="2032000"/>
            <a:ext cx="8229600" cy="4094163"/>
          </a:xfrm>
        </p:spPr>
        <p:txBody>
          <a:bodyPr/>
          <a:lstStyle/>
          <a:p>
            <a:pPr marL="0" indent="0">
              <a:spcBef>
                <a:spcPts val="600"/>
              </a:spcBef>
              <a:spcAft>
                <a:spcPts val="600"/>
              </a:spcAft>
              <a:buNone/>
            </a:pPr>
            <a:r>
              <a:rPr lang="en-US" sz="1800" dirty="0">
                <a:latin typeface="+mn-lt"/>
              </a:rPr>
              <a:t>Joanna (age 29) and Mark (age 30), are married and file their taxes jointly. Mark is the head of household. Joanna is pregnant and both submitted their application in March of 2024. They are both under the MassHealth income threshold. </a:t>
            </a:r>
          </a:p>
          <a:p>
            <a:pPr lvl="1">
              <a:spcBef>
                <a:spcPts val="600"/>
              </a:spcBef>
              <a:spcAft>
                <a:spcPts val="600"/>
              </a:spcAft>
            </a:pPr>
            <a:r>
              <a:rPr lang="en-US" sz="1800" dirty="0">
                <a:latin typeface="+mn-lt"/>
              </a:rPr>
              <a:t>Program determination: </a:t>
            </a:r>
          </a:p>
          <a:p>
            <a:pPr lvl="4">
              <a:spcBef>
                <a:spcPts val="600"/>
              </a:spcBef>
              <a:spcAft>
                <a:spcPts val="600"/>
              </a:spcAft>
              <a:buFont typeface="Wingdings" panose="05000000000000000000" pitchFamily="2" charset="2"/>
              <a:buChar char="§"/>
            </a:pPr>
            <a:r>
              <a:rPr lang="en-US" sz="1800" dirty="0">
                <a:latin typeface="+mn-lt"/>
              </a:rPr>
              <a:t>Joanna is determined eligible for Standard and continuous eligibility</a:t>
            </a:r>
          </a:p>
          <a:p>
            <a:pPr lvl="4">
              <a:spcBef>
                <a:spcPts val="600"/>
              </a:spcBef>
              <a:spcAft>
                <a:spcPts val="600"/>
              </a:spcAft>
              <a:buFont typeface="Wingdings" panose="05000000000000000000" pitchFamily="2" charset="2"/>
              <a:buChar char="§"/>
            </a:pPr>
            <a:r>
              <a:rPr lang="en-US" sz="1800" dirty="0">
                <a:latin typeface="+mn-lt"/>
              </a:rPr>
              <a:t>Mark is eligible for </a:t>
            </a:r>
            <a:r>
              <a:rPr lang="en-US" sz="1800" dirty="0" err="1">
                <a:latin typeface="+mn-lt"/>
              </a:rPr>
              <a:t>CarePlus</a:t>
            </a:r>
            <a:r>
              <a:rPr lang="en-US" sz="1800" dirty="0">
                <a:latin typeface="+mn-lt"/>
              </a:rPr>
              <a:t>   </a:t>
            </a:r>
          </a:p>
          <a:p>
            <a:pPr>
              <a:spcBef>
                <a:spcPts val="600"/>
              </a:spcBef>
              <a:spcAft>
                <a:spcPts val="600"/>
              </a:spcAft>
            </a:pPr>
            <a:endParaRPr lang="en-US" sz="1800" dirty="0">
              <a:latin typeface="+mn-lt"/>
            </a:endParaRPr>
          </a:p>
          <a:p>
            <a:pPr>
              <a:spcBef>
                <a:spcPts val="600"/>
              </a:spcBef>
              <a:spcAft>
                <a:spcPts val="600"/>
              </a:spcAft>
            </a:pPr>
            <a:endParaRPr lang="en-US" sz="1800" dirty="0">
              <a:latin typeface="+mn-lt"/>
            </a:endParaRPr>
          </a:p>
          <a:p>
            <a:pPr marL="0" indent="0">
              <a:spcBef>
                <a:spcPts val="600"/>
              </a:spcBef>
              <a:spcAft>
                <a:spcPts val="600"/>
              </a:spcAft>
              <a:buNone/>
            </a:pPr>
            <a:endParaRPr lang="en-US" sz="1800" kern="0" dirty="0">
              <a:solidFill>
                <a:srgbClr val="000000"/>
              </a:solidFill>
              <a:latin typeface="+mn-lt"/>
              <a:cs typeface="Arial"/>
            </a:endParaRPr>
          </a:p>
          <a:p>
            <a:pPr>
              <a:spcBef>
                <a:spcPts val="600"/>
              </a:spcBef>
              <a:spcAft>
                <a:spcPts val="600"/>
              </a:spcAft>
            </a:pPr>
            <a:endParaRPr lang="en-US" sz="1800" dirty="0">
              <a:latin typeface="+mn-lt"/>
            </a:endParaRPr>
          </a:p>
        </p:txBody>
      </p:sp>
      <p:sp>
        <p:nvSpPr>
          <p:cNvPr id="7" name="Slide Number Placeholder 6">
            <a:extLst>
              <a:ext uri="{FF2B5EF4-FFF2-40B4-BE49-F238E27FC236}">
                <a16:creationId xmlns:a16="http://schemas.microsoft.com/office/drawing/2014/main" id="{ED73CD68-0AD8-C232-7384-B853BE13196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25</a:t>
            </a:fld>
            <a:endParaRPr lang="en-US"/>
          </a:p>
        </p:txBody>
      </p:sp>
    </p:spTree>
    <p:custDataLst>
      <p:tags r:id="rId1"/>
    </p:custDataLst>
    <p:extLst>
      <p:ext uri="{BB962C8B-B14F-4D97-AF65-F5344CB8AC3E}">
        <p14:creationId xmlns:p14="http://schemas.microsoft.com/office/powerpoint/2010/main" val="173289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7A56-6B8C-3BAA-98D4-C6B6727F56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36EA70-59F0-DBF0-1934-0EBFC359B856}"/>
              </a:ext>
            </a:extLst>
          </p:cNvPr>
          <p:cNvSpPr>
            <a:spLocks noGrp="1"/>
          </p:cNvSpPr>
          <p:nvPr>
            <p:ph type="title"/>
          </p:nvPr>
        </p:nvSpPr>
        <p:spPr>
          <a:xfrm>
            <a:off x="457199" y="304800"/>
            <a:ext cx="7196667" cy="715963"/>
          </a:xfrm>
        </p:spPr>
        <p:txBody>
          <a:bodyPr/>
          <a:lstStyle/>
          <a:p>
            <a:r>
              <a:rPr lang="en-US" dirty="0"/>
              <a:t>Scenario: </a:t>
            </a:r>
            <a:br>
              <a:rPr lang="en-US" dirty="0"/>
            </a:br>
            <a:r>
              <a:rPr lang="en-US" dirty="0"/>
              <a:t>MassHealth Member Renewals</a:t>
            </a:r>
          </a:p>
        </p:txBody>
      </p:sp>
      <p:sp>
        <p:nvSpPr>
          <p:cNvPr id="2" name="Rectangle: Rounded Corners 1">
            <a:extLst>
              <a:ext uri="{FF2B5EF4-FFF2-40B4-BE49-F238E27FC236}">
                <a16:creationId xmlns:a16="http://schemas.microsoft.com/office/drawing/2014/main" id="{B32467F2-3CFB-CC75-9904-5A090762B7C5}"/>
              </a:ext>
            </a:extLst>
          </p:cNvPr>
          <p:cNvSpPr/>
          <p:nvPr/>
        </p:nvSpPr>
        <p:spPr>
          <a:xfrm>
            <a:off x="457200" y="1363837"/>
            <a:ext cx="2980268" cy="49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Joanna</a:t>
            </a:r>
          </a:p>
        </p:txBody>
      </p:sp>
      <p:sp>
        <p:nvSpPr>
          <p:cNvPr id="3" name="Rectangle: Rounded Corners 2">
            <a:extLst>
              <a:ext uri="{FF2B5EF4-FFF2-40B4-BE49-F238E27FC236}">
                <a16:creationId xmlns:a16="http://schemas.microsoft.com/office/drawing/2014/main" id="{9A32D11B-231F-5574-ECE3-E5A8BA68190D}"/>
              </a:ext>
            </a:extLst>
          </p:cNvPr>
          <p:cNvSpPr/>
          <p:nvPr/>
        </p:nvSpPr>
        <p:spPr>
          <a:xfrm>
            <a:off x="3437468" y="1363837"/>
            <a:ext cx="2980268" cy="49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Mark</a:t>
            </a:r>
          </a:p>
        </p:txBody>
      </p:sp>
      <p:sp>
        <p:nvSpPr>
          <p:cNvPr id="6" name="Content Placeholder 5">
            <a:extLst>
              <a:ext uri="{FF2B5EF4-FFF2-40B4-BE49-F238E27FC236}">
                <a16:creationId xmlns:a16="http://schemas.microsoft.com/office/drawing/2014/main" id="{138CB5D2-40B1-4108-60C2-1DC057876A10}"/>
              </a:ext>
            </a:extLst>
          </p:cNvPr>
          <p:cNvSpPr>
            <a:spLocks noGrp="1"/>
          </p:cNvSpPr>
          <p:nvPr>
            <p:ph idx="1"/>
          </p:nvPr>
        </p:nvSpPr>
        <p:spPr>
          <a:xfrm>
            <a:off x="457200" y="2032000"/>
            <a:ext cx="8229600" cy="4094163"/>
          </a:xfrm>
        </p:spPr>
        <p:txBody>
          <a:bodyPr/>
          <a:lstStyle/>
          <a:p>
            <a:pPr>
              <a:spcBef>
                <a:spcPts val="600"/>
              </a:spcBef>
              <a:spcAft>
                <a:spcPts val="600"/>
              </a:spcAft>
            </a:pPr>
            <a:r>
              <a:rPr lang="en-US" sz="1800" kern="0" dirty="0">
                <a:solidFill>
                  <a:srgbClr val="000000"/>
                </a:solidFill>
                <a:latin typeface="+mn-lt"/>
                <a:cs typeface="Arial"/>
              </a:rPr>
              <a:t>One year later: March 2025, Joanna and Mark are up for renewal</a:t>
            </a:r>
          </a:p>
          <a:p>
            <a:pPr>
              <a:spcBef>
                <a:spcPts val="600"/>
              </a:spcBef>
              <a:spcAft>
                <a:spcPts val="600"/>
              </a:spcAft>
            </a:pPr>
            <a:r>
              <a:rPr lang="en-US" sz="1800" b="1" kern="0" dirty="0">
                <a:solidFill>
                  <a:srgbClr val="000000"/>
                </a:solidFill>
                <a:latin typeface="+mn-lt"/>
                <a:cs typeface="Arial"/>
              </a:rPr>
              <a:t>Qualified member: </a:t>
            </a:r>
            <a:r>
              <a:rPr lang="en-US" sz="1800" kern="0" dirty="0">
                <a:solidFill>
                  <a:srgbClr val="000000"/>
                </a:solidFill>
                <a:latin typeface="+mn-lt"/>
                <a:cs typeface="Arial"/>
              </a:rPr>
              <a:t>Individual members selected for MassHealth’s renewal process</a:t>
            </a:r>
          </a:p>
          <a:p>
            <a:pPr lvl="1">
              <a:spcBef>
                <a:spcPts val="600"/>
              </a:spcBef>
              <a:spcAft>
                <a:spcPts val="600"/>
              </a:spcAft>
            </a:pPr>
            <a:r>
              <a:rPr lang="en-US" sz="1800" kern="0" dirty="0">
                <a:solidFill>
                  <a:srgbClr val="000000"/>
                </a:solidFill>
                <a:latin typeface="+mn-lt"/>
                <a:cs typeface="Arial"/>
              </a:rPr>
              <a:t>Joanna and Mark are </a:t>
            </a:r>
            <a:r>
              <a:rPr lang="en-US" sz="1800" b="1" kern="0" dirty="0">
                <a:solidFill>
                  <a:srgbClr val="000000"/>
                </a:solidFill>
                <a:latin typeface="+mn-lt"/>
                <a:cs typeface="Arial"/>
              </a:rPr>
              <a:t>qualified members </a:t>
            </a:r>
            <a:r>
              <a:rPr lang="en-US" sz="1800" kern="0" dirty="0">
                <a:solidFill>
                  <a:srgbClr val="000000"/>
                </a:solidFill>
                <a:latin typeface="+mn-lt"/>
                <a:cs typeface="Arial"/>
              </a:rPr>
              <a:t>as they both are selected for renewal</a:t>
            </a:r>
          </a:p>
          <a:p>
            <a:pPr lvl="1">
              <a:spcBef>
                <a:spcPts val="600"/>
              </a:spcBef>
              <a:spcAft>
                <a:spcPts val="600"/>
              </a:spcAft>
            </a:pPr>
            <a:r>
              <a:rPr lang="en-US" sz="1800" kern="0" dirty="0">
                <a:solidFill>
                  <a:srgbClr val="000000"/>
                </a:solidFill>
                <a:latin typeface="+mn-lt"/>
                <a:cs typeface="Arial"/>
              </a:rPr>
              <a:t>MassHealth pings state and federal data sources to verify information</a:t>
            </a:r>
          </a:p>
          <a:p>
            <a:pPr lvl="2">
              <a:spcBef>
                <a:spcPts val="600"/>
              </a:spcBef>
              <a:spcAft>
                <a:spcPts val="600"/>
              </a:spcAft>
            </a:pPr>
            <a:r>
              <a:rPr lang="en-US" sz="1800" b="1" kern="0" dirty="0">
                <a:solidFill>
                  <a:srgbClr val="000000"/>
                </a:solidFill>
                <a:latin typeface="+mn-lt"/>
                <a:cs typeface="Arial"/>
              </a:rPr>
              <a:t>Results:</a:t>
            </a:r>
          </a:p>
          <a:p>
            <a:pPr lvl="3">
              <a:spcBef>
                <a:spcPts val="600"/>
              </a:spcBef>
              <a:spcAft>
                <a:spcPts val="600"/>
              </a:spcAft>
            </a:pPr>
            <a:r>
              <a:rPr lang="en-US" sz="1800" kern="0" dirty="0">
                <a:solidFill>
                  <a:srgbClr val="000000"/>
                </a:solidFill>
                <a:latin typeface="+mn-lt"/>
                <a:cs typeface="Arial"/>
              </a:rPr>
              <a:t>Household income for Joanna and Mark is at 175% FPL</a:t>
            </a:r>
          </a:p>
          <a:p>
            <a:pPr lvl="1">
              <a:spcBef>
                <a:spcPts val="600"/>
              </a:spcBef>
              <a:spcAft>
                <a:spcPts val="600"/>
              </a:spcAft>
            </a:pPr>
            <a:endParaRPr lang="en-US" sz="1400" kern="0" dirty="0">
              <a:solidFill>
                <a:srgbClr val="000000"/>
              </a:solidFill>
              <a:latin typeface="+mn-lt"/>
              <a:cs typeface="Arial"/>
            </a:endParaRPr>
          </a:p>
          <a:p>
            <a:pPr marL="0" indent="0">
              <a:spcBef>
                <a:spcPts val="600"/>
              </a:spcBef>
              <a:spcAft>
                <a:spcPts val="600"/>
              </a:spcAft>
              <a:buNone/>
            </a:pPr>
            <a:endParaRPr lang="en-US" sz="1800" kern="0" dirty="0">
              <a:solidFill>
                <a:srgbClr val="000000"/>
              </a:solidFill>
              <a:latin typeface="+mn-lt"/>
              <a:cs typeface="Arial"/>
            </a:endParaRPr>
          </a:p>
          <a:p>
            <a:pPr>
              <a:spcBef>
                <a:spcPts val="600"/>
              </a:spcBef>
              <a:spcAft>
                <a:spcPts val="600"/>
              </a:spcAft>
            </a:pPr>
            <a:endParaRPr lang="en-US" sz="1800" dirty="0">
              <a:latin typeface="+mn-lt"/>
            </a:endParaRPr>
          </a:p>
        </p:txBody>
      </p:sp>
      <p:sp>
        <p:nvSpPr>
          <p:cNvPr id="7" name="Slide Number Placeholder 6">
            <a:extLst>
              <a:ext uri="{FF2B5EF4-FFF2-40B4-BE49-F238E27FC236}">
                <a16:creationId xmlns:a16="http://schemas.microsoft.com/office/drawing/2014/main" id="{D67E5D31-8E4C-47E4-B456-BA50C3A0166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26</a:t>
            </a:fld>
            <a:endParaRPr lang="en-US"/>
          </a:p>
        </p:txBody>
      </p:sp>
    </p:spTree>
    <p:custDataLst>
      <p:tags r:id="rId1"/>
    </p:custDataLst>
    <p:extLst>
      <p:ext uri="{BB962C8B-B14F-4D97-AF65-F5344CB8AC3E}">
        <p14:creationId xmlns:p14="http://schemas.microsoft.com/office/powerpoint/2010/main" val="374827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4DB5-DC6A-67F5-AEF6-9A2A3F530278}"/>
              </a:ext>
            </a:extLst>
          </p:cNvPr>
          <p:cNvSpPr>
            <a:spLocks noGrp="1"/>
          </p:cNvSpPr>
          <p:nvPr>
            <p:ph type="title"/>
          </p:nvPr>
        </p:nvSpPr>
        <p:spPr/>
        <p:txBody>
          <a:bodyPr/>
          <a:lstStyle/>
          <a:p>
            <a:r>
              <a:rPr lang="en-US" dirty="0"/>
              <a:t>Scenario #1</a:t>
            </a:r>
          </a:p>
        </p:txBody>
      </p:sp>
      <p:sp>
        <p:nvSpPr>
          <p:cNvPr id="6" name="Rectangle: Rounded Corners 5">
            <a:extLst>
              <a:ext uri="{FF2B5EF4-FFF2-40B4-BE49-F238E27FC236}">
                <a16:creationId xmlns:a16="http://schemas.microsoft.com/office/drawing/2014/main" id="{ED298BE2-B1CD-3349-9B76-0C8F63B85FD5}"/>
              </a:ext>
            </a:extLst>
          </p:cNvPr>
          <p:cNvSpPr/>
          <p:nvPr/>
        </p:nvSpPr>
        <p:spPr>
          <a:xfrm>
            <a:off x="457200" y="1363837"/>
            <a:ext cx="2980268" cy="49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Joanna</a:t>
            </a:r>
          </a:p>
        </p:txBody>
      </p:sp>
      <p:sp>
        <p:nvSpPr>
          <p:cNvPr id="7" name="Rectangle: Rounded Corners 6">
            <a:extLst>
              <a:ext uri="{FF2B5EF4-FFF2-40B4-BE49-F238E27FC236}">
                <a16:creationId xmlns:a16="http://schemas.microsoft.com/office/drawing/2014/main" id="{E01188A9-4639-891D-BD99-3E138713BCF6}"/>
              </a:ext>
            </a:extLst>
          </p:cNvPr>
          <p:cNvSpPr/>
          <p:nvPr/>
        </p:nvSpPr>
        <p:spPr>
          <a:xfrm>
            <a:off x="3437468" y="1363837"/>
            <a:ext cx="2980268" cy="494422"/>
          </a:xfrm>
          <a:prstGeom prst="round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Mark</a:t>
            </a:r>
          </a:p>
        </p:txBody>
      </p:sp>
      <p:sp>
        <p:nvSpPr>
          <p:cNvPr id="3" name="Content Placeholder 2">
            <a:extLst>
              <a:ext uri="{FF2B5EF4-FFF2-40B4-BE49-F238E27FC236}">
                <a16:creationId xmlns:a16="http://schemas.microsoft.com/office/drawing/2014/main" id="{6DF54FFD-B044-30DF-0F1E-65E3C0023A0A}"/>
              </a:ext>
            </a:extLst>
          </p:cNvPr>
          <p:cNvSpPr>
            <a:spLocks noGrp="1"/>
          </p:cNvSpPr>
          <p:nvPr>
            <p:ph idx="1"/>
          </p:nvPr>
        </p:nvSpPr>
        <p:spPr>
          <a:xfrm>
            <a:off x="457200" y="2201334"/>
            <a:ext cx="8229600" cy="3924830"/>
          </a:xfrm>
        </p:spPr>
        <p:txBody>
          <a:bodyPr/>
          <a:lstStyle/>
          <a:p>
            <a:pPr>
              <a:spcBef>
                <a:spcPts val="600"/>
              </a:spcBef>
              <a:spcAft>
                <a:spcPts val="600"/>
              </a:spcAft>
            </a:pPr>
            <a:r>
              <a:rPr lang="en-US" sz="1800" dirty="0">
                <a:latin typeface="+mn-lt"/>
              </a:rPr>
              <a:t>Joanna was auto-renewed: </a:t>
            </a:r>
          </a:p>
          <a:p>
            <a:pPr lvl="1">
              <a:spcBef>
                <a:spcPts val="600"/>
              </a:spcBef>
              <a:spcAft>
                <a:spcPts val="600"/>
              </a:spcAft>
            </a:pPr>
            <a:r>
              <a:rPr lang="en-US" sz="1800" dirty="0">
                <a:latin typeface="+mn-lt"/>
              </a:rPr>
              <a:t>she is pregnant</a:t>
            </a:r>
          </a:p>
          <a:p>
            <a:pPr lvl="1">
              <a:spcBef>
                <a:spcPts val="600"/>
              </a:spcBef>
              <a:spcAft>
                <a:spcPts val="600"/>
              </a:spcAft>
            </a:pPr>
            <a:r>
              <a:rPr lang="en-US" sz="1800" dirty="0">
                <a:latin typeface="+mn-lt"/>
              </a:rPr>
              <a:t>income threshold is under 200% FPL</a:t>
            </a:r>
          </a:p>
          <a:p>
            <a:pPr lvl="1">
              <a:spcBef>
                <a:spcPts val="600"/>
              </a:spcBef>
              <a:spcAft>
                <a:spcPts val="600"/>
              </a:spcAft>
            </a:pPr>
            <a:r>
              <a:rPr lang="en-US" sz="1800" dirty="0">
                <a:latin typeface="+mn-lt"/>
              </a:rPr>
              <a:t>Continues to be eligible for MassHealth Standard		</a:t>
            </a:r>
          </a:p>
        </p:txBody>
      </p:sp>
      <p:sp>
        <p:nvSpPr>
          <p:cNvPr id="10" name="Rectangle: Rounded Corners 9">
            <a:extLst>
              <a:ext uri="{FF2B5EF4-FFF2-40B4-BE49-F238E27FC236}">
                <a16:creationId xmlns:a16="http://schemas.microsoft.com/office/drawing/2014/main" id="{322A30E6-E6C1-9780-B0FB-36CEEBA1BFD8}"/>
              </a:ext>
            </a:extLst>
          </p:cNvPr>
          <p:cNvSpPr/>
          <p:nvPr/>
        </p:nvSpPr>
        <p:spPr>
          <a:xfrm>
            <a:off x="541020" y="4371179"/>
            <a:ext cx="2980268" cy="494422"/>
          </a:xfrm>
          <a:prstGeom prst="round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Joanna</a:t>
            </a:r>
          </a:p>
        </p:txBody>
      </p:sp>
      <p:sp>
        <p:nvSpPr>
          <p:cNvPr id="11" name="Rectangle: Rounded Corners 10">
            <a:extLst>
              <a:ext uri="{FF2B5EF4-FFF2-40B4-BE49-F238E27FC236}">
                <a16:creationId xmlns:a16="http://schemas.microsoft.com/office/drawing/2014/main" id="{D1C7511B-0777-001F-5772-242A0E2875A1}"/>
              </a:ext>
            </a:extLst>
          </p:cNvPr>
          <p:cNvSpPr/>
          <p:nvPr/>
        </p:nvSpPr>
        <p:spPr>
          <a:xfrm>
            <a:off x="3521288" y="4371179"/>
            <a:ext cx="2980268" cy="494422"/>
          </a:xfrm>
          <a:prstGeom prst="round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Mark</a:t>
            </a:r>
          </a:p>
        </p:txBody>
      </p:sp>
      <p:sp>
        <p:nvSpPr>
          <p:cNvPr id="9" name="Content Placeholder 2">
            <a:extLst>
              <a:ext uri="{FF2B5EF4-FFF2-40B4-BE49-F238E27FC236}">
                <a16:creationId xmlns:a16="http://schemas.microsoft.com/office/drawing/2014/main" id="{1CB34D41-DD13-75F1-F556-EEA83FEDE848}"/>
              </a:ext>
            </a:extLst>
          </p:cNvPr>
          <p:cNvSpPr txBox="1">
            <a:spLocks/>
          </p:cNvSpPr>
          <p:nvPr/>
        </p:nvSpPr>
        <p:spPr bwMode="auto">
          <a:xfrm>
            <a:off x="541020" y="5208676"/>
            <a:ext cx="8229600" cy="122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sz="1800" b="0" dirty="0">
                <a:latin typeface="+mn-lt"/>
              </a:rPr>
              <a:t>Mark was not auto-renewed </a:t>
            </a:r>
          </a:p>
          <a:p>
            <a:pPr lvl="1">
              <a:spcBef>
                <a:spcPts val="600"/>
              </a:spcBef>
              <a:spcAft>
                <a:spcPts val="600"/>
              </a:spcAft>
            </a:pPr>
            <a:r>
              <a:rPr lang="en-US" sz="1800" b="0" dirty="0">
                <a:latin typeface="+mn-lt"/>
              </a:rPr>
              <a:t>income went up, above </a:t>
            </a:r>
            <a:r>
              <a:rPr lang="en-US" sz="1800" b="0" dirty="0" err="1">
                <a:latin typeface="+mn-lt"/>
              </a:rPr>
              <a:t>CarePlus</a:t>
            </a:r>
            <a:r>
              <a:rPr lang="en-US" sz="1800" b="0" dirty="0">
                <a:latin typeface="+mn-lt"/>
              </a:rPr>
              <a:t>’ threshold</a:t>
            </a:r>
          </a:p>
          <a:p>
            <a:pPr lvl="1">
              <a:spcBef>
                <a:spcPts val="600"/>
              </a:spcBef>
              <a:spcAft>
                <a:spcPts val="600"/>
              </a:spcAft>
            </a:pPr>
            <a:endParaRPr lang="en-US" sz="1800" b="0" dirty="0">
              <a:latin typeface="+mn-lt"/>
            </a:endParaRPr>
          </a:p>
          <a:p>
            <a:pPr marL="457200" lvl="1" indent="0">
              <a:spcBef>
                <a:spcPts val="600"/>
              </a:spcBef>
              <a:spcAft>
                <a:spcPts val="600"/>
              </a:spcAft>
              <a:buFont typeface="Arial" charset="0"/>
              <a:buNone/>
            </a:pPr>
            <a:r>
              <a:rPr lang="en-US" sz="1400" b="0" dirty="0">
                <a:latin typeface="+mn-lt"/>
              </a:rPr>
              <a:t>		</a:t>
            </a:r>
          </a:p>
        </p:txBody>
      </p:sp>
      <p:sp>
        <p:nvSpPr>
          <p:cNvPr id="4" name="Slide Number Placeholder 3">
            <a:extLst>
              <a:ext uri="{FF2B5EF4-FFF2-40B4-BE49-F238E27FC236}">
                <a16:creationId xmlns:a16="http://schemas.microsoft.com/office/drawing/2014/main" id="{32EA35D9-BFE9-0136-2698-71B3C65B57C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27</a:t>
            </a:fld>
            <a:endParaRPr lang="en-US"/>
          </a:p>
        </p:txBody>
      </p:sp>
    </p:spTree>
    <p:custDataLst>
      <p:tags r:id="rId1"/>
    </p:custDataLst>
    <p:extLst>
      <p:ext uri="{BB962C8B-B14F-4D97-AF65-F5344CB8AC3E}">
        <p14:creationId xmlns:p14="http://schemas.microsoft.com/office/powerpoint/2010/main" val="179278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37BF-D366-4DB2-8318-FA19606FCA0F}"/>
              </a:ext>
            </a:extLst>
          </p:cNvPr>
          <p:cNvSpPr>
            <a:spLocks noGrp="1"/>
          </p:cNvSpPr>
          <p:nvPr>
            <p:ph type="title"/>
          </p:nvPr>
        </p:nvSpPr>
        <p:spPr/>
        <p:txBody>
          <a:bodyPr/>
          <a:lstStyle/>
          <a:p>
            <a:r>
              <a:rPr lang="en-US" dirty="0"/>
              <a:t>Question</a:t>
            </a:r>
          </a:p>
        </p:txBody>
      </p:sp>
      <p:sp>
        <p:nvSpPr>
          <p:cNvPr id="2" name="Content Placeholder 1">
            <a:extLst>
              <a:ext uri="{FF2B5EF4-FFF2-40B4-BE49-F238E27FC236}">
                <a16:creationId xmlns:a16="http://schemas.microsoft.com/office/drawing/2014/main" id="{D32B8FFC-B444-9FEE-C78C-6CB0F02D9A66}"/>
              </a:ext>
            </a:extLst>
          </p:cNvPr>
          <p:cNvSpPr>
            <a:spLocks noGrp="1"/>
          </p:cNvSpPr>
          <p:nvPr>
            <p:ph idx="1"/>
          </p:nvPr>
        </p:nvSpPr>
        <p:spPr/>
        <p:txBody>
          <a:bodyPr/>
          <a:lstStyle/>
          <a:p>
            <a:pPr marL="0" indent="0">
              <a:spcBef>
                <a:spcPts val="600"/>
              </a:spcBef>
              <a:spcAft>
                <a:spcPts val="600"/>
              </a:spcAft>
              <a:buNone/>
            </a:pPr>
            <a:r>
              <a:rPr lang="en-US" sz="1800" dirty="0"/>
              <a:t>Mark receives the blue renewal package from MassHealth, from what you already know, who will need to complete the renewal? </a:t>
            </a:r>
          </a:p>
          <a:p>
            <a:pPr>
              <a:spcBef>
                <a:spcPts val="600"/>
              </a:spcBef>
              <a:spcAft>
                <a:spcPts val="600"/>
              </a:spcAft>
            </a:pPr>
            <a:endParaRPr lang="en-US" sz="1800" dirty="0"/>
          </a:p>
          <a:p>
            <a:pPr>
              <a:spcBef>
                <a:spcPts val="600"/>
              </a:spcBef>
              <a:spcAft>
                <a:spcPts val="600"/>
              </a:spcAft>
              <a:buFont typeface="+mj-lt"/>
              <a:buAutoNum type="alphaLcParenR"/>
            </a:pPr>
            <a:r>
              <a:rPr lang="en-US" sz="1800" dirty="0"/>
              <a:t>Both, Mark and Joanna need to complete their renewal</a:t>
            </a:r>
          </a:p>
          <a:p>
            <a:pPr>
              <a:spcBef>
                <a:spcPts val="600"/>
              </a:spcBef>
              <a:spcAft>
                <a:spcPts val="600"/>
              </a:spcAft>
              <a:buFont typeface="+mj-lt"/>
              <a:buAutoNum type="alphaLcParenR"/>
            </a:pPr>
            <a:r>
              <a:rPr lang="en-US" sz="1800" dirty="0"/>
              <a:t>Only Joanna</a:t>
            </a:r>
          </a:p>
          <a:p>
            <a:pPr>
              <a:spcBef>
                <a:spcPts val="600"/>
              </a:spcBef>
              <a:spcAft>
                <a:spcPts val="600"/>
              </a:spcAft>
              <a:buFont typeface="+mj-lt"/>
              <a:buAutoNum type="alphaLcParenR"/>
            </a:pPr>
            <a:r>
              <a:rPr lang="en-US" sz="1800" dirty="0"/>
              <a:t>Only Mark</a:t>
            </a:r>
          </a:p>
          <a:p>
            <a:pPr>
              <a:spcBef>
                <a:spcPts val="600"/>
              </a:spcBef>
              <a:spcAft>
                <a:spcPts val="600"/>
              </a:spcAft>
              <a:buFont typeface="+mj-lt"/>
              <a:buAutoNum type="alphaLcParenR"/>
            </a:pPr>
            <a:r>
              <a:rPr lang="en-US" sz="1800" dirty="0"/>
              <a:t>They do not need to complete a renewal as they were auto-renewed for coverage</a:t>
            </a:r>
          </a:p>
          <a:p>
            <a:pPr>
              <a:spcBef>
                <a:spcPts val="600"/>
              </a:spcBef>
              <a:spcAft>
                <a:spcPts val="600"/>
              </a:spcAft>
              <a:buFont typeface="+mj-lt"/>
              <a:buAutoNum type="alphaLcParenR"/>
            </a:pPr>
            <a:r>
              <a:rPr lang="en-US" sz="1800" dirty="0"/>
              <a:t>I’m not sure</a:t>
            </a:r>
          </a:p>
        </p:txBody>
      </p:sp>
      <p:sp>
        <p:nvSpPr>
          <p:cNvPr id="6" name="Slide Number Placeholder 5">
            <a:extLst>
              <a:ext uri="{FF2B5EF4-FFF2-40B4-BE49-F238E27FC236}">
                <a16:creationId xmlns:a16="http://schemas.microsoft.com/office/drawing/2014/main" id="{BFD46083-D1D2-8484-38BF-D7D3CC89669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28</a:t>
            </a:fld>
            <a:endParaRPr lang="en-US"/>
          </a:p>
        </p:txBody>
      </p:sp>
    </p:spTree>
    <p:custDataLst>
      <p:tags r:id="rId1"/>
    </p:custDataLst>
    <p:extLst>
      <p:ext uri="{BB962C8B-B14F-4D97-AF65-F5344CB8AC3E}">
        <p14:creationId xmlns:p14="http://schemas.microsoft.com/office/powerpoint/2010/main" val="26023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091D-E0B9-123F-A948-966DF93819A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5B52AAC-EA5E-F6D7-E94F-7EDE7A6DE99C}"/>
              </a:ext>
              <a:ext uri="{C183D7F6-B498-43B3-948B-1728B52AA6E4}">
                <adec:decorative xmlns:adec="http://schemas.microsoft.com/office/drawing/2017/decorative" val="1"/>
              </a:ext>
            </a:extLst>
          </p:cNvPr>
          <p:cNvSpPr/>
          <p:nvPr/>
        </p:nvSpPr>
        <p:spPr>
          <a:xfrm>
            <a:off x="457200" y="3561907"/>
            <a:ext cx="1610833" cy="404037"/>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DAE31F-0D43-B951-A5CB-7DCBFAC7BBED}"/>
              </a:ext>
            </a:extLst>
          </p:cNvPr>
          <p:cNvSpPr>
            <a:spLocks noGrp="1"/>
          </p:cNvSpPr>
          <p:nvPr>
            <p:ph type="title"/>
          </p:nvPr>
        </p:nvSpPr>
        <p:spPr/>
        <p:txBody>
          <a:bodyPr/>
          <a:lstStyle/>
          <a:p>
            <a:r>
              <a:rPr lang="en-US" dirty="0"/>
              <a:t>Answer</a:t>
            </a:r>
          </a:p>
        </p:txBody>
      </p:sp>
      <p:sp>
        <p:nvSpPr>
          <p:cNvPr id="2" name="Content Placeholder 1">
            <a:extLst>
              <a:ext uri="{FF2B5EF4-FFF2-40B4-BE49-F238E27FC236}">
                <a16:creationId xmlns:a16="http://schemas.microsoft.com/office/drawing/2014/main" id="{313827CF-BF24-38A8-DE08-E067F89AE04A}"/>
              </a:ext>
            </a:extLst>
          </p:cNvPr>
          <p:cNvSpPr>
            <a:spLocks noGrp="1"/>
          </p:cNvSpPr>
          <p:nvPr>
            <p:ph idx="1"/>
          </p:nvPr>
        </p:nvSpPr>
        <p:spPr>
          <a:solidFill>
            <a:schemeClr val="bg1"/>
          </a:solidFill>
        </p:spPr>
        <p:txBody>
          <a:bodyPr/>
          <a:lstStyle/>
          <a:p>
            <a:pPr marL="0" indent="0">
              <a:spcBef>
                <a:spcPts val="600"/>
              </a:spcBef>
              <a:spcAft>
                <a:spcPts val="600"/>
              </a:spcAft>
              <a:buNone/>
            </a:pPr>
            <a:r>
              <a:rPr lang="en-US" sz="1800" dirty="0"/>
              <a:t>Mark receives the blue renewal package from MassHealth, from what you already know, who will need to complete the renewal? </a:t>
            </a:r>
          </a:p>
          <a:p>
            <a:pPr>
              <a:spcBef>
                <a:spcPts val="600"/>
              </a:spcBef>
              <a:spcAft>
                <a:spcPts val="600"/>
              </a:spcAft>
            </a:pPr>
            <a:endParaRPr lang="en-US" sz="1800" dirty="0"/>
          </a:p>
          <a:p>
            <a:pPr marL="0" indent="0">
              <a:spcBef>
                <a:spcPts val="600"/>
              </a:spcBef>
              <a:spcAft>
                <a:spcPts val="600"/>
              </a:spcAft>
              <a:buNone/>
            </a:pPr>
            <a:r>
              <a:rPr lang="en-US" sz="1800" dirty="0"/>
              <a:t>Answer: C</a:t>
            </a:r>
          </a:p>
          <a:p>
            <a:pPr marL="0" indent="0">
              <a:spcBef>
                <a:spcPts val="600"/>
              </a:spcBef>
              <a:spcAft>
                <a:spcPts val="600"/>
              </a:spcAft>
              <a:buNone/>
            </a:pPr>
            <a:endParaRPr lang="en-US" sz="1800" dirty="0"/>
          </a:p>
          <a:p>
            <a:pPr marL="460375" indent="-460375">
              <a:spcBef>
                <a:spcPts val="600"/>
              </a:spcBef>
              <a:spcAft>
                <a:spcPts val="600"/>
              </a:spcAft>
              <a:buAutoNum type="alphaLcParenR" startAt="3"/>
            </a:pPr>
            <a:r>
              <a:rPr lang="en-US" sz="1800" dirty="0"/>
              <a:t>Only Mark</a:t>
            </a:r>
          </a:p>
          <a:p>
            <a:pPr marL="0" indent="0">
              <a:spcBef>
                <a:spcPts val="600"/>
              </a:spcBef>
              <a:spcAft>
                <a:spcPts val="600"/>
              </a:spcAft>
              <a:buNone/>
            </a:pPr>
            <a:endParaRPr lang="en-US" sz="1800" dirty="0"/>
          </a:p>
        </p:txBody>
      </p:sp>
      <p:sp>
        <p:nvSpPr>
          <p:cNvPr id="6" name="Slide Number Placeholder 5">
            <a:extLst>
              <a:ext uri="{FF2B5EF4-FFF2-40B4-BE49-F238E27FC236}">
                <a16:creationId xmlns:a16="http://schemas.microsoft.com/office/drawing/2014/main" id="{35D7772F-BA62-9863-86AA-BCE788E1DA8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29</a:t>
            </a:fld>
            <a:endParaRPr lang="en-US"/>
          </a:p>
        </p:txBody>
      </p:sp>
    </p:spTree>
    <p:custDataLst>
      <p:tags r:id="rId1"/>
    </p:custDataLst>
    <p:extLst>
      <p:ext uri="{BB962C8B-B14F-4D97-AF65-F5344CB8AC3E}">
        <p14:creationId xmlns:p14="http://schemas.microsoft.com/office/powerpoint/2010/main" val="319113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997B70-8BEC-4042-8581-6604F7599A67}"/>
              </a:ext>
            </a:extLst>
          </p:cNvPr>
          <p:cNvSpPr>
            <a:spLocks noGrp="1"/>
          </p:cNvSpPr>
          <p:nvPr>
            <p:ph type="title"/>
          </p:nvPr>
        </p:nvSpPr>
        <p:spPr/>
        <p:txBody>
          <a:bodyPr/>
          <a:lstStyle/>
          <a:p>
            <a:r>
              <a:rPr lang="en-US" sz="3200" dirty="0">
                <a:latin typeface="Arial"/>
                <a:cs typeface="Arial"/>
              </a:rPr>
              <a:t>Resweeps of Procedure Codes (slide 1 of 2)</a:t>
            </a:r>
          </a:p>
        </p:txBody>
      </p:sp>
      <p:sp>
        <p:nvSpPr>
          <p:cNvPr id="2" name="Text Placeholder 2">
            <a:extLst>
              <a:ext uri="{FF2B5EF4-FFF2-40B4-BE49-F238E27FC236}">
                <a16:creationId xmlns:a16="http://schemas.microsoft.com/office/drawing/2014/main" id="{3EB770B9-AB82-4768-2F26-6A8E210F2331}"/>
              </a:ext>
            </a:extLst>
          </p:cNvPr>
          <p:cNvSpPr>
            <a:spLocks noGrp="1"/>
          </p:cNvSpPr>
          <p:nvPr>
            <p:ph idx="1"/>
          </p:nvPr>
        </p:nvSpPr>
        <p:spPr>
          <a:xfrm>
            <a:off x="457200" y="1425575"/>
            <a:ext cx="8229600" cy="4525963"/>
          </a:xfrm>
        </p:spPr>
        <p:txBody>
          <a:bodyPr/>
          <a:lstStyle/>
          <a:p>
            <a:pPr marL="0" marR="0" indent="0">
              <a:spcBef>
                <a:spcPts val="0"/>
              </a:spcBef>
              <a:spcAft>
                <a:spcPts val="0"/>
              </a:spcAft>
              <a:buNone/>
            </a:pPr>
            <a:r>
              <a:rPr lang="en-US" sz="1800" b="1" u="sng" dirty="0">
                <a:effectLst/>
                <a:ea typeface="Times New Roman" panose="02020603050405020304" pitchFamily="18" charset="0"/>
              </a:rPr>
              <a:t>MMIS Claims Re-processing</a:t>
            </a:r>
          </a:p>
          <a:p>
            <a:pPr marL="0" marR="0">
              <a:spcBef>
                <a:spcPts val="0"/>
              </a:spcBef>
              <a:spcAft>
                <a:spcPts val="0"/>
              </a:spcAft>
            </a:pPr>
            <a:endParaRPr lang="en-US" sz="1800" dirty="0">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ea typeface="Times New Roman" panose="02020603050405020304" pitchFamily="18" charset="0"/>
              </a:rPr>
              <a:t>The following codes were inappropriately denied in MMIS as a non-covered procedure code for the Health Safety Net benefit plan(s).  The following codes have recently reprocessed in MMIS for adjudication and potential adjudication/payment through the Health Safety Net payment systems.  </a:t>
            </a:r>
            <a:endParaRPr lang="en-US" sz="1800" dirty="0">
              <a:effectLst/>
              <a:ea typeface="Times New Roman" panose="02020603050405020304" pitchFamily="18" charset="0"/>
            </a:endParaRPr>
          </a:p>
          <a:p>
            <a:pPr marL="0" marR="0" indent="0">
              <a:spcBef>
                <a:spcPts val="0"/>
              </a:spcBef>
              <a:spcAft>
                <a:spcPts val="0"/>
              </a:spcAft>
              <a:buNone/>
            </a:pPr>
            <a:r>
              <a:rPr lang="en-US" sz="1800" dirty="0">
                <a:solidFill>
                  <a:srgbClr val="000000"/>
                </a:solidFill>
                <a:effectLst/>
                <a:ea typeface="Times New Roman" panose="02020603050405020304" pitchFamily="18" charset="0"/>
              </a:rPr>
              <a:t> </a:t>
            </a:r>
            <a:endParaRPr lang="en-US" sz="1800" dirty="0">
              <a:effectLst/>
              <a:ea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ea typeface="Calibri" panose="020F0502020204030204" pitchFamily="34" charset="0"/>
                <a:cs typeface="Times New Roman" panose="02020603050405020304" pitchFamily="18" charset="0"/>
              </a:rPr>
              <a:t>90671 (For Dates of Services through 1/1/2023)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ea typeface="Calibri" panose="020F0502020204030204" pitchFamily="34" charset="0"/>
                <a:cs typeface="Times New Roman" panose="02020603050405020304" pitchFamily="18" charset="0"/>
              </a:rPr>
              <a:t>90677 (For Dates of Services through 1/1/2023)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ea typeface="Calibri" panose="020F0502020204030204" pitchFamily="34" charset="0"/>
                <a:cs typeface="Times New Roman" panose="02020603050405020304" pitchFamily="18" charset="0"/>
              </a:rPr>
              <a:t>19325 (For Dates of Services through 1/1/2023- Hospital Only Claims)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ea typeface="Calibri" panose="020F0502020204030204" pitchFamily="34" charset="0"/>
                <a:cs typeface="Times New Roman" panose="02020603050405020304" pitchFamily="18" charset="0"/>
              </a:rPr>
              <a:t>49591 (For Dates of Services through 1/1/2023- Hospital Only Claims)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ea typeface="Calibri" panose="020F0502020204030204" pitchFamily="34" charset="0"/>
                <a:cs typeface="Times New Roman" panose="02020603050405020304" pitchFamily="18" charset="0"/>
              </a:rPr>
              <a:t>73522 (For Dates of Services through 1/1/2023- Hospital Only Claims)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0000"/>
                </a:solidFill>
                <a:effectLst/>
                <a:ea typeface="Calibri" panose="020F0502020204030204" pitchFamily="34" charset="0"/>
                <a:cs typeface="Times New Roman" panose="02020603050405020304" pitchFamily="18" charset="0"/>
              </a:rPr>
              <a:t>95708 (For Dates of Services through 1/1/2023- Hospital Only Claims)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solidFill>
                  <a:srgbClr val="000000"/>
                </a:solidFill>
                <a:effectLst/>
                <a:ea typeface="Calibri" panose="020F0502020204030204" pitchFamily="34" charset="0"/>
                <a:cs typeface="Times New Roman" panose="02020603050405020304" pitchFamily="18" charset="0"/>
              </a:rPr>
              <a:t>G2066 (For Dates of Services through 1/1/2023- Hospital Only Claims)</a:t>
            </a:r>
            <a:endParaRPr lang="en-US" sz="1800" dirty="0">
              <a:solidFill>
                <a:srgbClr val="000000"/>
              </a:solidFill>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A57750E-33EC-4BA5-180C-7919E7994E6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a:t>
            </a:fld>
            <a:endParaRPr lang="en-US"/>
          </a:p>
        </p:txBody>
      </p:sp>
    </p:spTree>
    <p:custDataLst>
      <p:tags r:id="rId1"/>
    </p:custDataLst>
    <p:extLst>
      <p:ext uri="{BB962C8B-B14F-4D97-AF65-F5344CB8AC3E}">
        <p14:creationId xmlns:p14="http://schemas.microsoft.com/office/powerpoint/2010/main" val="3466386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A1DB2-3D68-8123-6F3F-54A9B95E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FF191-6202-CEF5-A652-A81FB86DBC4C}"/>
              </a:ext>
            </a:extLst>
          </p:cNvPr>
          <p:cNvSpPr>
            <a:spLocks noGrp="1"/>
          </p:cNvSpPr>
          <p:nvPr>
            <p:ph type="title"/>
          </p:nvPr>
        </p:nvSpPr>
        <p:spPr>
          <a:xfrm>
            <a:off x="457200" y="304800"/>
            <a:ext cx="8561070" cy="715963"/>
          </a:xfrm>
        </p:spPr>
        <p:txBody>
          <a:bodyPr/>
          <a:lstStyle/>
          <a:p>
            <a:r>
              <a:rPr lang="en-US" dirty="0">
                <a:latin typeface="+mj-lt"/>
              </a:rPr>
              <a:t>Scenario #1: Possible Outcome #1</a:t>
            </a:r>
          </a:p>
        </p:txBody>
      </p:sp>
      <p:sp>
        <p:nvSpPr>
          <p:cNvPr id="4" name="Rectangle: Rounded Corners 3">
            <a:extLst>
              <a:ext uri="{FF2B5EF4-FFF2-40B4-BE49-F238E27FC236}">
                <a16:creationId xmlns:a16="http://schemas.microsoft.com/office/drawing/2014/main" id="{D1CC28AF-11D0-D6B5-A098-EE0F64EAEB19}"/>
              </a:ext>
            </a:extLst>
          </p:cNvPr>
          <p:cNvSpPr/>
          <p:nvPr/>
        </p:nvSpPr>
        <p:spPr>
          <a:xfrm>
            <a:off x="457200" y="1363837"/>
            <a:ext cx="2980268" cy="49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Joanna</a:t>
            </a:r>
          </a:p>
        </p:txBody>
      </p:sp>
      <p:sp>
        <p:nvSpPr>
          <p:cNvPr id="7" name="Rectangle: Rounded Corners 6">
            <a:extLst>
              <a:ext uri="{FF2B5EF4-FFF2-40B4-BE49-F238E27FC236}">
                <a16:creationId xmlns:a16="http://schemas.microsoft.com/office/drawing/2014/main" id="{86FBE519-74DD-8464-3B8A-388ED6FFDD38}"/>
              </a:ext>
            </a:extLst>
          </p:cNvPr>
          <p:cNvSpPr/>
          <p:nvPr/>
        </p:nvSpPr>
        <p:spPr>
          <a:xfrm>
            <a:off x="3437468" y="1363837"/>
            <a:ext cx="2980268" cy="494422"/>
          </a:xfrm>
          <a:prstGeom prst="round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Mark</a:t>
            </a:r>
          </a:p>
        </p:txBody>
      </p:sp>
      <p:sp>
        <p:nvSpPr>
          <p:cNvPr id="3" name="Content Placeholder 2">
            <a:extLst>
              <a:ext uri="{FF2B5EF4-FFF2-40B4-BE49-F238E27FC236}">
                <a16:creationId xmlns:a16="http://schemas.microsoft.com/office/drawing/2014/main" id="{166BEC46-6F62-268D-A83D-19958BB195F3}"/>
              </a:ext>
            </a:extLst>
          </p:cNvPr>
          <p:cNvSpPr>
            <a:spLocks noGrp="1"/>
          </p:cNvSpPr>
          <p:nvPr>
            <p:ph idx="1"/>
          </p:nvPr>
        </p:nvSpPr>
        <p:spPr>
          <a:xfrm>
            <a:off x="457200" y="1972340"/>
            <a:ext cx="8229600" cy="4153824"/>
          </a:xfrm>
        </p:spPr>
        <p:txBody>
          <a:bodyPr/>
          <a:lstStyle/>
          <a:p>
            <a:pPr lvl="1">
              <a:spcBef>
                <a:spcPts val="600"/>
              </a:spcBef>
              <a:spcAft>
                <a:spcPts val="600"/>
              </a:spcAft>
            </a:pPr>
            <a:r>
              <a:rPr lang="en-US" sz="1800" dirty="0">
                <a:latin typeface="+mn-lt"/>
              </a:rPr>
              <a:t>As head of household Mark will be mailed the blue renewal notice</a:t>
            </a:r>
          </a:p>
          <a:p>
            <a:pPr lvl="2">
              <a:spcBef>
                <a:spcPts val="600"/>
              </a:spcBef>
              <a:spcAft>
                <a:spcPts val="600"/>
              </a:spcAft>
            </a:pPr>
            <a:r>
              <a:rPr lang="en-US" sz="1800" dirty="0">
                <a:latin typeface="+mn-lt"/>
              </a:rPr>
              <a:t>Renewal notice will state:</a:t>
            </a:r>
          </a:p>
          <a:p>
            <a:pPr lvl="3">
              <a:spcBef>
                <a:spcPts val="600"/>
              </a:spcBef>
              <a:spcAft>
                <a:spcPts val="600"/>
              </a:spcAft>
            </a:pPr>
            <a:r>
              <a:rPr lang="en-US" sz="1800" dirty="0">
                <a:latin typeface="+mn-lt"/>
              </a:rPr>
              <a:t>Joanna was auto-renewed and eligible for MassHealth Standard </a:t>
            </a:r>
          </a:p>
          <a:p>
            <a:pPr lvl="3">
              <a:spcBef>
                <a:spcPts val="600"/>
              </a:spcBef>
              <a:spcAft>
                <a:spcPts val="600"/>
              </a:spcAft>
            </a:pPr>
            <a:r>
              <a:rPr lang="en-US" sz="1800" dirty="0">
                <a:latin typeface="+mn-lt"/>
              </a:rPr>
              <a:t>Mark needs to complete his renewal</a:t>
            </a:r>
          </a:p>
          <a:p>
            <a:pPr lvl="4">
              <a:spcBef>
                <a:spcPts val="600"/>
              </a:spcBef>
              <a:spcAft>
                <a:spcPts val="600"/>
              </a:spcAft>
              <a:buFont typeface="Wingdings" panose="05000000000000000000" pitchFamily="2" charset="2"/>
              <a:buChar char="§"/>
            </a:pPr>
            <a:r>
              <a:rPr lang="en-US" sz="1800" dirty="0">
                <a:latin typeface="+mn-lt"/>
              </a:rPr>
              <a:t>Mark responds to his renewal                                            on time where he restates their                                                original pre-renewal self-attested                                                                    income and no other changes are                                      reported</a:t>
            </a:r>
          </a:p>
          <a:p>
            <a:pPr lvl="4">
              <a:spcBef>
                <a:spcPts val="600"/>
              </a:spcBef>
              <a:spcAft>
                <a:spcPts val="600"/>
              </a:spcAft>
              <a:buFont typeface="Wingdings" panose="05000000000000000000" pitchFamily="2" charset="2"/>
              <a:buChar char="§"/>
            </a:pPr>
            <a:r>
              <a:rPr lang="en-US" sz="1800" dirty="0">
                <a:latin typeface="+mn-lt"/>
              </a:rPr>
              <a:t>Mark is sent an RFI for income and                                   responds </a:t>
            </a:r>
          </a:p>
          <a:p>
            <a:pPr lvl="3">
              <a:spcBef>
                <a:spcPts val="600"/>
              </a:spcBef>
              <a:spcAft>
                <a:spcPts val="600"/>
              </a:spcAft>
            </a:pPr>
            <a:r>
              <a:rPr lang="en-US" sz="1800" b="1" kern="0" dirty="0">
                <a:solidFill>
                  <a:srgbClr val="000000"/>
                </a:solidFill>
                <a:latin typeface="Arial"/>
                <a:cs typeface="Arial"/>
              </a:rPr>
              <a:t>Result: </a:t>
            </a:r>
            <a:r>
              <a:rPr lang="en-US" sz="1800" kern="0" dirty="0">
                <a:solidFill>
                  <a:srgbClr val="000000"/>
                </a:solidFill>
                <a:latin typeface="Arial"/>
                <a:cs typeface="Arial"/>
              </a:rPr>
              <a:t>Joanna remains on Standard                                                and Mark remains on </a:t>
            </a:r>
            <a:r>
              <a:rPr lang="en-US" sz="1800" kern="0" dirty="0" err="1">
                <a:solidFill>
                  <a:srgbClr val="000000"/>
                </a:solidFill>
                <a:latin typeface="Arial"/>
                <a:cs typeface="Arial"/>
              </a:rPr>
              <a:t>CarePlus</a:t>
            </a:r>
            <a:endParaRPr lang="en-US" sz="1800" dirty="0">
              <a:latin typeface="+mn-lt"/>
            </a:endParaRPr>
          </a:p>
          <a:p>
            <a:pPr lvl="4">
              <a:spcBef>
                <a:spcPts val="600"/>
              </a:spcBef>
              <a:spcAft>
                <a:spcPts val="600"/>
              </a:spcAft>
            </a:pPr>
            <a:endParaRPr lang="en-US" sz="1800" dirty="0">
              <a:latin typeface="+mn-lt"/>
            </a:endParaRPr>
          </a:p>
          <a:p>
            <a:pPr marL="1828800" lvl="4" indent="0">
              <a:spcBef>
                <a:spcPts val="600"/>
              </a:spcBef>
              <a:spcAft>
                <a:spcPts val="600"/>
              </a:spcAft>
              <a:buNone/>
            </a:pPr>
            <a:r>
              <a:rPr lang="en-US" sz="1800" dirty="0">
                <a:latin typeface="+mn-lt"/>
              </a:rPr>
              <a:t>		</a:t>
            </a:r>
          </a:p>
        </p:txBody>
      </p:sp>
      <p:pic>
        <p:nvPicPr>
          <p:cNvPr id="8" name="Picture 7">
            <a:extLst>
              <a:ext uri="{FF2B5EF4-FFF2-40B4-BE49-F238E27FC236}">
                <a16:creationId xmlns:a16="http://schemas.microsoft.com/office/drawing/2014/main" id="{961B0CD5-ACF4-5ECD-0E19-83DECCC430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9270" y="3387436"/>
            <a:ext cx="2739000" cy="3346853"/>
          </a:xfrm>
          <a:prstGeom prst="rect">
            <a:avLst/>
          </a:prstGeom>
        </p:spPr>
      </p:pic>
      <p:sp>
        <p:nvSpPr>
          <p:cNvPr id="6" name="Slide Number Placeholder 5">
            <a:extLst>
              <a:ext uri="{FF2B5EF4-FFF2-40B4-BE49-F238E27FC236}">
                <a16:creationId xmlns:a16="http://schemas.microsoft.com/office/drawing/2014/main" id="{CA598FCC-F499-DBEF-45A5-87197F61E2B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30</a:t>
            </a:fld>
            <a:endParaRPr lang="en-US"/>
          </a:p>
        </p:txBody>
      </p:sp>
    </p:spTree>
    <p:custDataLst>
      <p:tags r:id="rId1"/>
    </p:custDataLst>
    <p:extLst>
      <p:ext uri="{BB962C8B-B14F-4D97-AF65-F5344CB8AC3E}">
        <p14:creationId xmlns:p14="http://schemas.microsoft.com/office/powerpoint/2010/main" val="2998120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EA88-927F-3D9A-BAD8-196C5BA4FCB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876B631-E175-977D-4F60-B08EF7EF7A45}"/>
              </a:ext>
            </a:extLst>
          </p:cNvPr>
          <p:cNvSpPr>
            <a:spLocks noGrp="1"/>
          </p:cNvSpPr>
          <p:nvPr>
            <p:ph type="title"/>
          </p:nvPr>
        </p:nvSpPr>
        <p:spPr>
          <a:xfrm>
            <a:off x="457200" y="304800"/>
            <a:ext cx="8561070" cy="715963"/>
          </a:xfrm>
        </p:spPr>
        <p:txBody>
          <a:bodyPr/>
          <a:lstStyle/>
          <a:p>
            <a:r>
              <a:rPr lang="en-US" dirty="0">
                <a:latin typeface="+mj-lt"/>
              </a:rPr>
              <a:t>Scenario #1: Possible Outcome #2</a:t>
            </a:r>
          </a:p>
        </p:txBody>
      </p:sp>
      <p:sp>
        <p:nvSpPr>
          <p:cNvPr id="4" name="Rectangle: Rounded Corners 3">
            <a:extLst>
              <a:ext uri="{FF2B5EF4-FFF2-40B4-BE49-F238E27FC236}">
                <a16:creationId xmlns:a16="http://schemas.microsoft.com/office/drawing/2014/main" id="{01A5D959-733D-34C9-78C9-5A5F7204C8AA}"/>
              </a:ext>
            </a:extLst>
          </p:cNvPr>
          <p:cNvSpPr/>
          <p:nvPr/>
        </p:nvSpPr>
        <p:spPr>
          <a:xfrm>
            <a:off x="457200" y="1363837"/>
            <a:ext cx="2980268" cy="494422"/>
          </a:xfrm>
          <a:prstGeom prst="round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Joanna</a:t>
            </a:r>
          </a:p>
        </p:txBody>
      </p:sp>
      <p:sp>
        <p:nvSpPr>
          <p:cNvPr id="7" name="Rectangle: Rounded Corners 6">
            <a:extLst>
              <a:ext uri="{FF2B5EF4-FFF2-40B4-BE49-F238E27FC236}">
                <a16:creationId xmlns:a16="http://schemas.microsoft.com/office/drawing/2014/main" id="{D8BEC29A-D1D9-09C9-2FC7-B4C69C9BD52E}"/>
              </a:ext>
            </a:extLst>
          </p:cNvPr>
          <p:cNvSpPr/>
          <p:nvPr/>
        </p:nvSpPr>
        <p:spPr>
          <a:xfrm>
            <a:off x="3437468" y="1363837"/>
            <a:ext cx="2980268" cy="494422"/>
          </a:xfrm>
          <a:prstGeom prst="round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Mark</a:t>
            </a:r>
          </a:p>
        </p:txBody>
      </p:sp>
      <p:sp>
        <p:nvSpPr>
          <p:cNvPr id="3" name="Content Placeholder 2">
            <a:extLst>
              <a:ext uri="{FF2B5EF4-FFF2-40B4-BE49-F238E27FC236}">
                <a16:creationId xmlns:a16="http://schemas.microsoft.com/office/drawing/2014/main" id="{D364DD3F-83BC-1319-D131-B5C96FCF8062}"/>
              </a:ext>
            </a:extLst>
          </p:cNvPr>
          <p:cNvSpPr>
            <a:spLocks noGrp="1"/>
          </p:cNvSpPr>
          <p:nvPr>
            <p:ph idx="1"/>
          </p:nvPr>
        </p:nvSpPr>
        <p:spPr>
          <a:xfrm>
            <a:off x="457200" y="2013857"/>
            <a:ext cx="8229600" cy="4112307"/>
          </a:xfrm>
        </p:spPr>
        <p:txBody>
          <a:bodyPr/>
          <a:lstStyle/>
          <a:p>
            <a:pPr marL="457200" lvl="1" indent="0">
              <a:spcBef>
                <a:spcPts val="600"/>
              </a:spcBef>
              <a:spcAft>
                <a:spcPts val="600"/>
              </a:spcAft>
              <a:buNone/>
            </a:pPr>
            <a:r>
              <a:rPr lang="en-US" sz="1800" dirty="0">
                <a:latin typeface="+mn-lt"/>
              </a:rPr>
              <a:t>Mark </a:t>
            </a:r>
            <a:r>
              <a:rPr lang="en-US" sz="1800" b="1" dirty="0">
                <a:latin typeface="+mn-lt"/>
              </a:rPr>
              <a:t>did not respond </a:t>
            </a:r>
            <a:r>
              <a:rPr lang="en-US" sz="1800" dirty="0">
                <a:latin typeface="+mn-lt"/>
              </a:rPr>
              <a:t>to his renewal on time:</a:t>
            </a:r>
          </a:p>
          <a:p>
            <a:pPr lvl="3">
              <a:spcBef>
                <a:spcPts val="600"/>
              </a:spcBef>
              <a:spcAft>
                <a:spcPts val="600"/>
              </a:spcAft>
            </a:pPr>
            <a:r>
              <a:rPr lang="en-US" sz="1800" b="1" kern="0" dirty="0">
                <a:solidFill>
                  <a:srgbClr val="000000"/>
                </a:solidFill>
                <a:latin typeface="Arial"/>
                <a:cs typeface="Arial"/>
              </a:rPr>
              <a:t>Result: </a:t>
            </a:r>
            <a:r>
              <a:rPr lang="en-US" sz="1800" kern="0" dirty="0">
                <a:solidFill>
                  <a:srgbClr val="000000"/>
                </a:solidFill>
                <a:latin typeface="Arial"/>
                <a:cs typeface="Arial"/>
              </a:rPr>
              <a:t>Joanna remains eligible for Standard </a:t>
            </a:r>
          </a:p>
          <a:p>
            <a:pPr lvl="4">
              <a:spcBef>
                <a:spcPts val="600"/>
              </a:spcBef>
              <a:spcAft>
                <a:spcPts val="600"/>
              </a:spcAft>
              <a:buFont typeface="Wingdings" panose="05000000000000000000" pitchFamily="2" charset="2"/>
              <a:buChar char="§"/>
            </a:pPr>
            <a:r>
              <a:rPr lang="en-US" sz="1800" kern="0" dirty="0">
                <a:solidFill>
                  <a:srgbClr val="000000"/>
                </a:solidFill>
                <a:latin typeface="Arial"/>
                <a:cs typeface="Arial"/>
              </a:rPr>
              <a:t>Using the information matched for Mark through data sources, Mark is determined eligible for the Health Connector (depending on income: </a:t>
            </a:r>
            <a:r>
              <a:rPr lang="en-US" sz="1800" kern="0" dirty="0" err="1">
                <a:solidFill>
                  <a:srgbClr val="000000"/>
                </a:solidFill>
                <a:latin typeface="Arial"/>
                <a:cs typeface="Arial"/>
              </a:rPr>
              <a:t>ConnectorCare</a:t>
            </a:r>
            <a:r>
              <a:rPr lang="en-US" sz="1800" kern="0" dirty="0">
                <a:solidFill>
                  <a:srgbClr val="000000"/>
                </a:solidFill>
                <a:latin typeface="Arial"/>
                <a:cs typeface="Arial"/>
              </a:rPr>
              <a:t> or QHP with HSN)</a:t>
            </a:r>
          </a:p>
          <a:p>
            <a:pPr lvl="5">
              <a:spcBef>
                <a:spcPts val="600"/>
              </a:spcBef>
              <a:spcAft>
                <a:spcPts val="600"/>
              </a:spcAft>
            </a:pPr>
            <a:r>
              <a:rPr lang="en-US" sz="1800" kern="0" dirty="0">
                <a:latin typeface="Arial"/>
                <a:cs typeface="Arial"/>
              </a:rPr>
              <a:t>Mark will receive a notice from the Health Connector and a denial notice from MassHealth</a:t>
            </a:r>
          </a:p>
          <a:p>
            <a:pPr lvl="3">
              <a:spcBef>
                <a:spcPts val="600"/>
              </a:spcBef>
              <a:spcAft>
                <a:spcPts val="600"/>
              </a:spcAft>
            </a:pPr>
            <a:r>
              <a:rPr lang="en-US" sz="1800" kern="0" dirty="0">
                <a:solidFill>
                  <a:srgbClr val="000000"/>
                </a:solidFill>
                <a:latin typeface="Arial"/>
                <a:cs typeface="Arial"/>
              </a:rPr>
              <a:t>New Renewal Dates: </a:t>
            </a:r>
          </a:p>
          <a:p>
            <a:pPr lvl="4">
              <a:spcBef>
                <a:spcPts val="600"/>
              </a:spcBef>
              <a:spcAft>
                <a:spcPts val="600"/>
              </a:spcAft>
              <a:buFont typeface="Wingdings" panose="05000000000000000000" pitchFamily="2" charset="2"/>
              <a:buChar char="§"/>
            </a:pPr>
            <a:r>
              <a:rPr lang="en-US" sz="1800" kern="0" dirty="0">
                <a:solidFill>
                  <a:srgbClr val="000000"/>
                </a:solidFill>
                <a:latin typeface="Arial"/>
                <a:cs typeface="Arial"/>
              </a:rPr>
              <a:t>Joanna’s renewal date will be March 2026</a:t>
            </a:r>
          </a:p>
          <a:p>
            <a:pPr lvl="4">
              <a:spcBef>
                <a:spcPts val="600"/>
              </a:spcBef>
              <a:spcAft>
                <a:spcPts val="600"/>
              </a:spcAft>
              <a:buFont typeface="Wingdings" panose="05000000000000000000" pitchFamily="2" charset="2"/>
              <a:buChar char="§"/>
            </a:pPr>
            <a:r>
              <a:rPr lang="en-US" sz="1800" kern="0" dirty="0">
                <a:solidFill>
                  <a:srgbClr val="000000"/>
                </a:solidFill>
                <a:latin typeface="Arial"/>
                <a:cs typeface="Arial"/>
              </a:rPr>
              <a:t>Mark selects and pays the Health Connector plan premium, he will be renewed during the next Health Connector’s renewal process in the fall of 2025                                                                                                  </a:t>
            </a:r>
            <a:endParaRPr lang="en-US" sz="1800" dirty="0">
              <a:latin typeface="+mn-lt"/>
            </a:endParaRPr>
          </a:p>
          <a:p>
            <a:pPr lvl="4">
              <a:spcBef>
                <a:spcPts val="600"/>
              </a:spcBef>
              <a:spcAft>
                <a:spcPts val="600"/>
              </a:spcAft>
            </a:pPr>
            <a:endParaRPr lang="en-US" sz="1800" dirty="0">
              <a:latin typeface="+mn-lt"/>
            </a:endParaRPr>
          </a:p>
          <a:p>
            <a:pPr marL="1828800" lvl="4" indent="0">
              <a:spcBef>
                <a:spcPts val="600"/>
              </a:spcBef>
              <a:spcAft>
                <a:spcPts val="600"/>
              </a:spcAft>
              <a:buNone/>
            </a:pPr>
            <a:r>
              <a:rPr lang="en-US" sz="1800" dirty="0">
                <a:latin typeface="+mn-lt"/>
              </a:rPr>
              <a:t>		</a:t>
            </a:r>
          </a:p>
        </p:txBody>
      </p:sp>
      <p:sp>
        <p:nvSpPr>
          <p:cNvPr id="2" name="Slide Number Placeholder 1">
            <a:extLst>
              <a:ext uri="{FF2B5EF4-FFF2-40B4-BE49-F238E27FC236}">
                <a16:creationId xmlns:a16="http://schemas.microsoft.com/office/drawing/2014/main" id="{96FB50F3-FE34-D959-46EA-657FC1F5F57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2371836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C9639-9BFA-F981-997E-6107D1121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3984B-A0F4-D69E-16B0-619D93082D72}"/>
              </a:ext>
            </a:extLst>
          </p:cNvPr>
          <p:cNvSpPr>
            <a:spLocks noGrp="1"/>
          </p:cNvSpPr>
          <p:nvPr>
            <p:ph type="title"/>
          </p:nvPr>
        </p:nvSpPr>
        <p:spPr>
          <a:xfrm>
            <a:off x="457200" y="304800"/>
            <a:ext cx="7315200" cy="715963"/>
          </a:xfrm>
        </p:spPr>
        <p:txBody>
          <a:bodyPr/>
          <a:lstStyle/>
          <a:p>
            <a:r>
              <a:rPr lang="en-US" sz="3400" dirty="0">
                <a:latin typeface="+mj-lt"/>
              </a:rPr>
              <a:t>Scenario #1: Possible Outcome #3</a:t>
            </a:r>
          </a:p>
        </p:txBody>
      </p:sp>
      <p:sp>
        <p:nvSpPr>
          <p:cNvPr id="4" name="Rectangle: Rounded Corners 3">
            <a:extLst>
              <a:ext uri="{FF2B5EF4-FFF2-40B4-BE49-F238E27FC236}">
                <a16:creationId xmlns:a16="http://schemas.microsoft.com/office/drawing/2014/main" id="{75246881-ADE4-F2DA-1608-C9603CE76EA2}"/>
              </a:ext>
            </a:extLst>
          </p:cNvPr>
          <p:cNvSpPr/>
          <p:nvPr/>
        </p:nvSpPr>
        <p:spPr>
          <a:xfrm>
            <a:off x="457200" y="1363837"/>
            <a:ext cx="2980268" cy="4944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Joanna</a:t>
            </a:r>
          </a:p>
        </p:txBody>
      </p:sp>
      <p:sp>
        <p:nvSpPr>
          <p:cNvPr id="7" name="Rectangle: Rounded Corners 6">
            <a:extLst>
              <a:ext uri="{FF2B5EF4-FFF2-40B4-BE49-F238E27FC236}">
                <a16:creationId xmlns:a16="http://schemas.microsoft.com/office/drawing/2014/main" id="{D050255F-9EC4-F107-6B2D-FA8FDC945B2C}"/>
              </a:ext>
            </a:extLst>
          </p:cNvPr>
          <p:cNvSpPr/>
          <p:nvPr/>
        </p:nvSpPr>
        <p:spPr>
          <a:xfrm>
            <a:off x="3437468" y="1363837"/>
            <a:ext cx="2980268" cy="494422"/>
          </a:xfrm>
          <a:prstGeom prst="round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Mark</a:t>
            </a:r>
          </a:p>
        </p:txBody>
      </p:sp>
      <p:sp>
        <p:nvSpPr>
          <p:cNvPr id="3" name="Content Placeholder 2">
            <a:extLst>
              <a:ext uri="{FF2B5EF4-FFF2-40B4-BE49-F238E27FC236}">
                <a16:creationId xmlns:a16="http://schemas.microsoft.com/office/drawing/2014/main" id="{D2F30A1D-9CC1-B2D8-A0FC-E872A22A0BA1}"/>
              </a:ext>
            </a:extLst>
          </p:cNvPr>
          <p:cNvSpPr>
            <a:spLocks noGrp="1"/>
          </p:cNvSpPr>
          <p:nvPr>
            <p:ph idx="1"/>
          </p:nvPr>
        </p:nvSpPr>
        <p:spPr>
          <a:xfrm>
            <a:off x="457200" y="2201334"/>
            <a:ext cx="8229600" cy="3924830"/>
          </a:xfrm>
        </p:spPr>
        <p:txBody>
          <a:bodyPr/>
          <a:lstStyle/>
          <a:p>
            <a:pPr marL="57150" indent="0">
              <a:spcBef>
                <a:spcPts val="600"/>
              </a:spcBef>
              <a:spcAft>
                <a:spcPts val="600"/>
              </a:spcAft>
              <a:buNone/>
            </a:pPr>
            <a:r>
              <a:rPr lang="en-US" sz="1800" dirty="0">
                <a:latin typeface="+mn-lt"/>
              </a:rPr>
              <a:t>Joanna was auto-renewed, and Mark is a QHP member. </a:t>
            </a:r>
            <a:r>
              <a:rPr lang="en-US" sz="1800" kern="0" dirty="0">
                <a:solidFill>
                  <a:srgbClr val="000000"/>
                </a:solidFill>
                <a:latin typeface="+mn-lt"/>
              </a:rPr>
              <a:t>It is fall 2025 and Mark is up for renewal through the Health Connector’s renewal process</a:t>
            </a:r>
          </a:p>
          <a:p>
            <a:pPr lvl="1">
              <a:spcBef>
                <a:spcPts val="600"/>
              </a:spcBef>
              <a:spcAft>
                <a:spcPts val="600"/>
              </a:spcAft>
            </a:pPr>
            <a:r>
              <a:rPr lang="en-US" sz="1800" b="1" dirty="0">
                <a:latin typeface="+mn-lt"/>
              </a:rPr>
              <a:t>What we know</a:t>
            </a:r>
            <a:r>
              <a:rPr lang="en-US" sz="1800" dirty="0">
                <a:latin typeface="+mn-lt"/>
              </a:rPr>
              <a:t>: </a:t>
            </a:r>
          </a:p>
          <a:p>
            <a:pPr lvl="2">
              <a:spcBef>
                <a:spcPts val="600"/>
              </a:spcBef>
              <a:spcAft>
                <a:spcPts val="600"/>
              </a:spcAft>
            </a:pPr>
            <a:r>
              <a:rPr lang="en-US" sz="1800" dirty="0">
                <a:latin typeface="+mn-lt"/>
              </a:rPr>
              <a:t>Joanna will continue to be eligible for MassHealth Standard as she’s continuously eligible and her next renewal is March 2026</a:t>
            </a:r>
          </a:p>
          <a:p>
            <a:pPr lvl="2">
              <a:spcBef>
                <a:spcPts val="600"/>
              </a:spcBef>
              <a:spcAft>
                <a:spcPts val="600"/>
              </a:spcAft>
            </a:pPr>
            <a:r>
              <a:rPr lang="en-US" sz="1800" dirty="0">
                <a:latin typeface="+mn-lt"/>
              </a:rPr>
              <a:t>Mark will receive his renewal notice from the Health Connector and will need to respond and can pick a plan during Open Enrollment for 1/1/2026 effective date 		</a:t>
            </a:r>
          </a:p>
        </p:txBody>
      </p:sp>
      <p:sp>
        <p:nvSpPr>
          <p:cNvPr id="6" name="Slide Number Placeholder 5">
            <a:extLst>
              <a:ext uri="{FF2B5EF4-FFF2-40B4-BE49-F238E27FC236}">
                <a16:creationId xmlns:a16="http://schemas.microsoft.com/office/drawing/2014/main" id="{CA37717D-E7BF-73E5-E271-B98513C5D4C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32</a:t>
            </a:fld>
            <a:endParaRPr lang="en-US"/>
          </a:p>
        </p:txBody>
      </p:sp>
    </p:spTree>
    <p:custDataLst>
      <p:tags r:id="rId1"/>
    </p:custDataLst>
    <p:extLst>
      <p:ext uri="{BB962C8B-B14F-4D97-AF65-F5344CB8AC3E}">
        <p14:creationId xmlns:p14="http://schemas.microsoft.com/office/powerpoint/2010/main" val="1071139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DC5D3-0995-121F-3CCD-FFE43ABAECF7}"/>
              </a:ext>
            </a:extLst>
          </p:cNvPr>
          <p:cNvSpPr>
            <a:spLocks noGrp="1"/>
          </p:cNvSpPr>
          <p:nvPr>
            <p:ph type="title"/>
          </p:nvPr>
        </p:nvSpPr>
        <p:spPr/>
        <p:txBody>
          <a:bodyPr/>
          <a:lstStyle/>
          <a:p>
            <a:r>
              <a:rPr lang="en-US" dirty="0"/>
              <a:t>Key Takeaways</a:t>
            </a:r>
          </a:p>
        </p:txBody>
      </p:sp>
      <p:sp>
        <p:nvSpPr>
          <p:cNvPr id="8" name="Table Placeholder 7">
            <a:extLst>
              <a:ext uri="{FF2B5EF4-FFF2-40B4-BE49-F238E27FC236}">
                <a16:creationId xmlns:a16="http://schemas.microsoft.com/office/drawing/2014/main" id="{F22D477B-3B99-DA36-5612-B0940DC1C2BB}"/>
              </a:ext>
            </a:extLst>
          </p:cNvPr>
          <p:cNvSpPr>
            <a:spLocks noGrp="1"/>
          </p:cNvSpPr>
          <p:nvPr>
            <p:ph idx="1"/>
          </p:nvPr>
        </p:nvSpPr>
        <p:spPr>
          <a:xfrm>
            <a:off x="457200" y="1600200"/>
            <a:ext cx="8229600" cy="4525963"/>
          </a:xfrm>
        </p:spPr>
        <p:txBody>
          <a:bodyPr/>
          <a:lstStyle/>
          <a:p>
            <a:r>
              <a:rPr lang="en-US" sz="1800" dirty="0"/>
              <a:t>Renewals will no longer be completed at the household level </a:t>
            </a:r>
          </a:p>
          <a:p>
            <a:r>
              <a:rPr lang="en-US" sz="1800" dirty="0"/>
              <a:t>Renewals will now happen individually via autorenewals or pre-populated forms (PPF) or a SACA renewal form</a:t>
            </a:r>
          </a:p>
          <a:p>
            <a:r>
              <a:rPr lang="en-US" sz="1800" dirty="0"/>
              <a:t>Members of the same household may have different renewal dates </a:t>
            </a:r>
          </a:p>
          <a:p>
            <a:r>
              <a:rPr lang="en-US" sz="1800" dirty="0"/>
              <a:t>There will be new notice language reflecting these changes </a:t>
            </a:r>
          </a:p>
          <a:p>
            <a:r>
              <a:rPr lang="en-US" sz="1800" dirty="0"/>
              <a:t>RAC or changes in circumstances submitted by a household member could affect other household members not up for renewal </a:t>
            </a:r>
          </a:p>
        </p:txBody>
      </p:sp>
      <p:sp>
        <p:nvSpPr>
          <p:cNvPr id="4" name="Slide Number Placeholder 3">
            <a:extLst>
              <a:ext uri="{FF2B5EF4-FFF2-40B4-BE49-F238E27FC236}">
                <a16:creationId xmlns:a16="http://schemas.microsoft.com/office/drawing/2014/main" id="{F22737F6-4DBD-159A-AE1E-095A1C208EB6}"/>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B543FC28-71BB-4923-9EC4-7D01669BF51C}" type="slidenum">
              <a:rPr lang="en-US" smtClean="0"/>
              <a:pPr/>
              <a:t>33</a:t>
            </a:fld>
            <a:endParaRPr lang="en-US"/>
          </a:p>
        </p:txBody>
      </p:sp>
      <p:pic>
        <p:nvPicPr>
          <p:cNvPr id="3" name="Picture 2">
            <a:extLst>
              <a:ext uri="{FF2B5EF4-FFF2-40B4-BE49-F238E27FC236}">
                <a16:creationId xmlns:a16="http://schemas.microsoft.com/office/drawing/2014/main" id="{34BCAF9D-C25B-ECE7-06D3-CCD6D65D26D5}"/>
              </a:ext>
              <a:ext uri="{C183D7F6-B498-43B3-948B-1728B52AA6E4}">
                <adec:decorative xmlns:adec="http://schemas.microsoft.com/office/drawing/2017/decorative" val="1"/>
              </a:ext>
            </a:extLst>
          </p:cNvPr>
          <p:cNvPicPr>
            <a:picLocks noChangeAspect="1"/>
          </p:cNvPicPr>
          <p:nvPr/>
        </p:nvPicPr>
        <p:blipFill>
          <a:blip r:embed="rId4">
            <a:alphaModFix amt="70000"/>
          </a:blip>
          <a:stretch>
            <a:fillRect/>
          </a:stretch>
        </p:blipFill>
        <p:spPr>
          <a:xfrm>
            <a:off x="4812632" y="4113879"/>
            <a:ext cx="3874168" cy="2127377"/>
          </a:xfrm>
          <a:prstGeom prst="rect">
            <a:avLst/>
          </a:prstGeom>
        </p:spPr>
      </p:pic>
    </p:spTree>
    <p:custDataLst>
      <p:tags r:id="rId1"/>
    </p:custDataLst>
    <p:extLst>
      <p:ext uri="{BB962C8B-B14F-4D97-AF65-F5344CB8AC3E}">
        <p14:creationId xmlns:p14="http://schemas.microsoft.com/office/powerpoint/2010/main" val="2529695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A546FA-D5A1-C34C-5747-E6C07292E436}"/>
              </a:ext>
            </a:extLst>
          </p:cNvPr>
          <p:cNvSpPr>
            <a:spLocks noGrp="1"/>
          </p:cNvSpPr>
          <p:nvPr>
            <p:ph type="title"/>
          </p:nvPr>
        </p:nvSpPr>
        <p:spPr/>
        <p:txBody>
          <a:bodyPr/>
          <a:lstStyle/>
          <a:p>
            <a:r>
              <a:rPr lang="en-US" sz="3600" dirty="0"/>
              <a:t>Ways to Renew Benefits</a:t>
            </a:r>
            <a:endParaRPr lang="en-US" dirty="0"/>
          </a:p>
        </p:txBody>
      </p:sp>
      <p:sp>
        <p:nvSpPr>
          <p:cNvPr id="2" name="Content Placeholder 1">
            <a:extLst>
              <a:ext uri="{FF2B5EF4-FFF2-40B4-BE49-F238E27FC236}">
                <a16:creationId xmlns:a16="http://schemas.microsoft.com/office/drawing/2014/main" id="{D0D54C97-42A4-E49C-038B-413A71DD577E}"/>
              </a:ext>
            </a:extLst>
          </p:cNvPr>
          <p:cNvSpPr>
            <a:spLocks noGrp="1"/>
          </p:cNvSpPr>
          <p:nvPr>
            <p:ph idx="1"/>
          </p:nvPr>
        </p:nvSpPr>
        <p:spPr>
          <a:xfrm>
            <a:off x="457200" y="1600200"/>
            <a:ext cx="6705600" cy="4525963"/>
          </a:xfrm>
        </p:spPr>
        <p:txBody>
          <a:bodyPr/>
          <a:lstStyle/>
          <a:p>
            <a:pPr>
              <a:spcBef>
                <a:spcPts val="600"/>
              </a:spcBef>
              <a:spcAft>
                <a:spcPts val="600"/>
              </a:spcAft>
            </a:pPr>
            <a:r>
              <a:rPr lang="en-US" sz="1800" dirty="0"/>
              <a:t>Online at </a:t>
            </a:r>
            <a:r>
              <a:rPr lang="en-US" sz="1800" dirty="0">
                <a:hlinkClick r:id="rId4"/>
              </a:rPr>
              <a:t>Massachusetts Health Connector</a:t>
            </a:r>
            <a:r>
              <a:rPr lang="en-US" sz="1800" dirty="0"/>
              <a:t> for those </a:t>
            </a:r>
            <a:r>
              <a:rPr lang="en-US" sz="1800" b="1" dirty="0"/>
              <a:t>younger than 65 years of age</a:t>
            </a:r>
          </a:p>
          <a:p>
            <a:pPr>
              <a:spcBef>
                <a:spcPts val="600"/>
              </a:spcBef>
              <a:spcAft>
                <a:spcPts val="600"/>
              </a:spcAft>
            </a:pPr>
            <a:r>
              <a:rPr lang="en-US" sz="1800" dirty="0"/>
              <a:t>By phone: (800)841-2900; TDD/TTY: 711</a:t>
            </a:r>
          </a:p>
          <a:p>
            <a:pPr lvl="1">
              <a:spcBef>
                <a:spcPts val="600"/>
              </a:spcBef>
              <a:spcAft>
                <a:spcPts val="600"/>
              </a:spcAft>
            </a:pPr>
            <a:r>
              <a:rPr lang="en-US" sz="1800" dirty="0"/>
              <a:t>Monday – Friday: 8:00 am – 5:00 pm</a:t>
            </a:r>
          </a:p>
          <a:p>
            <a:pPr>
              <a:spcBef>
                <a:spcPts val="600"/>
              </a:spcBef>
              <a:spcAft>
                <a:spcPts val="0"/>
              </a:spcAft>
            </a:pPr>
            <a:r>
              <a:rPr lang="en-US" sz="1800" dirty="0">
                <a:latin typeface="+mn-lt"/>
              </a:rPr>
              <a:t>Fax or Mail: Health Insurance Processing Center</a:t>
            </a:r>
          </a:p>
          <a:p>
            <a:pPr marL="457200" lvl="1" indent="0">
              <a:spcBef>
                <a:spcPts val="600"/>
              </a:spcBef>
              <a:spcAft>
                <a:spcPts val="0"/>
              </a:spcAft>
              <a:buNone/>
            </a:pPr>
            <a:r>
              <a:rPr lang="en-US" sz="1800" dirty="0">
                <a:latin typeface="+mn-lt"/>
              </a:rPr>
              <a:t>	P.O. Box 4405</a:t>
            </a:r>
          </a:p>
          <a:p>
            <a:pPr marL="457200" lvl="1" indent="0">
              <a:spcBef>
                <a:spcPts val="600"/>
              </a:spcBef>
              <a:spcAft>
                <a:spcPts val="0"/>
              </a:spcAft>
              <a:buNone/>
            </a:pPr>
            <a:r>
              <a:rPr lang="en-US" sz="1800" dirty="0">
                <a:latin typeface="+mn-lt"/>
              </a:rPr>
              <a:t>	Taunton, MA 02780</a:t>
            </a:r>
          </a:p>
          <a:p>
            <a:pPr>
              <a:spcBef>
                <a:spcPts val="600"/>
              </a:spcBef>
              <a:spcAft>
                <a:spcPts val="600"/>
              </a:spcAft>
            </a:pPr>
            <a:r>
              <a:rPr lang="en-US" sz="1800" dirty="0">
                <a:latin typeface="+mn-lt"/>
              </a:rPr>
              <a:t>In person at a </a:t>
            </a:r>
            <a:r>
              <a:rPr lang="en-US" sz="1800" dirty="0">
                <a:latin typeface="+mn-lt"/>
                <a:hlinkClick r:id="rId5"/>
              </a:rPr>
              <a:t>local MassHealth Enrollment Center (MEC)</a:t>
            </a:r>
            <a:r>
              <a:rPr lang="en-US" sz="1800" dirty="0">
                <a:latin typeface="+mn-lt"/>
              </a:rPr>
              <a:t> or </a:t>
            </a:r>
            <a:r>
              <a:rPr lang="en-US" sz="1800" b="0" dirty="0">
                <a:solidFill>
                  <a:schemeClr val="tx1"/>
                </a:solidFill>
                <a:latin typeface="+mn-lt"/>
              </a:rPr>
              <a:t>go to </a:t>
            </a:r>
            <a:r>
              <a:rPr lang="en-US" sz="1800" dirty="0">
                <a:hlinkClick r:id="rId6"/>
              </a:rPr>
              <a:t>Schedule an appointment with a MassHealth representative</a:t>
            </a:r>
            <a:r>
              <a:rPr lang="en-US" sz="1800" dirty="0"/>
              <a:t> </a:t>
            </a:r>
            <a:r>
              <a:rPr lang="en-US" sz="1800" b="0" dirty="0">
                <a:solidFill>
                  <a:schemeClr val="tx1"/>
                </a:solidFill>
                <a:latin typeface="+mn-lt"/>
              </a:rPr>
              <a:t>to schedule a phone or video appointment or scan the QR code</a:t>
            </a:r>
          </a:p>
          <a:p>
            <a:pPr>
              <a:spcBef>
                <a:spcPts val="600"/>
              </a:spcBef>
              <a:spcAft>
                <a:spcPts val="600"/>
              </a:spcAft>
            </a:pPr>
            <a:r>
              <a:rPr lang="en-US" sz="1800" dirty="0">
                <a:latin typeface="+mn-lt"/>
                <a:hlinkClick r:id="rId7"/>
              </a:rPr>
              <a:t>E-Submission</a:t>
            </a:r>
            <a:r>
              <a:rPr lang="en-US" sz="1800" dirty="0">
                <a:latin typeface="+mn-lt"/>
              </a:rPr>
              <a:t> – Certain members 65 and older, the renewal notice may have an e-Submission number </a:t>
            </a:r>
          </a:p>
          <a:p>
            <a:pPr>
              <a:spcBef>
                <a:spcPts val="600"/>
              </a:spcBef>
              <a:spcAft>
                <a:spcPts val="600"/>
              </a:spcAft>
            </a:pPr>
            <a:r>
              <a:rPr lang="en-US" sz="1800" b="1" dirty="0"/>
              <a:t>Resource: </a:t>
            </a:r>
            <a:r>
              <a:rPr lang="en-US" sz="1800" dirty="0">
                <a:hlinkClick r:id="rId8"/>
              </a:rPr>
              <a:t>Renew your MassHealth coverage</a:t>
            </a:r>
            <a:endParaRPr lang="en-US" sz="1800" dirty="0"/>
          </a:p>
        </p:txBody>
      </p:sp>
      <p:pic>
        <p:nvPicPr>
          <p:cNvPr id="7" name="Picture 6" descr="Blue MassHealth Renewal Envelope">
            <a:extLst>
              <a:ext uri="{FF2B5EF4-FFF2-40B4-BE49-F238E27FC236}">
                <a16:creationId xmlns:a16="http://schemas.microsoft.com/office/drawing/2014/main" id="{7EF6B088-56F4-0C5F-B3D3-1E104DF6F7D2}"/>
              </a:ext>
            </a:extLst>
          </p:cNvPr>
          <p:cNvPicPr>
            <a:picLocks noChangeAspect="1"/>
          </p:cNvPicPr>
          <p:nvPr/>
        </p:nvPicPr>
        <p:blipFill>
          <a:blip r:embed="rId9"/>
          <a:stretch>
            <a:fillRect/>
          </a:stretch>
        </p:blipFill>
        <p:spPr>
          <a:xfrm>
            <a:off x="6988306" y="1026820"/>
            <a:ext cx="1981183" cy="2419374"/>
          </a:xfrm>
          <a:prstGeom prst="rect">
            <a:avLst/>
          </a:prstGeom>
        </p:spPr>
      </p:pic>
      <p:pic>
        <p:nvPicPr>
          <p:cNvPr id="9" name="Picture 8">
            <a:extLst>
              <a:ext uri="{FF2B5EF4-FFF2-40B4-BE49-F238E27FC236}">
                <a16:creationId xmlns:a16="http://schemas.microsoft.com/office/drawing/2014/main" id="{EBB2EE70-1A1C-A248-F354-AF6DCDCC67B2}"/>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74225" y="1600200"/>
            <a:ext cx="447737" cy="409632"/>
          </a:xfrm>
          <a:prstGeom prst="rect">
            <a:avLst/>
          </a:prstGeom>
        </p:spPr>
      </p:pic>
      <p:pic>
        <p:nvPicPr>
          <p:cNvPr id="11" name="Picture 10">
            <a:extLst>
              <a:ext uri="{FF2B5EF4-FFF2-40B4-BE49-F238E27FC236}">
                <a16:creationId xmlns:a16="http://schemas.microsoft.com/office/drawing/2014/main" id="{5A95B814-8919-2D55-8333-24EFC62C24D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12330" y="2232115"/>
            <a:ext cx="409632" cy="447737"/>
          </a:xfrm>
          <a:prstGeom prst="rect">
            <a:avLst/>
          </a:prstGeom>
        </p:spPr>
      </p:pic>
      <p:pic>
        <p:nvPicPr>
          <p:cNvPr id="13" name="Picture 12">
            <a:extLst>
              <a:ext uri="{FF2B5EF4-FFF2-40B4-BE49-F238E27FC236}">
                <a16:creationId xmlns:a16="http://schemas.microsoft.com/office/drawing/2014/main" id="{45176589-F361-97EF-A230-E07C140A495E}"/>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93277" y="3093720"/>
            <a:ext cx="447737" cy="352474"/>
          </a:xfrm>
          <a:prstGeom prst="rect">
            <a:avLst/>
          </a:prstGeom>
        </p:spPr>
      </p:pic>
      <p:pic>
        <p:nvPicPr>
          <p:cNvPr id="17" name="Picture 16">
            <a:extLst>
              <a:ext uri="{FF2B5EF4-FFF2-40B4-BE49-F238E27FC236}">
                <a16:creationId xmlns:a16="http://schemas.microsoft.com/office/drawing/2014/main" id="{C980538E-4CB7-B3AB-6832-907D441DA177}"/>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377694" y="4200308"/>
            <a:ext cx="400106" cy="390580"/>
          </a:xfrm>
          <a:prstGeom prst="rect">
            <a:avLst/>
          </a:prstGeom>
        </p:spPr>
      </p:pic>
      <p:pic>
        <p:nvPicPr>
          <p:cNvPr id="18" name="Picture 17">
            <a:extLst>
              <a:ext uri="{FF2B5EF4-FFF2-40B4-BE49-F238E27FC236}">
                <a16:creationId xmlns:a16="http://schemas.microsoft.com/office/drawing/2014/main" id="{D2A14A97-0854-5D76-ED0F-E402466EA0D2}"/>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12330" y="5345002"/>
            <a:ext cx="447737" cy="409632"/>
          </a:xfrm>
          <a:prstGeom prst="rect">
            <a:avLst/>
          </a:prstGeom>
        </p:spPr>
      </p:pic>
      <p:pic>
        <p:nvPicPr>
          <p:cNvPr id="5" name="Picture 4" descr="QR Code to MassHealth appointment scheduling tool.">
            <a:extLst>
              <a:ext uri="{FF2B5EF4-FFF2-40B4-BE49-F238E27FC236}">
                <a16:creationId xmlns:a16="http://schemas.microsoft.com/office/drawing/2014/main" id="{B403EA66-35B7-DC8B-3B43-D2E5490C6F91}"/>
              </a:ext>
              <a:ext uri="{C183D7F6-B498-43B3-948B-1728B52AA6E4}">
                <adec:decorative xmlns:adec="http://schemas.microsoft.com/office/drawing/2017/decorative" val="0"/>
              </a:ext>
            </a:extLst>
          </p:cNvPr>
          <p:cNvPicPr>
            <a:picLocks noChangeAspect="1"/>
          </p:cNvPicPr>
          <p:nvPr/>
        </p:nvPicPr>
        <p:blipFill rotWithShape="1">
          <a:blip r:embed="rId14"/>
          <a:srcRect l="12891" t="19186" r="14914" b="4492"/>
          <a:stretch/>
        </p:blipFill>
        <p:spPr>
          <a:xfrm>
            <a:off x="7242306" y="3898900"/>
            <a:ext cx="1403138" cy="1252801"/>
          </a:xfrm>
          <a:prstGeom prst="rect">
            <a:avLst/>
          </a:prstGeom>
        </p:spPr>
      </p:pic>
      <p:sp>
        <p:nvSpPr>
          <p:cNvPr id="6" name="Slide Number Placeholder 5">
            <a:extLst>
              <a:ext uri="{FF2B5EF4-FFF2-40B4-BE49-F238E27FC236}">
                <a16:creationId xmlns:a16="http://schemas.microsoft.com/office/drawing/2014/main" id="{6ACF48BC-23C1-D14A-5DB4-AE5C78EFB5A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34</a:t>
            </a:fld>
            <a:endParaRPr lang="en-US"/>
          </a:p>
        </p:txBody>
      </p:sp>
    </p:spTree>
    <p:custDataLst>
      <p:tags r:id="rId1"/>
    </p:custDataLst>
    <p:extLst>
      <p:ext uri="{BB962C8B-B14F-4D97-AF65-F5344CB8AC3E}">
        <p14:creationId xmlns:p14="http://schemas.microsoft.com/office/powerpoint/2010/main" val="1371666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562DF7-22D3-7C8E-D587-1BA89AA8D9D3}"/>
              </a:ext>
            </a:extLst>
          </p:cNvPr>
          <p:cNvSpPr>
            <a:spLocks noGrp="1"/>
          </p:cNvSpPr>
          <p:nvPr>
            <p:ph type="title"/>
          </p:nvPr>
        </p:nvSpPr>
        <p:spPr>
          <a:xfrm>
            <a:off x="554182" y="3754582"/>
            <a:ext cx="7940531" cy="2014393"/>
          </a:xfrm>
        </p:spPr>
        <p:txBody>
          <a:bodyPr/>
          <a:lstStyle/>
          <a:p>
            <a:pPr>
              <a:lnSpc>
                <a:spcPct val="100000"/>
              </a:lnSpc>
            </a:pPr>
            <a:r>
              <a:rPr lang="en-US" dirty="0"/>
              <a:t>Children’s Medical Security Plan (CHIP) Premiums and Copays</a:t>
            </a:r>
          </a:p>
        </p:txBody>
      </p:sp>
      <p:sp>
        <p:nvSpPr>
          <p:cNvPr id="2" name="Slide Number Placeholder 1">
            <a:extLst>
              <a:ext uri="{FF2B5EF4-FFF2-40B4-BE49-F238E27FC236}">
                <a16:creationId xmlns:a16="http://schemas.microsoft.com/office/drawing/2014/main" id="{6893C616-3A6D-E385-D9B1-31F222340A7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35</a:t>
            </a:fld>
            <a:endParaRPr lang="en-US"/>
          </a:p>
        </p:txBody>
      </p:sp>
    </p:spTree>
    <p:custDataLst>
      <p:tags r:id="rId1"/>
    </p:custDataLst>
    <p:extLst>
      <p:ext uri="{BB962C8B-B14F-4D97-AF65-F5344CB8AC3E}">
        <p14:creationId xmlns:p14="http://schemas.microsoft.com/office/powerpoint/2010/main" val="1713013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056EB-224C-829D-7D41-69535F9FB87E}"/>
              </a:ext>
            </a:extLst>
          </p:cNvPr>
          <p:cNvSpPr>
            <a:spLocks noGrp="1"/>
          </p:cNvSpPr>
          <p:nvPr>
            <p:ph type="title"/>
          </p:nvPr>
        </p:nvSpPr>
        <p:spPr/>
        <p:txBody>
          <a:bodyPr/>
          <a:lstStyle/>
          <a:p>
            <a:r>
              <a:rPr lang="en-US" sz="3600" dirty="0"/>
              <a:t>Elimination of Premiums and Copays</a:t>
            </a:r>
          </a:p>
        </p:txBody>
      </p:sp>
      <p:sp>
        <p:nvSpPr>
          <p:cNvPr id="2" name="Content Placeholder 1">
            <a:extLst>
              <a:ext uri="{FF2B5EF4-FFF2-40B4-BE49-F238E27FC236}">
                <a16:creationId xmlns:a16="http://schemas.microsoft.com/office/drawing/2014/main" id="{440567A4-5BF2-09CB-9DAD-850648CD285D}"/>
              </a:ext>
            </a:extLst>
          </p:cNvPr>
          <p:cNvSpPr>
            <a:spLocks noGrp="1"/>
          </p:cNvSpPr>
          <p:nvPr>
            <p:ph idx="1"/>
          </p:nvPr>
        </p:nvSpPr>
        <p:spPr/>
        <p:txBody>
          <a:bodyPr/>
          <a:lstStyle/>
          <a:p>
            <a:pPr>
              <a:spcBef>
                <a:spcPts val="600"/>
              </a:spcBef>
              <a:spcAft>
                <a:spcPts val="600"/>
              </a:spcAft>
            </a:pPr>
            <a:r>
              <a:rPr lang="en-US" sz="1800" b="1" dirty="0">
                <a:latin typeface="+mn-lt"/>
              </a:rPr>
              <a:t>Effective January 1, 2025</a:t>
            </a:r>
            <a:r>
              <a:rPr lang="en-US" sz="1800" dirty="0">
                <a:latin typeface="+mn-lt"/>
              </a:rPr>
              <a:t>, MassHealth eliminated</a:t>
            </a:r>
            <a:r>
              <a:rPr lang="en-US" sz="1800" b="1" dirty="0">
                <a:latin typeface="+mn-lt"/>
              </a:rPr>
              <a:t> </a:t>
            </a:r>
            <a:r>
              <a:rPr lang="en-US" sz="1800" dirty="0">
                <a:latin typeface="+mn-lt"/>
              </a:rPr>
              <a:t>premiums</a:t>
            </a:r>
            <a:r>
              <a:rPr lang="en-US" sz="1800" b="1" dirty="0">
                <a:latin typeface="+mn-lt"/>
              </a:rPr>
              <a:t> </a:t>
            </a:r>
            <a:r>
              <a:rPr lang="en-US" sz="1800" dirty="0">
                <a:latin typeface="+mn-lt"/>
              </a:rPr>
              <a:t>charged to children enrolled in the Children’s Medical Security Plan (CMSP) </a:t>
            </a:r>
            <a:r>
              <a:rPr lang="en-US" sz="1800" b="1" dirty="0">
                <a:latin typeface="+mn-lt"/>
              </a:rPr>
              <a:t>up to 300% </a:t>
            </a:r>
            <a:r>
              <a:rPr lang="en-US" sz="1800" dirty="0">
                <a:latin typeface="+mn-lt"/>
              </a:rPr>
              <a:t>of the Federal Poverty Level (FPL)</a:t>
            </a:r>
          </a:p>
          <a:p>
            <a:pPr>
              <a:spcBef>
                <a:spcPts val="600"/>
              </a:spcBef>
              <a:spcAft>
                <a:spcPts val="600"/>
              </a:spcAft>
            </a:pPr>
            <a:r>
              <a:rPr lang="en-US" sz="1800" dirty="0">
                <a:latin typeface="+mn-lt"/>
              </a:rPr>
              <a:t>MassHealth is also eliminating </a:t>
            </a:r>
            <a:r>
              <a:rPr lang="en-US" sz="1800" b="1" dirty="0">
                <a:latin typeface="+mn-lt"/>
              </a:rPr>
              <a:t>copays</a:t>
            </a:r>
            <a:r>
              <a:rPr lang="en-US" sz="1800" dirty="0">
                <a:latin typeface="+mn-lt"/>
              </a:rPr>
              <a:t> for all children enrolled in CMSP, regardless of household income</a:t>
            </a:r>
          </a:p>
          <a:p>
            <a:pPr>
              <a:spcBef>
                <a:spcPts val="600"/>
              </a:spcBef>
              <a:spcAft>
                <a:spcPts val="600"/>
              </a:spcAft>
            </a:pPr>
            <a:r>
              <a:rPr lang="en-US" sz="1800" dirty="0">
                <a:latin typeface="+mn-lt"/>
              </a:rPr>
              <a:t>Since April 1, 2024, MassHealth eliminated copays for MassHealth members and Health Safety Net patients</a:t>
            </a:r>
          </a:p>
          <a:p>
            <a:pPr>
              <a:spcBef>
                <a:spcPts val="600"/>
              </a:spcBef>
              <a:spcAft>
                <a:spcPts val="600"/>
              </a:spcAft>
            </a:pPr>
            <a:r>
              <a:rPr lang="en-US" sz="1800" dirty="0">
                <a:latin typeface="+mn-lt"/>
              </a:rPr>
              <a:t>Learn more about </a:t>
            </a:r>
            <a:r>
              <a:rPr lang="en-US" sz="1800" dirty="0">
                <a:latin typeface="+mn-lt"/>
                <a:hlinkClick r:id="rId3"/>
              </a:rPr>
              <a:t>MassHealth Copay </a:t>
            </a:r>
            <a:endParaRPr lang="en-US" sz="1800" dirty="0">
              <a:latin typeface="+mn-lt"/>
            </a:endParaRPr>
          </a:p>
        </p:txBody>
      </p:sp>
      <p:pic>
        <p:nvPicPr>
          <p:cNvPr id="6" name="Picture 5">
            <a:extLst>
              <a:ext uri="{FF2B5EF4-FFF2-40B4-BE49-F238E27FC236}">
                <a16:creationId xmlns:a16="http://schemas.microsoft.com/office/drawing/2014/main" id="{8FF8CEF0-16CC-D10D-EC7F-56132C9F31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00635" y="4374095"/>
            <a:ext cx="1819529" cy="1867161"/>
          </a:xfrm>
          <a:prstGeom prst="rect">
            <a:avLst/>
          </a:prstGeom>
        </p:spPr>
      </p:pic>
      <p:sp>
        <p:nvSpPr>
          <p:cNvPr id="5" name="Slide Number Placeholder 4">
            <a:extLst>
              <a:ext uri="{FF2B5EF4-FFF2-40B4-BE49-F238E27FC236}">
                <a16:creationId xmlns:a16="http://schemas.microsoft.com/office/drawing/2014/main" id="{A9B8541D-5B1B-A82E-4A9B-BC3D99C7425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36</a:t>
            </a:fld>
            <a:endParaRPr lang="en-US"/>
          </a:p>
        </p:txBody>
      </p:sp>
    </p:spTree>
    <p:custDataLst>
      <p:tags r:id="rId1"/>
    </p:custDataLst>
    <p:extLst>
      <p:ext uri="{BB962C8B-B14F-4D97-AF65-F5344CB8AC3E}">
        <p14:creationId xmlns:p14="http://schemas.microsoft.com/office/powerpoint/2010/main" val="919920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7C71-A8E5-C07E-61B5-A98DC58C15C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FDDDB5-9915-6E4B-6CF2-DE0F525430B4}"/>
              </a:ext>
            </a:extLst>
          </p:cNvPr>
          <p:cNvSpPr>
            <a:spLocks noGrp="1"/>
          </p:cNvSpPr>
          <p:nvPr>
            <p:ph type="title"/>
          </p:nvPr>
        </p:nvSpPr>
        <p:spPr>
          <a:xfrm>
            <a:off x="554182" y="3754582"/>
            <a:ext cx="7940531" cy="2014393"/>
          </a:xfrm>
        </p:spPr>
        <p:txBody>
          <a:bodyPr/>
          <a:lstStyle/>
          <a:p>
            <a:pPr>
              <a:lnSpc>
                <a:spcPct val="100000"/>
              </a:lnSpc>
            </a:pPr>
            <a:r>
              <a:rPr lang="en-US" sz="4000" dirty="0">
                <a:latin typeface="+mn-lt"/>
              </a:rPr>
              <a:t>MassHealth Dental Provider Update</a:t>
            </a:r>
            <a:endParaRPr lang="en-US" dirty="0"/>
          </a:p>
        </p:txBody>
      </p:sp>
      <p:sp>
        <p:nvSpPr>
          <p:cNvPr id="2" name="Slide Number Placeholder 1">
            <a:extLst>
              <a:ext uri="{FF2B5EF4-FFF2-40B4-BE49-F238E27FC236}">
                <a16:creationId xmlns:a16="http://schemas.microsoft.com/office/drawing/2014/main" id="{6C6D535F-12A3-00F7-D8D4-25542C606FC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37</a:t>
            </a:fld>
            <a:endParaRPr lang="en-US"/>
          </a:p>
        </p:txBody>
      </p:sp>
    </p:spTree>
    <p:custDataLst>
      <p:tags r:id="rId1"/>
    </p:custDataLst>
    <p:extLst>
      <p:ext uri="{BB962C8B-B14F-4D97-AF65-F5344CB8AC3E}">
        <p14:creationId xmlns:p14="http://schemas.microsoft.com/office/powerpoint/2010/main" val="4277177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DFB956-2ED6-3C03-A84D-8350BBA10922}"/>
              </a:ext>
            </a:extLst>
          </p:cNvPr>
          <p:cNvSpPr>
            <a:spLocks noGrp="1"/>
          </p:cNvSpPr>
          <p:nvPr>
            <p:ph type="title"/>
          </p:nvPr>
        </p:nvSpPr>
        <p:spPr>
          <a:xfrm>
            <a:off x="457199" y="304800"/>
            <a:ext cx="7669764" cy="715963"/>
          </a:xfrm>
        </p:spPr>
        <p:txBody>
          <a:bodyPr/>
          <a:lstStyle/>
          <a:p>
            <a:r>
              <a:rPr lang="en-US" sz="3600" dirty="0">
                <a:latin typeface="+mn-lt"/>
              </a:rPr>
              <a:t>MassHealth Dental Provider Update: Third-party Administrator</a:t>
            </a:r>
            <a:endParaRPr lang="en-US" dirty="0"/>
          </a:p>
        </p:txBody>
      </p:sp>
      <p:sp>
        <p:nvSpPr>
          <p:cNvPr id="2" name="Content Placeholder 1">
            <a:extLst>
              <a:ext uri="{FF2B5EF4-FFF2-40B4-BE49-F238E27FC236}">
                <a16:creationId xmlns:a16="http://schemas.microsoft.com/office/drawing/2014/main" id="{DB3D91B9-E327-44D0-F839-C703F31D5E07}"/>
              </a:ext>
            </a:extLst>
          </p:cNvPr>
          <p:cNvSpPr>
            <a:spLocks noGrp="1"/>
          </p:cNvSpPr>
          <p:nvPr>
            <p:ph idx="1"/>
          </p:nvPr>
        </p:nvSpPr>
        <p:spPr>
          <a:xfrm>
            <a:off x="457200" y="1600200"/>
            <a:ext cx="8229600" cy="4525963"/>
          </a:xfrm>
        </p:spPr>
        <p:txBody>
          <a:bodyPr/>
          <a:lstStyle/>
          <a:p>
            <a:pPr marL="0" indent="0">
              <a:buNone/>
            </a:pPr>
            <a:r>
              <a:rPr lang="en-US" sz="2000" b="1" dirty="0"/>
              <a:t>MassHealth will be transitioning to a new dental third-party administrator for MassHealth, the Children’s Medical Security Plan, and Health Safety Net.</a:t>
            </a:r>
          </a:p>
          <a:p>
            <a:pPr marL="0" indent="0">
              <a:buNone/>
            </a:pPr>
            <a:r>
              <a:rPr lang="en-US" sz="2000" b="1" dirty="0"/>
              <a:t>  </a:t>
            </a:r>
            <a:endParaRPr lang="en-US" dirty="0"/>
          </a:p>
          <a:p>
            <a:r>
              <a:rPr lang="en-US" sz="1800" dirty="0"/>
              <a:t>The anticipated operational start date for the new dental administrator, </a:t>
            </a:r>
            <a:r>
              <a:rPr lang="en-US" sz="1800" dirty="0" err="1"/>
              <a:t>BeneCare</a:t>
            </a:r>
            <a:r>
              <a:rPr lang="en-US" sz="1800" dirty="0"/>
              <a:t>, is delayed and is no longer February 1, 2025. The new anticipated operational start date will be announced in the coming weeks. </a:t>
            </a:r>
          </a:p>
          <a:p>
            <a:endParaRPr lang="en-US" sz="1800" dirty="0"/>
          </a:p>
          <a:p>
            <a:r>
              <a:rPr lang="en-US" sz="1800" dirty="0"/>
              <a:t>The current MassHealth dental administrator, </a:t>
            </a:r>
            <a:r>
              <a:rPr lang="en-US" sz="1800" dirty="0" err="1"/>
              <a:t>DentaQuest</a:t>
            </a:r>
            <a:r>
              <a:rPr lang="en-US" sz="1800" dirty="0"/>
              <a:t>, will continue until the transition to </a:t>
            </a:r>
            <a:r>
              <a:rPr lang="en-US" sz="1800" dirty="0" err="1"/>
              <a:t>BeneCare</a:t>
            </a:r>
            <a:r>
              <a:rPr lang="en-US" sz="1800" dirty="0"/>
              <a:t>. </a:t>
            </a:r>
          </a:p>
          <a:p>
            <a:endParaRPr lang="en-US" sz="1800" dirty="0"/>
          </a:p>
          <a:p>
            <a:r>
              <a:rPr lang="en-US" sz="1800" dirty="0"/>
              <a:t>For more information on the delayed start date, please see </a:t>
            </a:r>
            <a:r>
              <a:rPr lang="en-US" sz="1800" dirty="0">
                <a:hlinkClick r:id="rId3"/>
              </a:rPr>
              <a:t>Dental Bulletin 51</a:t>
            </a:r>
            <a:r>
              <a:rPr lang="en-US" sz="1800" dirty="0"/>
              <a:t>.</a:t>
            </a:r>
          </a:p>
          <a:p>
            <a:endParaRPr lang="en-US" dirty="0"/>
          </a:p>
        </p:txBody>
      </p:sp>
      <p:sp>
        <p:nvSpPr>
          <p:cNvPr id="3" name="Slide Number Placeholder 2">
            <a:extLst>
              <a:ext uri="{FF2B5EF4-FFF2-40B4-BE49-F238E27FC236}">
                <a16:creationId xmlns:a16="http://schemas.microsoft.com/office/drawing/2014/main" id="{D662E685-22A1-C11A-5C8D-EA4F5C4BE6CC}"/>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38</a:t>
            </a:fld>
            <a:endParaRPr lang="en-US"/>
          </a:p>
        </p:txBody>
      </p:sp>
    </p:spTree>
    <p:custDataLst>
      <p:tags r:id="rId1"/>
    </p:custDataLst>
    <p:extLst>
      <p:ext uri="{BB962C8B-B14F-4D97-AF65-F5344CB8AC3E}">
        <p14:creationId xmlns:p14="http://schemas.microsoft.com/office/powerpoint/2010/main" val="521755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91A701-3A0D-7BDA-2C5D-2F97EA426E84}"/>
              </a:ext>
            </a:extLst>
          </p:cNvPr>
          <p:cNvSpPr>
            <a:spLocks noGrp="1"/>
          </p:cNvSpPr>
          <p:nvPr>
            <p:ph type="title"/>
          </p:nvPr>
        </p:nvSpPr>
        <p:spPr/>
        <p:txBody>
          <a:bodyPr/>
          <a:lstStyle/>
          <a:p>
            <a:r>
              <a:rPr lang="en-US" sz="3600" dirty="0">
                <a:latin typeface="+mn-lt"/>
              </a:rPr>
              <a:t>For Participating Providers and Members</a:t>
            </a:r>
            <a:endParaRPr lang="en-US" dirty="0"/>
          </a:p>
        </p:txBody>
      </p:sp>
      <p:sp>
        <p:nvSpPr>
          <p:cNvPr id="2" name="Content Placeholder 1">
            <a:extLst>
              <a:ext uri="{FF2B5EF4-FFF2-40B4-BE49-F238E27FC236}">
                <a16:creationId xmlns:a16="http://schemas.microsoft.com/office/drawing/2014/main" id="{213F16AA-6DC2-E44B-DB0F-361D70AE7743}"/>
              </a:ext>
            </a:extLst>
          </p:cNvPr>
          <p:cNvSpPr>
            <a:spLocks noGrp="1"/>
          </p:cNvSpPr>
          <p:nvPr>
            <p:ph idx="1"/>
          </p:nvPr>
        </p:nvSpPr>
        <p:spPr>
          <a:xfrm>
            <a:off x="457200" y="1600200"/>
            <a:ext cx="8229600" cy="4525963"/>
          </a:xfrm>
        </p:spPr>
        <p:txBody>
          <a:bodyPr/>
          <a:lstStyle/>
          <a:p>
            <a:r>
              <a:rPr lang="en-US" sz="1800" dirty="0"/>
              <a:t>For participating providers and members: </a:t>
            </a:r>
          </a:p>
          <a:p>
            <a:pPr lvl="1"/>
            <a:r>
              <a:rPr lang="en-US" sz="1800" dirty="0"/>
              <a:t>No action is needed at this time and there are no immediate changes in MassHealth dental operations</a:t>
            </a:r>
          </a:p>
          <a:p>
            <a:pPr lvl="1"/>
            <a:r>
              <a:rPr lang="en-US" sz="1800" dirty="0"/>
              <a:t>Please continue to contact MassHealth </a:t>
            </a:r>
            <a:r>
              <a:rPr lang="en-US" sz="1800" dirty="0" err="1"/>
              <a:t>DentaQuest</a:t>
            </a:r>
            <a:r>
              <a:rPr lang="en-US" sz="1800" dirty="0"/>
              <a:t> Customer Service at 800-207-5019 for questions or support until the transition to </a:t>
            </a:r>
            <a:r>
              <a:rPr lang="en-US" sz="1800" dirty="0" err="1"/>
              <a:t>BeneCare</a:t>
            </a:r>
            <a:r>
              <a:rPr lang="en-US" sz="1800" dirty="0"/>
              <a:t> (new start date TBD).</a:t>
            </a:r>
          </a:p>
          <a:p>
            <a:r>
              <a:rPr lang="en-US" sz="1800" dirty="0"/>
              <a:t>How can I find out more about the upcoming MassHealth dental administrator transition?</a:t>
            </a:r>
          </a:p>
          <a:p>
            <a:pPr lvl="1"/>
            <a:r>
              <a:rPr lang="en-US" sz="1800" dirty="0"/>
              <a:t>An initial list of frequently asked questions about the upcoming transition to </a:t>
            </a:r>
            <a:r>
              <a:rPr lang="en-US" sz="1800" dirty="0" err="1"/>
              <a:t>BeneCare</a:t>
            </a:r>
            <a:r>
              <a:rPr lang="en-US" sz="1800" dirty="0"/>
              <a:t> is available at FAQ.massdhp.org</a:t>
            </a:r>
          </a:p>
          <a:p>
            <a:pPr lvl="2"/>
            <a:r>
              <a:rPr lang="en-US" sz="1800" dirty="0"/>
              <a:t>The FAQs will continue to be updated as more information is available.</a:t>
            </a:r>
          </a:p>
          <a:p>
            <a:endParaRPr lang="en-US" dirty="0"/>
          </a:p>
        </p:txBody>
      </p:sp>
      <p:sp>
        <p:nvSpPr>
          <p:cNvPr id="3" name="Slide Number Placeholder 2">
            <a:extLst>
              <a:ext uri="{FF2B5EF4-FFF2-40B4-BE49-F238E27FC236}">
                <a16:creationId xmlns:a16="http://schemas.microsoft.com/office/drawing/2014/main" id="{0192E0C7-2419-742D-410B-D8FD3A2CF956}"/>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39</a:t>
            </a:fld>
            <a:endParaRPr lang="en-US"/>
          </a:p>
        </p:txBody>
      </p:sp>
    </p:spTree>
    <p:custDataLst>
      <p:tags r:id="rId1"/>
    </p:custDataLst>
    <p:extLst>
      <p:ext uri="{BB962C8B-B14F-4D97-AF65-F5344CB8AC3E}">
        <p14:creationId xmlns:p14="http://schemas.microsoft.com/office/powerpoint/2010/main" val="208907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BD7D-E658-1C8A-F2E6-89FECCE6B9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058311-402E-77C8-1EF0-37F911F293F6}"/>
              </a:ext>
            </a:extLst>
          </p:cNvPr>
          <p:cNvSpPr>
            <a:spLocks noGrp="1"/>
          </p:cNvSpPr>
          <p:nvPr>
            <p:ph type="title"/>
          </p:nvPr>
        </p:nvSpPr>
        <p:spPr/>
        <p:txBody>
          <a:bodyPr/>
          <a:lstStyle/>
          <a:p>
            <a:r>
              <a:rPr lang="en-US" sz="3200" dirty="0">
                <a:latin typeface="Arial"/>
                <a:cs typeface="Arial"/>
              </a:rPr>
              <a:t>Resweeps of Procedure Codes (slide 2 of 2)</a:t>
            </a:r>
          </a:p>
        </p:txBody>
      </p:sp>
      <p:sp>
        <p:nvSpPr>
          <p:cNvPr id="2" name="Text Placeholder 2">
            <a:extLst>
              <a:ext uri="{FF2B5EF4-FFF2-40B4-BE49-F238E27FC236}">
                <a16:creationId xmlns:a16="http://schemas.microsoft.com/office/drawing/2014/main" id="{EB32CA57-73B9-46C1-5B54-286D9F0008D2}"/>
              </a:ext>
            </a:extLst>
          </p:cNvPr>
          <p:cNvSpPr>
            <a:spLocks noGrp="1"/>
          </p:cNvSpPr>
          <p:nvPr>
            <p:ph idx="1"/>
          </p:nvPr>
        </p:nvSpPr>
        <p:spPr>
          <a:xfrm>
            <a:off x="457200" y="1425575"/>
            <a:ext cx="8229600" cy="4525963"/>
          </a:xfrm>
        </p:spPr>
        <p:txBody>
          <a:bodyPr/>
          <a:lstStyle/>
          <a:p>
            <a:pPr marL="0" marR="0" lvl="0" indent="0">
              <a:lnSpc>
                <a:spcPct val="115000"/>
              </a:lnSpc>
              <a:spcBef>
                <a:spcPts val="0"/>
              </a:spcBef>
              <a:spcAft>
                <a:spcPts val="1000"/>
              </a:spcAft>
              <a:buNone/>
            </a:pPr>
            <a:r>
              <a:rPr lang="en-US" sz="1800" b="1" u="sng" dirty="0">
                <a:solidFill>
                  <a:srgbClr val="000000"/>
                </a:solidFill>
                <a:effectLst/>
                <a:ea typeface="Calibri" panose="020F0502020204030204" pitchFamily="34" charset="0"/>
                <a:cs typeface="Times New Roman" panose="02020603050405020304" pitchFamily="18" charset="0"/>
              </a:rPr>
              <a:t>HSN Claims Resweep</a:t>
            </a:r>
            <a:endParaRPr lang="en-US" sz="1800" u="sng" dirty="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None/>
            </a:pPr>
            <a:r>
              <a:rPr lang="en-US" sz="1800" b="0" dirty="0">
                <a:solidFill>
                  <a:srgbClr val="000000"/>
                </a:solidFill>
                <a:effectLst/>
                <a:ea typeface="Times New Roman" panose="02020603050405020304" pitchFamily="18" charset="0"/>
              </a:rPr>
              <a:t>Claims billed with Procedure code 99211 were inappropriately paid at a $0.00 rate for Community Health Center providers in the Health Safety Net system.  HSN has identified impacted claims and </a:t>
            </a:r>
            <a:r>
              <a:rPr lang="en-US" sz="1800" dirty="0">
                <a:solidFill>
                  <a:srgbClr val="000000"/>
                </a:solidFill>
                <a:ea typeface="Times New Roman" panose="02020603050405020304" pitchFamily="18" charset="0"/>
              </a:rPr>
              <a:t>have </a:t>
            </a:r>
            <a:r>
              <a:rPr lang="en-US" sz="1800" b="0" dirty="0">
                <a:solidFill>
                  <a:srgbClr val="000000"/>
                </a:solidFill>
                <a:effectLst/>
                <a:ea typeface="Times New Roman" panose="02020603050405020304" pitchFamily="18" charset="0"/>
              </a:rPr>
              <a:t>reprocess claims in the HSN system for payment at the PPS rate in the September remits.</a:t>
            </a:r>
            <a:endParaRPr lang="en-US" sz="1800" b="0" dirty="0">
              <a:effectLst/>
              <a:ea typeface="Times New Roman" panose="02020603050405020304" pitchFamily="18" charset="0"/>
            </a:endParaRPr>
          </a:p>
          <a:p>
            <a:endParaRPr lang="en-US" sz="1800" dirty="0"/>
          </a:p>
        </p:txBody>
      </p:sp>
      <p:sp>
        <p:nvSpPr>
          <p:cNvPr id="5" name="Slide Number Placeholder 4">
            <a:extLst>
              <a:ext uri="{FF2B5EF4-FFF2-40B4-BE49-F238E27FC236}">
                <a16:creationId xmlns:a16="http://schemas.microsoft.com/office/drawing/2014/main" id="{69F16D6C-DC3B-2DBA-9E15-BB3DB30C6F2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a:t>
            </a:fld>
            <a:endParaRPr lang="en-US"/>
          </a:p>
        </p:txBody>
      </p:sp>
    </p:spTree>
    <p:custDataLst>
      <p:tags r:id="rId1"/>
    </p:custDataLst>
    <p:extLst>
      <p:ext uri="{BB962C8B-B14F-4D97-AF65-F5344CB8AC3E}">
        <p14:creationId xmlns:p14="http://schemas.microsoft.com/office/powerpoint/2010/main" val="65230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AA3AC75-5101-A2E0-EC14-104D29F5A009}"/>
              </a:ext>
            </a:extLst>
          </p:cNvPr>
          <p:cNvSpPr>
            <a:spLocks noGrp="1"/>
          </p:cNvSpPr>
          <p:nvPr>
            <p:ph type="title"/>
          </p:nvPr>
        </p:nvSpPr>
        <p:spPr/>
        <p:txBody>
          <a:bodyPr/>
          <a:lstStyle/>
          <a:p>
            <a:r>
              <a:rPr lang="en-US" dirty="0"/>
              <a:t>How to Stay Updated</a:t>
            </a:r>
          </a:p>
        </p:txBody>
      </p:sp>
      <p:sp>
        <p:nvSpPr>
          <p:cNvPr id="2" name="Content Placeholder 1">
            <a:extLst>
              <a:ext uri="{FF2B5EF4-FFF2-40B4-BE49-F238E27FC236}">
                <a16:creationId xmlns:a16="http://schemas.microsoft.com/office/drawing/2014/main" id="{19599CFD-58F1-AF60-BAAD-1328DB72139A}"/>
              </a:ext>
            </a:extLst>
          </p:cNvPr>
          <p:cNvSpPr>
            <a:spLocks noGrp="1"/>
          </p:cNvSpPr>
          <p:nvPr>
            <p:ph idx="1"/>
          </p:nvPr>
        </p:nvSpPr>
        <p:spPr>
          <a:xfrm>
            <a:off x="457200" y="1600200"/>
            <a:ext cx="8229600" cy="4525963"/>
          </a:xfrm>
        </p:spPr>
        <p:txBody>
          <a:bodyPr/>
          <a:lstStyle/>
          <a:p>
            <a:r>
              <a:rPr lang="en-US" sz="1800" dirty="0"/>
              <a:t>How can I sign up to receive future email updates about the MassHealth dental administrator transition?</a:t>
            </a:r>
          </a:p>
          <a:p>
            <a:pPr lvl="1"/>
            <a:r>
              <a:rPr lang="en-US" sz="1800" dirty="0"/>
              <a:t>Sign up for the transition email list at: </a:t>
            </a:r>
            <a:r>
              <a:rPr lang="en-US" sz="1800" dirty="0">
                <a:hlinkClick r:id="rId3"/>
              </a:rPr>
              <a:t>Provider Survey</a:t>
            </a:r>
            <a:r>
              <a:rPr lang="en-US" sz="1800" dirty="0"/>
              <a:t> </a:t>
            </a:r>
          </a:p>
          <a:p>
            <a:pPr lvl="1"/>
            <a:r>
              <a:rPr lang="en-US" sz="1800" dirty="0"/>
              <a:t>Please note that individuals and parties who are interested in transition updates but are not providers are also welcome to sign up for the email list. Please use the same sign-up form and enter your organization or n/a under “Dental Practice Name”.</a:t>
            </a:r>
          </a:p>
          <a:p>
            <a:r>
              <a:rPr lang="en-US" sz="1800" dirty="0"/>
              <a:t>For questions regarding the upcoming MassHealth dental administrator transition, please email the MassHealth Dental Provider Relations team, supported by </a:t>
            </a:r>
            <a:r>
              <a:rPr lang="en-US" sz="1800" dirty="0" err="1"/>
              <a:t>BeneCare</a:t>
            </a:r>
            <a:r>
              <a:rPr lang="en-US" sz="1800" dirty="0"/>
              <a:t>, at </a:t>
            </a:r>
            <a:r>
              <a:rPr lang="en-US" sz="1800" dirty="0">
                <a:hlinkClick r:id="rId4"/>
              </a:rPr>
              <a:t>providerrelations@massdhp.com</a:t>
            </a:r>
            <a:r>
              <a:rPr lang="en-US" sz="1800" dirty="0"/>
              <a:t>.</a:t>
            </a:r>
          </a:p>
          <a:p>
            <a:r>
              <a:rPr lang="en-US" sz="1800" dirty="0"/>
              <a:t>For general information about the dental services available to MassHealth adults and kids, please visit </a:t>
            </a:r>
            <a:r>
              <a:rPr lang="en-US" sz="1800" dirty="0">
                <a:hlinkClick r:id="rId5"/>
              </a:rPr>
              <a:t>Learn about MassHealth dental benefits | Mass.gov. </a:t>
            </a:r>
            <a:endParaRPr lang="en-US" sz="1800" dirty="0"/>
          </a:p>
          <a:p>
            <a:endParaRPr lang="en-US" dirty="0"/>
          </a:p>
        </p:txBody>
      </p:sp>
      <p:sp>
        <p:nvSpPr>
          <p:cNvPr id="3" name="Slide Number Placeholder 2">
            <a:extLst>
              <a:ext uri="{FF2B5EF4-FFF2-40B4-BE49-F238E27FC236}">
                <a16:creationId xmlns:a16="http://schemas.microsoft.com/office/drawing/2014/main" id="{DE5AD2E6-3222-BC0D-F7B8-1C7BFAC84F6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40</a:t>
            </a:fld>
            <a:endParaRPr lang="en-US"/>
          </a:p>
        </p:txBody>
      </p:sp>
    </p:spTree>
    <p:custDataLst>
      <p:tags r:id="rId1"/>
    </p:custDataLst>
    <p:extLst>
      <p:ext uri="{BB962C8B-B14F-4D97-AF65-F5344CB8AC3E}">
        <p14:creationId xmlns:p14="http://schemas.microsoft.com/office/powerpoint/2010/main" val="152756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EB1A-FC9B-77CC-C059-E00216D599B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70A4C8-217C-F53F-F0C7-9D63BA53A8A5}"/>
              </a:ext>
            </a:extLst>
          </p:cNvPr>
          <p:cNvSpPr>
            <a:spLocks noGrp="1"/>
          </p:cNvSpPr>
          <p:nvPr>
            <p:ph type="title"/>
          </p:nvPr>
        </p:nvSpPr>
        <p:spPr>
          <a:xfrm>
            <a:off x="554182" y="3754582"/>
            <a:ext cx="7940531" cy="2014393"/>
          </a:xfrm>
        </p:spPr>
        <p:txBody>
          <a:bodyPr/>
          <a:lstStyle/>
          <a:p>
            <a:pPr>
              <a:lnSpc>
                <a:spcPct val="100000"/>
              </a:lnSpc>
            </a:pPr>
            <a:r>
              <a:rPr lang="en-US" dirty="0"/>
              <a:t>2025 CAC Recertification</a:t>
            </a:r>
          </a:p>
        </p:txBody>
      </p:sp>
      <p:sp>
        <p:nvSpPr>
          <p:cNvPr id="2" name="Slide Number Placeholder 1">
            <a:extLst>
              <a:ext uri="{FF2B5EF4-FFF2-40B4-BE49-F238E27FC236}">
                <a16:creationId xmlns:a16="http://schemas.microsoft.com/office/drawing/2014/main" id="{EBCB6640-CB93-AAC6-4E93-72F77E89A40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41</a:t>
            </a:fld>
            <a:endParaRPr lang="en-US"/>
          </a:p>
        </p:txBody>
      </p:sp>
    </p:spTree>
    <p:custDataLst>
      <p:tags r:id="rId1"/>
    </p:custDataLst>
    <p:extLst>
      <p:ext uri="{BB962C8B-B14F-4D97-AF65-F5344CB8AC3E}">
        <p14:creationId xmlns:p14="http://schemas.microsoft.com/office/powerpoint/2010/main" val="3292497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47E3-557B-668C-4313-8CBE1650D863}"/>
              </a:ext>
            </a:extLst>
          </p:cNvPr>
          <p:cNvSpPr>
            <a:spLocks noGrp="1"/>
          </p:cNvSpPr>
          <p:nvPr>
            <p:ph type="title"/>
          </p:nvPr>
        </p:nvSpPr>
        <p:spPr>
          <a:xfrm>
            <a:off x="457200" y="304800"/>
            <a:ext cx="7277878" cy="715963"/>
          </a:xfrm>
        </p:spPr>
        <p:txBody>
          <a:bodyPr/>
          <a:lstStyle/>
          <a:p>
            <a:r>
              <a:rPr lang="en-US" dirty="0"/>
              <a:t>2025 CAC Recertification Period</a:t>
            </a:r>
          </a:p>
        </p:txBody>
      </p:sp>
      <p:sp>
        <p:nvSpPr>
          <p:cNvPr id="3" name="Content Placeholder 2">
            <a:extLst>
              <a:ext uri="{FF2B5EF4-FFF2-40B4-BE49-F238E27FC236}">
                <a16:creationId xmlns:a16="http://schemas.microsoft.com/office/drawing/2014/main" id="{A4645818-9542-A4E1-53C4-28D8885A6F33}"/>
              </a:ext>
            </a:extLst>
          </p:cNvPr>
          <p:cNvSpPr>
            <a:spLocks noGrp="1"/>
          </p:cNvSpPr>
          <p:nvPr>
            <p:ph idx="1"/>
          </p:nvPr>
        </p:nvSpPr>
        <p:spPr/>
        <p:txBody>
          <a:bodyPr/>
          <a:lstStyle/>
          <a:p>
            <a:pPr>
              <a:spcBef>
                <a:spcPts val="600"/>
              </a:spcBef>
              <a:spcAft>
                <a:spcPts val="600"/>
              </a:spcAft>
            </a:pPr>
            <a:r>
              <a:rPr lang="en-US" sz="1800" b="1" dirty="0"/>
              <a:t>Current certificates are set to expire April 30, 2025</a:t>
            </a:r>
          </a:p>
          <a:p>
            <a:pPr>
              <a:spcBef>
                <a:spcPts val="600"/>
              </a:spcBef>
              <a:spcAft>
                <a:spcPts val="600"/>
              </a:spcAft>
            </a:pPr>
            <a:r>
              <a:rPr lang="en-US" sz="1800" dirty="0"/>
              <a:t>Recertification period will begin </a:t>
            </a:r>
            <a:r>
              <a:rPr lang="en-US" sz="1800" b="1" dirty="0"/>
              <a:t>March 1</a:t>
            </a:r>
            <a:r>
              <a:rPr lang="en-US" sz="1800" b="1" baseline="30000" dirty="0"/>
              <a:t>st</a:t>
            </a:r>
            <a:r>
              <a:rPr lang="en-US" sz="1800" b="1" dirty="0"/>
              <a:t> and run to April 30</a:t>
            </a:r>
            <a:r>
              <a:rPr lang="en-US" sz="1800" b="1" baseline="30000" dirty="0"/>
              <a:t>th</a:t>
            </a:r>
            <a:endParaRPr lang="en-US" sz="1800" b="1" dirty="0"/>
          </a:p>
          <a:p>
            <a:pPr>
              <a:spcBef>
                <a:spcPts val="600"/>
              </a:spcBef>
              <a:spcAft>
                <a:spcPts val="600"/>
              </a:spcAft>
            </a:pPr>
            <a:r>
              <a:rPr lang="en-US" sz="1800" dirty="0"/>
              <a:t>Recertification will include an exam along with the other required courses:</a:t>
            </a:r>
          </a:p>
          <a:p>
            <a:pPr lvl="1">
              <a:spcBef>
                <a:spcPts val="600"/>
              </a:spcBef>
              <a:spcAft>
                <a:spcPts val="600"/>
              </a:spcAft>
            </a:pPr>
            <a:r>
              <a:rPr lang="en-US" sz="1800" i="1" dirty="0"/>
              <a:t>Revised: </a:t>
            </a:r>
            <a:r>
              <a:rPr lang="en-US" sz="1800" dirty="0"/>
              <a:t>MassHealth Redetermination and Renewal and MassHealth and Disability</a:t>
            </a:r>
          </a:p>
          <a:p>
            <a:pPr>
              <a:spcBef>
                <a:spcPts val="600"/>
              </a:spcBef>
              <a:spcAft>
                <a:spcPts val="600"/>
              </a:spcAft>
            </a:pPr>
            <a:r>
              <a:rPr lang="en-US" sz="1800" dirty="0"/>
              <a:t>Failure to recertify will result in losing access to the LMS, Assister Portal, and Assister Line</a:t>
            </a:r>
          </a:p>
          <a:p>
            <a:pPr>
              <a:spcBef>
                <a:spcPts val="600"/>
              </a:spcBef>
              <a:spcAft>
                <a:spcPts val="600"/>
              </a:spcAft>
            </a:pPr>
            <a:endParaRPr lang="en-US" sz="1800" dirty="0"/>
          </a:p>
        </p:txBody>
      </p:sp>
      <p:sp>
        <p:nvSpPr>
          <p:cNvPr id="5" name="Slide Number Placeholder 4">
            <a:extLst>
              <a:ext uri="{FF2B5EF4-FFF2-40B4-BE49-F238E27FC236}">
                <a16:creationId xmlns:a16="http://schemas.microsoft.com/office/drawing/2014/main" id="{474DEFB1-4D56-0A27-885E-D7AE4168AE8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42</a:t>
            </a:fld>
            <a:endParaRPr lang="en-US"/>
          </a:p>
        </p:txBody>
      </p:sp>
    </p:spTree>
    <p:custDataLst>
      <p:tags r:id="rId1"/>
    </p:custDataLst>
    <p:extLst>
      <p:ext uri="{BB962C8B-B14F-4D97-AF65-F5344CB8AC3E}">
        <p14:creationId xmlns:p14="http://schemas.microsoft.com/office/powerpoint/2010/main" val="1808699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9E310A-9307-421A-94C9-E028F1DC7E8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32" r="19091" b="5659"/>
          <a:stretch/>
        </p:blipFill>
        <p:spPr>
          <a:xfrm>
            <a:off x="20" y="10"/>
            <a:ext cx="9143980" cy="6857990"/>
          </a:xfrm>
          <a:prstGeom prst="rect">
            <a:avLst/>
          </a:prstGeom>
        </p:spPr>
      </p:pic>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048A350-333D-417E-8525-71F759458026}"/>
              </a:ext>
            </a:extLst>
          </p:cNvPr>
          <p:cNvSpPr>
            <a:spLocks noGrp="1"/>
          </p:cNvSpPr>
          <p:nvPr>
            <p:ph type="title"/>
          </p:nvPr>
        </p:nvSpPr>
        <p:spPr>
          <a:xfrm>
            <a:off x="304800" y="1926196"/>
            <a:ext cx="6553200" cy="838200"/>
          </a:xfrm>
        </p:spPr>
        <p:txBody>
          <a:bodyPr/>
          <a:lstStyle/>
          <a:p>
            <a:r>
              <a:rPr lang="en-US" dirty="0"/>
              <a:t>Thank You! </a:t>
            </a:r>
          </a:p>
        </p:txBody>
      </p:sp>
      <p:sp>
        <p:nvSpPr>
          <p:cNvPr id="2" name="Slide Number Placeholder 1">
            <a:extLst>
              <a:ext uri="{FF2B5EF4-FFF2-40B4-BE49-F238E27FC236}">
                <a16:creationId xmlns:a16="http://schemas.microsoft.com/office/drawing/2014/main" id="{3CFE5F0D-C252-E325-FFC1-D713AA53BA2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43</a:t>
            </a:fld>
            <a:endParaRPr lang="en-US" altLang="en-US" dirty="0"/>
          </a:p>
        </p:txBody>
      </p:sp>
    </p:spTree>
    <p:custDataLst>
      <p:tags r:id="rId1"/>
    </p:custDataLst>
    <p:extLst>
      <p:ext uri="{BB962C8B-B14F-4D97-AF65-F5344CB8AC3E}">
        <p14:creationId xmlns:p14="http://schemas.microsoft.com/office/powerpoint/2010/main" val="174870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768760E-84CA-CE69-D518-66C315AE7CD6}"/>
              </a:ext>
            </a:extLst>
          </p:cNvPr>
          <p:cNvSpPr>
            <a:spLocks noGrp="1"/>
          </p:cNvSpPr>
          <p:nvPr>
            <p:ph type="title"/>
          </p:nvPr>
        </p:nvSpPr>
        <p:spPr/>
        <p:txBody>
          <a:bodyPr/>
          <a:lstStyle/>
          <a:p>
            <a:r>
              <a:rPr lang="en-US" sz="3200" b="1" dirty="0">
                <a:solidFill>
                  <a:srgbClr val="002060"/>
                </a:solidFill>
                <a:latin typeface="Arial"/>
                <a:cs typeface="Arial"/>
              </a:rPr>
              <a:t>2025 PPS Rates</a:t>
            </a:r>
            <a:endParaRPr lang="en-US" sz="3200" dirty="0"/>
          </a:p>
        </p:txBody>
      </p:sp>
      <p:sp>
        <p:nvSpPr>
          <p:cNvPr id="3" name="Text Placeholder 2">
            <a:extLst>
              <a:ext uri="{FF2B5EF4-FFF2-40B4-BE49-F238E27FC236}">
                <a16:creationId xmlns:a16="http://schemas.microsoft.com/office/drawing/2014/main" id="{A0843B13-D7A9-DC00-0621-F7EE44F57ED5}"/>
              </a:ext>
            </a:extLst>
          </p:cNvPr>
          <p:cNvSpPr>
            <a:spLocks noGrp="1"/>
          </p:cNvSpPr>
          <p:nvPr>
            <p:ph idx="1"/>
          </p:nvPr>
        </p:nvSpPr>
        <p:spPr>
          <a:xfrm>
            <a:off x="457200" y="1600200"/>
            <a:ext cx="8229600" cy="862445"/>
          </a:xfrm>
        </p:spPr>
        <p:txBody>
          <a:bodyPr/>
          <a:lstStyle/>
          <a:p>
            <a:pPr marL="0" indent="0">
              <a:buNone/>
            </a:pPr>
            <a:r>
              <a:rPr lang="en-US" sz="1800" b="0" dirty="0">
                <a:solidFill>
                  <a:schemeClr val="tx1"/>
                </a:solidFill>
              </a:rPr>
              <a:t>Community Healthcare Centers covered code list can be found with the link below:</a:t>
            </a:r>
          </a:p>
          <a:p>
            <a:pPr marL="0" indent="0">
              <a:buNone/>
            </a:pPr>
            <a:r>
              <a:rPr lang="en-US" sz="1800" b="1" dirty="0">
                <a:hlinkClick r:id="rId3"/>
              </a:rPr>
              <a:t>Payment Information for CHCs | Mass.gov</a:t>
            </a:r>
            <a:endParaRPr lang="en-US" sz="1800" b="1" dirty="0">
              <a:solidFill>
                <a:schemeClr val="tx1"/>
              </a:solidFill>
            </a:endParaRPr>
          </a:p>
          <a:p>
            <a:pPr marL="0" indent="0">
              <a:buNone/>
            </a:pPr>
            <a:endParaRPr lang="en-US" sz="1800" b="1" dirty="0">
              <a:solidFill>
                <a:srgbClr val="002060"/>
              </a:solidFill>
            </a:endParaRPr>
          </a:p>
        </p:txBody>
      </p:sp>
      <p:graphicFrame>
        <p:nvGraphicFramePr>
          <p:cNvPr id="6" name="Table 5">
            <a:extLst>
              <a:ext uri="{FF2B5EF4-FFF2-40B4-BE49-F238E27FC236}">
                <a16:creationId xmlns:a16="http://schemas.microsoft.com/office/drawing/2014/main" id="{189F1FF2-5CD0-6E72-D809-6452AED4D164}"/>
              </a:ext>
            </a:extLst>
          </p:cNvPr>
          <p:cNvGraphicFramePr>
            <a:graphicFrameLocks noGrp="1"/>
          </p:cNvGraphicFramePr>
          <p:nvPr>
            <p:extLst>
              <p:ext uri="{D42A27DB-BD31-4B8C-83A1-F6EECF244321}">
                <p14:modId xmlns:p14="http://schemas.microsoft.com/office/powerpoint/2010/main" val="837934240"/>
              </p:ext>
            </p:extLst>
          </p:nvPr>
        </p:nvGraphicFramePr>
        <p:xfrm>
          <a:off x="590050" y="2715234"/>
          <a:ext cx="7963899" cy="1065006"/>
        </p:xfrm>
        <a:graphic>
          <a:graphicData uri="http://schemas.openxmlformats.org/drawingml/2006/table">
            <a:tbl>
              <a:tblPr firstRow="1" bandRow="1">
                <a:tableStyleId>{5C22544A-7EE6-4342-B048-85BDC9FD1C3A}</a:tableStyleId>
              </a:tblPr>
              <a:tblGrid>
                <a:gridCol w="2654633">
                  <a:extLst>
                    <a:ext uri="{9D8B030D-6E8A-4147-A177-3AD203B41FA5}">
                      <a16:colId xmlns:a16="http://schemas.microsoft.com/office/drawing/2014/main" val="1742707346"/>
                    </a:ext>
                  </a:extLst>
                </a:gridCol>
                <a:gridCol w="2654633">
                  <a:extLst>
                    <a:ext uri="{9D8B030D-6E8A-4147-A177-3AD203B41FA5}">
                      <a16:colId xmlns:a16="http://schemas.microsoft.com/office/drawing/2014/main" val="460025160"/>
                    </a:ext>
                  </a:extLst>
                </a:gridCol>
                <a:gridCol w="2654633">
                  <a:extLst>
                    <a:ext uri="{9D8B030D-6E8A-4147-A177-3AD203B41FA5}">
                      <a16:colId xmlns:a16="http://schemas.microsoft.com/office/drawing/2014/main" val="29630057"/>
                    </a:ext>
                  </a:extLst>
                </a:gridCol>
              </a:tblGrid>
              <a:tr h="327212">
                <a:tc>
                  <a:txBody>
                    <a:bodyPr/>
                    <a:lstStyle/>
                    <a:p>
                      <a:r>
                        <a:rPr lang="en-US" sz="1800" dirty="0">
                          <a:solidFill>
                            <a:schemeClr val="bg1"/>
                          </a:solidFill>
                        </a:rPr>
                        <a:t>Patient Type</a:t>
                      </a:r>
                    </a:p>
                  </a:txBody>
                  <a:tcPr marL="80682" marR="80682" marT="40341" marB="40341"/>
                </a:tc>
                <a:tc>
                  <a:txBody>
                    <a:bodyPr/>
                    <a:lstStyle/>
                    <a:p>
                      <a:r>
                        <a:rPr lang="en-US" sz="1800" dirty="0">
                          <a:solidFill>
                            <a:schemeClr val="bg1"/>
                          </a:solidFill>
                        </a:rPr>
                        <a:t>Rest of Massachusetts</a:t>
                      </a:r>
                    </a:p>
                  </a:txBody>
                  <a:tcPr marL="80682" marR="80682" marT="40341" marB="40341"/>
                </a:tc>
                <a:tc>
                  <a:txBody>
                    <a:bodyPr/>
                    <a:lstStyle/>
                    <a:p>
                      <a:r>
                        <a:rPr lang="en-US" sz="1800" dirty="0">
                          <a:solidFill>
                            <a:schemeClr val="bg1"/>
                          </a:solidFill>
                        </a:rPr>
                        <a:t>Metro Boston*</a:t>
                      </a:r>
                    </a:p>
                  </a:txBody>
                  <a:tcPr marL="80682" marR="80682" marT="40341" marB="40341"/>
                </a:tc>
                <a:extLst>
                  <a:ext uri="{0D108BD9-81ED-4DB2-BD59-A6C34878D82A}">
                    <a16:rowId xmlns:a16="http://schemas.microsoft.com/office/drawing/2014/main" val="2596553498"/>
                  </a:ext>
                </a:extLst>
              </a:tr>
              <a:tr h="327212">
                <a:tc>
                  <a:txBody>
                    <a:bodyPr/>
                    <a:lstStyle/>
                    <a:p>
                      <a:r>
                        <a:rPr lang="en-US" sz="1800" dirty="0">
                          <a:solidFill>
                            <a:schemeClr val="tx1"/>
                          </a:solidFill>
                        </a:rPr>
                        <a:t>New Patient</a:t>
                      </a:r>
                    </a:p>
                  </a:txBody>
                  <a:tcPr marL="80682" marR="80682" marT="40341" marB="40341"/>
                </a:tc>
                <a:tc>
                  <a:txBody>
                    <a:bodyPr/>
                    <a:lstStyle/>
                    <a:p>
                      <a:r>
                        <a:rPr lang="en-US" sz="1800" dirty="0">
                          <a:solidFill>
                            <a:schemeClr val="tx1"/>
                          </a:solidFill>
                        </a:rPr>
                        <a:t>$270.52</a:t>
                      </a:r>
                    </a:p>
                  </a:txBody>
                  <a:tcPr marL="80682" marR="80682" marT="40341" marB="40341"/>
                </a:tc>
                <a:tc>
                  <a:txBody>
                    <a:bodyPr/>
                    <a:lstStyle/>
                    <a:p>
                      <a:r>
                        <a:rPr lang="en-US" sz="1800" dirty="0">
                          <a:solidFill>
                            <a:schemeClr val="tx1"/>
                          </a:solidFill>
                        </a:rPr>
                        <a:t>$290.63</a:t>
                      </a:r>
                    </a:p>
                  </a:txBody>
                  <a:tcPr marL="80682" marR="80682" marT="40341" marB="40341"/>
                </a:tc>
                <a:extLst>
                  <a:ext uri="{0D108BD9-81ED-4DB2-BD59-A6C34878D82A}">
                    <a16:rowId xmlns:a16="http://schemas.microsoft.com/office/drawing/2014/main" val="1148081820"/>
                  </a:ext>
                </a:extLst>
              </a:tr>
              <a:tr h="327212">
                <a:tc>
                  <a:txBody>
                    <a:bodyPr/>
                    <a:lstStyle/>
                    <a:p>
                      <a:r>
                        <a:rPr lang="en-US" sz="1800" dirty="0">
                          <a:solidFill>
                            <a:schemeClr val="tx1"/>
                          </a:solidFill>
                        </a:rPr>
                        <a:t>Established Patient</a:t>
                      </a:r>
                    </a:p>
                  </a:txBody>
                  <a:tcPr marL="80682" marR="80682" marT="40341" marB="40341"/>
                </a:tc>
                <a:tc>
                  <a:txBody>
                    <a:bodyPr/>
                    <a:lstStyle/>
                    <a:p>
                      <a:r>
                        <a:rPr lang="en-US" sz="1800" dirty="0">
                          <a:solidFill>
                            <a:schemeClr val="tx1"/>
                          </a:solidFill>
                        </a:rPr>
                        <a:t>$201.64</a:t>
                      </a:r>
                    </a:p>
                  </a:txBody>
                  <a:tcPr marL="80682" marR="80682" marT="40341" marB="40341"/>
                </a:tc>
                <a:tc>
                  <a:txBody>
                    <a:bodyPr/>
                    <a:lstStyle/>
                    <a:p>
                      <a:r>
                        <a:rPr lang="en-US" sz="1800" dirty="0">
                          <a:solidFill>
                            <a:schemeClr val="tx1"/>
                          </a:solidFill>
                        </a:rPr>
                        <a:t>$216.63</a:t>
                      </a:r>
                    </a:p>
                  </a:txBody>
                  <a:tcPr marL="80682" marR="80682" marT="40341" marB="40341"/>
                </a:tc>
                <a:extLst>
                  <a:ext uri="{0D108BD9-81ED-4DB2-BD59-A6C34878D82A}">
                    <a16:rowId xmlns:a16="http://schemas.microsoft.com/office/drawing/2014/main" val="3624354115"/>
                  </a:ext>
                </a:extLst>
              </a:tr>
            </a:tbl>
          </a:graphicData>
        </a:graphic>
      </p:graphicFrame>
      <p:sp>
        <p:nvSpPr>
          <p:cNvPr id="5" name="TextBox 4">
            <a:extLst>
              <a:ext uri="{FF2B5EF4-FFF2-40B4-BE49-F238E27FC236}">
                <a16:creationId xmlns:a16="http://schemas.microsoft.com/office/drawing/2014/main" id="{F7D1E88D-F988-3C73-6723-886FCF202535}"/>
              </a:ext>
            </a:extLst>
          </p:cNvPr>
          <p:cNvSpPr txBox="1"/>
          <p:nvPr/>
        </p:nvSpPr>
        <p:spPr>
          <a:xfrm>
            <a:off x="3315128" y="3821751"/>
            <a:ext cx="5371672" cy="646331"/>
          </a:xfrm>
          <a:prstGeom prst="rect">
            <a:avLst/>
          </a:prstGeom>
          <a:noFill/>
        </p:spPr>
        <p:txBody>
          <a:bodyPr wrap="square" rtlCol="0">
            <a:spAutoFit/>
          </a:bodyPr>
          <a:lstStyle/>
          <a:p>
            <a:r>
              <a:rPr lang="en-US" sz="1800" dirty="0">
                <a:solidFill>
                  <a:schemeClr val="tx1"/>
                </a:solidFill>
              </a:rPr>
              <a:t>* Metro Boston refers to Middlesex, Norfolk, and Suffolk Counties only.</a:t>
            </a:r>
          </a:p>
        </p:txBody>
      </p:sp>
      <p:sp>
        <p:nvSpPr>
          <p:cNvPr id="10" name="Title 1">
            <a:extLst>
              <a:ext uri="{FF2B5EF4-FFF2-40B4-BE49-F238E27FC236}">
                <a16:creationId xmlns:a16="http://schemas.microsoft.com/office/drawing/2014/main" id="{BE1B5BEE-BF9F-A94D-9376-54F3FAED3985}"/>
              </a:ext>
            </a:extLst>
          </p:cNvPr>
          <p:cNvSpPr txBox="1">
            <a:spLocks/>
          </p:cNvSpPr>
          <p:nvPr/>
        </p:nvSpPr>
        <p:spPr bwMode="auto">
          <a:xfrm>
            <a:off x="590049" y="4509592"/>
            <a:ext cx="7963899" cy="159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17588" rtl="0" eaLnBrk="0" fontAlgn="base" hangingPunct="0">
              <a:spcBef>
                <a:spcPct val="0"/>
              </a:spcBef>
              <a:spcAft>
                <a:spcPct val="0"/>
              </a:spcAft>
              <a:defRPr sz="4000" b="1" cap="all">
                <a:solidFill>
                  <a:srgbClr val="080808"/>
                </a:solidFill>
                <a:latin typeface="Arial" charset="0"/>
                <a:ea typeface="ＭＳ Ｐゴシック" charset="0"/>
                <a:cs typeface="+mj-cs"/>
              </a:defRPr>
            </a:lvl1pPr>
            <a:lvl2pPr algn="l" defTabSz="1017588" rtl="0" eaLnBrk="0" fontAlgn="base" hangingPunct="0">
              <a:spcBef>
                <a:spcPct val="0"/>
              </a:spcBef>
              <a:spcAft>
                <a:spcPct val="0"/>
              </a:spcAft>
              <a:defRPr sz="2200" b="1">
                <a:solidFill>
                  <a:srgbClr val="080808"/>
                </a:solidFill>
                <a:latin typeface="Arial" charset="0"/>
                <a:ea typeface="ＭＳ Ｐゴシック" charset="0"/>
              </a:defRPr>
            </a:lvl2pPr>
            <a:lvl3pPr algn="l" defTabSz="1017588" rtl="0" eaLnBrk="0" fontAlgn="base" hangingPunct="0">
              <a:spcBef>
                <a:spcPct val="0"/>
              </a:spcBef>
              <a:spcAft>
                <a:spcPct val="0"/>
              </a:spcAft>
              <a:defRPr sz="2200" b="1">
                <a:solidFill>
                  <a:srgbClr val="080808"/>
                </a:solidFill>
                <a:latin typeface="Arial" charset="0"/>
                <a:ea typeface="ＭＳ Ｐゴシック" charset="0"/>
              </a:defRPr>
            </a:lvl3pPr>
            <a:lvl4pPr algn="l" defTabSz="1017588" rtl="0" eaLnBrk="0" fontAlgn="base" hangingPunct="0">
              <a:spcBef>
                <a:spcPct val="0"/>
              </a:spcBef>
              <a:spcAft>
                <a:spcPct val="0"/>
              </a:spcAft>
              <a:defRPr sz="2200" b="1">
                <a:solidFill>
                  <a:srgbClr val="080808"/>
                </a:solidFill>
                <a:latin typeface="Arial" charset="0"/>
                <a:ea typeface="ＭＳ Ｐゴシック" charset="0"/>
              </a:defRPr>
            </a:lvl4pPr>
            <a:lvl5pPr algn="l" defTabSz="1017588" rtl="0" eaLnBrk="0" fontAlgn="base" hangingPunct="0">
              <a:spcBef>
                <a:spcPct val="0"/>
              </a:spcBef>
              <a:spcAft>
                <a:spcPct val="0"/>
              </a:spcAft>
              <a:defRPr sz="2200" b="1">
                <a:solidFill>
                  <a:srgbClr val="080808"/>
                </a:solidFill>
                <a:latin typeface="Arial" charset="0"/>
                <a:ea typeface="ＭＳ Ｐゴシック" charset="0"/>
              </a:defRPr>
            </a:lvl5pPr>
            <a:lvl6pPr marL="457146" algn="l" defTabSz="1019056" rtl="0" fontAlgn="base">
              <a:spcBef>
                <a:spcPct val="0"/>
              </a:spcBef>
              <a:spcAft>
                <a:spcPct val="0"/>
              </a:spcAft>
              <a:defRPr sz="2200" b="1">
                <a:solidFill>
                  <a:srgbClr val="080808"/>
                </a:solidFill>
                <a:latin typeface="Verdana" pitchFamily="34" charset="0"/>
              </a:defRPr>
            </a:lvl6pPr>
            <a:lvl7pPr marL="914294" algn="l" defTabSz="1019056" rtl="0" fontAlgn="base">
              <a:spcBef>
                <a:spcPct val="0"/>
              </a:spcBef>
              <a:spcAft>
                <a:spcPct val="0"/>
              </a:spcAft>
              <a:defRPr sz="2200" b="1">
                <a:solidFill>
                  <a:srgbClr val="080808"/>
                </a:solidFill>
                <a:latin typeface="Verdana" pitchFamily="34" charset="0"/>
              </a:defRPr>
            </a:lvl7pPr>
            <a:lvl8pPr marL="1371440" algn="l" defTabSz="1019056" rtl="0" fontAlgn="base">
              <a:spcBef>
                <a:spcPct val="0"/>
              </a:spcBef>
              <a:spcAft>
                <a:spcPct val="0"/>
              </a:spcAft>
              <a:defRPr sz="2200" b="1">
                <a:solidFill>
                  <a:srgbClr val="080808"/>
                </a:solidFill>
                <a:latin typeface="Verdana" pitchFamily="34" charset="0"/>
              </a:defRPr>
            </a:lvl8pPr>
            <a:lvl9pPr marL="1828586" algn="l" defTabSz="1019056" rtl="0" fontAlgn="base">
              <a:spcBef>
                <a:spcPct val="0"/>
              </a:spcBef>
              <a:spcAft>
                <a:spcPct val="0"/>
              </a:spcAft>
              <a:defRPr sz="2200" b="1">
                <a:solidFill>
                  <a:srgbClr val="080808"/>
                </a:solidFill>
                <a:latin typeface="Verdana" pitchFamily="34" charset="0"/>
              </a:defRPr>
            </a:lvl9pPr>
          </a:lstStyle>
          <a:p>
            <a:r>
              <a:rPr lang="en-US" sz="1800" kern="0" dirty="0">
                <a:solidFill>
                  <a:schemeClr val="tx1"/>
                </a:solidFill>
              </a:rPr>
              <a:t>Acute Care  Hospitals</a:t>
            </a:r>
          </a:p>
          <a:p>
            <a:r>
              <a:rPr lang="en-US" sz="1800" b="0" cap="none" dirty="0">
                <a:solidFill>
                  <a:schemeClr val="tx1"/>
                </a:solidFill>
              </a:rPr>
              <a:t>The updated non-covered procedure code list for acute outpatient hospitals can be found in the below link:</a:t>
            </a:r>
          </a:p>
          <a:p>
            <a:endParaRPr lang="en-US" sz="1800" b="0" dirty="0">
              <a:solidFill>
                <a:schemeClr val="tx1"/>
              </a:solidFill>
            </a:endParaRPr>
          </a:p>
          <a:p>
            <a:r>
              <a:rPr lang="da-DK" sz="1800" dirty="0">
                <a:hlinkClick r:id="rId4"/>
              </a:rPr>
              <a:t>HSN Information for Hospitals | Mass.gov</a:t>
            </a:r>
            <a:endParaRPr lang="en-US" sz="1800" b="0" dirty="0">
              <a:solidFill>
                <a:schemeClr val="tx1"/>
              </a:solidFill>
            </a:endParaRPr>
          </a:p>
          <a:p>
            <a:br>
              <a:rPr lang="en-US" sz="1800" kern="0" dirty="0"/>
            </a:br>
            <a:br>
              <a:rPr lang="en-US" sz="1800" kern="0" dirty="0"/>
            </a:br>
            <a:endParaRPr lang="en-US" sz="1800" kern="0" dirty="0">
              <a:solidFill>
                <a:schemeClr val="tx1"/>
              </a:solidFill>
            </a:endParaRPr>
          </a:p>
          <a:p>
            <a:endParaRPr lang="en-US" sz="1800" kern="0" dirty="0"/>
          </a:p>
          <a:p>
            <a:endParaRPr lang="en-US" sz="1800" kern="0" dirty="0">
              <a:solidFill>
                <a:schemeClr val="tx1"/>
              </a:solidFill>
            </a:endParaRPr>
          </a:p>
          <a:p>
            <a:endParaRPr lang="en-US" sz="1800" kern="0" dirty="0">
              <a:solidFill>
                <a:schemeClr val="tx1"/>
              </a:solidFill>
              <a:hlinkClick r:id="" action="ppaction://noaction">
                <a:extLst>
                  <a:ext uri="{A12FA001-AC4F-418D-AE19-62706E023703}">
                    <ahyp:hlinkClr xmlns:ahyp="http://schemas.microsoft.com/office/drawing/2018/hyperlinkcolor" val="tx"/>
                  </a:ext>
                </a:extLst>
              </a:hlinkClick>
            </a:endParaRPr>
          </a:p>
          <a:p>
            <a:endParaRPr lang="en-US" sz="1800" kern="0" dirty="0">
              <a:solidFill>
                <a:schemeClr val="tx1"/>
              </a:solidFill>
              <a:hlinkClick r:id="" action="ppaction://noaction">
                <a:extLst>
                  <a:ext uri="{A12FA001-AC4F-418D-AE19-62706E023703}">
                    <ahyp:hlinkClr xmlns:ahyp="http://schemas.microsoft.com/office/drawing/2018/hyperlinkcolor" val="tx"/>
                  </a:ext>
                </a:extLst>
              </a:hlinkClick>
            </a:endParaRPr>
          </a:p>
        </p:txBody>
      </p:sp>
      <p:sp>
        <p:nvSpPr>
          <p:cNvPr id="7" name="Slide Number Placeholder 6">
            <a:extLst>
              <a:ext uri="{FF2B5EF4-FFF2-40B4-BE49-F238E27FC236}">
                <a16:creationId xmlns:a16="http://schemas.microsoft.com/office/drawing/2014/main" id="{E1F43F3C-E1D7-862C-A86C-99EA6FD6185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5</a:t>
            </a:fld>
            <a:endParaRPr lang="en-US"/>
          </a:p>
        </p:txBody>
      </p:sp>
    </p:spTree>
    <p:custDataLst>
      <p:tags r:id="rId1"/>
    </p:custDataLst>
    <p:extLst>
      <p:ext uri="{BB962C8B-B14F-4D97-AF65-F5344CB8AC3E}">
        <p14:creationId xmlns:p14="http://schemas.microsoft.com/office/powerpoint/2010/main" val="219432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A9F6-39CD-6BAB-268B-02FDA05F8B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7D0CF8-528E-26A0-5E40-4FF984F96086}"/>
              </a:ext>
            </a:extLst>
          </p:cNvPr>
          <p:cNvSpPr>
            <a:spLocks noGrp="1"/>
          </p:cNvSpPr>
          <p:nvPr>
            <p:ph type="title"/>
          </p:nvPr>
        </p:nvSpPr>
        <p:spPr/>
        <p:txBody>
          <a:bodyPr/>
          <a:lstStyle/>
          <a:p>
            <a:r>
              <a:rPr lang="en-US" sz="3200" dirty="0">
                <a:latin typeface="Arial"/>
                <a:cs typeface="Arial"/>
              </a:rPr>
              <a:t>HSN Reminders</a:t>
            </a:r>
          </a:p>
        </p:txBody>
      </p:sp>
      <p:sp>
        <p:nvSpPr>
          <p:cNvPr id="2" name="Text Placeholder 2">
            <a:extLst>
              <a:ext uri="{FF2B5EF4-FFF2-40B4-BE49-F238E27FC236}">
                <a16:creationId xmlns:a16="http://schemas.microsoft.com/office/drawing/2014/main" id="{DD2EBF36-693F-FD63-FBE4-C2A994C5694B}"/>
              </a:ext>
            </a:extLst>
          </p:cNvPr>
          <p:cNvSpPr>
            <a:spLocks noGrp="1"/>
          </p:cNvSpPr>
          <p:nvPr>
            <p:ph idx="1"/>
          </p:nvPr>
        </p:nvSpPr>
        <p:spPr>
          <a:xfrm>
            <a:off x="457200" y="1600200"/>
            <a:ext cx="8229600" cy="4525963"/>
          </a:xfrm>
        </p:spPr>
        <p:txBody>
          <a:bodyPr/>
          <a:lstStyle/>
          <a:p>
            <a:pPr marL="0" indent="0">
              <a:buNone/>
            </a:pPr>
            <a:r>
              <a:rPr lang="en-US" sz="1800" b="0" i="0" u="none" strike="noStrike" baseline="0" dirty="0">
                <a:solidFill>
                  <a:srgbClr val="000000"/>
                </a:solidFill>
                <a:latin typeface="Arial" panose="020B0604020202020204" pitchFamily="34" charset="0"/>
              </a:rPr>
              <a:t>Duplicate claims </a:t>
            </a:r>
          </a:p>
          <a:p>
            <a:r>
              <a:rPr lang="en-US" sz="1800" b="0" i="0" u="none" strike="noStrike" baseline="0" dirty="0">
                <a:solidFill>
                  <a:srgbClr val="000000"/>
                </a:solidFill>
                <a:latin typeface="Arial" panose="020B0604020202020204" pitchFamily="34" charset="0"/>
              </a:rPr>
              <a:t>Under no circumstances should duplicate claims ever be submitted. Resubmission of previously paid claims should always be submitted as an adjustment, never as an original claim, and should occur only when a change to submitted claims data is warranted. </a:t>
            </a:r>
          </a:p>
          <a:p>
            <a:endParaRPr lang="en-US" sz="1800" b="0" i="0" u="none" strike="noStrike" baseline="0" dirty="0">
              <a:solidFill>
                <a:srgbClr val="000000"/>
              </a:solidFill>
              <a:latin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rPr>
              <a:t>Frequency Codes </a:t>
            </a:r>
          </a:p>
          <a:p>
            <a:r>
              <a:rPr lang="en-US" sz="1800" b="0" i="0" u="none" strike="noStrike" baseline="0" dirty="0">
                <a:solidFill>
                  <a:srgbClr val="000000"/>
                </a:solidFill>
                <a:latin typeface="Arial" panose="020B0604020202020204" pitchFamily="34" charset="0"/>
              </a:rPr>
              <a:t>HSN claims will only be accepted and processed based on the following claim frequency codes. Use of other codes will result in claims being denied. </a:t>
            </a:r>
          </a:p>
          <a:p>
            <a:r>
              <a:rPr lang="en-US" sz="1800" b="0" i="0" u="none" strike="noStrike" baseline="0" dirty="0">
                <a:solidFill>
                  <a:srgbClr val="000000"/>
                </a:solidFill>
                <a:latin typeface="Arial" panose="020B0604020202020204" pitchFamily="34" charset="0"/>
              </a:rPr>
              <a:t>XX1 = Original Claim </a:t>
            </a:r>
          </a:p>
          <a:p>
            <a:r>
              <a:rPr lang="en-US" sz="1800" b="0" i="0" u="none" strike="noStrike" baseline="0" dirty="0">
                <a:solidFill>
                  <a:srgbClr val="000000"/>
                </a:solidFill>
                <a:latin typeface="Arial" panose="020B0604020202020204" pitchFamily="34" charset="0"/>
              </a:rPr>
              <a:t>XX7 = Replacement Claim </a:t>
            </a:r>
          </a:p>
          <a:p>
            <a:r>
              <a:rPr lang="en-US" sz="1800" b="0" i="0" u="none" strike="noStrike" baseline="0" dirty="0">
                <a:solidFill>
                  <a:srgbClr val="000000"/>
                </a:solidFill>
                <a:latin typeface="Arial" panose="020B0604020202020204" pitchFamily="34" charset="0"/>
              </a:rPr>
              <a:t>XX8 = Void Claim 5 </a:t>
            </a:r>
          </a:p>
          <a:p>
            <a:pPr marL="0" indent="0">
              <a:buNone/>
            </a:pPr>
            <a:endParaRPr lang="en-US" sz="1800" b="0" i="0" u="none" strike="noStrike" baseline="0" dirty="0">
              <a:latin typeface="Arial" panose="020B0604020202020204" pitchFamily="34" charset="0"/>
            </a:endParaRPr>
          </a:p>
        </p:txBody>
      </p:sp>
      <p:sp>
        <p:nvSpPr>
          <p:cNvPr id="5" name="Slide Number Placeholder 4">
            <a:extLst>
              <a:ext uri="{FF2B5EF4-FFF2-40B4-BE49-F238E27FC236}">
                <a16:creationId xmlns:a16="http://schemas.microsoft.com/office/drawing/2014/main" id="{225428A1-B0C6-7868-8E68-91A6CC45232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6</a:t>
            </a:fld>
            <a:endParaRPr lang="en-US"/>
          </a:p>
        </p:txBody>
      </p:sp>
    </p:spTree>
    <p:custDataLst>
      <p:tags r:id="rId1"/>
    </p:custDataLst>
    <p:extLst>
      <p:ext uri="{BB962C8B-B14F-4D97-AF65-F5344CB8AC3E}">
        <p14:creationId xmlns:p14="http://schemas.microsoft.com/office/powerpoint/2010/main" val="20946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358E7-83C9-B5F4-EC7E-40AA2F7AA9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1F2576-E299-9BE6-5DE1-FD1B35E6FBA5}"/>
              </a:ext>
            </a:extLst>
          </p:cNvPr>
          <p:cNvSpPr>
            <a:spLocks noGrp="1"/>
          </p:cNvSpPr>
          <p:nvPr>
            <p:ph type="title"/>
          </p:nvPr>
        </p:nvSpPr>
        <p:spPr/>
        <p:txBody>
          <a:bodyPr/>
          <a:lstStyle/>
          <a:p>
            <a:r>
              <a:rPr lang="en-US" sz="3200" dirty="0">
                <a:latin typeface="Arial"/>
                <a:cs typeface="Arial"/>
              </a:rPr>
              <a:t>HSN Reminders (part II)</a:t>
            </a:r>
          </a:p>
        </p:txBody>
      </p:sp>
      <p:sp>
        <p:nvSpPr>
          <p:cNvPr id="2" name="Text Placeholder 2">
            <a:extLst>
              <a:ext uri="{FF2B5EF4-FFF2-40B4-BE49-F238E27FC236}">
                <a16:creationId xmlns:a16="http://schemas.microsoft.com/office/drawing/2014/main" id="{D7902040-167E-44B3-DAB2-609E9E0F045C}"/>
              </a:ext>
            </a:extLst>
          </p:cNvPr>
          <p:cNvSpPr>
            <a:spLocks noGrp="1"/>
          </p:cNvSpPr>
          <p:nvPr>
            <p:ph idx="1"/>
          </p:nvPr>
        </p:nvSpPr>
        <p:spPr>
          <a:xfrm>
            <a:off x="457200" y="1425575"/>
            <a:ext cx="8229600" cy="5432425"/>
          </a:xfrm>
        </p:spPr>
        <p:txBody>
          <a:bodyPr/>
          <a:lstStyle/>
          <a:p>
            <a:pPr marL="0" indent="0">
              <a:buNone/>
            </a:pPr>
            <a:r>
              <a:rPr lang="en-US" sz="1800" b="0" i="0" u="none" strike="noStrike" baseline="0" dirty="0"/>
              <a:t>TCN/Patient Account Number </a:t>
            </a:r>
          </a:p>
          <a:p>
            <a:r>
              <a:rPr lang="en-US" sz="1800" b="0" i="0" u="none" strike="noStrike" baseline="0" dirty="0"/>
              <a:t>As a reminder, providers must not enumerate the reported TCN/Patient Account Number when correcting claims. Any billing system enumeration should be suppressed. Additionally, when sending information or claim reviews to HSN, Providers must send in the entire TCN/Patient Account Number, including any leading zeroes and any prefix or suffix that is part of that identifier. </a:t>
            </a:r>
          </a:p>
          <a:p>
            <a:r>
              <a:rPr lang="en-US" sz="1800" b="0" i="0" u="none" strike="noStrike" baseline="0" dirty="0"/>
              <a:t>Include the corresponding ICN for the claim in question. </a:t>
            </a:r>
          </a:p>
          <a:p>
            <a:pPr marL="0" indent="0">
              <a:buNone/>
            </a:pPr>
            <a:r>
              <a:rPr lang="en-US" sz="1800" b="0" i="0" u="none" strike="noStrike" baseline="0" dirty="0"/>
              <a:t>HSN Secondary Claims </a:t>
            </a:r>
          </a:p>
          <a:p>
            <a:r>
              <a:rPr lang="en-US" sz="1800" b="0" i="0" u="none" strike="noStrike" baseline="0" dirty="0"/>
              <a:t>Providers MUST when sending HSN secondary claims include all service lines that are part of the total charges. No service lines should be deleted. Additionally, Providers must give HSN the information on any prior payments, denials, or contractual adjustments. This includes any Mass Health payments, other government payers and commercial payers etc. </a:t>
            </a:r>
          </a:p>
          <a:p>
            <a:r>
              <a:rPr lang="en-US" sz="1800" b="0" i="0" u="none" strike="noStrike" baseline="0" dirty="0"/>
              <a:t>Reports available to assist in follow-up for claim status </a:t>
            </a:r>
          </a:p>
          <a:p>
            <a:r>
              <a:rPr lang="en-US" sz="1800" b="0" i="0" u="none" strike="noStrike" baseline="0" dirty="0"/>
              <a:t>MassHealth/MMIS RA’s 835 </a:t>
            </a:r>
          </a:p>
          <a:p>
            <a:r>
              <a:rPr lang="en-US" sz="1800" b="0" i="0" u="none" strike="noStrike" baseline="0" dirty="0"/>
              <a:t>HSN validation/error reports </a:t>
            </a:r>
          </a:p>
          <a:p>
            <a:r>
              <a:rPr lang="en-US" sz="1800" b="0" i="0" u="none" strike="noStrike" baseline="0" dirty="0"/>
              <a:t>HSN remits </a:t>
            </a:r>
            <a:endParaRPr lang="en-US" sz="1800" dirty="0"/>
          </a:p>
        </p:txBody>
      </p:sp>
      <p:sp>
        <p:nvSpPr>
          <p:cNvPr id="5" name="Slide Number Placeholder 4">
            <a:extLst>
              <a:ext uri="{FF2B5EF4-FFF2-40B4-BE49-F238E27FC236}">
                <a16:creationId xmlns:a16="http://schemas.microsoft.com/office/drawing/2014/main" id="{0C21A458-B7C3-6645-2C20-05C41AA9362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7</a:t>
            </a:fld>
            <a:endParaRPr lang="en-US"/>
          </a:p>
        </p:txBody>
      </p:sp>
    </p:spTree>
    <p:custDataLst>
      <p:tags r:id="rId1"/>
    </p:custDataLst>
    <p:extLst>
      <p:ext uri="{BB962C8B-B14F-4D97-AF65-F5344CB8AC3E}">
        <p14:creationId xmlns:p14="http://schemas.microsoft.com/office/powerpoint/2010/main" val="10805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5799-0EA1-918F-306C-C5157BBB1E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6D25AD-F6E8-83F6-5FC6-6FF516395786}"/>
              </a:ext>
            </a:extLst>
          </p:cNvPr>
          <p:cNvSpPr>
            <a:spLocks noGrp="1"/>
          </p:cNvSpPr>
          <p:nvPr>
            <p:ph type="title"/>
          </p:nvPr>
        </p:nvSpPr>
        <p:spPr/>
        <p:txBody>
          <a:bodyPr/>
          <a:lstStyle/>
          <a:p>
            <a:r>
              <a:rPr lang="en-US" sz="3200" dirty="0">
                <a:latin typeface="Arial"/>
                <a:cs typeface="Arial"/>
              </a:rPr>
              <a:t>HSN Reminders (part III)</a:t>
            </a:r>
          </a:p>
        </p:txBody>
      </p:sp>
      <p:sp>
        <p:nvSpPr>
          <p:cNvPr id="2" name="Text Placeholder 2">
            <a:extLst>
              <a:ext uri="{FF2B5EF4-FFF2-40B4-BE49-F238E27FC236}">
                <a16:creationId xmlns:a16="http://schemas.microsoft.com/office/drawing/2014/main" id="{6F749B82-06A1-BDEB-8F0B-E1B38CAA492D}"/>
              </a:ext>
            </a:extLst>
          </p:cNvPr>
          <p:cNvSpPr>
            <a:spLocks noGrp="1"/>
          </p:cNvSpPr>
          <p:nvPr>
            <p:ph idx="1"/>
          </p:nvPr>
        </p:nvSpPr>
        <p:spPr>
          <a:xfrm>
            <a:off x="457200" y="1600200"/>
            <a:ext cx="8229600" cy="4525963"/>
          </a:xfrm>
        </p:spPr>
        <p:txBody>
          <a:bodyPr/>
          <a:lstStyle/>
          <a:p>
            <a:pPr marL="0" indent="0">
              <a:buNone/>
            </a:pPr>
            <a:r>
              <a:rPr lang="en-US" sz="1800" b="0" i="0" u="none" strike="noStrike" baseline="0" dirty="0">
                <a:solidFill>
                  <a:srgbClr val="000000"/>
                </a:solidFill>
                <a:latin typeface="Arial" panose="020B0604020202020204" pitchFamily="34" charset="0"/>
              </a:rPr>
              <a:t>Remediated Remits in INET </a:t>
            </a:r>
          </a:p>
          <a:p>
            <a:r>
              <a:rPr lang="en-US" sz="1800" b="0" i="0" u="none" strike="noStrike" baseline="0" dirty="0">
                <a:solidFill>
                  <a:srgbClr val="000000"/>
                </a:solidFill>
                <a:latin typeface="Arial" panose="020B0604020202020204" pitchFamily="34" charset="0"/>
              </a:rPr>
              <a:t>Please note that your facility may have more than one payment remit in INET due to HSN processing claims from prior years. Going forward, HSN will continue to process current year’s remits as well as previous year’s dates of service. For facilities who utilize Billing Intermediaries, please notify your BI that going forward, there may be multiple remits for your facility. </a:t>
            </a:r>
            <a:endParaRPr lang="en-US" sz="1600" dirty="0"/>
          </a:p>
        </p:txBody>
      </p:sp>
      <p:sp>
        <p:nvSpPr>
          <p:cNvPr id="5" name="Slide Number Placeholder 4">
            <a:extLst>
              <a:ext uri="{FF2B5EF4-FFF2-40B4-BE49-F238E27FC236}">
                <a16:creationId xmlns:a16="http://schemas.microsoft.com/office/drawing/2014/main" id="{E18BCA64-BF9A-51EE-FAA9-ED891E2D3C1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8</a:t>
            </a:fld>
            <a:endParaRPr lang="en-US"/>
          </a:p>
        </p:txBody>
      </p:sp>
    </p:spTree>
    <p:custDataLst>
      <p:tags r:id="rId1"/>
    </p:custDataLst>
    <p:extLst>
      <p:ext uri="{BB962C8B-B14F-4D97-AF65-F5344CB8AC3E}">
        <p14:creationId xmlns:p14="http://schemas.microsoft.com/office/powerpoint/2010/main" val="212905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89D4-816B-5AF4-76FD-C13BF4461A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BFCA7D-167C-4385-E433-CA7630673AE8}"/>
              </a:ext>
            </a:extLst>
          </p:cNvPr>
          <p:cNvSpPr>
            <a:spLocks noGrp="1"/>
          </p:cNvSpPr>
          <p:nvPr>
            <p:ph type="title"/>
          </p:nvPr>
        </p:nvSpPr>
        <p:spPr/>
        <p:txBody>
          <a:bodyPr/>
          <a:lstStyle/>
          <a:p>
            <a:r>
              <a:rPr lang="en-US" sz="3200" dirty="0">
                <a:latin typeface="Arial"/>
                <a:cs typeface="Arial"/>
              </a:rPr>
              <a:t>New Dental Administrator</a:t>
            </a:r>
          </a:p>
        </p:txBody>
      </p:sp>
      <p:sp>
        <p:nvSpPr>
          <p:cNvPr id="2" name="Text Placeholder 2">
            <a:extLst>
              <a:ext uri="{FF2B5EF4-FFF2-40B4-BE49-F238E27FC236}">
                <a16:creationId xmlns:a16="http://schemas.microsoft.com/office/drawing/2014/main" id="{B6A984A9-A421-A21A-E312-23F076E07EDC}"/>
              </a:ext>
            </a:extLst>
          </p:cNvPr>
          <p:cNvSpPr>
            <a:spLocks noGrp="1"/>
          </p:cNvSpPr>
          <p:nvPr>
            <p:ph idx="1"/>
          </p:nvPr>
        </p:nvSpPr>
        <p:spPr>
          <a:xfrm>
            <a:off x="457200" y="1600200"/>
            <a:ext cx="8229600" cy="4525963"/>
          </a:xfrm>
        </p:spPr>
        <p:txBody>
          <a:bodyPr/>
          <a:lstStyle/>
          <a:p>
            <a:pPr marL="0" indent="0">
              <a:spcBef>
                <a:spcPts val="600"/>
              </a:spcBef>
              <a:spcAft>
                <a:spcPts val="600"/>
              </a:spcAft>
              <a:buNone/>
            </a:pPr>
            <a:r>
              <a:rPr lang="en-US" sz="1800" b="1" i="0" u="none" strike="noStrike" baseline="0" dirty="0">
                <a:solidFill>
                  <a:srgbClr val="000000"/>
                </a:solidFill>
                <a:latin typeface="+mn-lt"/>
              </a:rPr>
              <a:t>Due to unforeseen MassHealth technical issues, the transition to the new dental administrator, </a:t>
            </a:r>
            <a:r>
              <a:rPr lang="en-US" sz="1800" b="1" i="0" u="none" strike="noStrike" baseline="0" dirty="0" err="1">
                <a:solidFill>
                  <a:srgbClr val="000000"/>
                </a:solidFill>
                <a:latin typeface="+mn-lt"/>
              </a:rPr>
              <a:t>BeneCare</a:t>
            </a:r>
            <a:r>
              <a:rPr lang="en-US" sz="1800" b="1" i="0" u="none" strike="noStrike" baseline="0" dirty="0">
                <a:solidFill>
                  <a:srgbClr val="000000"/>
                </a:solidFill>
                <a:latin typeface="+mn-lt"/>
              </a:rPr>
              <a:t>, is delayed and is no longer February 1, 2025. The new anticipated operational start date will be announced in the coming weeks. </a:t>
            </a:r>
            <a:endParaRPr lang="en-US" sz="1800" b="0" i="0" u="none" strike="noStrike" baseline="0" dirty="0">
              <a:solidFill>
                <a:srgbClr val="000000"/>
              </a:solidFill>
              <a:latin typeface="+mn-lt"/>
            </a:endParaRPr>
          </a:p>
          <a:p>
            <a:pPr>
              <a:spcBef>
                <a:spcPts val="600"/>
              </a:spcBef>
              <a:spcAft>
                <a:spcPts val="600"/>
              </a:spcAft>
            </a:pPr>
            <a:r>
              <a:rPr lang="en-US" sz="1800" b="0" i="0" u="none" strike="noStrike" baseline="0" dirty="0">
                <a:solidFill>
                  <a:srgbClr val="000000"/>
                </a:solidFill>
                <a:latin typeface="+mn-lt"/>
              </a:rPr>
              <a:t>For more information on the delayed start date, please see </a:t>
            </a:r>
            <a:r>
              <a:rPr lang="en-US" sz="1800" b="0" i="0" u="none" strike="noStrike" baseline="0" dirty="0">
                <a:solidFill>
                  <a:srgbClr val="000000"/>
                </a:solidFill>
                <a:latin typeface="+mn-lt"/>
                <a:hlinkClick r:id="rId3"/>
              </a:rPr>
              <a:t>Dental Bulletin 51</a:t>
            </a:r>
            <a:r>
              <a:rPr lang="en-US" sz="1800" b="0" i="0" u="none" strike="noStrike" baseline="0" dirty="0">
                <a:solidFill>
                  <a:srgbClr val="000000"/>
                </a:solidFill>
                <a:latin typeface="+mn-lt"/>
              </a:rPr>
              <a:t>. </a:t>
            </a:r>
          </a:p>
          <a:p>
            <a:pPr>
              <a:spcBef>
                <a:spcPts val="600"/>
              </a:spcBef>
              <a:spcAft>
                <a:spcPts val="600"/>
              </a:spcAft>
            </a:pPr>
            <a:r>
              <a:rPr lang="en-US" sz="1800" b="0" u="none" strike="noStrike" baseline="0" dirty="0">
                <a:solidFill>
                  <a:srgbClr val="000000"/>
                </a:solidFill>
                <a:latin typeface="+mn-lt"/>
              </a:rPr>
              <a:t>For participating providers and members: </a:t>
            </a:r>
          </a:p>
          <a:p>
            <a:pPr lvl="1">
              <a:spcBef>
                <a:spcPts val="600"/>
              </a:spcBef>
              <a:spcAft>
                <a:spcPts val="600"/>
              </a:spcAft>
            </a:pPr>
            <a:r>
              <a:rPr lang="en-US" sz="1800" b="0" i="0" u="none" strike="noStrike" baseline="0" dirty="0">
                <a:solidFill>
                  <a:srgbClr val="000000"/>
                </a:solidFill>
                <a:latin typeface="+mn-lt"/>
              </a:rPr>
              <a:t>No action is needed at this time and there are no immediate changes in MassHealth Dental operations </a:t>
            </a:r>
          </a:p>
          <a:p>
            <a:pPr lvl="1">
              <a:spcBef>
                <a:spcPts val="600"/>
              </a:spcBef>
              <a:spcAft>
                <a:spcPts val="600"/>
              </a:spcAft>
            </a:pPr>
            <a:r>
              <a:rPr lang="en-US" sz="1800" b="0" i="0" u="none" strike="noStrike" baseline="0" dirty="0">
                <a:solidFill>
                  <a:srgbClr val="000000"/>
                </a:solidFill>
                <a:latin typeface="+mn-lt"/>
              </a:rPr>
              <a:t>Please continue to contact MassHealth DentaQuest Customer Service at 800-207-5019 for questions or support until the transition to </a:t>
            </a:r>
            <a:r>
              <a:rPr lang="en-US" sz="1800" b="0" i="0" u="none" strike="noStrike" baseline="0" dirty="0" err="1">
                <a:solidFill>
                  <a:srgbClr val="000000"/>
                </a:solidFill>
                <a:latin typeface="+mn-lt"/>
              </a:rPr>
              <a:t>BeneCare</a:t>
            </a:r>
            <a:r>
              <a:rPr lang="en-US" sz="1800" b="0" i="0" u="none" strike="noStrike" baseline="0" dirty="0">
                <a:solidFill>
                  <a:srgbClr val="000000"/>
                </a:solidFill>
                <a:latin typeface="+mn-lt"/>
              </a:rPr>
              <a:t> (new start date TBD). </a:t>
            </a:r>
            <a:endParaRPr lang="en-US" sz="1800" dirty="0">
              <a:latin typeface="+mn-lt"/>
            </a:endParaRPr>
          </a:p>
        </p:txBody>
      </p:sp>
      <p:sp>
        <p:nvSpPr>
          <p:cNvPr id="5" name="Slide Number Placeholder 4">
            <a:extLst>
              <a:ext uri="{FF2B5EF4-FFF2-40B4-BE49-F238E27FC236}">
                <a16:creationId xmlns:a16="http://schemas.microsoft.com/office/drawing/2014/main" id="{A46A4348-8DD8-426F-230E-6641757826B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9</a:t>
            </a:fld>
            <a:endParaRPr lang="en-US"/>
          </a:p>
        </p:txBody>
      </p:sp>
    </p:spTree>
    <p:custDataLst>
      <p:tags r:id="rId1"/>
    </p:custDataLst>
    <p:extLst>
      <p:ext uri="{BB962C8B-B14F-4D97-AF65-F5344CB8AC3E}">
        <p14:creationId xmlns:p14="http://schemas.microsoft.com/office/powerpoint/2010/main" val="1272542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14481DFFDF8145B6FC41775ECBBEC8" ma:contentTypeVersion="13" ma:contentTypeDescription="Create a new document." ma:contentTypeScope="" ma:versionID="7088ee4dcfaf2b77ca75d285d7f5d5b9">
  <xsd:schema xmlns:xsd="http://www.w3.org/2001/XMLSchema" xmlns:xs="http://www.w3.org/2001/XMLSchema" xmlns:p="http://schemas.microsoft.com/office/2006/metadata/properties" xmlns:ns2="cb6ae6a6-881e-424f-a273-538d66b465eb" xmlns:ns3="0f54698b-c27c-4d83-b200-eeebb8305a7c" targetNamespace="http://schemas.microsoft.com/office/2006/metadata/properties" ma:root="true" ma:fieldsID="aff9c0d1ef885b2aa2ff1119d7a33688" ns2:_="" ns3:_="">
    <xsd:import namespace="cb6ae6a6-881e-424f-a273-538d66b465eb"/>
    <xsd:import namespace="0f54698b-c27c-4d83-b200-eeebb8305a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ae6a6-881e-424f-a273-538d66b46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54698b-c27c-4d83-b200-eeebb8305a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A387D-46C0-4862-BA79-4CEEDBBAE33D}">
  <ds:schemaRef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0f54698b-c27c-4d83-b200-eeebb8305a7c"/>
    <ds:schemaRef ds:uri="cb6ae6a6-881e-424f-a273-538d66b465eb"/>
    <ds:schemaRef ds:uri="http://purl.org/dc/terms/"/>
  </ds:schemaRefs>
</ds:datastoreItem>
</file>

<file path=customXml/itemProps2.xml><?xml version="1.0" encoding="utf-8"?>
<ds:datastoreItem xmlns:ds="http://schemas.openxmlformats.org/officeDocument/2006/customXml" ds:itemID="{F289359A-8650-4957-AE4D-EB04695E9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ae6a6-881e-424f-a273-538d66b465eb"/>
    <ds:schemaRef ds:uri="0f54698b-c27c-4d83-b200-eeebb8305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B69FC9-C147-4A73-9AF3-56DCDCB5F8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2916</TotalTime>
  <Words>2975</Words>
  <Application>Microsoft Office PowerPoint</Application>
  <PresentationFormat>On-screen Show (4:3)</PresentationFormat>
  <Paragraphs>361</Paragraphs>
  <Slides>43</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3" baseType="lpstr">
      <vt:lpstr>Arial</vt:lpstr>
      <vt:lpstr>Calibri</vt:lpstr>
      <vt:lpstr>Corbel</vt:lpstr>
      <vt:lpstr>Franklin Gothic Demi</vt:lpstr>
      <vt:lpstr>Symbol</vt:lpstr>
      <vt:lpstr>Times New Roman</vt:lpstr>
      <vt:lpstr>Wingdings</vt:lpstr>
      <vt:lpstr>1_Office Theme</vt:lpstr>
      <vt:lpstr>3_Office Theme</vt:lpstr>
      <vt:lpstr>think-cell Slide</vt:lpstr>
      <vt:lpstr>Health Safety Net </vt:lpstr>
      <vt:lpstr>Agenda</vt:lpstr>
      <vt:lpstr>Resweeps of Procedure Codes (slide 1 of 2)</vt:lpstr>
      <vt:lpstr>Resweeps of Procedure Codes (slide 2 of 2)</vt:lpstr>
      <vt:lpstr>2025 PPS Rates</vt:lpstr>
      <vt:lpstr>HSN Reminders</vt:lpstr>
      <vt:lpstr>HSN Reminders (part II)</vt:lpstr>
      <vt:lpstr>HSN Reminders (part III)</vt:lpstr>
      <vt:lpstr>New Dental Administrator</vt:lpstr>
      <vt:lpstr>HSN and Health Connector Redetermination Notices</vt:lpstr>
      <vt:lpstr>Special Circumstances Medical Hardship Assistance</vt:lpstr>
      <vt:lpstr>Special Circumstances Bad Debt</vt:lpstr>
      <vt:lpstr>Special Circumstances Bad Debt continued</vt:lpstr>
      <vt:lpstr>General Information</vt:lpstr>
      <vt:lpstr>HSN Help Desk</vt:lpstr>
      <vt:lpstr>MassHealth Updates</vt:lpstr>
      <vt:lpstr>Agenda</vt:lpstr>
      <vt:lpstr>MassHealth Redetermination and Renewal Update</vt:lpstr>
      <vt:lpstr>MassHealth Redetermination and Renewal Process</vt:lpstr>
      <vt:lpstr>Non-Auto Renewals:  Renewal Blue Envelope</vt:lpstr>
      <vt:lpstr>Renewal Notice</vt:lpstr>
      <vt:lpstr>Sample Renewal Notice for Mix Household</vt:lpstr>
      <vt:lpstr>Renewing via MAhealthconnector.org </vt:lpstr>
      <vt:lpstr>Scenario</vt:lpstr>
      <vt:lpstr>Scenario:  MassHealth Members</vt:lpstr>
      <vt:lpstr>Scenario:  MassHealth Member Renewals</vt:lpstr>
      <vt:lpstr>Scenario #1</vt:lpstr>
      <vt:lpstr>Question</vt:lpstr>
      <vt:lpstr>Answer</vt:lpstr>
      <vt:lpstr>Scenario #1: Possible Outcome #1</vt:lpstr>
      <vt:lpstr>Scenario #1: Possible Outcome #2</vt:lpstr>
      <vt:lpstr>Scenario #1: Possible Outcome #3</vt:lpstr>
      <vt:lpstr>Key Takeaways</vt:lpstr>
      <vt:lpstr>Ways to Renew Benefits</vt:lpstr>
      <vt:lpstr>Children’s Medical Security Plan (CHIP) Premiums and Copays</vt:lpstr>
      <vt:lpstr>Elimination of Premiums and Copays</vt:lpstr>
      <vt:lpstr>MassHealth Dental Provider Update</vt:lpstr>
      <vt:lpstr>MassHealth Dental Provider Update: Third-party Administrator</vt:lpstr>
      <vt:lpstr>For Participating Providers and Members</vt:lpstr>
      <vt:lpstr>How to Stay Updated</vt:lpstr>
      <vt:lpstr>2025 CAC Recertification</vt:lpstr>
      <vt:lpstr>2025 CAC Recertification Period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and Health Safety Net - Winter 2025</dc:title>
  <dc:creator>MassHealth and Health Safety Net</dc:creator>
  <cp:lastModifiedBy>DeCouto, Lynn</cp:lastModifiedBy>
  <cp:revision>61</cp:revision>
  <dcterms:created xsi:type="dcterms:W3CDTF">2020-07-20T23:47:46Z</dcterms:created>
  <dcterms:modified xsi:type="dcterms:W3CDTF">2026-04-02T16:03:17Z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0x0101003614481DFFDF8145B6FC41775ECBBEC8</vt:lpwstr>
  </property>
  <property fmtid="{D5CDD505-2E9C-101B-9397-08002B2CF9AE}" pid="3" name="ArticulateGUID">
    <vt:lpwstr>29C8737C-7D8B-4451-922E-C305B898FB4B</vt:lpwstr>
  </property>
  <property fmtid="{D5CDD505-2E9C-101B-9397-08002B2CF9AE}" pid="4" name="ArticulatePath">
    <vt:lpwstr>https://umassmed.sharepoint.com/sites/MTFAccessibilityProject/Shared Documents/General/2021 PPT Templates/MassHealth Health Safety Net Presentation TEMPLATE</vt:lpwstr>
  </property>
</Properties>
</file>