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1.xml" ContentType="application/vnd.openxmlformats-officedocument.presentationml.notesSlide+xml"/>
  <Override PartName="/ppt/tags/tag43.xml" ContentType="application/vnd.openxmlformats-officedocument.presentationml.tags+xml"/>
  <Override PartName="/ppt/notesSlides/notesSlide32.xml" ContentType="application/vnd.openxmlformats-officedocument.presentationml.notesSlide+xml"/>
  <Override PartName="/ppt/tags/tag4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45.xml" ContentType="application/vnd.openxmlformats-officedocument.presentationml.tags+xml"/>
  <Override PartName="/ppt/notesSlides/notesSlide35.xml" ContentType="application/vnd.openxmlformats-officedocument.presentationml.notesSlide+xml"/>
  <Override PartName="/ppt/tags/tag4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38.xml" ContentType="application/vnd.openxmlformats-officedocument.presentationml.notesSlide+xml"/>
  <Override PartName="/ppt/tags/tag51.xml" ContentType="application/vnd.openxmlformats-officedocument.presentationml.tags+xml"/>
  <Override PartName="/ppt/notesSlides/notesSlide39.xml" ContentType="application/vnd.openxmlformats-officedocument.presentationml.notesSlide+xml"/>
  <Override PartName="/ppt/tags/tag52.xml" ContentType="application/vnd.openxmlformats-officedocument.presentationml.tags+xml"/>
  <Override PartName="/ppt/notesSlides/notesSlide4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41.xml" ContentType="application/vnd.openxmlformats-officedocument.presentationml.notesSlide+xml"/>
  <Override PartName="/ppt/tags/tag57.xml" ContentType="application/vnd.openxmlformats-officedocument.presentationml.tags+xml"/>
  <Override PartName="/ppt/notesSlides/notesSlide42.xml" ContentType="application/vnd.openxmlformats-officedocument.presentationml.notesSlide+xml"/>
  <Override PartName="/ppt/tags/tag58.xml" ContentType="application/vnd.openxmlformats-officedocument.presentationml.tags+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0" r:id="rId2"/>
    <p:sldMasterId id="2147483717" r:id="rId3"/>
    <p:sldMasterId id="2147483738" r:id="rId4"/>
    <p:sldMasterId id="2147483753" r:id="rId5"/>
  </p:sldMasterIdLst>
  <p:notesMasterIdLst>
    <p:notesMasterId r:id="rId84"/>
  </p:notesMasterIdLst>
  <p:sldIdLst>
    <p:sldId id="2147482657" r:id="rId6"/>
    <p:sldId id="943" r:id="rId7"/>
    <p:sldId id="2145707330" r:id="rId8"/>
    <p:sldId id="2147482629" r:id="rId9"/>
    <p:sldId id="2147482517" r:id="rId10"/>
    <p:sldId id="2147482529" r:id="rId11"/>
    <p:sldId id="2147482519" r:id="rId12"/>
    <p:sldId id="2147482630" r:id="rId13"/>
    <p:sldId id="2147482521" r:id="rId14"/>
    <p:sldId id="2147482631" r:id="rId15"/>
    <p:sldId id="2147482523" r:id="rId16"/>
    <p:sldId id="2147482638" r:id="rId17"/>
    <p:sldId id="2147469125" r:id="rId18"/>
    <p:sldId id="2147469165" r:id="rId19"/>
    <p:sldId id="2147469166" r:id="rId20"/>
    <p:sldId id="2147469176" r:id="rId21"/>
    <p:sldId id="2147468889" r:id="rId22"/>
    <p:sldId id="2147482645" r:id="rId23"/>
    <p:sldId id="2147482646" r:id="rId24"/>
    <p:sldId id="2147482647" r:id="rId25"/>
    <p:sldId id="2147482648" r:id="rId26"/>
    <p:sldId id="2147482649" r:id="rId27"/>
    <p:sldId id="2147482659" r:id="rId28"/>
    <p:sldId id="2147482660" r:id="rId29"/>
    <p:sldId id="2147482644" r:id="rId30"/>
    <p:sldId id="2147482537" r:id="rId31"/>
    <p:sldId id="2147482669" r:id="rId32"/>
    <p:sldId id="2147309420" r:id="rId33"/>
    <p:sldId id="2147309418" r:id="rId34"/>
    <p:sldId id="2147482664" r:id="rId35"/>
    <p:sldId id="2147309419" r:id="rId36"/>
    <p:sldId id="2147482665" r:id="rId37"/>
    <p:sldId id="2147482666" r:id="rId38"/>
    <p:sldId id="2147309424" r:id="rId39"/>
    <p:sldId id="2147482667" r:id="rId40"/>
    <p:sldId id="2147482668" r:id="rId41"/>
    <p:sldId id="2147309425" r:id="rId42"/>
    <p:sldId id="2147309421" r:id="rId43"/>
    <p:sldId id="2147309426" r:id="rId44"/>
    <p:sldId id="2147309422" r:id="rId45"/>
    <p:sldId id="2147309410" r:id="rId46"/>
    <p:sldId id="2147482634" r:id="rId47"/>
    <p:sldId id="2147482635" r:id="rId48"/>
    <p:sldId id="2145707323" r:id="rId49"/>
    <p:sldId id="2145707324" r:id="rId50"/>
    <p:sldId id="2145707325" r:id="rId51"/>
    <p:sldId id="2145707483" r:id="rId52"/>
    <p:sldId id="2147482643" r:id="rId53"/>
    <p:sldId id="2147482625" r:id="rId54"/>
    <p:sldId id="2147482601" r:id="rId55"/>
    <p:sldId id="2147482602" r:id="rId56"/>
    <p:sldId id="2147482606" r:id="rId57"/>
    <p:sldId id="2145707485" r:id="rId58"/>
    <p:sldId id="2147482511" r:id="rId59"/>
    <p:sldId id="2147482513" r:id="rId60"/>
    <p:sldId id="2145707326" r:id="rId61"/>
    <p:sldId id="2145707486" r:id="rId62"/>
    <p:sldId id="2147482574" r:id="rId63"/>
    <p:sldId id="2147482662" r:id="rId64"/>
    <p:sldId id="2145707534" r:id="rId65"/>
    <p:sldId id="2145707539" r:id="rId66"/>
    <p:sldId id="2145707492" r:id="rId67"/>
    <p:sldId id="2147482579" r:id="rId68"/>
    <p:sldId id="2147482640" r:id="rId69"/>
    <p:sldId id="2147482653" r:id="rId70"/>
    <p:sldId id="2147482654" r:id="rId71"/>
    <p:sldId id="2147482655" r:id="rId72"/>
    <p:sldId id="2147482568" r:id="rId73"/>
    <p:sldId id="2147482569" r:id="rId74"/>
    <p:sldId id="2147482570" r:id="rId75"/>
    <p:sldId id="2147482571" r:id="rId76"/>
    <p:sldId id="2147482572" r:id="rId77"/>
    <p:sldId id="956" r:id="rId78"/>
    <p:sldId id="2147469171" r:id="rId79"/>
    <p:sldId id="2147469034" r:id="rId80"/>
    <p:sldId id="2147469178" r:id="rId81"/>
    <p:sldId id="2147469104" r:id="rId82"/>
    <p:sldId id="2147482540" r:id="rId83"/>
  </p:sldIdLst>
  <p:sldSz cx="9144000" cy="6858000" type="screen4x3"/>
  <p:notesSz cx="6858000" cy="9144000"/>
  <p:custShowLst>
    <p:custShow name="Custom Show 1" id="0">
      <p:sldLst>
        <p:sld r:id="rId8"/>
      </p:sldLst>
    </p:custShow>
  </p:custShowLst>
  <p:custDataLst>
    <p:tags r:id="rId8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72281DA-05E9-4232-BFB6-F4089C029356}">
          <p14:sldIdLst>
            <p14:sldId id="2147482657"/>
            <p14:sldId id="943"/>
            <p14:sldId id="2145707330"/>
            <p14:sldId id="2147482629"/>
            <p14:sldId id="2147482517"/>
            <p14:sldId id="2147482529"/>
            <p14:sldId id="2147482519"/>
            <p14:sldId id="2147482630"/>
            <p14:sldId id="2147482521"/>
            <p14:sldId id="2147482631"/>
            <p14:sldId id="2147482523"/>
            <p14:sldId id="2147482638"/>
            <p14:sldId id="2147469125"/>
            <p14:sldId id="2147469165"/>
            <p14:sldId id="2147469166"/>
            <p14:sldId id="2147469176"/>
            <p14:sldId id="2147468889"/>
            <p14:sldId id="2147482645"/>
            <p14:sldId id="2147482646"/>
            <p14:sldId id="2147482647"/>
            <p14:sldId id="2147482648"/>
            <p14:sldId id="2147482649"/>
            <p14:sldId id="2147482659"/>
            <p14:sldId id="2147482660"/>
            <p14:sldId id="2147482644"/>
            <p14:sldId id="2147482537"/>
            <p14:sldId id="2147482669"/>
            <p14:sldId id="2147309420"/>
            <p14:sldId id="2147309418"/>
            <p14:sldId id="2147482664"/>
            <p14:sldId id="2147309419"/>
            <p14:sldId id="2147482665"/>
            <p14:sldId id="2147482666"/>
            <p14:sldId id="2147309424"/>
            <p14:sldId id="2147482667"/>
            <p14:sldId id="2147482668"/>
            <p14:sldId id="2147309425"/>
            <p14:sldId id="2147309421"/>
            <p14:sldId id="2147309426"/>
            <p14:sldId id="2147309422"/>
            <p14:sldId id="2147309410"/>
            <p14:sldId id="2147482634"/>
            <p14:sldId id="2147482635"/>
          </p14:sldIdLst>
        </p14:section>
        <p14:section name="Fee-For-Service Provider Directory" id="{A3FBF78E-1D66-47D1-BE1C-BDBC365BD9F6}">
          <p14:sldIdLst>
            <p14:sldId id="2145707323"/>
            <p14:sldId id="2145707324"/>
            <p14:sldId id="2145707325"/>
            <p14:sldId id="2145707483"/>
            <p14:sldId id="2147482643"/>
            <p14:sldId id="2147482625"/>
          </p14:sldIdLst>
        </p14:section>
        <p14:section name="Application/Mass.gov" id="{8A653E36-4325-402F-A2D3-2867B59C502C}">
          <p14:sldIdLst>
            <p14:sldId id="2147482601"/>
            <p14:sldId id="2147482602"/>
            <p14:sldId id="2147482606"/>
            <p14:sldId id="2145707485"/>
            <p14:sldId id="2147482511"/>
            <p14:sldId id="2147482513"/>
            <p14:sldId id="2145707326"/>
            <p14:sldId id="2145707486"/>
          </p14:sldIdLst>
        </p14:section>
        <p14:section name="LTSS" id="{36AF0625-8F84-43C4-B22E-47088FC99776}">
          <p14:sldIdLst>
            <p14:sldId id="2147482574"/>
            <p14:sldId id="2147482662"/>
            <p14:sldId id="2145707534"/>
            <p14:sldId id="2145707539"/>
            <p14:sldId id="2145707492"/>
            <p14:sldId id="2147482579"/>
            <p14:sldId id="2147482640"/>
            <p14:sldId id="2147482653"/>
            <p14:sldId id="2147482654"/>
            <p14:sldId id="2147482655"/>
            <p14:sldId id="2147482568"/>
            <p14:sldId id="2147482569"/>
            <p14:sldId id="2147482570"/>
            <p14:sldId id="2147482571"/>
            <p14:sldId id="2147482572"/>
          </p14:sldIdLst>
        </p14:section>
        <p14:section name="MH Updates &amp; LMS" id="{E88725E5-6C0B-4E12-A642-4370D642663A}">
          <p14:sldIdLst>
            <p14:sldId id="956"/>
            <p14:sldId id="2147469171"/>
            <p14:sldId id="2147469034"/>
            <p14:sldId id="2147469178"/>
            <p14:sldId id="2147469104"/>
            <p14:sldId id="21474825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0000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89" autoAdjust="0"/>
  </p:normalViewPr>
  <p:slideViewPr>
    <p:cSldViewPr snapToGrid="0">
      <p:cViewPr varScale="1">
        <p:scale>
          <a:sx n="106" d="100"/>
          <a:sy n="106" d="100"/>
        </p:scale>
        <p:origin x="1738"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0AF0A-C756-4219-9211-7CD4F8778A91}" type="datetimeFigureOut">
              <a:rPr lang="en-US" smtClean="0"/>
              <a:pPr/>
              <a:t>3/18/2026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E9A0AE-E986-40E7-8F55-A30A2A3AA2FA}" type="slidenum">
              <a:rPr lang="en-US" smtClean="0"/>
              <a:pPr/>
              <a:t>‹#›</a:t>
            </a:fld>
            <a:endParaRPr lang="en-US"/>
          </a:p>
        </p:txBody>
      </p:sp>
    </p:spTree>
    <p:extLst>
      <p:ext uri="{BB962C8B-B14F-4D97-AF65-F5344CB8AC3E}">
        <p14:creationId xmlns:p14="http://schemas.microsoft.com/office/powerpoint/2010/main" val="139576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7CFA6F4-A289-4A2F-9FA6-98A77D3A56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587C6D6C-235F-4BFC-84E7-E05ED72E08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661537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AA518-1FAB-5EAC-189B-FE245196A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BB5E3D-59DA-4913-FE3D-EBB89AC3B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291C6-C350-5C68-6ACB-1038984C00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BD3653-4DCF-2918-91BB-1FBDE6C2B95E}"/>
              </a:ext>
            </a:extLst>
          </p:cNvPr>
          <p:cNvSpPr>
            <a:spLocks noGrp="1"/>
          </p:cNvSpPr>
          <p:nvPr>
            <p:ph type="sldNum" sz="quarter" idx="5"/>
          </p:nvPr>
        </p:nvSpPr>
        <p:spPr/>
        <p:txBody>
          <a:bodyPr/>
          <a:lstStyle/>
          <a:p>
            <a:pPr defTabSz="469682"/>
            <a:fld id="{C0E9A0AE-E986-40E7-8F55-A30A2A3AA2FA}" type="slidenum">
              <a:rPr lang="en-US">
                <a:solidFill>
                  <a:prstClr val="black"/>
                </a:solidFill>
                <a:latin typeface="Calibri"/>
              </a:rPr>
              <a:pPr defTabSz="469682"/>
              <a:t>20</a:t>
            </a:fld>
            <a:endParaRPr lang="en-US">
              <a:solidFill>
                <a:prstClr val="black"/>
              </a:solidFill>
              <a:latin typeface="Calibri"/>
            </a:endParaRPr>
          </a:p>
        </p:txBody>
      </p:sp>
    </p:spTree>
    <p:extLst>
      <p:ext uri="{BB962C8B-B14F-4D97-AF65-F5344CB8AC3E}">
        <p14:creationId xmlns:p14="http://schemas.microsoft.com/office/powerpoint/2010/main" val="64161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75332-86E9-5CC7-C353-42C4BEDDCE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3C156-105A-8A8B-C036-F6DB42218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75AC07-26FA-F931-20D2-49F8028E97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3B8534-7BCB-E9E8-FD63-40850E5F309E}"/>
              </a:ext>
            </a:extLst>
          </p:cNvPr>
          <p:cNvSpPr>
            <a:spLocks noGrp="1"/>
          </p:cNvSpPr>
          <p:nvPr>
            <p:ph type="sldNum" sz="quarter" idx="5"/>
          </p:nvPr>
        </p:nvSpPr>
        <p:spPr/>
        <p:txBody>
          <a:bodyPr/>
          <a:lstStyle/>
          <a:p>
            <a:fld id="{C0E9A0AE-E986-40E7-8F55-A30A2A3AA2FA}" type="slidenum">
              <a:rPr lang="en-US" smtClean="0"/>
              <a:pPr/>
              <a:t>21</a:t>
            </a:fld>
            <a:endParaRPr lang="en-US"/>
          </a:p>
        </p:txBody>
      </p:sp>
    </p:spTree>
    <p:extLst>
      <p:ext uri="{BB962C8B-B14F-4D97-AF65-F5344CB8AC3E}">
        <p14:creationId xmlns:p14="http://schemas.microsoft.com/office/powerpoint/2010/main" val="3877827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E73A8-3E8B-0AF7-72C2-C055F3C6C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2B834-7DEE-A504-D204-216F6F17D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D3EA6-B2E5-FFE3-619C-EC4018CEC1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04CAC2-B10D-BE82-4D3D-C5CABCC972EB}"/>
              </a:ext>
            </a:extLst>
          </p:cNvPr>
          <p:cNvSpPr>
            <a:spLocks noGrp="1"/>
          </p:cNvSpPr>
          <p:nvPr>
            <p:ph type="sldNum" sz="quarter" idx="5"/>
          </p:nvPr>
        </p:nvSpPr>
        <p:spPr/>
        <p:txBody>
          <a:bodyPr/>
          <a:lstStyle/>
          <a:p>
            <a:pPr marL="0" marR="0" lvl="0" indent="0" algn="r" defTabSz="469682"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968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586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8266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1CECA-F107-E0D5-C8CB-984770EAB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A1245-84A4-914D-D47E-415CA0E436E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1DF411E-618F-D0F1-1CBF-5E76680217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1647EA-1DFA-2438-00B0-97EFE83474AE}"/>
              </a:ext>
            </a:extLst>
          </p:cNvPr>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82946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57741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089803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31B59-8ABE-E060-78A3-65849716D9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253742-8556-07F0-E698-06D08AD2C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2DFFDB-4D28-E567-BE5A-433A8BFBEE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AFDA72-7476-1207-F21A-F61963248744}"/>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102233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546530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BB980-1F26-D33C-B9BE-DC0BB0F9A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7FDE3-C7B7-B8D7-90DB-CBF4783E4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43C1C-1AFF-33A4-D8BA-0BE769E663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E09972-B8AA-ABB6-2BBD-D267070B9B88}"/>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58132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8266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5DD75-D455-2ABB-1FC1-C9363823D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341AD-2F70-40EC-63B6-C5AE3B9B6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D5DA9-EBAE-64C5-AA0D-67C1B71BD5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3B2E6F-2121-C046-5570-30F750A758F1}"/>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057327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481136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14A2E-013E-1204-8C71-27ED288E9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5252B-1941-FB2D-A865-7F60797BF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3610A-08F7-B75B-EEBD-BA7F927AE4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FD6D24-F4AC-0A6E-A22B-C8CE716EE859}"/>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072974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C488E-0699-5F19-AD39-51FD5FA65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0299C-7EDA-6F34-DD7A-8FB82F5EAA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3A47BD-F9A2-2701-471A-C46F4DC485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06134C-7ED8-8F5F-434E-4F8BAAB6B5BD}"/>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68374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156478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876537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849216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280076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DC466-04F7-486B-92EC-2DD36D3CC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963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77526-1942-7145-711F-AC5476EF7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0B052-E2AD-84C6-AC51-BF9536AA713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4D32992-130E-8D4E-5082-28BED392E4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CB7D54-51F7-ED95-1214-EDE720D97184}"/>
              </a:ext>
            </a:extLst>
          </p:cNvPr>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6732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D8946-9AD1-4DDB-631C-3E51284D3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9223F-C19F-E58C-45BA-1E657BECB3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530C90-97BE-7535-7DC5-5AEE0D8FD9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DF1AE12-D4C9-8E8C-FB1D-E480F79EB63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65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6762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23CBF-3CE3-4126-DFE1-4D899A323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8DF87-9A06-D035-7620-5B2A366E6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3BF427-3A48-F7B3-195B-D479985262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28DD2C-DCF7-3B3C-9A1C-84625F2EC62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E2001-98D6-467A-A43B-74121386D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59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21794-7373-CDED-5D65-2B33CE64A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E78A1E-7FE7-C70F-5A76-CDFCE27EE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15697F-0658-55A4-72FE-A32CBBFD5F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0E0CF4-4028-542C-69EB-B43243184FA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E2001-98D6-467A-A43B-74121386D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9636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6762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21794-7373-CDED-5D65-2B33CE64A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E78A1E-7FE7-C70F-5A76-CDFCE27EE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15697F-0658-55A4-72FE-A32CBBFD5F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0E0CF4-4028-542C-69EB-B43243184FA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E2001-98D6-467A-A43B-74121386D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9636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E9A0AE-E986-40E7-8F55-A30A2A3AA2FA}" type="slidenum">
              <a:rPr lang="en-US" smtClean="0"/>
              <a:pPr/>
              <a:t>54</a:t>
            </a:fld>
            <a:endParaRPr lang="en-US"/>
          </a:p>
        </p:txBody>
      </p:sp>
    </p:spTree>
    <p:extLst>
      <p:ext uri="{BB962C8B-B14F-4D97-AF65-F5344CB8AC3E}">
        <p14:creationId xmlns:p14="http://schemas.microsoft.com/office/powerpoint/2010/main" val="1622622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E2001-98D6-467A-A43B-74121386D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5175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56F62-D523-57B3-7FFF-FB9CDC4E6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03BA3C-4CDE-2237-F6FB-F11C0C95D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28E6A-41CA-293A-BA8D-DF376B7A7A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32E45E-CACF-BAF5-2D26-4E25BDA0320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E2001-98D6-467A-A43B-74121386D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2358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B3E76-2DC7-691D-BD4E-C3EFAC7BB8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F0ED6-B6BB-8150-BF9D-E1CD768DA59A}"/>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A68F30FF-944D-2DFB-D0C5-B241AFD1E9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263201-6530-62B8-C892-2E9315263C31}"/>
              </a:ext>
            </a:extLst>
          </p:cNvPr>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52792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S PGothic" pitchFamily="34" charset="-128"/>
              <a:cs typeface="Arial" charset="0"/>
            </a:endParaRPr>
          </a:p>
        </p:txBody>
      </p:sp>
    </p:spTree>
    <p:extLst>
      <p:ext uri="{BB962C8B-B14F-4D97-AF65-F5344CB8AC3E}">
        <p14:creationId xmlns:p14="http://schemas.microsoft.com/office/powerpoint/2010/main" val="255934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7093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458913" y="1181100"/>
            <a:ext cx="4249737" cy="3189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71450" indent="-296711" eaLnBrk="0" hangingPunct="0">
              <a:defRPr>
                <a:solidFill>
                  <a:schemeClr val="tx1"/>
                </a:solidFill>
                <a:latin typeface="Verdana" panose="020B0604030504040204" pitchFamily="34" charset="0"/>
                <a:cs typeface="Arial" panose="020B0604020202020204" pitchFamily="34" charset="0"/>
              </a:defRPr>
            </a:lvl2pPr>
            <a:lvl3pPr marL="1186847" indent="-237369" eaLnBrk="0" hangingPunct="0">
              <a:defRPr>
                <a:solidFill>
                  <a:schemeClr val="tx1"/>
                </a:solidFill>
                <a:latin typeface="Verdana" panose="020B0604030504040204" pitchFamily="34" charset="0"/>
                <a:cs typeface="Arial" panose="020B0604020202020204" pitchFamily="34" charset="0"/>
              </a:defRPr>
            </a:lvl3pPr>
            <a:lvl4pPr marL="1661585" indent="-237369" eaLnBrk="0" hangingPunct="0">
              <a:defRPr>
                <a:solidFill>
                  <a:schemeClr val="tx1"/>
                </a:solidFill>
                <a:latin typeface="Verdana" panose="020B0604030504040204" pitchFamily="34" charset="0"/>
                <a:cs typeface="Arial" panose="020B0604020202020204" pitchFamily="34" charset="0"/>
              </a:defRPr>
            </a:lvl4pPr>
            <a:lvl5pPr marL="2136324" indent="-237369" eaLnBrk="0" hangingPunct="0">
              <a:defRPr>
                <a:solidFill>
                  <a:schemeClr val="tx1"/>
                </a:solidFill>
                <a:latin typeface="Verdana" panose="020B0604030504040204"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9E87B0D-30C4-4C14-91C9-1E9C80D02FF9}" type="slidenum">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itchFamily="34"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639300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S PGothic" pitchFamily="34" charset="-128"/>
              <a:cs typeface="Arial" charset="0"/>
            </a:endParaRPr>
          </a:p>
        </p:txBody>
      </p:sp>
    </p:spTree>
    <p:extLst>
      <p:ext uri="{BB962C8B-B14F-4D97-AF65-F5344CB8AC3E}">
        <p14:creationId xmlns:p14="http://schemas.microsoft.com/office/powerpoint/2010/main" val="4118483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77</a:t>
            </a:fld>
            <a:endParaRPr lang="en-US" altLang="en-US"/>
          </a:p>
        </p:txBody>
      </p:sp>
    </p:spTree>
    <p:extLst>
      <p:ext uri="{BB962C8B-B14F-4D97-AF65-F5344CB8AC3E}">
        <p14:creationId xmlns:p14="http://schemas.microsoft.com/office/powerpoint/2010/main" val="8607116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42975"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114638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E9A0AE-E986-40E7-8F55-A30A2A3AA2FA}" type="slidenum">
              <a:rPr lang="en-US" smtClean="0"/>
              <a:pPr/>
              <a:t>13</a:t>
            </a:fld>
            <a:endParaRPr lang="en-US"/>
          </a:p>
        </p:txBody>
      </p:sp>
    </p:spTree>
    <p:extLst>
      <p:ext uri="{BB962C8B-B14F-4D97-AF65-F5344CB8AC3E}">
        <p14:creationId xmlns:p14="http://schemas.microsoft.com/office/powerpoint/2010/main" val="345980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E9A0AE-E986-40E7-8F55-A30A2A3AA2FA}" type="slidenum">
              <a:rPr lang="en-US" smtClean="0"/>
              <a:pPr/>
              <a:t>15</a:t>
            </a:fld>
            <a:endParaRPr lang="en-US"/>
          </a:p>
        </p:txBody>
      </p:sp>
    </p:spTree>
    <p:extLst>
      <p:ext uri="{BB962C8B-B14F-4D97-AF65-F5344CB8AC3E}">
        <p14:creationId xmlns:p14="http://schemas.microsoft.com/office/powerpoint/2010/main" val="61346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37761-B5DC-E3BA-F0FE-C63EA439B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C7177-4F84-1009-1131-AB926C860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EF622-1234-9BE3-A03B-08B66FDC28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5B5041-616E-1C61-24DF-AFD5E0A4CC4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366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7038D-F649-424F-8E6D-C71A3AE8A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6BD6F-A29E-4034-2703-12647E261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20CE4B-5549-4B7C-B1C5-801E0B41EA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7645DB4-0A13-54F3-0551-A0FD586FBF40}"/>
              </a:ext>
            </a:extLst>
          </p:cNvPr>
          <p:cNvSpPr>
            <a:spLocks noGrp="1"/>
          </p:cNvSpPr>
          <p:nvPr>
            <p:ph type="sldNum" sz="quarter" idx="5"/>
          </p:nvPr>
        </p:nvSpPr>
        <p:spPr/>
        <p:txBody>
          <a:bodyPr/>
          <a:lstStyle/>
          <a:p>
            <a:fld id="{C0E9A0AE-E986-40E7-8F55-A30A2A3AA2FA}" type="slidenum">
              <a:rPr lang="en-US" smtClean="0"/>
              <a:pPr/>
              <a:t>18</a:t>
            </a:fld>
            <a:endParaRPr lang="en-US"/>
          </a:p>
        </p:txBody>
      </p:sp>
    </p:spTree>
    <p:extLst>
      <p:ext uri="{BB962C8B-B14F-4D97-AF65-F5344CB8AC3E}">
        <p14:creationId xmlns:p14="http://schemas.microsoft.com/office/powerpoint/2010/main" val="1411804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209F6-0552-9730-2FB0-A9E14CBD3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38DED-1BAC-7A6B-B5FC-294A0B245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B632C-DC16-7060-83E5-162F90646B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886D85-E427-1376-638E-CF2828D271FC}"/>
              </a:ext>
            </a:extLst>
          </p:cNvPr>
          <p:cNvSpPr>
            <a:spLocks noGrp="1"/>
          </p:cNvSpPr>
          <p:nvPr>
            <p:ph type="sldNum" sz="quarter" idx="5"/>
          </p:nvPr>
        </p:nvSpPr>
        <p:spPr/>
        <p:txBody>
          <a:bodyPr/>
          <a:lstStyle/>
          <a:p>
            <a:fld id="{C0E9A0AE-E986-40E7-8F55-A30A2A3AA2FA}" type="slidenum">
              <a:rPr lang="en-US" smtClean="0"/>
              <a:pPr/>
              <a:t>19</a:t>
            </a:fld>
            <a:endParaRPr lang="en-US"/>
          </a:p>
        </p:txBody>
      </p:sp>
    </p:spTree>
    <p:extLst>
      <p:ext uri="{BB962C8B-B14F-4D97-AF65-F5344CB8AC3E}">
        <p14:creationId xmlns:p14="http://schemas.microsoft.com/office/powerpoint/2010/main" val="1653885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15.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63E26384-0965-448B-9DAF-AB3CC72C6A37}" type="datetime1">
              <a:rPr lang="en-US" smtClean="0"/>
              <a:t>3/18/2026</a:t>
            </a:fld>
            <a:endParaRPr lang="en-US"/>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a:p>
        </p:txBody>
      </p:sp>
      <p:sp>
        <p:nvSpPr>
          <p:cNvPr id="10" name="Slide Number Placeholder 5"/>
          <p:cNvSpPr>
            <a:spLocks noGrp="1"/>
          </p:cNvSpPr>
          <p:nvPr>
            <p:ph type="sldNum" sz="quarter" idx="12"/>
          </p:nvPr>
        </p:nvSpPr>
        <p:spPr/>
        <p:txBody>
          <a:bodyPr/>
          <a:lstStyle>
            <a:lvl1pPr>
              <a:defRPr>
                <a:solidFill>
                  <a:schemeClr val="accent5">
                    <a:lumMod val="50000"/>
                  </a:schemeClr>
                </a:solidFill>
              </a:defRPr>
            </a:lvl1pPr>
          </a:lstStyle>
          <a:p>
            <a:pPr>
              <a:defRPr/>
            </a:pPr>
            <a:fld id="{815A0231-9940-4863-B13E-2164784B5DAF}" type="slidenum">
              <a:rPr lang="en-US" altLang="en-US" smtClean="0"/>
              <a:pPr>
                <a:defRPr/>
              </a:pPr>
              <a:t>‹#›</a:t>
            </a:fld>
            <a:endParaRPr lang="en-US" altLang="en-US"/>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00853"/>
            <a:ext cx="1905000" cy="942147"/>
          </a:xfrm>
          <a:prstGeom prst="rect">
            <a:avLst/>
          </a:prstGeom>
        </p:spPr>
      </p:pic>
    </p:spTree>
    <p:custDataLst>
      <p:tags r:id="rId1"/>
    </p:custDataLst>
    <p:extLst>
      <p:ext uri="{BB962C8B-B14F-4D97-AF65-F5344CB8AC3E}">
        <p14:creationId xmlns:p14="http://schemas.microsoft.com/office/powerpoint/2010/main" val="167346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3146611-51CC-44A5-A72B-3BC5C21A4568}"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E1A7BE-CAD9-4992-B6B4-054C1A06DBEB}" type="slidenum">
              <a:rPr lang="en-US" altLang="en-US"/>
              <a:pPr>
                <a:defRPr/>
              </a:pPr>
              <a:t>‹#›</a:t>
            </a:fld>
            <a:endParaRPr lang="en-US" altLang="en-US"/>
          </a:p>
        </p:txBody>
      </p:sp>
    </p:spTree>
    <p:extLst>
      <p:ext uri="{BB962C8B-B14F-4D97-AF65-F5344CB8AC3E}">
        <p14:creationId xmlns:p14="http://schemas.microsoft.com/office/powerpoint/2010/main" val="381019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B8D7388-C422-4821-B380-4DD11922D1B7}"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387572-65F5-4A15-AFB0-E08FFA02A4C7}" type="slidenum">
              <a:rPr lang="en-US" altLang="en-US"/>
              <a:pPr>
                <a:defRPr/>
              </a:pPr>
              <a:t>‹#›</a:t>
            </a:fld>
            <a:endParaRPr lang="en-US" altLang="en-US"/>
          </a:p>
        </p:txBody>
      </p:sp>
    </p:spTree>
    <p:extLst>
      <p:ext uri="{BB962C8B-B14F-4D97-AF65-F5344CB8AC3E}">
        <p14:creationId xmlns:p14="http://schemas.microsoft.com/office/powerpoint/2010/main" val="361042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6400800" cy="7159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F0C8CF0D-13AE-4405-8A10-3639D59B2258}"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D6E3BA-0B8E-4F8A-8CD8-F939A68D284F}" type="slidenum">
              <a:rPr lang="en-US" altLang="en-US"/>
              <a:pPr>
                <a:defRPr/>
              </a:pPr>
              <a:t>‹#›</a:t>
            </a:fld>
            <a:endParaRPr lang="en-US" altLang="en-US"/>
          </a:p>
        </p:txBody>
      </p:sp>
    </p:spTree>
    <p:custDataLst>
      <p:tags r:id="rId1"/>
    </p:custDataLst>
    <p:extLst>
      <p:ext uri="{BB962C8B-B14F-4D97-AF65-F5344CB8AC3E}">
        <p14:creationId xmlns:p14="http://schemas.microsoft.com/office/powerpoint/2010/main" val="3473625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46F7B3-6B0D-43F4-A0D9-0D3207988553}" type="datetime1">
              <a:rPr lang="en-US"/>
              <a:pPr>
                <a:defRPr/>
              </a:pPr>
              <a:t>3/18/2026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41401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7" name="Picture 6" descr="g637416508_HD.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28651" y="2088037"/>
            <a:ext cx="5011574" cy="1549816"/>
          </a:xfrm>
          <a:noFill/>
        </p:spPr>
        <p:txBody>
          <a:bodyPr vert="horz" lIns="91440" tIns="45720" rIns="91440" bIns="45720" anchor="t" anchorCtr="0">
            <a:noAutofit/>
          </a:bodyPr>
          <a:lstStyle>
            <a:lvl1pPr algn="l">
              <a:lnSpc>
                <a:spcPct val="90000"/>
              </a:lnSpc>
              <a:defRPr sz="4500" b="1" i="0" cap="all" baseline="0">
                <a:solidFill>
                  <a:schemeClr val="tx1"/>
                </a:solidFill>
                <a:latin typeface="Arial" charset="0"/>
                <a:ea typeface="Arial" charset="0"/>
                <a:cs typeface="Arial" charset="0"/>
              </a:defRPr>
            </a:lvl1pPr>
          </a:lstStyle>
          <a:p>
            <a:r>
              <a:rPr lang="en-US"/>
              <a:t>Click to edit Master title </a:t>
            </a:r>
          </a:p>
        </p:txBody>
      </p:sp>
      <p:sp>
        <p:nvSpPr>
          <p:cNvPr id="3" name="Subtitle 2"/>
          <p:cNvSpPr>
            <a:spLocks noGrp="1"/>
          </p:cNvSpPr>
          <p:nvPr>
            <p:ph type="subTitle" idx="1"/>
          </p:nvPr>
        </p:nvSpPr>
        <p:spPr>
          <a:xfrm>
            <a:off x="628651" y="3813110"/>
            <a:ext cx="5011574" cy="641488"/>
          </a:xfrm>
          <a:noFill/>
        </p:spPr>
        <p:txBody>
          <a:bodyPr vert="horz" lIns="91440" tIns="45720" rIns="91440" bIns="45720" anchor="t" anchorCtr="0">
            <a:noAutofit/>
          </a:bodyPr>
          <a:lstStyle>
            <a:lvl1pPr marL="0" indent="0" algn="l">
              <a:lnSpc>
                <a:spcPct val="90000"/>
              </a:lnSpc>
              <a:spcBef>
                <a:spcPts val="0"/>
              </a:spcBef>
              <a:buNone/>
              <a:defRPr sz="1800" b="0" i="0">
                <a:solidFill>
                  <a:schemeClr val="tx1"/>
                </a:solidFill>
                <a:latin typeface="Arial" charset="0"/>
                <a:ea typeface="Arial" charset="0"/>
                <a:cs typeface="Arial" charset="0"/>
              </a:defRPr>
            </a:lvl1pPr>
            <a:lvl2pPr marL="342830" indent="0" algn="ctr">
              <a:buNone/>
              <a:defRPr sz="1500"/>
            </a:lvl2pPr>
            <a:lvl3pPr marL="685664" indent="0" algn="ctr">
              <a:buNone/>
              <a:defRPr sz="135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a:t>Click to edit Master subtitle style</a:t>
            </a:r>
          </a:p>
        </p:txBody>
      </p:sp>
      <p:pic>
        <p:nvPicPr>
          <p:cNvPr id="4" name="Picture 3"/>
          <p:cNvPicPr>
            <a:picLocks noChangeAspect="1"/>
          </p:cNvPicPr>
          <p:nvPr userDrawn="1"/>
        </p:nvPicPr>
        <p:blipFill>
          <a:blip r:embed="rId3" cstate="print"/>
          <a:stretch>
            <a:fillRect/>
          </a:stretch>
        </p:blipFill>
        <p:spPr>
          <a:xfrm>
            <a:off x="737401" y="1088039"/>
            <a:ext cx="1229842" cy="262985"/>
          </a:xfrm>
          <a:prstGeom prst="rect">
            <a:avLst/>
          </a:prstGeom>
        </p:spPr>
      </p:pic>
      <p:sp>
        <p:nvSpPr>
          <p:cNvPr id="8" name="Text Placeholder 7"/>
          <p:cNvSpPr>
            <a:spLocks noGrp="1"/>
          </p:cNvSpPr>
          <p:nvPr>
            <p:ph type="body" sz="quarter" idx="11" hasCustomPrompt="1"/>
          </p:nvPr>
        </p:nvSpPr>
        <p:spPr>
          <a:xfrm>
            <a:off x="628651" y="5029269"/>
            <a:ext cx="3269456" cy="317500"/>
          </a:xfrm>
          <a:noFill/>
        </p:spPr>
        <p:txBody>
          <a:bodyPr vert="horz" lIns="91440" tIns="45720" rIns="91440" bIns="45720" rtlCol="0" anchor="ctr" anchorCtr="0">
            <a:noAutofit/>
          </a:bodyPr>
          <a:lstStyle>
            <a:lvl1pPr>
              <a:defRPr lang="en-US" sz="1050" b="0" i="0" dirty="0">
                <a:solidFill>
                  <a:schemeClr val="tx1"/>
                </a:solidFill>
              </a:defRPr>
            </a:lvl1pPr>
          </a:lstStyle>
          <a:p>
            <a:pPr marL="0" lvl="0" indent="0">
              <a:lnSpc>
                <a:spcPct val="90000"/>
              </a:lnSpc>
              <a:spcBef>
                <a:spcPts val="0"/>
              </a:spcBef>
              <a:buNone/>
            </a:pPr>
            <a:r>
              <a:rPr lang="en-US"/>
              <a:t>Date</a:t>
            </a:r>
          </a:p>
        </p:txBody>
      </p:sp>
    </p:spTree>
    <p:extLst>
      <p:ext uri="{BB962C8B-B14F-4D97-AF65-F5344CB8AC3E}">
        <p14:creationId xmlns:p14="http://schemas.microsoft.com/office/powerpoint/2010/main" val="19326763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28651" y="2088037"/>
            <a:ext cx="5011574" cy="1549816"/>
          </a:xfrm>
          <a:noFill/>
        </p:spPr>
        <p:txBody>
          <a:bodyPr vert="horz" lIns="91440" tIns="45720" rIns="91440" bIns="45720" anchor="t" anchorCtr="0">
            <a:noAutofit/>
          </a:bodyPr>
          <a:lstStyle>
            <a:lvl1pPr algn="l">
              <a:lnSpc>
                <a:spcPct val="90000"/>
              </a:lnSpc>
              <a:defRPr sz="4500" b="1" i="0" cap="all" baseline="0">
                <a:solidFill>
                  <a:schemeClr val="tx1"/>
                </a:solidFill>
                <a:latin typeface="Arial" charset="0"/>
                <a:ea typeface="Arial" charset="0"/>
                <a:cs typeface="Arial" charset="0"/>
              </a:defRPr>
            </a:lvl1pPr>
          </a:lstStyle>
          <a:p>
            <a:r>
              <a:rPr lang="en-US"/>
              <a:t>Click to edit Master title </a:t>
            </a:r>
          </a:p>
        </p:txBody>
      </p:sp>
      <p:sp>
        <p:nvSpPr>
          <p:cNvPr id="3" name="Subtitle 2"/>
          <p:cNvSpPr>
            <a:spLocks noGrp="1"/>
          </p:cNvSpPr>
          <p:nvPr>
            <p:ph type="subTitle" idx="1"/>
          </p:nvPr>
        </p:nvSpPr>
        <p:spPr>
          <a:xfrm>
            <a:off x="628651" y="3813110"/>
            <a:ext cx="5011574" cy="641488"/>
          </a:xfrm>
          <a:noFill/>
        </p:spPr>
        <p:txBody>
          <a:bodyPr vert="horz" lIns="91440" tIns="45720" rIns="91440" bIns="45720" anchor="t" anchorCtr="0">
            <a:noAutofit/>
          </a:bodyPr>
          <a:lstStyle>
            <a:lvl1pPr marL="0" indent="0" algn="l">
              <a:lnSpc>
                <a:spcPct val="90000"/>
              </a:lnSpc>
              <a:spcBef>
                <a:spcPts val="0"/>
              </a:spcBef>
              <a:buNone/>
              <a:defRPr sz="1800" b="0" i="0">
                <a:solidFill>
                  <a:schemeClr val="tx1"/>
                </a:solidFill>
                <a:latin typeface="Arial" charset="0"/>
                <a:ea typeface="Arial" charset="0"/>
                <a:cs typeface="Arial" charset="0"/>
              </a:defRPr>
            </a:lvl1pPr>
            <a:lvl2pPr marL="342830" indent="0" algn="ctr">
              <a:buNone/>
              <a:defRPr sz="1500"/>
            </a:lvl2pPr>
            <a:lvl3pPr marL="685664" indent="0" algn="ctr">
              <a:buNone/>
              <a:defRPr sz="135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a:t>Click to edit Master subtitle style</a:t>
            </a:r>
          </a:p>
        </p:txBody>
      </p:sp>
      <p:pic>
        <p:nvPicPr>
          <p:cNvPr id="4" name="Picture 3"/>
          <p:cNvPicPr>
            <a:picLocks noChangeAspect="1"/>
          </p:cNvPicPr>
          <p:nvPr userDrawn="1"/>
        </p:nvPicPr>
        <p:blipFill>
          <a:blip r:embed="rId3" cstate="print"/>
          <a:stretch>
            <a:fillRect/>
          </a:stretch>
        </p:blipFill>
        <p:spPr>
          <a:xfrm>
            <a:off x="737401" y="1088039"/>
            <a:ext cx="1229842" cy="262985"/>
          </a:xfrm>
          <a:prstGeom prst="rect">
            <a:avLst/>
          </a:prstGeom>
        </p:spPr>
      </p:pic>
      <p:sp>
        <p:nvSpPr>
          <p:cNvPr id="8" name="Text Placeholder 7"/>
          <p:cNvSpPr>
            <a:spLocks noGrp="1"/>
          </p:cNvSpPr>
          <p:nvPr>
            <p:ph type="body" sz="quarter" idx="11" hasCustomPrompt="1"/>
          </p:nvPr>
        </p:nvSpPr>
        <p:spPr>
          <a:xfrm>
            <a:off x="628651" y="5029269"/>
            <a:ext cx="3269456" cy="317500"/>
          </a:xfrm>
          <a:noFill/>
        </p:spPr>
        <p:txBody>
          <a:bodyPr vert="horz" lIns="91440" tIns="45720" rIns="91440" bIns="45720" rtlCol="0" anchor="ctr" anchorCtr="0">
            <a:noAutofit/>
          </a:bodyPr>
          <a:lstStyle>
            <a:lvl1pPr>
              <a:defRPr lang="en-US" sz="1050" b="0" i="0" dirty="0">
                <a:solidFill>
                  <a:schemeClr val="tx1"/>
                </a:solidFill>
              </a:defRPr>
            </a:lvl1pPr>
          </a:lstStyle>
          <a:p>
            <a:pPr marL="0" lvl="0" indent="0">
              <a:lnSpc>
                <a:spcPct val="90000"/>
              </a:lnSpc>
              <a:spcBef>
                <a:spcPts val="0"/>
              </a:spcBef>
              <a:buNone/>
            </a:pPr>
            <a:r>
              <a:rPr lang="en-US"/>
              <a:t>Date</a:t>
            </a:r>
          </a:p>
        </p:txBody>
      </p:sp>
    </p:spTree>
    <p:extLst>
      <p:ext uri="{BB962C8B-B14F-4D97-AF65-F5344CB8AC3E}">
        <p14:creationId xmlns:p14="http://schemas.microsoft.com/office/powerpoint/2010/main" val="7125510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1">
        <a:schemeClr val="bg1"/>
      </p:bgRef>
    </p:bg>
    <p:spTree>
      <p:nvGrpSpPr>
        <p:cNvPr id="1" name=""/>
        <p:cNvGrpSpPr/>
        <p:nvPr/>
      </p:nvGrpSpPr>
      <p:grpSpPr>
        <a:xfrm>
          <a:off x="0" y="0"/>
          <a:ext cx="0" cy="0"/>
          <a:chOff x="0" y="0"/>
          <a:chExt cx="0" cy="0"/>
        </a:xfrm>
      </p:grpSpPr>
      <p:pic>
        <p:nvPicPr>
          <p:cNvPr id="6" name="Picture 5" descr="t516042120_HD.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28651" y="2088037"/>
            <a:ext cx="5011574" cy="1549816"/>
          </a:xfrm>
          <a:noFill/>
        </p:spPr>
        <p:txBody>
          <a:bodyPr vert="horz" lIns="91440" tIns="45720" rIns="91440" bIns="45720" anchor="t" anchorCtr="0">
            <a:noAutofit/>
          </a:bodyPr>
          <a:lstStyle>
            <a:lvl1pPr algn="l">
              <a:lnSpc>
                <a:spcPct val="90000"/>
              </a:lnSpc>
              <a:defRPr sz="4500" b="1" i="0" cap="all" baseline="0">
                <a:solidFill>
                  <a:schemeClr val="tx1"/>
                </a:solidFill>
                <a:latin typeface="Arial" charset="0"/>
                <a:ea typeface="Arial" charset="0"/>
                <a:cs typeface="Arial" charset="0"/>
              </a:defRPr>
            </a:lvl1pPr>
          </a:lstStyle>
          <a:p>
            <a:r>
              <a:rPr lang="en-US"/>
              <a:t>Click to edit Master title </a:t>
            </a:r>
          </a:p>
        </p:txBody>
      </p:sp>
      <p:sp>
        <p:nvSpPr>
          <p:cNvPr id="3" name="Subtitle 2"/>
          <p:cNvSpPr>
            <a:spLocks noGrp="1"/>
          </p:cNvSpPr>
          <p:nvPr>
            <p:ph type="subTitle" idx="1"/>
          </p:nvPr>
        </p:nvSpPr>
        <p:spPr>
          <a:xfrm>
            <a:off x="628651" y="3813110"/>
            <a:ext cx="5011574" cy="641488"/>
          </a:xfrm>
          <a:noFill/>
        </p:spPr>
        <p:txBody>
          <a:bodyPr vert="horz" lIns="91440" tIns="45720" rIns="91440" bIns="45720" anchor="t" anchorCtr="0">
            <a:noAutofit/>
          </a:bodyPr>
          <a:lstStyle>
            <a:lvl1pPr marL="0" indent="0" algn="l">
              <a:lnSpc>
                <a:spcPct val="90000"/>
              </a:lnSpc>
              <a:spcBef>
                <a:spcPts val="0"/>
              </a:spcBef>
              <a:buNone/>
              <a:defRPr sz="1800" b="0" i="0">
                <a:solidFill>
                  <a:schemeClr val="tx1"/>
                </a:solidFill>
                <a:latin typeface="Arial" charset="0"/>
                <a:ea typeface="Arial" charset="0"/>
                <a:cs typeface="Arial" charset="0"/>
              </a:defRPr>
            </a:lvl1pPr>
            <a:lvl2pPr marL="342830" indent="0" algn="ctr">
              <a:buNone/>
              <a:defRPr sz="1500"/>
            </a:lvl2pPr>
            <a:lvl3pPr marL="685664" indent="0" algn="ctr">
              <a:buNone/>
              <a:defRPr sz="135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a:t>Click to edit Master subtitle style</a:t>
            </a:r>
          </a:p>
        </p:txBody>
      </p:sp>
      <p:pic>
        <p:nvPicPr>
          <p:cNvPr id="4" name="Picture 3"/>
          <p:cNvPicPr>
            <a:picLocks noChangeAspect="1"/>
          </p:cNvPicPr>
          <p:nvPr userDrawn="1"/>
        </p:nvPicPr>
        <p:blipFill>
          <a:blip r:embed="rId3" cstate="print"/>
          <a:stretch>
            <a:fillRect/>
          </a:stretch>
        </p:blipFill>
        <p:spPr>
          <a:xfrm>
            <a:off x="737401" y="1088039"/>
            <a:ext cx="1229842" cy="262985"/>
          </a:xfrm>
          <a:prstGeom prst="rect">
            <a:avLst/>
          </a:prstGeom>
        </p:spPr>
      </p:pic>
      <p:sp>
        <p:nvSpPr>
          <p:cNvPr id="8" name="Text Placeholder 7"/>
          <p:cNvSpPr>
            <a:spLocks noGrp="1"/>
          </p:cNvSpPr>
          <p:nvPr>
            <p:ph type="body" sz="quarter" idx="11" hasCustomPrompt="1"/>
          </p:nvPr>
        </p:nvSpPr>
        <p:spPr>
          <a:xfrm>
            <a:off x="628651" y="5029269"/>
            <a:ext cx="3269456" cy="317500"/>
          </a:xfrm>
          <a:noFill/>
        </p:spPr>
        <p:txBody>
          <a:bodyPr vert="horz" lIns="91440" tIns="45720" rIns="91440" bIns="45720" rtlCol="0" anchor="ctr" anchorCtr="0">
            <a:noAutofit/>
          </a:bodyPr>
          <a:lstStyle>
            <a:lvl1pPr>
              <a:defRPr lang="en-US" sz="1050" b="0" i="0" dirty="0">
                <a:solidFill>
                  <a:schemeClr val="tx1"/>
                </a:solidFill>
              </a:defRPr>
            </a:lvl1pPr>
          </a:lstStyle>
          <a:p>
            <a:pPr marL="0" lvl="0" indent="0">
              <a:lnSpc>
                <a:spcPct val="90000"/>
              </a:lnSpc>
              <a:spcBef>
                <a:spcPts val="0"/>
              </a:spcBef>
              <a:buNone/>
            </a:pPr>
            <a:r>
              <a:rPr lang="en-US"/>
              <a:t>Date</a:t>
            </a:r>
          </a:p>
        </p:txBody>
      </p:sp>
    </p:spTree>
    <p:extLst>
      <p:ext uri="{BB962C8B-B14F-4D97-AF65-F5344CB8AC3E}">
        <p14:creationId xmlns:p14="http://schemas.microsoft.com/office/powerpoint/2010/main" val="32086794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pic>
        <p:nvPicPr>
          <p:cNvPr id="4" name="Picture 3" descr="g702545449_H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
            <a:ext cx="9144000" cy="6260623"/>
          </a:xfrm>
          <a:prstGeom prst="rect">
            <a:avLst/>
          </a:prstGeom>
        </p:spPr>
      </p:pic>
      <p:sp>
        <p:nvSpPr>
          <p:cNvPr id="2" name="Title 1"/>
          <p:cNvSpPr>
            <a:spLocks noGrp="1"/>
          </p:cNvSpPr>
          <p:nvPr>
            <p:ph type="ctrTitle" hasCustomPrompt="1"/>
          </p:nvPr>
        </p:nvSpPr>
        <p:spPr>
          <a:xfrm>
            <a:off x="628659" y="475600"/>
            <a:ext cx="6949787" cy="3588826"/>
          </a:xfrm>
        </p:spPr>
        <p:txBody>
          <a:bodyPr vert="horz" anchor="ctr" anchorCtr="0">
            <a:noAutofit/>
          </a:bodyPr>
          <a:lstStyle>
            <a:lvl1pPr algn="l">
              <a:defRPr sz="3750" b="1" i="0" spc="0" baseline="0">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3821552579"/>
      </p:ext>
    </p:extLst>
  </p:cSld>
  <p:clrMapOvr>
    <a:masterClrMapping/>
  </p:clrMapOvr>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umper">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
            <a:ext cx="9144000" cy="6260623"/>
          </a:xfrm>
          <a:prstGeom prst="rect">
            <a:avLst/>
          </a:prstGeom>
        </p:spPr>
      </p:pic>
      <p:sp>
        <p:nvSpPr>
          <p:cNvPr id="2" name="Title 1"/>
          <p:cNvSpPr>
            <a:spLocks noGrp="1"/>
          </p:cNvSpPr>
          <p:nvPr>
            <p:ph type="ctrTitle" hasCustomPrompt="1"/>
          </p:nvPr>
        </p:nvSpPr>
        <p:spPr>
          <a:xfrm>
            <a:off x="628659" y="475600"/>
            <a:ext cx="6949787" cy="3588826"/>
          </a:xfrm>
        </p:spPr>
        <p:txBody>
          <a:bodyPr vert="horz" anchor="ctr" anchorCtr="0">
            <a:noAutofit/>
          </a:bodyPr>
          <a:lstStyle>
            <a:lvl1pPr algn="l">
              <a:defRPr sz="3750" b="1" i="0" spc="0" baseline="0">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859785724"/>
      </p:ext>
    </p:extLst>
  </p:cSld>
  <p:clrMapOvr>
    <a:masterClrMapping/>
  </p:clrMapOvr>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umper">
    <p:bg>
      <p:bgPr>
        <a:solidFill>
          <a:schemeClr val="bg1"/>
        </a:solidFill>
        <a:effectLst/>
      </p:bgPr>
    </p:bg>
    <p:spTree>
      <p:nvGrpSpPr>
        <p:cNvPr id="1" name=""/>
        <p:cNvGrpSpPr/>
        <p:nvPr/>
      </p:nvGrpSpPr>
      <p:grpSpPr>
        <a:xfrm>
          <a:off x="0" y="0"/>
          <a:ext cx="0" cy="0"/>
          <a:chOff x="0" y="0"/>
          <a:chExt cx="0" cy="0"/>
        </a:xfrm>
      </p:grpSpPr>
      <p:pic>
        <p:nvPicPr>
          <p:cNvPr id="4" name="Picture 3" descr="t83313303_H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261100"/>
          </a:xfrm>
          <a:prstGeom prst="rect">
            <a:avLst/>
          </a:prstGeom>
        </p:spPr>
      </p:pic>
      <p:sp>
        <p:nvSpPr>
          <p:cNvPr id="2" name="Title 1"/>
          <p:cNvSpPr>
            <a:spLocks noGrp="1"/>
          </p:cNvSpPr>
          <p:nvPr>
            <p:ph type="ctrTitle" hasCustomPrompt="1"/>
          </p:nvPr>
        </p:nvSpPr>
        <p:spPr>
          <a:xfrm>
            <a:off x="628659" y="475600"/>
            <a:ext cx="6949787" cy="3588826"/>
          </a:xfrm>
        </p:spPr>
        <p:txBody>
          <a:bodyPr vert="horz" anchor="ctr" anchorCtr="0">
            <a:noAutofit/>
          </a:bodyPr>
          <a:lstStyle>
            <a:lvl1pPr algn="l">
              <a:defRPr sz="3750" b="1" i="0" spc="0" baseline="0">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2522550240"/>
      </p:ext>
    </p:extLst>
  </p:cSld>
  <p:clrMapOvr>
    <a:masterClrMapping/>
  </p:clrMapOvr>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838200"/>
          </a:xfrm>
        </p:spPr>
        <p:txBody>
          <a:bodyPr anchor="b" anchorCtr="0"/>
          <a:lstStyle>
            <a:lvl1pPr algn="l">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8F0F033-E0AA-4762-8CD4-5A2BCB9DB1F6}"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C3FE04-E715-46F6-B07D-5A234E157AC3}" type="slidenum">
              <a:rPr lang="en-US" altLang="en-US"/>
              <a:pPr>
                <a:defRPr/>
              </a:pPr>
              <a:t>‹#›</a:t>
            </a:fld>
            <a:endParaRPr lang="en-US" altLang="en-US"/>
          </a:p>
        </p:txBody>
      </p:sp>
    </p:spTree>
    <p:extLst>
      <p:ext uri="{BB962C8B-B14F-4D97-AF65-F5344CB8AC3E}">
        <p14:creationId xmlns:p14="http://schemas.microsoft.com/office/powerpoint/2010/main" val="969665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umper, No Photo">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628659" y="475600"/>
            <a:ext cx="6949787" cy="3588826"/>
          </a:xfrm>
        </p:spPr>
        <p:txBody>
          <a:bodyPr vert="horz" anchor="ctr" anchorCtr="0">
            <a:noAutofit/>
          </a:bodyPr>
          <a:lstStyle>
            <a:lvl1pPr algn="l">
              <a:defRPr sz="3750" b="1" i="0" cap="all" spc="0" baseline="0">
                <a:solidFill>
                  <a:schemeClr val="bg1"/>
                </a:solidFill>
                <a:latin typeface="Arial" charset="0"/>
                <a:ea typeface="Arial" charset="0"/>
                <a:cs typeface="Arial" charset="0"/>
              </a:defRPr>
            </a:lvl1pPr>
          </a:lstStyle>
          <a:p>
            <a:r>
              <a:rPr lang="en-US"/>
              <a:t>CLICK TO EDIT MASTER TITLE STYLE</a:t>
            </a:r>
          </a:p>
        </p:txBody>
      </p:sp>
    </p:spTree>
    <p:custDataLst>
      <p:tags r:id="rId1"/>
    </p:custDataLst>
    <p:extLst>
      <p:ext uri="{BB962C8B-B14F-4D97-AF65-F5344CB8AC3E}">
        <p14:creationId xmlns:p14="http://schemas.microsoft.com/office/powerpoint/2010/main" val="138272464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788358" y="1728489"/>
            <a:ext cx="6543875" cy="2012167"/>
          </a:xfrm>
        </p:spPr>
        <p:txBody>
          <a:bodyPr/>
          <a:lstStyle/>
          <a:p>
            <a:pPr lvl="0"/>
            <a:r>
              <a:rPr lang="en-US"/>
              <a:t>Click to edit Master text styles</a:t>
            </a:r>
          </a:p>
          <a:p>
            <a:pPr lvl="1"/>
            <a:r>
              <a:rPr lang="en-US"/>
              <a:t>Second level</a:t>
            </a:r>
          </a:p>
        </p:txBody>
      </p:sp>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baseline="0" dirty="0">
                <a:solidFill>
                  <a:schemeClr val="tx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472671287"/>
      </p:ext>
    </p:extLst>
  </p:cSld>
  <p:clrMapOvr>
    <a:masterClrMapping/>
  </p:clrMapOvr>
  <p:extLst>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788351" y="1729471"/>
            <a:ext cx="6545901" cy="1782210"/>
          </a:xfrm>
        </p:spPr>
        <p:txBody>
          <a:bodyPr/>
          <a:lstStyle/>
          <a:p>
            <a:pPr lvl="0"/>
            <a:r>
              <a:rPr lang="en-US"/>
              <a:t>Click to edit Master text styles</a:t>
            </a:r>
          </a:p>
          <a:p>
            <a:pPr lvl="1"/>
            <a:r>
              <a:rPr lang="en-US"/>
              <a:t>Second level</a:t>
            </a:r>
          </a:p>
        </p:txBody>
      </p:sp>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9" y="5819775"/>
            <a:ext cx="9144001" cy="448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Tree>
    <p:extLst>
      <p:ext uri="{BB962C8B-B14F-4D97-AF65-F5344CB8AC3E}">
        <p14:creationId xmlns:p14="http://schemas.microsoft.com/office/powerpoint/2010/main" val="3265961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788350" y="1728938"/>
            <a:ext cx="6546056" cy="2019300"/>
          </a:xfrm>
        </p:spPr>
        <p:txBody>
          <a:bodyPr/>
          <a:lstStyle>
            <a:lvl1pPr>
              <a:defRPr/>
            </a:lvl1pPr>
            <a:lvl3pPr marL="685664" indent="0">
              <a:buNone/>
              <a:defRPr/>
            </a:lvl3pPr>
          </a:lstStyle>
          <a:p>
            <a:pPr lvl="0"/>
            <a:r>
              <a:rPr lang="en-US"/>
              <a:t>Click to edit Master text styles</a:t>
            </a:r>
          </a:p>
          <a:p>
            <a:pPr lvl="1"/>
            <a:r>
              <a:rPr lang="en-US"/>
              <a:t>Second level</a:t>
            </a:r>
          </a:p>
        </p:txBody>
      </p:sp>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9" y="4050503"/>
            <a:ext cx="9144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Tree>
    <p:extLst>
      <p:ext uri="{BB962C8B-B14F-4D97-AF65-F5344CB8AC3E}">
        <p14:creationId xmlns:p14="http://schemas.microsoft.com/office/powerpoint/2010/main" val="1353485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88350" y="1732880"/>
            <a:ext cx="7727156" cy="2030637"/>
          </a:xfrm>
        </p:spPr>
        <p:txBody>
          <a:bodyPr numCol="2" spcCol="228600"/>
          <a:lstStyle>
            <a:lvl1pPr marL="261890" marR="0" indent="-261890" algn="l" defTabSz="685664" rtl="0" eaLnBrk="1" fontAlgn="auto" latinLnBrk="0" hangingPunct="1">
              <a:lnSpc>
                <a:spcPct val="100000"/>
              </a:lnSpc>
              <a:spcBef>
                <a:spcPts val="750"/>
              </a:spcBef>
              <a:spcAft>
                <a:spcPts val="0"/>
              </a:spcAft>
              <a:buClrTx/>
              <a:buSzPct val="115000"/>
              <a:buFontTx/>
              <a:buBlip>
                <a:blip r:embed="rId2"/>
              </a:buBlip>
              <a:tabLst/>
              <a:defRPr/>
            </a:lvl1pPr>
            <a:lvl2pPr>
              <a:defRPr/>
            </a:lvl2pPr>
            <a:lvl5pPr>
              <a:defRPr/>
            </a:lvl5pPr>
          </a:lstStyle>
          <a:p>
            <a:pPr lvl="0"/>
            <a:r>
              <a:rPr lang="en-US"/>
              <a:t>Click to edit Master text styles</a:t>
            </a:r>
          </a:p>
          <a:p>
            <a:pPr lvl="1"/>
            <a:r>
              <a:rPr lang="en-US"/>
              <a:t>Text</a:t>
            </a:r>
          </a:p>
          <a:p>
            <a:pPr lvl="1"/>
            <a:r>
              <a:rPr lang="en-US"/>
              <a:t>Text</a:t>
            </a:r>
          </a:p>
          <a:p>
            <a:pPr lvl="1"/>
            <a:r>
              <a:rPr lang="en-US"/>
              <a:t>Text</a:t>
            </a:r>
          </a:p>
          <a:p>
            <a:pPr lvl="1"/>
            <a:r>
              <a:rPr lang="en-US"/>
              <a:t>Text</a:t>
            </a:r>
          </a:p>
          <a:p>
            <a:pPr marL="261890" marR="0" lvl="0" indent="-261890" algn="l" defTabSz="685664" rtl="0" eaLnBrk="1" fontAlgn="auto" latinLnBrk="0" hangingPunct="1">
              <a:lnSpc>
                <a:spcPct val="100000"/>
              </a:lnSpc>
              <a:spcBef>
                <a:spcPts val="750"/>
              </a:spcBef>
              <a:spcAft>
                <a:spcPts val="0"/>
              </a:spcAft>
              <a:buClrTx/>
              <a:buSzPct val="115000"/>
              <a:buFontTx/>
              <a:buBlip>
                <a:blip r:embed="rId2"/>
              </a:buBlip>
              <a:tabLst/>
              <a:defRPr/>
            </a:pPr>
            <a:r>
              <a:rPr lang="en-US"/>
              <a:t>Click to edit Master text styles</a:t>
            </a:r>
          </a:p>
          <a:p>
            <a:pPr lvl="1"/>
            <a:r>
              <a:rPr lang="en-US"/>
              <a:t>Text</a:t>
            </a:r>
          </a:p>
          <a:p>
            <a:pPr lvl="1"/>
            <a:r>
              <a:rPr lang="en-US"/>
              <a:t>Text</a:t>
            </a:r>
          </a:p>
          <a:p>
            <a:pPr lvl="1"/>
            <a:r>
              <a:rPr lang="en-US"/>
              <a:t>Text</a:t>
            </a:r>
          </a:p>
          <a:p>
            <a:pPr lvl="1"/>
            <a:r>
              <a:rPr lang="en-US"/>
              <a:t>Text</a:t>
            </a:r>
          </a:p>
        </p:txBody>
      </p:sp>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770684955"/>
      </p:ext>
    </p:extLst>
  </p:cSld>
  <p:clrMapOvr>
    <a:masterClrMapping/>
  </p:clrMapOvr>
  <p:extLst>
    <p:ext uri="{DCECCB84-F9BA-43D5-87BE-67443E8EF086}">
      <p15:sldGuideLst xmlns:p15="http://schemas.microsoft.com/office/powerpoint/2012/main">
        <p15:guide id="1" orient="horz" pos="25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9" y="4050503"/>
            <a:ext cx="9144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 name="Content Placeholder 7"/>
          <p:cNvSpPr>
            <a:spLocks noGrp="1"/>
          </p:cNvSpPr>
          <p:nvPr>
            <p:ph sz="quarter" idx="10"/>
          </p:nvPr>
        </p:nvSpPr>
        <p:spPr>
          <a:xfrm>
            <a:off x="788350" y="1732880"/>
            <a:ext cx="7727156" cy="2030637"/>
          </a:xfrm>
        </p:spPr>
        <p:txBody>
          <a:bodyPr numCol="2" spcCol="228600"/>
          <a:lstStyle>
            <a:lvl1pPr marL="261890" marR="0" indent="-261890" algn="l" defTabSz="685664" rtl="0" eaLnBrk="1" fontAlgn="auto" latinLnBrk="0" hangingPunct="1">
              <a:lnSpc>
                <a:spcPct val="100000"/>
              </a:lnSpc>
              <a:spcBef>
                <a:spcPts val="750"/>
              </a:spcBef>
              <a:spcAft>
                <a:spcPts val="0"/>
              </a:spcAft>
              <a:buClrTx/>
              <a:buSzPct val="115000"/>
              <a:buFontTx/>
              <a:buBlip>
                <a:blip r:embed="rId2"/>
              </a:buBlip>
              <a:tabLst/>
              <a:defRPr/>
            </a:lvl1pPr>
            <a:lvl2pPr>
              <a:defRPr/>
            </a:lvl2pPr>
            <a:lvl5pPr>
              <a:defRPr/>
            </a:lvl5pPr>
          </a:lstStyle>
          <a:p>
            <a:pPr lvl="0"/>
            <a:r>
              <a:rPr lang="en-US"/>
              <a:t>Click to edit Master text styles</a:t>
            </a:r>
          </a:p>
          <a:p>
            <a:pPr lvl="1"/>
            <a:r>
              <a:rPr lang="en-US"/>
              <a:t>Text</a:t>
            </a:r>
          </a:p>
          <a:p>
            <a:pPr lvl="1"/>
            <a:r>
              <a:rPr lang="en-US"/>
              <a:t>Text</a:t>
            </a:r>
          </a:p>
          <a:p>
            <a:pPr lvl="1"/>
            <a:r>
              <a:rPr lang="en-US"/>
              <a:t>Text</a:t>
            </a:r>
          </a:p>
          <a:p>
            <a:pPr lvl="1"/>
            <a:r>
              <a:rPr lang="en-US"/>
              <a:t>Text</a:t>
            </a:r>
          </a:p>
          <a:p>
            <a:pPr marL="261890" marR="0" lvl="0" indent="-261890" algn="l" defTabSz="685664" rtl="0" eaLnBrk="1" fontAlgn="auto" latinLnBrk="0" hangingPunct="1">
              <a:lnSpc>
                <a:spcPct val="100000"/>
              </a:lnSpc>
              <a:spcBef>
                <a:spcPts val="750"/>
              </a:spcBef>
              <a:spcAft>
                <a:spcPts val="0"/>
              </a:spcAft>
              <a:buClrTx/>
              <a:buSzPct val="115000"/>
              <a:buFontTx/>
              <a:buBlip>
                <a:blip r:embed="rId2"/>
              </a:buBlip>
              <a:tabLst/>
              <a:defRPr/>
            </a:pPr>
            <a:r>
              <a:rPr lang="en-US"/>
              <a:t>Click to edit Master text styles</a:t>
            </a:r>
          </a:p>
          <a:p>
            <a:pPr lvl="1"/>
            <a:r>
              <a:rPr lang="en-US"/>
              <a:t>Text</a:t>
            </a:r>
          </a:p>
          <a:p>
            <a:pPr lvl="1"/>
            <a:r>
              <a:rPr lang="en-US"/>
              <a:t>Text</a:t>
            </a:r>
          </a:p>
          <a:p>
            <a:pPr lvl="1"/>
            <a:r>
              <a:rPr lang="en-US"/>
              <a:t>Text</a:t>
            </a:r>
          </a:p>
          <a:p>
            <a:pPr lvl="1"/>
            <a:r>
              <a:rPr lang="en-US"/>
              <a:t>Text</a:t>
            </a:r>
          </a:p>
        </p:txBody>
      </p:sp>
    </p:spTree>
    <p:extLst>
      <p:ext uri="{BB962C8B-B14F-4D97-AF65-F5344CB8AC3E}">
        <p14:creationId xmlns:p14="http://schemas.microsoft.com/office/powerpoint/2010/main" val="3704081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218210" y="99626"/>
            <a:ext cx="7727001" cy="58059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bg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2" y="-44604"/>
            <a:ext cx="9144001" cy="8809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 name="Content Placeholder 7"/>
          <p:cNvSpPr>
            <a:spLocks noGrp="1"/>
          </p:cNvSpPr>
          <p:nvPr>
            <p:ph sz="quarter" idx="10"/>
          </p:nvPr>
        </p:nvSpPr>
        <p:spPr>
          <a:xfrm>
            <a:off x="218211" y="1612933"/>
            <a:ext cx="8593282" cy="4012012"/>
          </a:xfrm>
        </p:spPr>
        <p:txBody>
          <a:bodyPr numCol="2" spcCol="228600"/>
          <a:lstStyle>
            <a:lvl1pPr marL="261890" marR="0" indent="-261890" algn="l" defTabSz="685664" rtl="0" eaLnBrk="1" fontAlgn="auto" latinLnBrk="0" hangingPunct="1">
              <a:lnSpc>
                <a:spcPct val="100000"/>
              </a:lnSpc>
              <a:spcBef>
                <a:spcPts val="750"/>
              </a:spcBef>
              <a:spcAft>
                <a:spcPts val="0"/>
              </a:spcAft>
              <a:buClrTx/>
              <a:buSzPct val="115000"/>
              <a:buFontTx/>
              <a:buBlip>
                <a:blip r:embed="rId3"/>
              </a:buBlip>
              <a:tabLst/>
              <a:defRPr/>
            </a:lvl1pPr>
            <a:lvl2pPr>
              <a:defRPr/>
            </a:lvl2pPr>
            <a:lvl5pPr>
              <a:defRPr/>
            </a:lvl5pPr>
          </a:lstStyle>
          <a:p>
            <a:pPr lvl="0"/>
            <a:r>
              <a:rPr lang="en-US"/>
              <a:t>Click to edit Master text styles</a:t>
            </a:r>
          </a:p>
          <a:p>
            <a:pPr lvl="1"/>
            <a:r>
              <a:rPr lang="en-US"/>
              <a:t>Text</a:t>
            </a:r>
          </a:p>
          <a:p>
            <a:pPr lvl="1"/>
            <a:r>
              <a:rPr lang="en-US"/>
              <a:t>Text</a:t>
            </a:r>
          </a:p>
          <a:p>
            <a:pPr lvl="1"/>
            <a:r>
              <a:rPr lang="en-US"/>
              <a:t>Text</a:t>
            </a:r>
          </a:p>
          <a:p>
            <a:pPr lvl="1"/>
            <a:r>
              <a:rPr lang="en-US"/>
              <a:t>Text</a:t>
            </a:r>
          </a:p>
          <a:p>
            <a:pPr marL="261890" marR="0" lvl="0" indent="-261890" algn="l" defTabSz="685664" rtl="0" eaLnBrk="1" fontAlgn="auto" latinLnBrk="0" hangingPunct="1">
              <a:lnSpc>
                <a:spcPct val="100000"/>
              </a:lnSpc>
              <a:spcBef>
                <a:spcPts val="750"/>
              </a:spcBef>
              <a:spcAft>
                <a:spcPts val="0"/>
              </a:spcAft>
              <a:buClrTx/>
              <a:buSzPct val="115000"/>
              <a:buFontTx/>
              <a:buBlip>
                <a:blip r:embed="rId3"/>
              </a:buBlip>
              <a:tabLst/>
              <a:defRPr/>
            </a:pPr>
            <a:r>
              <a:rPr lang="en-US"/>
              <a:t>Click to edit Master text styles</a:t>
            </a:r>
          </a:p>
          <a:p>
            <a:pPr lvl="1"/>
            <a:r>
              <a:rPr lang="en-US"/>
              <a:t>Text</a:t>
            </a:r>
          </a:p>
          <a:p>
            <a:pPr lvl="1"/>
            <a:r>
              <a:rPr lang="en-US"/>
              <a:t>Text</a:t>
            </a:r>
          </a:p>
          <a:p>
            <a:pPr lvl="1"/>
            <a:r>
              <a:rPr lang="en-US"/>
              <a:t>Text</a:t>
            </a:r>
          </a:p>
          <a:p>
            <a:pPr lvl="1"/>
            <a:r>
              <a:rPr lang="en-US"/>
              <a:t>Text</a:t>
            </a:r>
          </a:p>
        </p:txBody>
      </p:sp>
    </p:spTree>
    <p:custDataLst>
      <p:tags r:id="rId1"/>
    </p:custDataLst>
    <p:extLst>
      <p:ext uri="{BB962C8B-B14F-4D97-AF65-F5344CB8AC3E}">
        <p14:creationId xmlns:p14="http://schemas.microsoft.com/office/powerpoint/2010/main" val="1906781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9" y="4050503"/>
            <a:ext cx="9144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 name="Content Placeholder 7"/>
          <p:cNvSpPr>
            <a:spLocks noGrp="1"/>
          </p:cNvSpPr>
          <p:nvPr>
            <p:ph sz="quarter" idx="10"/>
          </p:nvPr>
        </p:nvSpPr>
        <p:spPr>
          <a:xfrm>
            <a:off x="788350" y="1732880"/>
            <a:ext cx="7727156" cy="2030637"/>
          </a:xfrm>
        </p:spPr>
        <p:txBody>
          <a:bodyPr numCol="2" spcCol="228600"/>
          <a:lstStyle>
            <a:lvl1pPr marL="261890" marR="0" indent="-261890" algn="l" defTabSz="685664" rtl="0" eaLnBrk="1" fontAlgn="auto" latinLnBrk="0" hangingPunct="1">
              <a:lnSpc>
                <a:spcPct val="100000"/>
              </a:lnSpc>
              <a:spcBef>
                <a:spcPts val="750"/>
              </a:spcBef>
              <a:spcAft>
                <a:spcPts val="0"/>
              </a:spcAft>
              <a:buClrTx/>
              <a:buSzPct val="115000"/>
              <a:buFontTx/>
              <a:buBlip>
                <a:blip r:embed="rId2"/>
              </a:buBlip>
              <a:tabLst/>
              <a:defRPr/>
            </a:lvl1pPr>
            <a:lvl2pPr>
              <a:defRPr/>
            </a:lvl2pPr>
            <a:lvl5pPr>
              <a:defRPr/>
            </a:lvl5pPr>
          </a:lstStyle>
          <a:p>
            <a:pPr lvl="0"/>
            <a:r>
              <a:rPr lang="en-US"/>
              <a:t>Click to edit Master text styles</a:t>
            </a:r>
          </a:p>
          <a:p>
            <a:pPr lvl="1"/>
            <a:r>
              <a:rPr lang="en-US"/>
              <a:t>Text</a:t>
            </a:r>
          </a:p>
          <a:p>
            <a:pPr lvl="1"/>
            <a:r>
              <a:rPr lang="en-US"/>
              <a:t>Text</a:t>
            </a:r>
          </a:p>
          <a:p>
            <a:pPr lvl="1"/>
            <a:r>
              <a:rPr lang="en-US"/>
              <a:t>Text</a:t>
            </a:r>
          </a:p>
          <a:p>
            <a:pPr lvl="1"/>
            <a:r>
              <a:rPr lang="en-US"/>
              <a:t>Text</a:t>
            </a:r>
          </a:p>
          <a:p>
            <a:pPr marL="261890" marR="0" lvl="0" indent="-261890" algn="l" defTabSz="685664" rtl="0" eaLnBrk="1" fontAlgn="auto" latinLnBrk="0" hangingPunct="1">
              <a:lnSpc>
                <a:spcPct val="100000"/>
              </a:lnSpc>
              <a:spcBef>
                <a:spcPts val="750"/>
              </a:spcBef>
              <a:spcAft>
                <a:spcPts val="0"/>
              </a:spcAft>
              <a:buClrTx/>
              <a:buSzPct val="115000"/>
              <a:buFontTx/>
              <a:buBlip>
                <a:blip r:embed="rId2"/>
              </a:buBlip>
              <a:tabLst/>
              <a:defRPr/>
            </a:pPr>
            <a:r>
              <a:rPr lang="en-US"/>
              <a:t>Click to edit Master text styles</a:t>
            </a:r>
          </a:p>
          <a:p>
            <a:pPr lvl="1"/>
            <a:r>
              <a:rPr lang="en-US"/>
              <a:t>Text</a:t>
            </a:r>
          </a:p>
          <a:p>
            <a:pPr lvl="1"/>
            <a:r>
              <a:rPr lang="en-US"/>
              <a:t>Text</a:t>
            </a:r>
          </a:p>
          <a:p>
            <a:pPr lvl="1"/>
            <a:r>
              <a:rPr lang="en-US"/>
              <a:t>Text</a:t>
            </a:r>
          </a:p>
          <a:p>
            <a:pPr lvl="1"/>
            <a:r>
              <a:rPr lang="en-US"/>
              <a:t>Text</a:t>
            </a:r>
          </a:p>
        </p:txBody>
      </p:sp>
    </p:spTree>
    <p:extLst>
      <p:ext uri="{BB962C8B-B14F-4D97-AF65-F5344CB8AC3E}">
        <p14:creationId xmlns:p14="http://schemas.microsoft.com/office/powerpoint/2010/main" val="378983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788203" y="1733550"/>
            <a:ext cx="6536531" cy="4241800"/>
          </a:xfrm>
        </p:spPr>
        <p:txBody>
          <a:bodyPr/>
          <a:lstStyle>
            <a:lvl1pPr>
              <a:defRPr/>
            </a:lvl1pPr>
          </a:lstStyle>
          <a:p>
            <a:pPr lvl="0"/>
            <a:r>
              <a:rPr lang="en-US"/>
              <a:t>Click to edit Master text styles – Description</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788351" y="436927"/>
            <a:ext cx="7727001" cy="1085427"/>
          </a:xfrm>
        </p:spPr>
        <p:txBody>
          <a:bodyPr anchor="t"/>
          <a:lstStyle>
            <a:lvl1pPr>
              <a:defRPr b="0"/>
            </a:lvl1pPr>
          </a:lstStyle>
          <a:p>
            <a:r>
              <a:rPr lang="en-US"/>
              <a:t>Click to edit Master title style</a:t>
            </a:r>
          </a:p>
        </p:txBody>
      </p:sp>
    </p:spTree>
    <p:extLst>
      <p:ext uri="{BB962C8B-B14F-4D97-AF65-F5344CB8AC3E}">
        <p14:creationId xmlns:p14="http://schemas.microsoft.com/office/powerpoint/2010/main" val="3688073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7746-64E5-422F-A6C1-D71CD6BD71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C8581-705C-4507-B105-460FDDA0C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842C2-C0AF-4764-8CA0-B67109334CBB}"/>
              </a:ext>
            </a:extLst>
          </p:cNvPr>
          <p:cNvSpPr>
            <a:spLocks noGrp="1"/>
          </p:cNvSpPr>
          <p:nvPr>
            <p:ph type="dt" sz="half" idx="10"/>
          </p:nvPr>
        </p:nvSpPr>
        <p:spPr/>
        <p:txBody>
          <a:bodyPr/>
          <a:lstStyle/>
          <a:p>
            <a:fld id="{D0D5BB22-B339-489A-84D3-A69528ED899E}" type="datetime1">
              <a:rPr lang="en-US" smtClean="0"/>
              <a:t>3/18/2026</a:t>
            </a:fld>
            <a:endParaRPr lang="en-US"/>
          </a:p>
        </p:txBody>
      </p:sp>
      <p:sp>
        <p:nvSpPr>
          <p:cNvPr id="5" name="Footer Placeholder 4">
            <a:extLst>
              <a:ext uri="{FF2B5EF4-FFF2-40B4-BE49-F238E27FC236}">
                <a16:creationId xmlns:a16="http://schemas.microsoft.com/office/drawing/2014/main" id="{E08F2F64-7E72-4DBD-85B3-55B7D7E4D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44B4A-7431-4C4E-89F0-B97E3ECA1182}"/>
              </a:ext>
            </a:extLst>
          </p:cNvPr>
          <p:cNvSpPr>
            <a:spLocks noGrp="1"/>
          </p:cNvSpPr>
          <p:nvPr>
            <p:ph type="sldNum" sz="quarter" idx="12"/>
          </p:nvPr>
        </p:nvSpPr>
        <p:spPr/>
        <p:txBody>
          <a:bodyPr/>
          <a:lstStyle/>
          <a:p>
            <a:fld id="{D7F39E9B-8052-4E97-BB17-3636F06B0E94}" type="slidenum">
              <a:rPr lang="en-US" smtClean="0"/>
              <a:pPr/>
              <a:t>‹#›</a:t>
            </a:fld>
            <a:endParaRPr lang="en-US"/>
          </a:p>
        </p:txBody>
      </p:sp>
    </p:spTree>
    <p:extLst>
      <p:ext uri="{BB962C8B-B14F-4D97-AF65-F5344CB8AC3E}">
        <p14:creationId xmlns:p14="http://schemas.microsoft.com/office/powerpoint/2010/main" val="175411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82BAE3-7E9C-4A51-8A57-9CC366622D76}"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0CC5D2-9F73-4638-8520-080834850007}" type="slidenum">
              <a:rPr lang="en-US" altLang="en-US"/>
              <a:pPr>
                <a:defRPr/>
              </a:pPr>
              <a:t>‹#›</a:t>
            </a:fld>
            <a:endParaRPr lang="en-US" altLang="en-US"/>
          </a:p>
        </p:txBody>
      </p:sp>
    </p:spTree>
    <p:extLst>
      <p:ext uri="{BB962C8B-B14F-4D97-AF65-F5344CB8AC3E}">
        <p14:creationId xmlns:p14="http://schemas.microsoft.com/office/powerpoint/2010/main" val="776647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fld id="{7E04E046-DACA-4A6D-B771-E6BDD6987497}" type="datetime1">
              <a:rPr lang="en-US" smtClean="0"/>
              <a:t>3/18/2026</a:t>
            </a:fld>
            <a:endParaRPr lang="en-US"/>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endParaRPr lang="en-US"/>
          </a:p>
        </p:txBody>
      </p:sp>
      <p:sp>
        <p:nvSpPr>
          <p:cNvPr id="10" name="Slide Number Placeholder 5"/>
          <p:cNvSpPr>
            <a:spLocks noGrp="1"/>
          </p:cNvSpPr>
          <p:nvPr>
            <p:ph type="sldNum" sz="quarter" idx="12"/>
          </p:nvPr>
        </p:nvSpPr>
        <p:spPr/>
        <p:txBody>
          <a:bodyPr/>
          <a:lstStyle>
            <a:lvl1pPr>
              <a:defRPr>
                <a:solidFill>
                  <a:schemeClr val="accent5">
                    <a:lumMod val="50000"/>
                  </a:schemeClr>
                </a:solidFill>
              </a:defRPr>
            </a:lvl1pPr>
          </a:lstStyle>
          <a:p>
            <a:fld id="{DE65444B-1068-44A4-BD15-C18BEE6A6F80}" type="slidenum">
              <a:rPr lang="en-US" smtClean="0"/>
              <a:t>‹#›</a:t>
            </a:fld>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00853"/>
            <a:ext cx="1905000" cy="942147"/>
          </a:xfrm>
          <a:prstGeom prst="rect">
            <a:avLst/>
          </a:prstGeom>
        </p:spPr>
      </p:pic>
    </p:spTree>
    <p:custDataLst>
      <p:tags r:id="rId1"/>
    </p:custDataLst>
    <p:extLst>
      <p:ext uri="{BB962C8B-B14F-4D97-AF65-F5344CB8AC3E}">
        <p14:creationId xmlns:p14="http://schemas.microsoft.com/office/powerpoint/2010/main" val="3154543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838200"/>
          </a:xfrm>
        </p:spPr>
        <p:txBody>
          <a:bodyPr anchor="b" anchorCtr="0"/>
          <a:lstStyle>
            <a:lvl1pPr algn="l">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C2FF342-7683-43FC-902A-831CB76E0B92}"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a:p>
        </p:txBody>
      </p:sp>
    </p:spTree>
    <p:extLst>
      <p:ext uri="{BB962C8B-B14F-4D97-AF65-F5344CB8AC3E}">
        <p14:creationId xmlns:p14="http://schemas.microsoft.com/office/powerpoint/2010/main" val="3771617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8340A0A-B177-4C3F-9B64-AE48D1DCE9C0}"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a:p>
        </p:txBody>
      </p:sp>
    </p:spTree>
    <p:extLst>
      <p:ext uri="{BB962C8B-B14F-4D97-AF65-F5344CB8AC3E}">
        <p14:creationId xmlns:p14="http://schemas.microsoft.com/office/powerpoint/2010/main" val="2387034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D07239B-8CA7-42F0-BCB8-C4B6B8D8803E}" type="datetime1">
              <a:rPr lang="en-US" smtClean="0"/>
              <a:t>3/18/2026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a:p>
        </p:txBody>
      </p:sp>
    </p:spTree>
    <p:extLst>
      <p:ext uri="{BB962C8B-B14F-4D97-AF65-F5344CB8AC3E}">
        <p14:creationId xmlns:p14="http://schemas.microsoft.com/office/powerpoint/2010/main" val="1135914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AF9144AC-368E-4426-9992-E31BE7BC58CF}" type="datetime1">
              <a:rPr lang="en-US" smtClean="0"/>
              <a:t>3/18/2026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a:p>
        </p:txBody>
      </p:sp>
    </p:spTree>
    <p:extLst>
      <p:ext uri="{BB962C8B-B14F-4D97-AF65-F5344CB8AC3E}">
        <p14:creationId xmlns:p14="http://schemas.microsoft.com/office/powerpoint/2010/main" val="3805184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76EF2208-36FF-4D65-B9BC-761E9F5659B1}"/>
              </a:ext>
            </a:extLst>
          </p:cNvPr>
          <p:cNvSpPr>
            <a:spLocks noGrp="1"/>
          </p:cNvSpPr>
          <p:nvPr>
            <p:ph type="dt" sz="half" idx="10"/>
          </p:nvPr>
        </p:nvSpPr>
        <p:spPr/>
        <p:txBody>
          <a:bodyPr/>
          <a:lstStyle/>
          <a:p>
            <a:fld id="{C43BFB9F-9927-4214-B248-19EF4C6CE057}" type="datetime1">
              <a:rPr lang="en-US" smtClean="0"/>
              <a:t>3/18/2026</a:t>
            </a:fld>
            <a:endParaRPr lang="en-US"/>
          </a:p>
        </p:txBody>
      </p:sp>
      <p:sp>
        <p:nvSpPr>
          <p:cNvPr id="10" name="Footer Placeholder 9">
            <a:extLst>
              <a:ext uri="{FF2B5EF4-FFF2-40B4-BE49-F238E27FC236}">
                <a16:creationId xmlns:a16="http://schemas.microsoft.com/office/drawing/2014/main" id="{EE40BDF2-5F15-4B18-9A51-3DEBF0439C2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BCE03BBC-39E0-4D83-85F6-EAEFEED35AB0}"/>
              </a:ext>
            </a:extLst>
          </p:cNvPr>
          <p:cNvSpPr>
            <a:spLocks noGrp="1"/>
          </p:cNvSpPr>
          <p:nvPr>
            <p:ph type="sldNum" sz="quarter" idx="12"/>
          </p:nvPr>
        </p:nvSpPr>
        <p:spPr/>
        <p:txBody>
          <a:bodyPr/>
          <a:lstStyle/>
          <a:p>
            <a:fld id="{DE65444B-1068-44A4-BD15-C18BEE6A6F80}" type="slidenum">
              <a:rPr lang="en-US" smtClean="0"/>
              <a:t>‹#›</a:t>
            </a:fld>
            <a:endParaRPr lang="en-US"/>
          </a:p>
        </p:txBody>
      </p:sp>
    </p:spTree>
    <p:custDataLst>
      <p:tags r:id="rId1"/>
    </p:custDataLst>
    <p:extLst>
      <p:ext uri="{BB962C8B-B14F-4D97-AF65-F5344CB8AC3E}">
        <p14:creationId xmlns:p14="http://schemas.microsoft.com/office/powerpoint/2010/main" val="925618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F1D4389-54BF-4878-8FAB-3864CE354289}" type="datetime1">
              <a:rPr lang="en-US" smtClean="0"/>
              <a:t>3/18/2026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a:p>
        </p:txBody>
      </p:sp>
    </p:spTree>
    <p:custDataLst>
      <p:tags r:id="rId1"/>
    </p:custDataLst>
    <p:extLst>
      <p:ext uri="{BB962C8B-B14F-4D97-AF65-F5344CB8AC3E}">
        <p14:creationId xmlns:p14="http://schemas.microsoft.com/office/powerpoint/2010/main" val="1643157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chor="b"/>
          <a:lstStyle>
            <a:lvl1pPr algn="l">
              <a:lnSpc>
                <a:spcPct val="100000"/>
              </a:lnSpc>
              <a:defRPr sz="2000" b="1"/>
            </a:lvl1pPr>
          </a:lstStyle>
          <a:p>
            <a:r>
              <a:rPr lang="en-US"/>
              <a:t>Click to edit Master title style</a:t>
            </a:r>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319CA91-7CA6-42EC-9EEB-333CB9E94E1C}" type="datetime1">
              <a:rPr lang="en-US" smtClean="0"/>
              <a:t>3/18/2026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a:p>
        </p:txBody>
      </p:sp>
    </p:spTree>
    <p:extLst>
      <p:ext uri="{BB962C8B-B14F-4D97-AF65-F5344CB8AC3E}">
        <p14:creationId xmlns:p14="http://schemas.microsoft.com/office/powerpoint/2010/main" val="1651878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22C72C3-E2B7-4707-9750-DE51BBB37812}" type="datetime1">
              <a:rPr lang="en-US" smtClean="0"/>
              <a:t>3/18/2026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a:p>
        </p:txBody>
      </p:sp>
    </p:spTree>
    <p:extLst>
      <p:ext uri="{BB962C8B-B14F-4D97-AF65-F5344CB8AC3E}">
        <p14:creationId xmlns:p14="http://schemas.microsoft.com/office/powerpoint/2010/main" val="3592380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958EFEB-59E7-46BB-9524-CA611E0A70B8}"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a:p>
        </p:txBody>
      </p:sp>
    </p:spTree>
    <p:extLst>
      <p:ext uri="{BB962C8B-B14F-4D97-AF65-F5344CB8AC3E}">
        <p14:creationId xmlns:p14="http://schemas.microsoft.com/office/powerpoint/2010/main" val="986852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B5FF64B-2274-47C7-8442-44C1938A9776}" type="datetime1">
              <a:rPr lang="en-US" smtClean="0"/>
              <a:t>3/18/2026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E8A472-2228-491D-94C1-73A97D57453E}" type="slidenum">
              <a:rPr lang="en-US" altLang="en-US"/>
              <a:pPr>
                <a:defRPr/>
              </a:pPr>
              <a:t>‹#›</a:t>
            </a:fld>
            <a:endParaRPr lang="en-US" altLang="en-US"/>
          </a:p>
        </p:txBody>
      </p:sp>
    </p:spTree>
    <p:extLst>
      <p:ext uri="{BB962C8B-B14F-4D97-AF65-F5344CB8AC3E}">
        <p14:creationId xmlns:p14="http://schemas.microsoft.com/office/powerpoint/2010/main" val="1929500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79E3D76-E913-46B2-A142-D594E5FA4638}"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a:p>
        </p:txBody>
      </p:sp>
    </p:spTree>
    <p:extLst>
      <p:ext uri="{BB962C8B-B14F-4D97-AF65-F5344CB8AC3E}">
        <p14:creationId xmlns:p14="http://schemas.microsoft.com/office/powerpoint/2010/main" val="1281983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6400800" cy="7159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fld id="{82BD774E-FDDF-4A30-8171-FFDD309C8C51}"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a:p>
        </p:txBody>
      </p:sp>
    </p:spTree>
    <p:custDataLst>
      <p:tags r:id="rId1"/>
    </p:custDataLst>
    <p:extLst>
      <p:ext uri="{BB962C8B-B14F-4D97-AF65-F5344CB8AC3E}">
        <p14:creationId xmlns:p14="http://schemas.microsoft.com/office/powerpoint/2010/main" val="3689398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5E411AF3-DB0E-4312-B97B-3B2DA437047C}" type="datetime1">
              <a:rPr lang="en-US" smtClean="0"/>
              <a:t>3/18/2026</a:t>
            </a:fld>
            <a:endParaRPr lang="en-US"/>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00853"/>
            <a:ext cx="1905000" cy="942147"/>
          </a:xfrm>
          <a:prstGeom prst="rect">
            <a:avLst/>
          </a:prstGeom>
        </p:spPr>
      </p:pic>
    </p:spTree>
    <p:custDataLst>
      <p:tags r:id="rId1"/>
    </p:custDataLst>
    <p:extLst>
      <p:ext uri="{BB962C8B-B14F-4D97-AF65-F5344CB8AC3E}">
        <p14:creationId xmlns:p14="http://schemas.microsoft.com/office/powerpoint/2010/main" val="1715130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838200"/>
          </a:xfrm>
        </p:spPr>
        <p:txBody>
          <a:bodyPr anchor="b" anchorCtr="0"/>
          <a:lstStyle>
            <a:lvl1pPr algn="l">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4CE00C8-1A87-4B61-9144-FCA04FB1304E}"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C3FE04-E715-46F6-B07D-5A234E157AC3}" type="slidenum">
              <a:rPr lang="en-US" altLang="en-US"/>
              <a:pPr>
                <a:defRPr/>
              </a:pPr>
              <a:t>‹#›</a:t>
            </a:fld>
            <a:endParaRPr lang="en-US" altLang="en-US"/>
          </a:p>
        </p:txBody>
      </p:sp>
    </p:spTree>
    <p:custDataLst>
      <p:tags r:id="rId1"/>
    </p:custDataLst>
    <p:extLst>
      <p:ext uri="{BB962C8B-B14F-4D97-AF65-F5344CB8AC3E}">
        <p14:creationId xmlns:p14="http://schemas.microsoft.com/office/powerpoint/2010/main" val="1045464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4D2CB1D-9E93-425F-BFE1-384003735D82}"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0CC5D2-9F73-4638-8520-080834850007}" type="slidenum">
              <a:rPr lang="en-US" altLang="en-US"/>
              <a:pPr>
                <a:defRPr/>
              </a:pPr>
              <a:t>‹#›</a:t>
            </a:fld>
            <a:endParaRPr lang="en-US" altLang="en-US"/>
          </a:p>
        </p:txBody>
      </p:sp>
    </p:spTree>
    <p:extLst>
      <p:ext uri="{BB962C8B-B14F-4D97-AF65-F5344CB8AC3E}">
        <p14:creationId xmlns:p14="http://schemas.microsoft.com/office/powerpoint/2010/main" val="22044844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A4FCA0D-A100-4624-89F5-649956C96742}" type="datetime1">
              <a:rPr lang="en-US" smtClean="0"/>
              <a:t>3/18/2026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E8A472-2228-491D-94C1-73A97D57453E}" type="slidenum">
              <a:rPr lang="en-US" altLang="en-US"/>
              <a:pPr>
                <a:defRPr/>
              </a:pPr>
              <a:t>‹#›</a:t>
            </a:fld>
            <a:endParaRPr lang="en-US" altLang="en-US"/>
          </a:p>
        </p:txBody>
      </p:sp>
    </p:spTree>
    <p:extLst>
      <p:ext uri="{BB962C8B-B14F-4D97-AF65-F5344CB8AC3E}">
        <p14:creationId xmlns:p14="http://schemas.microsoft.com/office/powerpoint/2010/main" val="1132859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AA256D7-691D-4BF4-91C1-AA3CC60FED5F}" type="datetime1">
              <a:rPr lang="en-US" smtClean="0"/>
              <a:t>3/18/2026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285598-28EE-43A4-9F7E-B70726027258}" type="slidenum">
              <a:rPr lang="en-US" altLang="en-US"/>
              <a:pPr>
                <a:defRPr/>
              </a:pPr>
              <a:t>‹#›</a:t>
            </a:fld>
            <a:endParaRPr lang="en-US" altLang="en-US"/>
          </a:p>
        </p:txBody>
      </p:sp>
    </p:spTree>
    <p:extLst>
      <p:ext uri="{BB962C8B-B14F-4D97-AF65-F5344CB8AC3E}">
        <p14:creationId xmlns:p14="http://schemas.microsoft.com/office/powerpoint/2010/main" val="61739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E43CB6F-066C-4633-9FD8-4DA83D73F27A}" type="datetime1">
              <a:rPr lang="en-US" smtClean="0"/>
              <a:t>3/18/2026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AADC162-776C-4996-B2F6-7720B30F3999}" type="slidenum">
              <a:rPr lang="en-US" altLang="en-US"/>
              <a:pPr>
                <a:defRPr/>
              </a:pPr>
              <a:t>‹#›</a:t>
            </a:fld>
            <a:endParaRPr lang="en-US" altLang="en-US"/>
          </a:p>
        </p:txBody>
      </p:sp>
    </p:spTree>
    <p:extLst>
      <p:ext uri="{BB962C8B-B14F-4D97-AF65-F5344CB8AC3E}">
        <p14:creationId xmlns:p14="http://schemas.microsoft.com/office/powerpoint/2010/main" val="798321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B91DE6-F731-460A-9638-666A8A3EAFFD}" type="datetime1">
              <a:rPr lang="en-US" smtClean="0"/>
              <a:t>3/18/2026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29414F-AC54-48BF-9F92-3C72CFA66291}" type="slidenum">
              <a:rPr lang="en-US" altLang="en-US"/>
              <a:pPr>
                <a:defRPr/>
              </a:pPr>
              <a:t>‹#›</a:t>
            </a:fld>
            <a:endParaRPr lang="en-US" altLang="en-US"/>
          </a:p>
        </p:txBody>
      </p:sp>
    </p:spTree>
    <p:extLst>
      <p:ext uri="{BB962C8B-B14F-4D97-AF65-F5344CB8AC3E}">
        <p14:creationId xmlns:p14="http://schemas.microsoft.com/office/powerpoint/2010/main" val="2190314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chor="b"/>
          <a:lstStyle>
            <a:lvl1pPr algn="l">
              <a:lnSpc>
                <a:spcPct val="100000"/>
              </a:lnSpc>
              <a:defRPr sz="2000" b="1"/>
            </a:lvl1pPr>
          </a:lstStyle>
          <a:p>
            <a:r>
              <a:rPr lang="en-US"/>
              <a:t>Click to edit Master title style</a:t>
            </a:r>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49632C-3EDB-4500-92CB-FB19A31DCCE2}" type="datetime1">
              <a:rPr lang="en-US" smtClean="0"/>
              <a:t>3/18/2026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15FF6C-B69D-455C-B0DE-27EF2AF53768}" type="slidenum">
              <a:rPr lang="en-US" altLang="en-US"/>
              <a:pPr>
                <a:defRPr/>
              </a:pPr>
              <a:t>‹#›</a:t>
            </a:fld>
            <a:endParaRPr lang="en-US" altLang="en-US"/>
          </a:p>
        </p:txBody>
      </p:sp>
    </p:spTree>
    <p:extLst>
      <p:ext uri="{BB962C8B-B14F-4D97-AF65-F5344CB8AC3E}">
        <p14:creationId xmlns:p14="http://schemas.microsoft.com/office/powerpoint/2010/main" val="4261049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CFE27EF-EB41-4D71-9373-227E35C71BDC}" type="datetime1">
              <a:rPr lang="en-US" smtClean="0"/>
              <a:t>3/18/2026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285598-28EE-43A4-9F7E-B70726027258}" type="slidenum">
              <a:rPr lang="en-US" altLang="en-US"/>
              <a:pPr>
                <a:defRPr/>
              </a:pPr>
              <a:t>‹#›</a:t>
            </a:fld>
            <a:endParaRPr lang="en-US" altLang="en-US"/>
          </a:p>
        </p:txBody>
      </p:sp>
    </p:spTree>
    <p:extLst>
      <p:ext uri="{BB962C8B-B14F-4D97-AF65-F5344CB8AC3E}">
        <p14:creationId xmlns:p14="http://schemas.microsoft.com/office/powerpoint/2010/main" val="603304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3A0D4A-1D51-4C36-B359-7BA8D824721F}" type="datetime1">
              <a:rPr lang="en-US" smtClean="0"/>
              <a:t>3/18/2026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A2BE85-3DD6-4783-A00D-60FAF0E06517}" type="slidenum">
              <a:rPr lang="en-US" altLang="en-US"/>
              <a:pPr>
                <a:defRPr/>
              </a:pPr>
              <a:t>‹#›</a:t>
            </a:fld>
            <a:endParaRPr lang="en-US" altLang="en-US"/>
          </a:p>
        </p:txBody>
      </p:sp>
    </p:spTree>
    <p:extLst>
      <p:ext uri="{BB962C8B-B14F-4D97-AF65-F5344CB8AC3E}">
        <p14:creationId xmlns:p14="http://schemas.microsoft.com/office/powerpoint/2010/main" val="283621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69A839-B198-4375-A899-014CEC6406DE}"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E1A7BE-CAD9-4992-B6B4-054C1A06DBEB}" type="slidenum">
              <a:rPr lang="en-US" altLang="en-US"/>
              <a:pPr>
                <a:defRPr/>
              </a:pPr>
              <a:t>‹#›</a:t>
            </a:fld>
            <a:endParaRPr lang="en-US" altLang="en-US"/>
          </a:p>
        </p:txBody>
      </p:sp>
    </p:spTree>
    <p:extLst>
      <p:ext uri="{BB962C8B-B14F-4D97-AF65-F5344CB8AC3E}">
        <p14:creationId xmlns:p14="http://schemas.microsoft.com/office/powerpoint/2010/main" val="28596298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43AC25-32F2-42F9-9D4B-F9BB7AB3165E}"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387572-65F5-4A15-AFB0-E08FFA02A4C7}" type="slidenum">
              <a:rPr lang="en-US" altLang="en-US"/>
              <a:pPr>
                <a:defRPr/>
              </a:pPr>
              <a:t>‹#›</a:t>
            </a:fld>
            <a:endParaRPr lang="en-US" altLang="en-US"/>
          </a:p>
        </p:txBody>
      </p:sp>
    </p:spTree>
    <p:extLst>
      <p:ext uri="{BB962C8B-B14F-4D97-AF65-F5344CB8AC3E}">
        <p14:creationId xmlns:p14="http://schemas.microsoft.com/office/powerpoint/2010/main" val="4261562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6400800" cy="7159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F2183743-90B8-4FE3-972F-ADC9B845EB67}"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D6E3BA-0B8E-4F8A-8CD8-F939A68D284F}" type="slidenum">
              <a:rPr lang="en-US" altLang="en-US"/>
              <a:pPr>
                <a:defRPr/>
              </a:pPr>
              <a:t>‹#›</a:t>
            </a:fld>
            <a:endParaRPr lang="en-US" altLang="en-US"/>
          </a:p>
        </p:txBody>
      </p:sp>
    </p:spTree>
    <p:extLst>
      <p:ext uri="{BB962C8B-B14F-4D97-AF65-F5344CB8AC3E}">
        <p14:creationId xmlns:p14="http://schemas.microsoft.com/office/powerpoint/2010/main" val="29193094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46F7B3-6B0D-43F4-A0D9-0D3207988553}" type="datetime1">
              <a:rPr lang="en-US"/>
              <a:pPr>
                <a:defRPr/>
              </a:pPr>
              <a:t>3/18/2026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86258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1C5D7F69-5CBC-41C1-9FF0-49E009F87B01}" type="datetime1">
              <a:rPr lang="en-US" smtClean="0"/>
              <a:t>3/18/2026</a:t>
            </a:fld>
            <a:endParaRPr lang="en-US"/>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a:p>
        </p:txBody>
      </p:sp>
    </p:spTree>
    <p:extLst>
      <p:ext uri="{BB962C8B-B14F-4D97-AF65-F5344CB8AC3E}">
        <p14:creationId xmlns:p14="http://schemas.microsoft.com/office/powerpoint/2010/main" val="18971546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0D62B6-517B-4311-8C8B-949944B31BC2}"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302BC5-986D-42D8-BF2F-B9D0692D83AF}" type="slidenum">
              <a:rPr lang="en-US" smtClean="0"/>
              <a:pPr>
                <a:defRPr/>
              </a:pPr>
              <a:t>‹#›</a:t>
            </a:fld>
            <a:endParaRPr lang="en-US"/>
          </a:p>
        </p:txBody>
      </p:sp>
      <p:sp>
        <p:nvSpPr>
          <p:cNvPr id="7" name="Title 1">
            <a:extLst>
              <a:ext uri="{FF2B5EF4-FFF2-40B4-BE49-F238E27FC236}">
                <a16:creationId xmlns:a16="http://schemas.microsoft.com/office/drawing/2014/main" id="{CA59ABB9-8F3F-454C-928B-7CDF9BEBC3D9}"/>
              </a:ext>
            </a:extLst>
          </p:cNvPr>
          <p:cNvSpPr>
            <a:spLocks noGrp="1"/>
          </p:cNvSpPr>
          <p:nvPr>
            <p:ph type="title"/>
          </p:nvPr>
        </p:nvSpPr>
        <p:spPr>
          <a:xfrm>
            <a:off x="457200" y="304800"/>
            <a:ext cx="6553200" cy="715963"/>
          </a:xfrm>
        </p:spPr>
        <p:txBody>
          <a:bodyPr/>
          <a:lstStyle>
            <a:lvl1pPr>
              <a:defRPr sz="3600">
                <a:latin typeface="+mj-lt"/>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277931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7CFF898-B598-4731-B11B-53F3BE9AB743}" type="datetime1">
              <a:rPr lang="en-US" smtClean="0"/>
              <a:t>3/18/2026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EDA35D-121F-4BCE-A2B8-5BDD75225AF7}" type="slidenum">
              <a:rPr lang="en-US" smtClean="0"/>
              <a:pPr>
                <a:defRPr/>
              </a:pPr>
              <a:t>‹#›</a:t>
            </a:fld>
            <a:endParaRPr lang="en-US"/>
          </a:p>
        </p:txBody>
      </p:sp>
    </p:spTree>
    <p:extLst>
      <p:ext uri="{BB962C8B-B14F-4D97-AF65-F5344CB8AC3E}">
        <p14:creationId xmlns:p14="http://schemas.microsoft.com/office/powerpoint/2010/main" val="364344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mj-lt"/>
                <a:cs typeface="Arial" panose="020B0604020202020204"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10EE96C-FF5F-4235-8A32-A01528B6BB81}" type="datetime1">
              <a:rPr lang="en-US" smtClean="0"/>
              <a:t>3/18/2026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634362-9AFF-481E-9165-DDE67710E77E}" type="slidenum">
              <a:rPr lang="en-US" smtClean="0"/>
              <a:pPr>
                <a:defRPr/>
              </a:pPr>
              <a:t>‹#›</a:t>
            </a:fld>
            <a:endParaRPr lang="en-US"/>
          </a:p>
        </p:txBody>
      </p:sp>
    </p:spTree>
    <p:extLst>
      <p:ext uri="{BB962C8B-B14F-4D97-AF65-F5344CB8AC3E}">
        <p14:creationId xmlns:p14="http://schemas.microsoft.com/office/powerpoint/2010/main" val="2892079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5C499C-917D-4656-ADC6-3A257030CBAD}" type="datetime1">
              <a:rPr lang="en-US" smtClean="0"/>
              <a:t>3/18/2026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71375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76EF2208-36FF-4D65-B9BC-761E9F5659B1}"/>
              </a:ext>
            </a:extLst>
          </p:cNvPr>
          <p:cNvSpPr>
            <a:spLocks noGrp="1"/>
          </p:cNvSpPr>
          <p:nvPr>
            <p:ph type="dt" sz="half" idx="10"/>
          </p:nvPr>
        </p:nvSpPr>
        <p:spPr/>
        <p:txBody>
          <a:bodyPr/>
          <a:lstStyle/>
          <a:p>
            <a:pPr>
              <a:defRPr/>
            </a:pPr>
            <a:fld id="{055FC0F7-5656-478F-B9DC-1879CB2F24D4}" type="datetime1">
              <a:rPr lang="en-US" smtClean="0"/>
              <a:t>3/18/2026</a:t>
            </a:fld>
            <a:endParaRPr lang="en-US"/>
          </a:p>
        </p:txBody>
      </p:sp>
      <p:sp>
        <p:nvSpPr>
          <p:cNvPr id="10" name="Footer Placeholder 9">
            <a:extLst>
              <a:ext uri="{FF2B5EF4-FFF2-40B4-BE49-F238E27FC236}">
                <a16:creationId xmlns:a16="http://schemas.microsoft.com/office/drawing/2014/main" id="{EE40BDF2-5F15-4B18-9A51-3DEBF0439C2C}"/>
              </a:ext>
            </a:extLst>
          </p:cNvPr>
          <p:cNvSpPr>
            <a:spLocks noGrp="1"/>
          </p:cNvSpPr>
          <p:nvPr>
            <p:ph type="ftr" sz="quarter" idx="11"/>
          </p:nvPr>
        </p:nvSpPr>
        <p:spPr/>
        <p:txBody>
          <a:bodyPr/>
          <a:lstStyle/>
          <a:p>
            <a:pPr>
              <a:defRPr/>
            </a:pPr>
            <a:endParaRPr lang="en-US"/>
          </a:p>
        </p:txBody>
      </p:sp>
      <p:sp>
        <p:nvSpPr>
          <p:cNvPr id="11" name="Slide Number Placeholder 10">
            <a:extLst>
              <a:ext uri="{FF2B5EF4-FFF2-40B4-BE49-F238E27FC236}">
                <a16:creationId xmlns:a16="http://schemas.microsoft.com/office/drawing/2014/main" id="{BCE03BBC-39E0-4D83-85F6-EAEFEED35AB0}"/>
              </a:ext>
            </a:extLst>
          </p:cNvPr>
          <p:cNvSpPr>
            <a:spLocks noGrp="1"/>
          </p:cNvSpPr>
          <p:nvPr>
            <p:ph type="sldNum" sz="quarter" idx="12"/>
          </p:nvPr>
        </p:nvSpPr>
        <p:spPr/>
        <p:txBody>
          <a:bodyPr/>
          <a:lstStyle/>
          <a:p>
            <a:pPr>
              <a:defRPr/>
            </a:pPr>
            <a:fld id="{20D403C3-47BC-4C7E-BA49-79840169F64A}"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30118909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lnSpc>
                <a:spcPct val="100000"/>
              </a:lnSpc>
              <a:spcBef>
                <a:spcPts val="600"/>
              </a:spcBef>
              <a:spcAft>
                <a:spcPts val="600"/>
              </a:spcAft>
              <a:defRPr sz="4000" b="1"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9803F96-5563-49D9-B6C3-E99684E53655}"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C09D53-7AEC-4C3D-B4B0-764829EA3DA3}" type="slidenum">
              <a:rPr lang="en-US" smtClean="0"/>
              <a:pPr>
                <a:defRPr/>
              </a:pPr>
              <a:t>‹#›</a:t>
            </a:fld>
            <a:endParaRPr lang="en-US"/>
          </a:p>
        </p:txBody>
      </p:sp>
    </p:spTree>
    <p:extLst>
      <p:ext uri="{BB962C8B-B14F-4D97-AF65-F5344CB8AC3E}">
        <p14:creationId xmlns:p14="http://schemas.microsoft.com/office/powerpoint/2010/main" val="7233365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600200"/>
            <a:ext cx="8229600" cy="4525963"/>
          </a:xfrm>
        </p:spPr>
        <p:txBody>
          <a:bodyPr/>
          <a:lstStyle>
            <a:lvl1pPr>
              <a:defRPr>
                <a:latin typeface="+mn-lt"/>
                <a:cs typeface="Arial" panose="020B0604020202020204" pitchFamily="34" charset="0"/>
              </a:defRPr>
            </a:lvl1p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C38A674C-F05C-4D7A-90D0-E8521CD0E3A2}" type="datetime1">
              <a:rPr lang="en-US" smtClean="0"/>
              <a:t>3/18/2026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a:p>
        </p:txBody>
      </p:sp>
      <p:sp>
        <p:nvSpPr>
          <p:cNvPr id="7" name="Title 1">
            <a:extLst>
              <a:ext uri="{FF2B5EF4-FFF2-40B4-BE49-F238E27FC236}">
                <a16:creationId xmlns:a16="http://schemas.microsoft.com/office/drawing/2014/main" id="{4D4203C3-4299-47CD-9DFD-FDC2CC80C8BF}"/>
              </a:ext>
            </a:extLst>
          </p:cNvPr>
          <p:cNvSpPr>
            <a:spLocks noGrp="1"/>
          </p:cNvSpPr>
          <p:nvPr>
            <p:ph type="title"/>
          </p:nvPr>
        </p:nvSpPr>
        <p:spPr>
          <a:xfrm>
            <a:off x="457200" y="304800"/>
            <a:ext cx="6553200" cy="715963"/>
          </a:xfrm>
        </p:spPr>
        <p:txBody>
          <a:bodyPr/>
          <a:lstStyle>
            <a:lvl1pPr>
              <a:defRPr sz="3600">
                <a:latin typeface="+mj-lt"/>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77207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Single Container - Title and Bullets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87CF-2822-59E7-D5B0-34554418998C}"/>
              </a:ext>
            </a:extLst>
          </p:cNvPr>
          <p:cNvSpPr>
            <a:spLocks noGrp="1"/>
          </p:cNvSpPr>
          <p:nvPr>
            <p:ph type="title"/>
          </p:nvPr>
        </p:nvSpPr>
        <p:spPr>
          <a:xfrm>
            <a:off x="628650" y="604435"/>
            <a:ext cx="7886700" cy="705173"/>
          </a:xfrm>
        </p:spPr>
        <p:txBody>
          <a:bodyPr anchor="t" anchorCtr="0">
            <a:normAutofit/>
          </a:bodyPr>
          <a:lstStyle>
            <a:lvl1pPr>
              <a:defRPr lang="en-US" sz="3300" b="1" i="0" kern="1200" dirty="0">
                <a:solidFill>
                  <a:schemeClr val="tx2"/>
                </a:solidFill>
                <a:latin typeface="Franklin Gothic Demi" panose="020B0603020102020204" pitchFamily="34" charset="0"/>
                <a:ea typeface="+mj-ea"/>
                <a:cs typeface="+mj-cs"/>
              </a:defRPr>
            </a:lvl1pPr>
          </a:lstStyle>
          <a:p>
            <a:r>
              <a:rPr lang="en-US" dirty="0"/>
              <a:t>Click to edit Master title style</a:t>
            </a:r>
          </a:p>
        </p:txBody>
      </p:sp>
      <p:sp>
        <p:nvSpPr>
          <p:cNvPr id="6" name="Content Placeholder 2">
            <a:extLst>
              <a:ext uri="{FF2B5EF4-FFF2-40B4-BE49-F238E27FC236}">
                <a16:creationId xmlns:a16="http://schemas.microsoft.com/office/drawing/2014/main" id="{A7BDD5D3-CE19-0926-CAF9-272B6BD58427}"/>
              </a:ext>
            </a:extLst>
          </p:cNvPr>
          <p:cNvSpPr>
            <a:spLocks noGrp="1"/>
          </p:cNvSpPr>
          <p:nvPr>
            <p:ph idx="13" hasCustomPrompt="1"/>
          </p:nvPr>
        </p:nvSpPr>
        <p:spPr>
          <a:xfrm>
            <a:off x="628650" y="1523732"/>
            <a:ext cx="6682676" cy="4202893"/>
          </a:xfrm>
        </p:spPr>
        <p:txBody>
          <a:bodyPr tIns="0">
            <a:noAutofit/>
          </a:bodyPr>
          <a:lstStyle>
            <a:lvl1pPr marL="0" indent="0" algn="l" defTabSz="685800" rtl="0" eaLnBrk="1" latinLnBrk="0" hangingPunct="1">
              <a:lnSpc>
                <a:spcPct val="100000"/>
              </a:lnSpc>
              <a:spcBef>
                <a:spcPts val="750"/>
              </a:spcBef>
              <a:spcAft>
                <a:spcPts val="450"/>
              </a:spcAft>
              <a:buClr>
                <a:schemeClr val="accent1"/>
              </a:buClr>
              <a:buSzPct val="100000"/>
              <a:buFont typeface="Arial" panose="020B0604020202020204" pitchFamily="34" charset="0"/>
              <a:buNone/>
              <a:tabLst/>
              <a:defRPr lang="en-US" sz="2100" b="1" kern="1200" dirty="0">
                <a:solidFill>
                  <a:schemeClr val="accent1"/>
                </a:solidFill>
                <a:latin typeface="Franklin Gothic Book" panose="020B0503020102020204" pitchFamily="34" charset="0"/>
                <a:ea typeface="+mn-ea"/>
                <a:cs typeface="+mn-cs"/>
              </a:defRPr>
            </a:lvl1pPr>
            <a:lvl2pPr marL="514350" indent="-171450">
              <a:lnSpc>
                <a:spcPct val="100000"/>
              </a:lnSpc>
              <a:spcAft>
                <a:spcPts val="450"/>
              </a:spcAft>
              <a:buClr>
                <a:schemeClr val="accent1"/>
              </a:buClr>
              <a:buFont typeface="Wingdings" panose="05000000000000000000" pitchFamily="2" charset="2"/>
              <a:buChar char="§"/>
              <a:defRPr lang="en-US" sz="2100" b="0" i="0" kern="1200" dirty="0">
                <a:solidFill>
                  <a:schemeClr val="tx1"/>
                </a:solidFill>
                <a:latin typeface="Franklin Gothic Book" panose="020B0503020102020204" pitchFamily="34" charset="0"/>
                <a:ea typeface="+mn-ea"/>
                <a:cs typeface="+mn-cs"/>
              </a:defRPr>
            </a:lvl2pPr>
            <a:lvl3pPr marL="857250" indent="-171450">
              <a:lnSpc>
                <a:spcPct val="100000"/>
              </a:lnSpc>
              <a:spcAft>
                <a:spcPts val="450"/>
              </a:spcAft>
              <a:buClr>
                <a:schemeClr val="accent1"/>
              </a:buClr>
              <a:buFont typeface="Courier New" panose="02070309020205020404" pitchFamily="49" charset="0"/>
              <a:buChar char="o"/>
              <a:defRPr/>
            </a:lvl3pPr>
            <a:lvl4pPr marL="1200150" indent="-171450">
              <a:lnSpc>
                <a:spcPct val="100000"/>
              </a:lnSpc>
              <a:spcAft>
                <a:spcPts val="450"/>
              </a:spcAft>
              <a:buClr>
                <a:schemeClr val="accent1"/>
              </a:buClr>
              <a:buFont typeface="Courier New" panose="02070309020205020404" pitchFamily="49" charset="0"/>
              <a:buChar char="o"/>
              <a:defRPr/>
            </a:lvl4pPr>
            <a:lvl5pPr>
              <a:lnSpc>
                <a:spcPct val="100000"/>
              </a:lnSpc>
              <a:spcAft>
                <a:spcPts val="450"/>
              </a:spcAft>
              <a:buClr>
                <a:schemeClr val="accent1"/>
              </a:buClr>
              <a:defRPr/>
            </a:lvl5pPr>
          </a:lstStyle>
          <a:p>
            <a:pPr marL="0" marR="0" lvl="0" indent="0" algn="l" defTabSz="685800" rtl="0" eaLnBrk="1" fontAlgn="auto" latinLnBrk="0" hangingPunct="1">
              <a:lnSpc>
                <a:spcPct val="150000"/>
              </a:lnSpc>
              <a:spcBef>
                <a:spcPts val="750"/>
              </a:spcBef>
              <a:spcAft>
                <a:spcPts val="0"/>
              </a:spcAft>
              <a:buClr>
                <a:schemeClr val="accent2"/>
              </a:buClr>
              <a:buSzPct val="115000"/>
              <a:buFont typeface="Wingdings" pitchFamily="2" charset="2"/>
              <a:buNone/>
              <a:tabLst/>
              <a:defRPr/>
            </a:pPr>
            <a:r>
              <a:rPr lang="en-US" dirty="0"/>
              <a:t>Single container slide</a:t>
            </a:r>
          </a:p>
          <a:p>
            <a:pPr lvl="1"/>
            <a:r>
              <a:rPr lang="en-US" dirty="0"/>
              <a:t>Click to add level 1 bullet</a:t>
            </a:r>
          </a:p>
          <a:p>
            <a:pPr lvl="2"/>
            <a:r>
              <a:rPr lang="en-US" dirty="0"/>
              <a:t>Click to add level 2 bullets </a:t>
            </a:r>
          </a:p>
        </p:txBody>
      </p:sp>
      <p:sp>
        <p:nvSpPr>
          <p:cNvPr id="7" name="Rectangle 6">
            <a:extLst>
              <a:ext uri="{FF2B5EF4-FFF2-40B4-BE49-F238E27FC236}">
                <a16:creationId xmlns:a16="http://schemas.microsoft.com/office/drawing/2014/main" id="{7D053A74-BEFA-25B1-A547-1CCE78C44B57}"/>
              </a:ext>
              <a:ext uri="{C183D7F6-B498-43B3-948B-1728B52AA6E4}">
                <adec:decorative xmlns:adec="http://schemas.microsoft.com/office/drawing/2017/decorative" val="1"/>
              </a:ext>
            </a:extLst>
          </p:cNvPr>
          <p:cNvSpPr/>
          <p:nvPr userDrawn="1"/>
        </p:nvSpPr>
        <p:spPr>
          <a:xfrm>
            <a:off x="0" y="6146800"/>
            <a:ext cx="9144000" cy="711200"/>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lide Number Placeholder 5">
            <a:extLst>
              <a:ext uri="{FF2B5EF4-FFF2-40B4-BE49-F238E27FC236}">
                <a16:creationId xmlns:a16="http://schemas.microsoft.com/office/drawing/2014/main" id="{941C570B-8C7F-F491-A176-2DFDF8533C9E}"/>
              </a:ext>
              <a:ext uri="{C183D7F6-B498-43B3-948B-1728B52AA6E4}">
                <adec:decorative xmlns:adec="http://schemas.microsoft.com/office/drawing/2017/decorative" val="1"/>
              </a:ext>
            </a:extLst>
          </p:cNvPr>
          <p:cNvSpPr>
            <a:spLocks noGrp="1"/>
          </p:cNvSpPr>
          <p:nvPr>
            <p:ph type="sldNum" sz="quarter" idx="12"/>
          </p:nvPr>
        </p:nvSpPr>
        <p:spPr>
          <a:xfrm>
            <a:off x="6457950" y="6356351"/>
            <a:ext cx="2057400" cy="365125"/>
          </a:xfrm>
        </p:spPr>
        <p:txBody>
          <a:bodyPr/>
          <a:lstStyle>
            <a:lvl1pPr>
              <a:defRPr>
                <a:solidFill>
                  <a:schemeClr val="tx2"/>
                </a:solidFill>
              </a:defRPr>
            </a:lvl1pPr>
          </a:lstStyle>
          <a:p>
            <a:fld id="{D0F3292A-440C-FC4D-A38E-E9E6D4317AF8}"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721EDA6F-7F0E-5653-03A0-CE4472B9DF71}"/>
              </a:ext>
            </a:extLst>
          </p:cNvPr>
          <p:cNvPicPr>
            <a:picLocks noChangeAspect="1"/>
          </p:cNvPicPr>
          <p:nvPr userDrawn="1"/>
        </p:nvPicPr>
        <p:blipFill>
          <a:blip r:embed="rId2"/>
          <a:stretch>
            <a:fillRect/>
          </a:stretch>
        </p:blipFill>
        <p:spPr>
          <a:xfrm>
            <a:off x="628650" y="6176454"/>
            <a:ext cx="961808" cy="651892"/>
          </a:xfrm>
          <a:prstGeom prst="rect">
            <a:avLst/>
          </a:prstGeom>
        </p:spPr>
      </p:pic>
    </p:spTree>
    <p:extLst>
      <p:ext uri="{BB962C8B-B14F-4D97-AF65-F5344CB8AC3E}">
        <p14:creationId xmlns:p14="http://schemas.microsoft.com/office/powerpoint/2010/main" val="2969597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699172-5C0E-4B1B-BA45-4233D4256D2C}" type="datetime1">
              <a:rPr lang="en-US" smtClean="0"/>
              <a:t>3/18/2026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29414F-AC54-48BF-9F92-3C72CFA66291}" type="slidenum">
              <a:rPr lang="en-US" altLang="en-US"/>
              <a:pPr>
                <a:defRPr/>
              </a:pPr>
              <a:t>‹#›</a:t>
            </a:fld>
            <a:endParaRPr lang="en-US" altLang="en-US"/>
          </a:p>
        </p:txBody>
      </p:sp>
    </p:spTree>
    <p:custDataLst>
      <p:tags r:id="rId1"/>
    </p:custDataLst>
    <p:extLst>
      <p:ext uri="{BB962C8B-B14F-4D97-AF65-F5344CB8AC3E}">
        <p14:creationId xmlns:p14="http://schemas.microsoft.com/office/powerpoint/2010/main" val="137778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chor="b"/>
          <a:lstStyle>
            <a:lvl1pPr algn="l">
              <a:lnSpc>
                <a:spcPct val="100000"/>
              </a:lnSpc>
              <a:defRPr sz="2000" b="1"/>
            </a:lvl1pPr>
          </a:lstStyle>
          <a:p>
            <a:r>
              <a:rPr lang="en-US"/>
              <a:t>Click to edit Master title style</a:t>
            </a:r>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C55B453-E816-4054-828B-D4553DFEA574}" type="datetime1">
              <a:rPr lang="en-US" smtClean="0"/>
              <a:t>3/18/2026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15FF6C-B69D-455C-B0DE-27EF2AF53768}" type="slidenum">
              <a:rPr lang="en-US" altLang="en-US"/>
              <a:pPr>
                <a:defRPr/>
              </a:pPr>
              <a:t>‹#›</a:t>
            </a:fld>
            <a:endParaRPr lang="en-US" altLang="en-US"/>
          </a:p>
        </p:txBody>
      </p:sp>
    </p:spTree>
    <p:extLst>
      <p:ext uri="{BB962C8B-B14F-4D97-AF65-F5344CB8AC3E}">
        <p14:creationId xmlns:p14="http://schemas.microsoft.com/office/powerpoint/2010/main" val="249963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4B5360-81A3-4ACA-92F1-1E7E6A579853}" type="datetime1">
              <a:rPr lang="en-US" smtClean="0"/>
              <a:t>3/18/2026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A2BE85-3DD6-4783-A00D-60FAF0E06517}" type="slidenum">
              <a:rPr lang="en-US" altLang="en-US"/>
              <a:pPr>
                <a:defRPr/>
              </a:pPr>
              <a:t>‹#›</a:t>
            </a:fld>
            <a:endParaRPr lang="en-US" altLang="en-US"/>
          </a:p>
        </p:txBody>
      </p:sp>
    </p:spTree>
    <p:extLst>
      <p:ext uri="{BB962C8B-B14F-4D97-AF65-F5344CB8AC3E}">
        <p14:creationId xmlns:p14="http://schemas.microsoft.com/office/powerpoint/2010/main" val="104576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ags" Target="../tags/tag7.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image" Target="../media/image12.png"/><Relationship Id="rId4" Type="http://schemas.openxmlformats.org/officeDocument/2006/relationships/slideLayout" Target="../slideLayouts/slideLayout5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A91EE9D2-E981-4A3C-B31E-D1CDCF689235}" type="datetime1">
              <a:rPr lang="en-US" smtClean="0"/>
              <a:t>3/18/2026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0D403C3-47BC-4C7E-BA49-79840169F64A}" type="slidenum">
              <a:rPr lang="en-US" altLang="en-US"/>
              <a:pPr>
                <a:defRPr/>
              </a:pPr>
              <a:t>‹#›</a:t>
            </a:fld>
            <a:endParaRPr lang="en-US" altLang="en-US"/>
          </a:p>
        </p:txBody>
      </p:sp>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custDataLst>
      <p:tags r:id="rId15"/>
    </p:custDataLst>
    <p:extLst>
      <p:ext uri="{BB962C8B-B14F-4D97-AF65-F5344CB8AC3E}">
        <p14:creationId xmlns:p14="http://schemas.microsoft.com/office/powerpoint/2010/main" val="2379804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52" r:id="rId13"/>
  </p:sldLayoutIdLst>
  <p:hf hdr="0" ftr="0" dt="0"/>
  <p:txStyles>
    <p:titleStyle>
      <a:lvl1pPr algn="l" rtl="0" eaLnBrk="0" fontAlgn="base" hangingPunct="0">
        <a:lnSpc>
          <a:spcPts val="3600"/>
        </a:lnSpc>
        <a:spcBef>
          <a:spcPct val="0"/>
        </a:spcBef>
        <a:spcAft>
          <a:spcPct val="0"/>
        </a:spcAft>
        <a:defRPr sz="4000" b="1" kern="1200">
          <a:solidFill>
            <a:srgbClr val="002060"/>
          </a:solidFill>
          <a:latin typeface="+mj-lt"/>
          <a:ea typeface="+mj-ea"/>
          <a:cs typeface="+mj-cs"/>
        </a:defRPr>
      </a:lvl1pPr>
      <a:lvl2pPr algn="l" rtl="0" eaLnBrk="0" fontAlgn="base" hangingPunct="0">
        <a:lnSpc>
          <a:spcPts val="3600"/>
        </a:lnSpc>
        <a:spcBef>
          <a:spcPct val="0"/>
        </a:spcBef>
        <a:spcAft>
          <a:spcPct val="0"/>
        </a:spcAft>
        <a:defRPr sz="4000" b="1">
          <a:solidFill>
            <a:srgbClr val="002060"/>
          </a:solidFill>
          <a:latin typeface="Corbel" pitchFamily="34" charset="0"/>
        </a:defRPr>
      </a:lvl2pPr>
      <a:lvl3pPr algn="l" rtl="0" eaLnBrk="0" fontAlgn="base" hangingPunct="0">
        <a:lnSpc>
          <a:spcPts val="3600"/>
        </a:lnSpc>
        <a:spcBef>
          <a:spcPct val="0"/>
        </a:spcBef>
        <a:spcAft>
          <a:spcPct val="0"/>
        </a:spcAft>
        <a:defRPr sz="4000" b="1">
          <a:solidFill>
            <a:srgbClr val="002060"/>
          </a:solidFill>
          <a:latin typeface="Corbel" pitchFamily="34" charset="0"/>
        </a:defRPr>
      </a:lvl3pPr>
      <a:lvl4pPr algn="l" rtl="0" eaLnBrk="0" fontAlgn="base" hangingPunct="0">
        <a:lnSpc>
          <a:spcPts val="3600"/>
        </a:lnSpc>
        <a:spcBef>
          <a:spcPct val="0"/>
        </a:spcBef>
        <a:spcAft>
          <a:spcPct val="0"/>
        </a:spcAft>
        <a:defRPr sz="4000" b="1">
          <a:solidFill>
            <a:srgbClr val="002060"/>
          </a:solidFill>
          <a:latin typeface="Corbel" pitchFamily="34" charset="0"/>
        </a:defRPr>
      </a:lvl4pPr>
      <a:lvl5pPr algn="l" rtl="0" eaLnBrk="0" fontAlgn="base" hangingPunct="0">
        <a:lnSpc>
          <a:spcPts val="3600"/>
        </a:lnSpc>
        <a:spcBef>
          <a:spcPct val="0"/>
        </a:spcBef>
        <a:spcAft>
          <a:spcPct val="0"/>
        </a:spcAft>
        <a:defRPr sz="4000" b="1">
          <a:solidFill>
            <a:srgbClr val="002060"/>
          </a:solidFill>
          <a:latin typeface="Corbel" pitchFamily="34" charset="0"/>
        </a:defRPr>
      </a:lvl5pPr>
      <a:lvl6pPr marL="457200" algn="ctr" rtl="0" fontAlgn="base">
        <a:spcBef>
          <a:spcPct val="0"/>
        </a:spcBef>
        <a:spcAft>
          <a:spcPct val="0"/>
        </a:spcAft>
        <a:defRPr sz="4000">
          <a:solidFill>
            <a:schemeClr val="bg1"/>
          </a:solidFill>
          <a:latin typeface="Calibri" pitchFamily="34" charset="0"/>
        </a:defRPr>
      </a:lvl6pPr>
      <a:lvl7pPr marL="914400" algn="ctr" rtl="0" fontAlgn="base">
        <a:spcBef>
          <a:spcPct val="0"/>
        </a:spcBef>
        <a:spcAft>
          <a:spcPct val="0"/>
        </a:spcAft>
        <a:defRPr sz="4000">
          <a:solidFill>
            <a:schemeClr val="bg1"/>
          </a:solidFill>
          <a:latin typeface="Calibri" pitchFamily="34" charset="0"/>
        </a:defRPr>
      </a:lvl7pPr>
      <a:lvl8pPr marL="1371600" algn="ctr" rtl="0" fontAlgn="base">
        <a:spcBef>
          <a:spcPct val="0"/>
        </a:spcBef>
        <a:spcAft>
          <a:spcPct val="0"/>
        </a:spcAft>
        <a:defRPr sz="4000">
          <a:solidFill>
            <a:schemeClr val="bg1"/>
          </a:solidFill>
          <a:latin typeface="Calibri" pitchFamily="34" charset="0"/>
        </a:defRPr>
      </a:lvl8pPr>
      <a:lvl9pPr marL="1828800" algn="ctr" rtl="0" fontAlgn="base">
        <a:spcBef>
          <a:spcPct val="0"/>
        </a:spcBef>
        <a:spcAft>
          <a:spcPct val="0"/>
        </a:spcAft>
        <a:defRPr sz="40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35865"/>
            <a:ext cx="7886700" cy="1073788"/>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628650" y="1662524"/>
            <a:ext cx="7886700" cy="3936764"/>
          </a:xfrm>
          <a:prstGeom prst="rect">
            <a:avLst/>
          </a:prstGeom>
          <a:noFill/>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175288" y="6422140"/>
            <a:ext cx="6836636" cy="276999"/>
          </a:xfrm>
          <a:prstGeom prst="rect">
            <a:avLst/>
          </a:prstGeom>
          <a:noFill/>
        </p:spPr>
        <p:txBody>
          <a:bodyPr wrap="none" rtlCol="0" anchor="t" anchorCtr="0">
            <a:noAutofit/>
          </a:bodyPr>
          <a:lstStyle/>
          <a:p>
            <a:fld id="{E3F5C255-0264-234E-9338-DB7FF625E05F}" type="slidenum">
              <a:rPr lang="en-US" sz="750" smtClean="0">
                <a:solidFill>
                  <a:schemeClr val="bg1">
                    <a:lumMod val="65000"/>
                  </a:schemeClr>
                </a:solidFill>
                <a:latin typeface="Arial" charset="0"/>
                <a:ea typeface="Arial" charset="0"/>
                <a:cs typeface="Arial" charset="0"/>
              </a:rPr>
              <a:pPr/>
              <a:t>‹#›</a:t>
            </a:fld>
            <a:r>
              <a:rPr lang="en-US" sz="750">
                <a:solidFill>
                  <a:schemeClr val="bg1">
                    <a:lumMod val="65000"/>
                  </a:schemeClr>
                </a:solidFill>
                <a:latin typeface="Arial" charset="0"/>
                <a:ea typeface="Arial" charset="0"/>
                <a:cs typeface="Arial" charset="0"/>
              </a:rPr>
              <a:t> | MAXIMUS: ACO Year 4  2021</a:t>
            </a:r>
          </a:p>
        </p:txBody>
      </p:sp>
    </p:spTree>
    <p:custDataLst>
      <p:tags r:id="rId18"/>
    </p:custDataLst>
    <p:extLst>
      <p:ext uri="{BB962C8B-B14F-4D97-AF65-F5344CB8AC3E}">
        <p14:creationId xmlns:p14="http://schemas.microsoft.com/office/powerpoint/2010/main" val="34453148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hf hdr="0" ftr="0" dt="0"/>
  <p:txStyles>
    <p:titleStyle>
      <a:lvl1pPr algn="l" defTabSz="685664" rtl="0" eaLnBrk="1" latinLnBrk="0" hangingPunct="1">
        <a:lnSpc>
          <a:spcPct val="100000"/>
        </a:lnSpc>
        <a:spcBef>
          <a:spcPct val="0"/>
        </a:spcBef>
        <a:buNone/>
        <a:defRPr sz="2700" b="0" i="0" kern="1200">
          <a:solidFill>
            <a:schemeClr val="tx1"/>
          </a:solidFill>
          <a:latin typeface="Arial" charset="0"/>
          <a:ea typeface="Arial" charset="0"/>
          <a:cs typeface="Arial" charset="0"/>
        </a:defRPr>
      </a:lvl1pPr>
    </p:titleStyle>
    <p:bodyStyle>
      <a:lvl1pPr marL="261890" indent="-261890" algn="l" defTabSz="685664" rtl="0" eaLnBrk="1" latinLnBrk="0" hangingPunct="1">
        <a:lnSpc>
          <a:spcPct val="100000"/>
        </a:lnSpc>
        <a:spcBef>
          <a:spcPts val="750"/>
        </a:spcBef>
        <a:buSzPct val="115000"/>
        <a:buFontTx/>
        <a:buBlip>
          <a:blip r:embed="rId19"/>
        </a:buBlip>
        <a:tabLst/>
        <a:defRPr sz="1800" kern="1200">
          <a:solidFill>
            <a:schemeClr val="accent2"/>
          </a:solidFill>
          <a:latin typeface="Arial" charset="0"/>
          <a:ea typeface="Arial" charset="0"/>
          <a:cs typeface="Arial" charset="0"/>
        </a:defRPr>
      </a:lvl1pPr>
      <a:lvl2pPr marL="514253" indent="-171418" algn="l" defTabSz="685664" rtl="0" eaLnBrk="1" latinLnBrk="0" hangingPunct="1">
        <a:lnSpc>
          <a:spcPct val="100000"/>
        </a:lnSpc>
        <a:spcBef>
          <a:spcPts val="375"/>
        </a:spcBef>
        <a:buClr>
          <a:schemeClr val="accent6"/>
        </a:buClr>
        <a:buFont typeface="Arial"/>
        <a:buChar char="•"/>
        <a:defRPr sz="1650" kern="1200">
          <a:solidFill>
            <a:schemeClr val="accent2"/>
          </a:solidFill>
          <a:latin typeface="Arial" charset="0"/>
          <a:ea typeface="Arial" charset="0"/>
          <a:cs typeface="Arial" charset="0"/>
        </a:defRPr>
      </a:lvl2pPr>
      <a:lvl3pPr marL="857081" indent="-171418" algn="l" defTabSz="685664" rtl="0" eaLnBrk="1" latinLnBrk="0" hangingPunct="1">
        <a:lnSpc>
          <a:spcPct val="100000"/>
        </a:lnSpc>
        <a:spcBef>
          <a:spcPts val="375"/>
        </a:spcBef>
        <a:buClr>
          <a:schemeClr val="accent6"/>
        </a:buClr>
        <a:buFont typeface="Arial"/>
        <a:buChar char="•"/>
        <a:defRPr sz="1500" kern="1200">
          <a:solidFill>
            <a:schemeClr val="accent2"/>
          </a:solidFill>
          <a:latin typeface="Arial" charset="0"/>
          <a:ea typeface="Arial" charset="0"/>
          <a:cs typeface="Arial" charset="0"/>
        </a:defRPr>
      </a:lvl3pPr>
      <a:lvl4pPr marL="1199910" indent="-171418" algn="l" defTabSz="685664" rtl="0" eaLnBrk="1" latinLnBrk="0" hangingPunct="1">
        <a:lnSpc>
          <a:spcPct val="100000"/>
        </a:lnSpc>
        <a:spcBef>
          <a:spcPts val="375"/>
        </a:spcBef>
        <a:buClr>
          <a:schemeClr val="accent6"/>
        </a:buClr>
        <a:buFont typeface="Arial"/>
        <a:buChar char="•"/>
        <a:defRPr sz="1350" kern="1200">
          <a:solidFill>
            <a:schemeClr val="accent2"/>
          </a:solidFill>
          <a:latin typeface="Arial" charset="0"/>
          <a:ea typeface="Arial" charset="0"/>
          <a:cs typeface="Arial" charset="0"/>
        </a:defRPr>
      </a:lvl4pPr>
      <a:lvl5pPr marL="1542740" indent="-171418" algn="l" defTabSz="685664" rtl="0" eaLnBrk="1" latinLnBrk="0" hangingPunct="1">
        <a:lnSpc>
          <a:spcPct val="100000"/>
        </a:lnSpc>
        <a:spcBef>
          <a:spcPts val="375"/>
        </a:spcBef>
        <a:buClr>
          <a:schemeClr val="accent6"/>
        </a:buClr>
        <a:buFont typeface="Arial"/>
        <a:buChar char="•"/>
        <a:defRPr sz="1350" kern="1200">
          <a:solidFill>
            <a:schemeClr val="accent2"/>
          </a:solidFill>
          <a:latin typeface="Arial" charset="0"/>
          <a:ea typeface="Arial" charset="0"/>
          <a:cs typeface="Arial" charset="0"/>
        </a:defRPr>
      </a:lvl5pPr>
      <a:lvl6pPr marL="1885574" indent="-171418" algn="l" defTabSz="685664"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406" indent="-171418" algn="l" defTabSz="685664"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238" indent="-171418" algn="l" defTabSz="685664"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073" indent="-171418" algn="l" defTabSz="685664"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664" rtl="0" eaLnBrk="1" latinLnBrk="0" hangingPunct="1">
        <a:defRPr sz="1350" kern="1200">
          <a:solidFill>
            <a:schemeClr val="tx1"/>
          </a:solidFill>
          <a:latin typeface="+mn-lt"/>
          <a:ea typeface="+mn-ea"/>
          <a:cs typeface="+mn-cs"/>
        </a:defRPr>
      </a:lvl1pPr>
      <a:lvl2pPr marL="342830" algn="l" defTabSz="685664" rtl="0" eaLnBrk="1" latinLnBrk="0" hangingPunct="1">
        <a:defRPr sz="1350" kern="1200">
          <a:solidFill>
            <a:schemeClr val="tx1"/>
          </a:solidFill>
          <a:latin typeface="+mn-lt"/>
          <a:ea typeface="+mn-ea"/>
          <a:cs typeface="+mn-cs"/>
        </a:defRPr>
      </a:lvl2pPr>
      <a:lvl3pPr marL="685664" algn="l" defTabSz="685664" rtl="0" eaLnBrk="1" latinLnBrk="0" hangingPunct="1">
        <a:defRPr sz="1350" kern="1200">
          <a:solidFill>
            <a:schemeClr val="tx1"/>
          </a:solidFill>
          <a:latin typeface="+mn-lt"/>
          <a:ea typeface="+mn-ea"/>
          <a:cs typeface="+mn-cs"/>
        </a:defRPr>
      </a:lvl3pPr>
      <a:lvl4pPr marL="1028496" algn="l" defTabSz="685664" rtl="0" eaLnBrk="1" latinLnBrk="0" hangingPunct="1">
        <a:defRPr sz="1350" kern="1200">
          <a:solidFill>
            <a:schemeClr val="tx1"/>
          </a:solidFill>
          <a:latin typeface="+mn-lt"/>
          <a:ea typeface="+mn-ea"/>
          <a:cs typeface="+mn-cs"/>
        </a:defRPr>
      </a:lvl4pPr>
      <a:lvl5pPr marL="1371328" algn="l" defTabSz="685664" rtl="0" eaLnBrk="1" latinLnBrk="0" hangingPunct="1">
        <a:defRPr sz="1350" kern="1200">
          <a:solidFill>
            <a:schemeClr val="tx1"/>
          </a:solidFill>
          <a:latin typeface="+mn-lt"/>
          <a:ea typeface="+mn-ea"/>
          <a:cs typeface="+mn-cs"/>
        </a:defRPr>
      </a:lvl5pPr>
      <a:lvl6pPr marL="1714163" algn="l" defTabSz="685664" rtl="0" eaLnBrk="1" latinLnBrk="0" hangingPunct="1">
        <a:defRPr sz="1350" kern="1200">
          <a:solidFill>
            <a:schemeClr val="tx1"/>
          </a:solidFill>
          <a:latin typeface="+mn-lt"/>
          <a:ea typeface="+mn-ea"/>
          <a:cs typeface="+mn-cs"/>
        </a:defRPr>
      </a:lvl6pPr>
      <a:lvl7pPr marL="2056991" algn="l" defTabSz="685664" rtl="0" eaLnBrk="1" latinLnBrk="0" hangingPunct="1">
        <a:defRPr sz="1350" kern="1200">
          <a:solidFill>
            <a:schemeClr val="tx1"/>
          </a:solidFill>
          <a:latin typeface="+mn-lt"/>
          <a:ea typeface="+mn-ea"/>
          <a:cs typeface="+mn-cs"/>
        </a:defRPr>
      </a:lvl7pPr>
      <a:lvl8pPr marL="2399820" algn="l" defTabSz="685664" rtl="0" eaLnBrk="1" latinLnBrk="0" hangingPunct="1">
        <a:defRPr sz="1350" kern="1200">
          <a:solidFill>
            <a:schemeClr val="tx1"/>
          </a:solidFill>
          <a:latin typeface="+mn-lt"/>
          <a:ea typeface="+mn-ea"/>
          <a:cs typeface="+mn-cs"/>
        </a:defRPr>
      </a:lvl8pPr>
      <a:lvl9pPr marL="2742650" algn="l" defTabSz="68566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fld id="{C161BCB3-FBA1-4A3F-AE20-93F919D1C02F}" type="datetime1">
              <a:rPr lang="en-US" smtClean="0"/>
              <a:t>3/18/2026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E65444B-1068-44A4-BD15-C18BEE6A6F80}" type="slidenum">
              <a:rPr lang="en-US" smtClean="0"/>
              <a:t>‹#›</a:t>
            </a:fld>
            <a:endParaRPr lang="en-US"/>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custDataLst>
      <p:tags r:id="rId14"/>
    </p:custDataLst>
    <p:extLst>
      <p:ext uri="{BB962C8B-B14F-4D97-AF65-F5344CB8AC3E}">
        <p14:creationId xmlns:p14="http://schemas.microsoft.com/office/powerpoint/2010/main" val="14411402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l" rtl="0" eaLnBrk="1" fontAlgn="base" hangingPunct="1">
        <a:lnSpc>
          <a:spcPts val="3600"/>
        </a:lnSpc>
        <a:spcBef>
          <a:spcPct val="0"/>
        </a:spcBef>
        <a:spcAft>
          <a:spcPct val="0"/>
        </a:spcAft>
        <a:defRPr sz="4000" b="1" kern="1200">
          <a:solidFill>
            <a:srgbClr val="002060"/>
          </a:solidFill>
          <a:latin typeface="+mj-lt"/>
          <a:ea typeface="+mj-ea"/>
          <a:cs typeface="+mj-cs"/>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47D04C1B-6234-4E94-8363-AA1142582DB3}" type="datetime1">
              <a:rPr lang="en-US" smtClean="0"/>
              <a:t>3/18/2026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0D403C3-47BC-4C7E-BA49-79840169F64A}" type="slidenum">
              <a:rPr lang="en-US" altLang="en-US"/>
              <a:pPr>
                <a:defRPr/>
              </a:pPr>
              <a:t>‹#›</a:t>
            </a:fld>
            <a:endParaRPr lang="en-US" altLang="en-US"/>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extLst>
      <p:ext uri="{BB962C8B-B14F-4D97-AF65-F5344CB8AC3E}">
        <p14:creationId xmlns:p14="http://schemas.microsoft.com/office/powerpoint/2010/main" val="373319688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hf hdr="0" ftr="0" dt="0"/>
  <p:txStyles>
    <p:titleStyle>
      <a:lvl1pPr algn="l" rtl="0" eaLnBrk="1" fontAlgn="base" hangingPunct="1">
        <a:lnSpc>
          <a:spcPts val="3600"/>
        </a:lnSpc>
        <a:spcBef>
          <a:spcPct val="0"/>
        </a:spcBef>
        <a:spcAft>
          <a:spcPct val="0"/>
        </a:spcAft>
        <a:defRPr sz="4000" b="1" kern="1200">
          <a:solidFill>
            <a:srgbClr val="002060"/>
          </a:solidFill>
          <a:latin typeface="+mj-lt"/>
          <a:ea typeface="+mj-ea"/>
          <a:cs typeface="+mj-cs"/>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C98BA438-A718-48F6-9C71-CB167645C839}" type="datetime1">
              <a:rPr lang="en-US" smtClean="0"/>
              <a:t>3/18/2026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defRPr>
            </a:lvl1pPr>
          </a:lstStyle>
          <a:p>
            <a:pPr>
              <a:defRPr/>
            </a:pPr>
            <a:fld id="{B543FC28-71BB-4923-9EC4-7D01669BF51C}" type="slidenum">
              <a:rPr lang="en-US" smtClean="0"/>
              <a:pPr>
                <a:defRPr/>
              </a:pPr>
              <a:t>‹#›</a:t>
            </a:fld>
            <a:endParaRPr lang="en-US" b="0"/>
          </a:p>
        </p:txBody>
      </p:sp>
      <p:pic>
        <p:nvPicPr>
          <p:cNvPr id="9" name="Picture 8" descr="MassHealth logo"/>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562788" y="228600"/>
            <a:ext cx="1364104" cy="693420"/>
          </a:xfrm>
          <a:prstGeom prst="rect">
            <a:avLst/>
          </a:prstGeom>
        </p:spPr>
      </p:pic>
    </p:spTree>
    <p:extLst>
      <p:ext uri="{BB962C8B-B14F-4D97-AF65-F5344CB8AC3E}">
        <p14:creationId xmlns:p14="http://schemas.microsoft.com/office/powerpoint/2010/main" val="116197886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Lst>
  <p:hf hdr="0" ftr="0" dt="0"/>
  <p:txStyles>
    <p:titleStyle>
      <a:lvl1pPr algn="l" rtl="0" eaLnBrk="1" fontAlgn="base" hangingPunct="1">
        <a:lnSpc>
          <a:spcPts val="3600"/>
        </a:lnSpc>
        <a:spcBef>
          <a:spcPct val="0"/>
        </a:spcBef>
        <a:spcAft>
          <a:spcPct val="0"/>
        </a:spcAft>
        <a:defRPr sz="3600" b="1" kern="1200">
          <a:solidFill>
            <a:srgbClr val="002060"/>
          </a:solidFill>
          <a:latin typeface="+mj-lt"/>
          <a:ea typeface="+mj-ea"/>
          <a:cs typeface="Arial" panose="020B0604020202020204" pitchFamily="34" charset="0"/>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1pPr>
      <a:lvl2pPr marL="742950" indent="-28575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2pPr>
      <a:lvl3pPr marL="1143000" indent="-2286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3pPr>
      <a:lvl4pPr marL="1600200" indent="-2286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4pPr>
      <a:lvl5pPr marL="2057400" indent="-2286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gov/doc/all-provider-bulletin-413-interoperability-prior-authorization-process-changes-for-the-masshealth-medical-benefit-0/downloa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mass.gov/masshealths-implementation-of-interoperability-and-prior-authorization-requirement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hyperlink" Target="https://www.mass.gov/info-details/masshealth-data-collection-form-faq?_gl=1*40xshq*_ga*NjYxOTgyMTUwLjE3NjU1NDc4NDc.*_ga_MCLPEGW7WM*czE3NjU4MTA5ODQkbzIkZzAkdDE3NjU4MTA5ODQkajYwJGwwJGg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Functional.Coordination@mass.gov" TargetMode="External"/><Relationship Id="rId2" Type="http://schemas.openxmlformats.org/officeDocument/2006/relationships/hyperlink" Target="https://www.mass.gov/info-details/masshealth-primary-user-modification-form" TargetMode="External"/><Relationship Id="rId1" Type="http://schemas.openxmlformats.org/officeDocument/2006/relationships/slideLayout" Target="../slideLayouts/slideLayout2.xml"/><Relationship Id="rId5" Type="http://schemas.openxmlformats.org/officeDocument/2006/relationships/hyperlink" Target="mailto:provider@masshealthquestions.com" TargetMode="External"/><Relationship Id="rId4" Type="http://schemas.openxmlformats.org/officeDocument/2006/relationships/hyperlink" Target="mailto:support@masshealthltss.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www.masshealthchoices.com/"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www.masshealthchoices.com/"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hyperlink" Target="http://www.masshealthchoices.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www.masshealthchoices.com/"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http://www.masshealthchoices.com/"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hyperlink" Target="http://www.masshealthchoices.com/"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hyperlink" Target="http://www.masshealthchoices.com/"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www.masshealthchoices.com/"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http://www.masshealthchoices.com/"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http://www.masshealthchoices.com/"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www.masshealthchoices.com/"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hyperlink" Target="http://www.masshealthchoices.com/"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hyperlink" Target="http://www.masshealthchoices.co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hyperlink" Target="http://www.masshealthchoices.co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masshealthchoices.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43.xml.rels><?xml version="1.0" encoding="UTF-8" standalone="yes"?>
<Relationships xmlns="http://schemas.openxmlformats.org/package/2006/relationships"><Relationship Id="rId3" Type="http://schemas.openxmlformats.org/officeDocument/2006/relationships/hyperlink" Target="mailto:bhproviders@wellsense.org" TargetMode="External"/><Relationship Id="rId2" Type="http://schemas.openxmlformats.org/officeDocument/2006/relationships/hyperlink" Target="https://www.wellsense.org/providers/behavioral-health-insourcing/faq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hyperlink" Target="https://masshealth.ehs.state.ma.us/ProviderDirectory/"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9.png"/><Relationship Id="rId4" Type="http://schemas.openxmlformats.org/officeDocument/2006/relationships/hyperlink" Target="https://masshealth.ehs.state.ma.us/ProviderSelfService/"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3" Type="http://schemas.openxmlformats.org/officeDocument/2006/relationships/hyperlink" Target="https://www.mass.gov/doc/all-provider-bulletin-409-update-to-certain-exceptions-to-referral-requirements-for-services-through-the-primary-care-clinician-plan-and-primary-care-accountable-care-organizations-0/download" TargetMode="External"/><Relationship Id="rId2" Type="http://schemas.openxmlformats.org/officeDocument/2006/relationships/hyperlink" Target="https://www.mass.gov/doc/all-provider-bulletin-403-ending-the-suspension-of-primary-care-clinician-plan-primary-care-aco-referrals-and-updating-referral-requirements-for-urgent-care-services-0/download"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7.xml"/><Relationship Id="rId1" Type="http://schemas.openxmlformats.org/officeDocument/2006/relationships/tags" Target="../tags/tag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3" Type="http://schemas.openxmlformats.org/officeDocument/2006/relationships/hyperlink" Target="https://www.mass.gov/how-to/apply-to-become-a-masshealth-provider" TargetMode="External"/><Relationship Id="rId2" Type="http://schemas.openxmlformats.org/officeDocument/2006/relationships/image" Target="../media/image20.png"/><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3.xml"/><Relationship Id="rId4" Type="http://schemas.openxmlformats.org/officeDocument/2006/relationships/hyperlink" Target="https://masshealth.ehs.state.ma.us/ProviderSelfService/"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3.xml"/><Relationship Id="rId1" Type="http://schemas.openxmlformats.org/officeDocument/2006/relationships/tags" Target="../tags/tag45.xml"/><Relationship Id="rId5" Type="http://schemas.openxmlformats.org/officeDocument/2006/relationships/image" Target="../media/image21.png"/><Relationship Id="rId4" Type="http://schemas.openxmlformats.org/officeDocument/2006/relationships/hyperlink" Target="https://www.mass.gov/info-details/linking-and-affiliations-for-provider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3.xml"/><Relationship Id="rId1" Type="http://schemas.openxmlformats.org/officeDocument/2006/relationships/tags" Target="../tags/tag46.xml"/><Relationship Id="rId4" Type="http://schemas.openxmlformats.org/officeDocument/2006/relationships/hyperlink" Target="https://www.mass.gov/lists/job-aids-for-the-provider-online-service-center"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43.xml"/><Relationship Id="rId4" Type="http://schemas.openxmlformats.org/officeDocument/2006/relationships/hyperlink" Target="https://www.mass.gov/electronic-data-interchange-edi-and-hipaa-information"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43.xml"/><Relationship Id="rId4" Type="http://schemas.openxmlformats.org/officeDocument/2006/relationships/hyperlink" Target="https://www.mass.gov/decision-tree/submit-a-masshealth-edi-inquiry"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hyperlink" Target="https://www.mass.gov/regulations/130-CMR-450000-all-provid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mass.gov/masshealth-provider-bulletins" TargetMode="External"/><Relationship Id="rId2" Type="http://schemas.openxmlformats.org/officeDocument/2006/relationships/slideLayout" Target="../slideLayouts/slideLayout47.xml"/><Relationship Id="rId1" Type="http://schemas.openxmlformats.org/officeDocument/2006/relationships/tags" Target="../tags/tag47.xml"/><Relationship Id="rId4" Type="http://schemas.openxmlformats.org/officeDocument/2006/relationships/hyperlink" Target="https://www.mass.gov/forms/email-notifications-for-masshealth-provider-bulletins-and-transmittal-letters" TargetMode="Externa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ags" Target="../tags/tag48.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ags" Target="../tags/tag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65.xml.rels><?xml version="1.0" encoding="UTF-8" standalone="yes"?>
<Relationships xmlns="http://schemas.openxmlformats.org/package/2006/relationships"><Relationship Id="rId2" Type="http://schemas.openxmlformats.org/officeDocument/2006/relationships/hyperlink" Target="http://www.masshealth-dental.or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masshealth-dental.org/"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mass.gov/info-details/learn-about-masshealth-dental-benefits?_gl=1*1vc0f1n*_ga*MTg4MDI4NzM5NS4xNzQ1NTk5MDQz*_ga_MCLPEGW7WM*czE3NTkzMjI3MDAkbzE0NCRnMSR0MTc1OTMyMzk5NSRqNjAkbDAkaDA." TargetMode="External"/><Relationship Id="rId2" Type="http://schemas.openxmlformats.org/officeDocument/2006/relationships/hyperlink" Target="https://www.mass.gov/info-details/masshealth-dental-program-updates" TargetMode="External"/><Relationship Id="rId1" Type="http://schemas.openxmlformats.org/officeDocument/2006/relationships/slideLayout" Target="../slideLayouts/slideLayout2.xml"/><Relationship Id="rId5" Type="http://schemas.openxmlformats.org/officeDocument/2006/relationships/hyperlink" Target="https://www.mass.gov/orgs/masshealth?_gl=1*6no6yh*_ga*MTg4MDI4NzM5NS4xNzQ1NTk5MDQz*_ga_MCLPEGW7WM*czE3NTkzMjI3MDAkbzE0NCRnMSR0MTc1OTMyNDYzMCRqNTQkbDAkaDA." TargetMode="External"/><Relationship Id="rId4" Type="http://schemas.openxmlformats.org/officeDocument/2006/relationships/hyperlink" Target="https://www.mass.gov/information-for-masshealth-providers?_gl=1*fwipiu*_ga*MTg4MDI4NzM5NS4xNzQ1NTk5MDQz*_ga_MCLPEGW7WM*czE3NTkzMjI3MDAkbzE0NCRnMSR0MTc1OTMyNDA4MyRqNjAkbDAkaDA."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7.xml"/><Relationship Id="rId1" Type="http://schemas.openxmlformats.org/officeDocument/2006/relationships/tags" Target="../tags/tag5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3.xml"/><Relationship Id="rId1" Type="http://schemas.openxmlformats.org/officeDocument/2006/relationships/tags" Target="../tags/tag5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hyperlink" Target="https://www.mass.gov/regulations/130-CMR-450000-all-provid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cms.gov/files/document/provider-required-document-list.pdf-0" TargetMode="External"/><Relationship Id="rId2" Type="http://schemas.openxmlformats.org/officeDocument/2006/relationships/slideLayout" Target="../slideLayouts/slideLayout43.xml"/><Relationship Id="rId1" Type="http://schemas.openxmlformats.org/officeDocument/2006/relationships/tags" Target="../tags/tag53.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tags" Target="../tags/tag54.xml"/></Relationships>
</file>

<file path=ppt/slides/_rels/slide72.xml.rels><?xml version="1.0" encoding="UTF-8" standalone="yes"?>
<Relationships xmlns="http://schemas.openxmlformats.org/package/2006/relationships"><Relationship Id="rId3" Type="http://schemas.openxmlformats.org/officeDocument/2006/relationships/hyperlink" Target="https://www.cms.gov/data-research/monitoring-programs/improper-payment-measurement-programs/payment-error-rate-measurement-perm/providers" TargetMode="External"/><Relationship Id="rId2" Type="http://schemas.openxmlformats.org/officeDocument/2006/relationships/slideLayout" Target="../slideLayouts/slideLayout43.xml"/><Relationship Id="rId1" Type="http://schemas.openxmlformats.org/officeDocument/2006/relationships/tags" Target="../tags/tag55.xml"/><Relationship Id="rId5" Type="http://schemas.openxmlformats.org/officeDocument/2006/relationships/hyperlink" Target="https://www.cms.gov/files/document/provider-education-faqs.pdf-0" TargetMode="External"/><Relationship Id="rId4" Type="http://schemas.openxmlformats.org/officeDocument/2006/relationships/hyperlink" Target="https://www.cms.gov/files/document/provider-overview.pdf-0"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4.xml.rels><?xml version="1.0" encoding="UTF-8" standalone="yes"?>
<Relationships xmlns="http://schemas.openxmlformats.org/package/2006/relationships"><Relationship Id="rId3" Type="http://schemas.openxmlformats.org/officeDocument/2006/relationships/hyperlink" Target="https://www.mass.gov/doc/all-provider-bulletin-412-changes-in-exclusion-of-designated-340b-drugs-for-masshealth-coverage-0/download" TargetMode="External"/><Relationship Id="rId2" Type="http://schemas.openxmlformats.org/officeDocument/2006/relationships/hyperlink" Target="https://www.mass.gov/doc/all-provider-bulletin-411-documentation-required-for-review-of-unlisted-cpt-codes/download" TargetMode="External"/><Relationship Id="rId1" Type="http://schemas.openxmlformats.org/officeDocument/2006/relationships/slideLayout" Target="../slideLayouts/slideLayout43.xml"/><Relationship Id="rId4" Type="http://schemas.openxmlformats.org/officeDocument/2006/relationships/hyperlink" Target="https://www.mass.gov/doc/all-provider-bulletin-413-interoperability-prior-authorization-process-changes-for-the-masshealth-medical-benefit-0/download" TargetMode="Externa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5.xml"/><Relationship Id="rId1" Type="http://schemas.openxmlformats.org/officeDocument/2006/relationships/tags" Target="../tags/tag56.xml"/><Relationship Id="rId5" Type="http://schemas.openxmlformats.org/officeDocument/2006/relationships/image" Target="../media/image26.png"/><Relationship Id="rId4" Type="http://schemas.openxmlformats.org/officeDocument/2006/relationships/hyperlink" Target="https://masshealth.inquisiqlms.com/Default.aspx"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maximus.zoom.us/webinar/register/WN_sF1Wbm49SjOo5Ixg9MIL3Q#/registration" TargetMode="External"/><Relationship Id="rId2" Type="http://schemas.openxmlformats.org/officeDocument/2006/relationships/hyperlink" Target="https://maximus.zoom.us/webinar/register/WN_moTS6LAMQD6GiKqi8PDNHA#/registration" TargetMode="External"/><Relationship Id="rId1" Type="http://schemas.openxmlformats.org/officeDocument/2006/relationships/slideLayout" Target="../slideLayouts/slideLayout43.xml"/><Relationship Id="rId6" Type="http://schemas.openxmlformats.org/officeDocument/2006/relationships/hyperlink" Target="https://maximus.zoom.us/webinar/register/WN_T24CcCVcSBCqXRk_CZvKHw#/registration" TargetMode="External"/><Relationship Id="rId5" Type="http://schemas.openxmlformats.org/officeDocument/2006/relationships/hyperlink" Target="https://maximus.zoom.us/webinar/register/WN_QlsZP4RhT7CyfTwGirj6oA#/registration" TargetMode="External"/><Relationship Id="rId4" Type="http://schemas.openxmlformats.org/officeDocument/2006/relationships/hyperlink" Target="https://maximus.zoom.us/webinar/register/WN_sF1Wbm49SjOo5Ixg9MIL3Q" TargetMode="Externa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hyperlink" Target="https://www.mass.gov/the-aca-orp-requirements-for-masshealth-providers" TargetMode="External"/><Relationship Id="rId2" Type="http://schemas.openxmlformats.org/officeDocument/2006/relationships/slideLayout" Target="../slideLayouts/slideLayout43.xml"/><Relationship Id="rId1" Type="http://schemas.openxmlformats.org/officeDocument/2006/relationships/tags" Target="../tags/tag57.xml"/><Relationship Id="rId6" Type="http://schemas.openxmlformats.org/officeDocument/2006/relationships/hyperlink" Target="https://www.mass.gov/masshealth-for-providers" TargetMode="External"/><Relationship Id="rId5" Type="http://schemas.openxmlformats.org/officeDocument/2006/relationships/hyperlink" Target="http://www.mass.gov/masshealth-provider-bulletins" TargetMode="External"/><Relationship Id="rId4" Type="http://schemas.openxmlformats.org/officeDocument/2006/relationships/hyperlink" Target="https://www.mass.gov/forms/email-notifications-for-provider-bulletins-and-transmittal-letters" TargetMode="Externa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7.xml"/><Relationship Id="rId1" Type="http://schemas.openxmlformats.org/officeDocument/2006/relationships/tags" Target="../tags/tag58.xml"/></Relationships>
</file>

<file path=ppt/slides/_rels/slide8.xml.rels><?xml version="1.0" encoding="UTF-8" standalone="yes"?>
<Relationships xmlns="http://schemas.openxmlformats.org/package/2006/relationships"><Relationship Id="rId2" Type="http://schemas.openxmlformats.org/officeDocument/2006/relationships/hyperlink" Target="https://www.mass.gov/regulations/130-CMR-450000-all-provid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ss.gov/lists/409-through-300" TargetMode="External"/><Relationship Id="rId2" Type="http://schemas.openxmlformats.org/officeDocument/2006/relationships/hyperlink" Target="https://www.mass.gov/doc/all-provider-bulletin-286-start-date-for-denials-for-claims-that-do-not-meet-ordering-referring-and-prescribing-provider-requirements-0/downloa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A604-35D2-5618-F828-A3445E482077}"/>
              </a:ext>
            </a:extLst>
          </p:cNvPr>
          <p:cNvSpPr>
            <a:spLocks noGrp="1"/>
          </p:cNvSpPr>
          <p:nvPr>
            <p:ph type="ctrTitle"/>
          </p:nvPr>
        </p:nvSpPr>
        <p:spPr/>
        <p:txBody>
          <a:bodyPr/>
          <a:lstStyle/>
          <a:p>
            <a:r>
              <a:rPr lang="en-US" dirty="0"/>
              <a:t>Massachusetts Healthcare Training Forum</a:t>
            </a:r>
          </a:p>
        </p:txBody>
      </p:sp>
      <p:sp>
        <p:nvSpPr>
          <p:cNvPr id="3" name="Subtitle 2">
            <a:extLst>
              <a:ext uri="{FF2B5EF4-FFF2-40B4-BE49-F238E27FC236}">
                <a16:creationId xmlns:a16="http://schemas.microsoft.com/office/drawing/2014/main" id="{B0B036D5-4298-51A7-1720-FFB6B46D263C}"/>
              </a:ext>
            </a:extLst>
          </p:cNvPr>
          <p:cNvSpPr>
            <a:spLocks noGrp="1"/>
          </p:cNvSpPr>
          <p:nvPr>
            <p:ph type="subTitle" idx="1"/>
          </p:nvPr>
        </p:nvSpPr>
        <p:spPr/>
        <p:txBody>
          <a:bodyPr/>
          <a:lstStyle/>
          <a:p>
            <a:r>
              <a:rPr lang="en-US" dirty="0"/>
              <a:t>February 2026</a:t>
            </a:r>
          </a:p>
        </p:txBody>
      </p:sp>
      <p:sp>
        <p:nvSpPr>
          <p:cNvPr id="5" name="TextBox 4">
            <a:extLst>
              <a:ext uri="{FF2B5EF4-FFF2-40B4-BE49-F238E27FC236}">
                <a16:creationId xmlns:a16="http://schemas.microsoft.com/office/drawing/2014/main" id="{F75048EA-4D0D-F6AA-A2C9-021B3A19B0CA}"/>
              </a:ext>
            </a:extLst>
          </p:cNvPr>
          <p:cNvSpPr txBox="1"/>
          <p:nvPr/>
        </p:nvSpPr>
        <p:spPr>
          <a:xfrm>
            <a:off x="2751993" y="4566721"/>
            <a:ext cx="5873262" cy="461665"/>
          </a:xfrm>
          <a:prstGeom prst="rect">
            <a:avLst/>
          </a:prstGeom>
          <a:noFill/>
        </p:spPr>
        <p:txBody>
          <a:bodyPr wrap="square" rtlCol="0">
            <a:spAutoFit/>
          </a:bodyPr>
          <a:lstStyle/>
          <a:p>
            <a:r>
              <a:rPr lang="en-US" sz="2400" dirty="0"/>
              <a:t>Executive Office of Health &amp; Human Services</a:t>
            </a:r>
          </a:p>
        </p:txBody>
      </p:sp>
      <p:sp>
        <p:nvSpPr>
          <p:cNvPr id="4" name="Slide Number Placeholder 3">
            <a:extLst>
              <a:ext uri="{FF2B5EF4-FFF2-40B4-BE49-F238E27FC236}">
                <a16:creationId xmlns:a16="http://schemas.microsoft.com/office/drawing/2014/main" id="{B91300A6-C1A0-BBEE-0E7C-8FADBEBCF1C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815A0231-9940-4863-B13E-2164784B5DAF}" type="slidenum">
              <a:rPr lang="en-US" altLang="en-US" smtClean="0"/>
              <a:pPr>
                <a:defRPr/>
              </a:pPr>
              <a:t>1</a:t>
            </a:fld>
            <a:endParaRPr lang="en-US" altLang="en-US"/>
          </a:p>
        </p:txBody>
      </p:sp>
    </p:spTree>
    <p:extLst>
      <p:ext uri="{BB962C8B-B14F-4D97-AF65-F5344CB8AC3E}">
        <p14:creationId xmlns:p14="http://schemas.microsoft.com/office/powerpoint/2010/main" val="3635886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AC38-CCD4-B893-C122-4D895B34CF07}"/>
              </a:ext>
            </a:extLst>
          </p:cNvPr>
          <p:cNvSpPr>
            <a:spLocks noGrp="1"/>
          </p:cNvSpPr>
          <p:nvPr>
            <p:ph type="title"/>
          </p:nvPr>
        </p:nvSpPr>
        <p:spPr/>
        <p:txBody>
          <a:bodyPr/>
          <a:lstStyle/>
          <a:p>
            <a:r>
              <a:rPr lang="en-US" dirty="0"/>
              <a:t>Urgent Care Services</a:t>
            </a:r>
          </a:p>
        </p:txBody>
      </p:sp>
      <p:sp>
        <p:nvSpPr>
          <p:cNvPr id="3" name="Content Placeholder 2">
            <a:extLst>
              <a:ext uri="{FF2B5EF4-FFF2-40B4-BE49-F238E27FC236}">
                <a16:creationId xmlns:a16="http://schemas.microsoft.com/office/drawing/2014/main" id="{5A94DEDC-9664-3EB4-6535-5D656F05A92F}"/>
              </a:ext>
            </a:extLst>
          </p:cNvPr>
          <p:cNvSpPr>
            <a:spLocks noGrp="1"/>
          </p:cNvSpPr>
          <p:nvPr>
            <p:ph idx="1"/>
          </p:nvPr>
        </p:nvSpPr>
        <p:spPr/>
        <p:txBody>
          <a:bodyPr/>
          <a:lstStyle/>
          <a:p>
            <a:pPr marL="0" indent="0">
              <a:spcBef>
                <a:spcPts val="1800"/>
              </a:spcBef>
              <a:buNone/>
            </a:pPr>
            <a:r>
              <a:rPr lang="en-US" sz="2000" dirty="0"/>
              <a:t>Urgent care services, as defined in M.G.L. </a:t>
            </a:r>
            <a:r>
              <a:rPr lang="en-US" sz="2000" dirty="0" err="1"/>
              <a:t>ch.</a:t>
            </a:r>
            <a:r>
              <a:rPr lang="en-US" sz="2000" dirty="0"/>
              <a:t> 118E, s. 10N, will not require a referral in order to be payable. </a:t>
            </a:r>
          </a:p>
          <a:p>
            <a:pPr marL="0" indent="0">
              <a:spcBef>
                <a:spcPts val="1800"/>
              </a:spcBef>
              <a:buNone/>
            </a:pPr>
            <a:r>
              <a:rPr lang="en-US" sz="2000" dirty="0"/>
              <a:t>Urgent care facilities, as defined in M.G.L. </a:t>
            </a:r>
            <a:r>
              <a:rPr lang="en-US" sz="2000" dirty="0" err="1"/>
              <a:t>ch.</a:t>
            </a:r>
            <a:r>
              <a:rPr lang="en-US" sz="2000" dirty="0"/>
              <a:t> 118E, s. 10N, that render urgent care services must bill in a manner to indicate that the service was urgent. </a:t>
            </a:r>
          </a:p>
          <a:p>
            <a:pPr>
              <a:spcBef>
                <a:spcPts val="1800"/>
              </a:spcBef>
            </a:pPr>
            <a:r>
              <a:rPr lang="en-US" sz="2000" dirty="0"/>
              <a:t>For professional claims, providers must bill with place of service 20</a:t>
            </a:r>
          </a:p>
          <a:p>
            <a:pPr>
              <a:spcBef>
                <a:spcPts val="1800"/>
              </a:spcBef>
            </a:pPr>
            <a:r>
              <a:rPr lang="en-US" sz="2000" dirty="0"/>
              <a:t>For institutional claims, providers must bill with admit code 02</a:t>
            </a:r>
            <a:endParaRPr lang="en-US" sz="2400" dirty="0"/>
          </a:p>
        </p:txBody>
      </p:sp>
      <p:sp>
        <p:nvSpPr>
          <p:cNvPr id="4" name="Slide Number Placeholder 3">
            <a:extLst>
              <a:ext uri="{FF2B5EF4-FFF2-40B4-BE49-F238E27FC236}">
                <a16:creationId xmlns:a16="http://schemas.microsoft.com/office/drawing/2014/main" id="{8EBCA342-794E-A573-C6A5-986DFEA6732F}"/>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10</a:t>
            </a:fld>
            <a:endParaRPr lang="en-US" altLang="en-US" dirty="0"/>
          </a:p>
        </p:txBody>
      </p:sp>
    </p:spTree>
    <p:extLst>
      <p:ext uri="{BB962C8B-B14F-4D97-AF65-F5344CB8AC3E}">
        <p14:creationId xmlns:p14="http://schemas.microsoft.com/office/powerpoint/2010/main" val="181601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8ABA-E9DB-7155-BBC3-86E5EAB4F9F2}"/>
              </a:ext>
            </a:extLst>
          </p:cNvPr>
          <p:cNvSpPr>
            <a:spLocks noGrp="1"/>
          </p:cNvSpPr>
          <p:nvPr>
            <p:ph type="title"/>
          </p:nvPr>
        </p:nvSpPr>
        <p:spPr/>
        <p:txBody>
          <a:bodyPr/>
          <a:lstStyle/>
          <a:p>
            <a:r>
              <a:rPr lang="en-US" sz="4000" dirty="0"/>
              <a:t>Primary Care Provider Role </a:t>
            </a:r>
            <a:endParaRPr lang="en-US" dirty="0"/>
          </a:p>
        </p:txBody>
      </p:sp>
      <p:sp>
        <p:nvSpPr>
          <p:cNvPr id="3" name="Content Placeholder 2">
            <a:extLst>
              <a:ext uri="{FF2B5EF4-FFF2-40B4-BE49-F238E27FC236}">
                <a16:creationId xmlns:a16="http://schemas.microsoft.com/office/drawing/2014/main" id="{A97C9F90-6909-5F5E-6142-E49F14C59017}"/>
              </a:ext>
            </a:extLst>
          </p:cNvPr>
          <p:cNvSpPr>
            <a:spLocks noGrp="1"/>
          </p:cNvSpPr>
          <p:nvPr>
            <p:ph idx="1"/>
          </p:nvPr>
        </p:nvSpPr>
        <p:spPr/>
        <p:txBody>
          <a:bodyPr/>
          <a:lstStyle/>
          <a:p>
            <a:pPr marL="0" indent="0">
              <a:spcBef>
                <a:spcPts val="1800"/>
              </a:spcBef>
              <a:buNone/>
            </a:pPr>
            <a:r>
              <a:rPr lang="en-US" sz="2000" dirty="0"/>
              <a:t>Reinstating referrals will allow providers to:  </a:t>
            </a:r>
          </a:p>
          <a:p>
            <a:pPr>
              <a:spcBef>
                <a:spcPts val="1800"/>
              </a:spcBef>
            </a:pPr>
            <a:r>
              <a:rPr lang="en-US" sz="2000" dirty="0"/>
              <a:t>Maintain active engagement with members' care​ </a:t>
            </a:r>
          </a:p>
          <a:p>
            <a:pPr>
              <a:spcBef>
                <a:spcPts val="1800"/>
              </a:spcBef>
            </a:pPr>
            <a:r>
              <a:rPr lang="en-US" sz="2000" dirty="0"/>
              <a:t>Provide care team with better management and coordination of members' care</a:t>
            </a:r>
          </a:p>
          <a:p>
            <a:pPr>
              <a:spcBef>
                <a:spcPts val="1800"/>
              </a:spcBef>
            </a:pPr>
            <a:r>
              <a:rPr lang="en-US" sz="2000" dirty="0"/>
              <a:t>Facilitate and improve care planning for members</a:t>
            </a:r>
          </a:p>
          <a:p>
            <a:pPr>
              <a:spcBef>
                <a:spcPts val="1800"/>
              </a:spcBef>
            </a:pPr>
            <a:r>
              <a:rPr lang="en-US" sz="2000" dirty="0"/>
              <a:t>Improve communication between primary care and specialty services​ </a:t>
            </a:r>
          </a:p>
          <a:p>
            <a:pPr>
              <a:spcBef>
                <a:spcPts val="1800"/>
              </a:spcBef>
            </a:pPr>
            <a:r>
              <a:rPr lang="en-US" sz="2000" dirty="0"/>
              <a:t>Provide a single point of contact of accountability for ensuring that necessary medical and other services are accessed coordinated and delivered</a:t>
            </a:r>
            <a:endParaRPr lang="en-US" sz="2400" dirty="0"/>
          </a:p>
        </p:txBody>
      </p:sp>
      <p:sp>
        <p:nvSpPr>
          <p:cNvPr id="4" name="Slide Number Placeholder 3">
            <a:extLst>
              <a:ext uri="{FF2B5EF4-FFF2-40B4-BE49-F238E27FC236}">
                <a16:creationId xmlns:a16="http://schemas.microsoft.com/office/drawing/2014/main" id="{529CF5F3-EDA3-D88F-EBD4-A87DC5D4DD9F}"/>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11</a:t>
            </a:fld>
            <a:endParaRPr lang="en-US" altLang="en-US" dirty="0"/>
          </a:p>
        </p:txBody>
      </p:sp>
    </p:spTree>
    <p:extLst>
      <p:ext uri="{BB962C8B-B14F-4D97-AF65-F5344CB8AC3E}">
        <p14:creationId xmlns:p14="http://schemas.microsoft.com/office/powerpoint/2010/main" val="159597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A07E37-1C27-4D50-A155-B4ABC299CE31}"/>
              </a:ext>
            </a:extLst>
          </p:cNvPr>
          <p:cNvSpPr txBox="1">
            <a:spLocks noGrp="1"/>
          </p:cNvSpPr>
          <p:nvPr>
            <p:ph type="title" idx="4294967295"/>
          </p:nvPr>
        </p:nvSpPr>
        <p:spPr>
          <a:xfrm>
            <a:off x="445505" y="2019458"/>
            <a:ext cx="8250702" cy="3046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ea typeface="Calibri" panose="020F0502020204030204" pitchFamily="34" charset="0"/>
                <a:cs typeface="+mn-cs"/>
              </a:rPr>
              <a:t>Advancing Interoperability </a:t>
            </a:r>
            <a:br>
              <a:rPr lang="en-US" sz="3600" dirty="0">
                <a:ea typeface="Calibri" panose="020F0502020204030204" pitchFamily="34" charset="0"/>
                <a:cs typeface="+mn-cs"/>
              </a:rPr>
            </a:br>
            <a:r>
              <a:rPr lang="en-US" sz="3600" dirty="0">
                <a:ea typeface="Calibri" panose="020F0502020204030204" pitchFamily="34" charset="0"/>
                <a:cs typeface="+mn-cs"/>
              </a:rPr>
              <a:t>and Improving Prior Authorization Processes</a:t>
            </a:r>
            <a:br>
              <a:rPr lang="en-US" sz="3600" dirty="0">
                <a:latin typeface="Calibri" panose="020F0502020204030204" pitchFamily="34" charset="0"/>
                <a:ea typeface="Calibri" panose="020F0502020204030204" pitchFamily="34" charset="0"/>
                <a:cs typeface="+mn-cs"/>
              </a:rPr>
            </a:br>
            <a:br>
              <a:rPr lang="en-US" sz="3600" dirty="0">
                <a:latin typeface="Calibri" panose="020F0502020204030204" pitchFamily="34" charset="0"/>
                <a:ea typeface="Calibri" panose="020F0502020204030204" pitchFamily="34" charset="0"/>
                <a:cs typeface="+mn-cs"/>
              </a:rPr>
            </a:br>
            <a:r>
              <a:rPr lang="en-US" sz="2400" b="0" dirty="0">
                <a:solidFill>
                  <a:schemeClr val="tx2"/>
                </a:solidFill>
                <a:ea typeface="Calibri"/>
                <a:cs typeface="Calibri"/>
              </a:rPr>
              <a:t>Presented by – Nestor Rivera, Sr. Provider Relations Specialist, MassHealth Business Support Services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Slide Number Placeholder 3">
            <a:extLst>
              <a:ext uri="{FF2B5EF4-FFF2-40B4-BE49-F238E27FC236}">
                <a16:creationId xmlns:a16="http://schemas.microsoft.com/office/drawing/2014/main" id="{6F4621FD-519F-A7DE-F746-CCDB0ACFB39B}"/>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12</a:t>
            </a:fld>
            <a:endParaRPr lang="en-US" altLang="en-US" dirty="0"/>
          </a:p>
        </p:txBody>
      </p:sp>
    </p:spTree>
    <p:custDataLst>
      <p:tags r:id="rId1"/>
    </p:custDataLst>
    <p:extLst>
      <p:ext uri="{BB962C8B-B14F-4D97-AF65-F5344CB8AC3E}">
        <p14:creationId xmlns:p14="http://schemas.microsoft.com/office/powerpoint/2010/main" val="382600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5471D-8AA9-8E2D-12E1-2EBBF6BA836A}"/>
              </a:ext>
            </a:extLst>
          </p:cNvPr>
          <p:cNvSpPr>
            <a:spLocks noGrp="1"/>
          </p:cNvSpPr>
          <p:nvPr>
            <p:ph type="title"/>
          </p:nvPr>
        </p:nvSpPr>
        <p:spPr/>
        <p:txBody>
          <a:bodyPr/>
          <a:lstStyle/>
          <a:p>
            <a:r>
              <a:rPr lang="en-US" dirty="0"/>
              <a:t>Interoperability 2026</a:t>
            </a:r>
          </a:p>
        </p:txBody>
      </p:sp>
      <p:sp>
        <p:nvSpPr>
          <p:cNvPr id="5" name="Content Placeholder 4">
            <a:extLst>
              <a:ext uri="{FF2B5EF4-FFF2-40B4-BE49-F238E27FC236}">
                <a16:creationId xmlns:a16="http://schemas.microsoft.com/office/drawing/2014/main" id="{D2ABC074-178D-15C5-1863-2302C6BD00AD}"/>
              </a:ext>
            </a:extLst>
          </p:cNvPr>
          <p:cNvSpPr>
            <a:spLocks noGrp="1"/>
          </p:cNvSpPr>
          <p:nvPr>
            <p:ph idx="1"/>
          </p:nvPr>
        </p:nvSpPr>
        <p:spPr>
          <a:xfrm>
            <a:off x="1" y="1397976"/>
            <a:ext cx="9144000" cy="5460024"/>
          </a:xfrm>
        </p:spPr>
        <p:txBody>
          <a:bodyPr/>
          <a:lstStyle/>
          <a:p>
            <a:pPr marL="0" indent="0">
              <a:buNone/>
            </a:pPr>
            <a:r>
              <a:rPr lang="en-US" sz="1800" dirty="0"/>
              <a:t>As announced in </a:t>
            </a:r>
            <a:r>
              <a:rPr lang="en-US" sz="1800" dirty="0">
                <a:hlinkClick r:id="rId3"/>
              </a:rPr>
              <a:t>APB 413: Interoperability - Prior Authorization Process Changes for the MassHealth Medical Benefit</a:t>
            </a:r>
            <a:r>
              <a:rPr lang="en-US" sz="1800" dirty="0"/>
              <a:t>, the following went into effect on January 1</a:t>
            </a:r>
            <a:r>
              <a:rPr lang="en-US" sz="1800" baseline="30000" dirty="0"/>
              <a:t>st</a:t>
            </a:r>
            <a:r>
              <a:rPr lang="en-US" sz="1800" dirty="0"/>
              <a:t>, 2026:</a:t>
            </a:r>
          </a:p>
          <a:p>
            <a:r>
              <a:rPr lang="en-US" sz="1800" dirty="0"/>
              <a:t>Prior Authorizations</a:t>
            </a:r>
          </a:p>
          <a:p>
            <a:pPr lvl="1">
              <a:buFont typeface="Arial" panose="020B0604020202020204" pitchFamily="34" charset="0"/>
              <a:buChar char="•"/>
            </a:pPr>
            <a:r>
              <a:rPr lang="en-US" sz="1800" dirty="0"/>
              <a:t>Standard PA requests: MassHealth will adjudicate standard prior authorization requests within 7 calendar days once all necessary documentation has been received</a:t>
            </a:r>
          </a:p>
          <a:p>
            <a:pPr lvl="1">
              <a:buFont typeface="Arial" panose="020B0604020202020204" pitchFamily="34" charset="0"/>
              <a:buChar char="•"/>
            </a:pPr>
            <a:r>
              <a:rPr lang="en-US" sz="1800" dirty="0"/>
              <a:t>Expedited PA requests: A decision will be provided within 72 hours when the member’s clinical condition requires urgent attention and a delay in processing could negatively affect health outcomes</a:t>
            </a:r>
            <a:endParaRPr lang="en-US" sz="1800" dirty="0">
              <a:ea typeface="Calibri"/>
              <a:cs typeface="Calibri"/>
            </a:endParaRPr>
          </a:p>
          <a:p>
            <a:r>
              <a:rPr lang="en-US" sz="1800" dirty="0"/>
              <a:t>System Modifications</a:t>
            </a:r>
          </a:p>
          <a:p>
            <a:pPr lvl="1">
              <a:buFont typeface="Arial" panose="020B0604020202020204" pitchFamily="34" charset="0"/>
              <a:buChar char="•"/>
            </a:pPr>
            <a:r>
              <a:rPr lang="en-US" sz="1800" dirty="0"/>
              <a:t>Updates have been made to the POSC to reflect the above changes. A new PA Classification field has been added to the POSC and allows providers to submit standard PAs or requests to expedite a PA</a:t>
            </a:r>
            <a:endParaRPr lang="en-US" sz="1800" dirty="0">
              <a:ea typeface="Calibri"/>
              <a:cs typeface="Calibri"/>
            </a:endParaRPr>
          </a:p>
          <a:p>
            <a:r>
              <a:rPr lang="en-US" sz="1800" dirty="0"/>
              <a:t>Mass.gov</a:t>
            </a:r>
          </a:p>
          <a:p>
            <a:pPr lvl="1">
              <a:buFont typeface="Arial" panose="020B0604020202020204" pitchFamily="34" charset="0"/>
              <a:buChar char="•"/>
            </a:pPr>
            <a:r>
              <a:rPr lang="en-US" sz="1800" dirty="0"/>
              <a:t>MassHealth’s Implementation of Interoperability and Prior Authorization Requirements webpage is now available here: </a:t>
            </a:r>
            <a:r>
              <a:rPr lang="en-US" sz="1800" dirty="0">
                <a:hlinkClick r:id="rId4"/>
              </a:rPr>
              <a:t>https://www.mass.gov/masshealths-implementation-of-interoperability-and-prior-authorization-requirements</a:t>
            </a:r>
            <a:endParaRPr lang="en-US" sz="1800" dirty="0"/>
          </a:p>
          <a:p>
            <a:r>
              <a:rPr lang="en-US" sz="1800" dirty="0"/>
              <a:t>Metrics Reporting</a:t>
            </a:r>
          </a:p>
          <a:p>
            <a:pPr lvl="1">
              <a:buFont typeface="Arial" panose="020B0604020202020204" pitchFamily="34" charset="0"/>
              <a:buChar char="•"/>
            </a:pPr>
            <a:r>
              <a:rPr lang="en-US" sz="1800" dirty="0"/>
              <a:t>On track for March 31</a:t>
            </a:r>
            <a:r>
              <a:rPr lang="en-US" sz="1800" baseline="30000" dirty="0"/>
              <a:t>st</a:t>
            </a:r>
            <a:r>
              <a:rPr lang="en-US" sz="1800" dirty="0"/>
              <a:t>, 2026</a:t>
            </a:r>
          </a:p>
        </p:txBody>
      </p:sp>
      <p:sp>
        <p:nvSpPr>
          <p:cNvPr id="2" name="Slide Number Placeholder 3">
            <a:extLst>
              <a:ext uri="{FF2B5EF4-FFF2-40B4-BE49-F238E27FC236}">
                <a16:creationId xmlns:a16="http://schemas.microsoft.com/office/drawing/2014/main" id="{3F4C6756-3144-9414-936C-0D702710C715}"/>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13</a:t>
            </a:fld>
            <a:endParaRPr lang="en-US" altLang="en-US" dirty="0"/>
          </a:p>
        </p:txBody>
      </p:sp>
    </p:spTree>
    <p:extLst>
      <p:ext uri="{BB962C8B-B14F-4D97-AF65-F5344CB8AC3E}">
        <p14:creationId xmlns:p14="http://schemas.microsoft.com/office/powerpoint/2010/main" val="51595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A9D37-3922-6D54-78A9-7B91A2F1D493}"/>
              </a:ext>
            </a:extLst>
          </p:cNvPr>
          <p:cNvSpPr>
            <a:spLocks noGrp="1"/>
          </p:cNvSpPr>
          <p:nvPr>
            <p:ph type="title"/>
          </p:nvPr>
        </p:nvSpPr>
        <p:spPr>
          <a:xfrm>
            <a:off x="1191159" y="1749670"/>
            <a:ext cx="6931572" cy="3455376"/>
          </a:xfrm>
        </p:spPr>
        <p:txBody>
          <a:bodyPr/>
          <a:lstStyle/>
          <a:p>
            <a:pPr algn="ctr">
              <a:lnSpc>
                <a:spcPct val="100000"/>
              </a:lnSpc>
            </a:pPr>
            <a:r>
              <a:rPr lang="en-US" b="1" dirty="0">
                <a:solidFill>
                  <a:srgbClr val="002060"/>
                </a:solidFill>
                <a:effectLst/>
                <a:latin typeface="+mj-lt"/>
                <a:ea typeface="Calibri"/>
                <a:cs typeface="Arial"/>
              </a:rPr>
              <a:t>Virtual Gateway (VG)/Provider Online Service Center (POSC) User Updates </a:t>
            </a:r>
            <a:br>
              <a:rPr lang="en-US" sz="3600" b="1" dirty="0">
                <a:effectLst/>
                <a:latin typeface="+mj-lt"/>
                <a:ea typeface="Calibri" panose="020F0502020204030204" pitchFamily="34" charset="0"/>
              </a:rPr>
            </a:br>
            <a:br>
              <a:rPr lang="en-US" sz="3600" b="1" dirty="0">
                <a:effectLst/>
                <a:latin typeface="+mn-lt"/>
                <a:ea typeface="Calibri" panose="020F0502020204030204" pitchFamily="34" charset="0"/>
              </a:rPr>
            </a:br>
            <a:r>
              <a:rPr lang="en-US" sz="2400" b="0" dirty="0">
                <a:solidFill>
                  <a:schemeClr val="tx2"/>
                </a:solidFill>
                <a:latin typeface="Calibri"/>
                <a:ea typeface="Calibri"/>
                <a:cs typeface="Calibri"/>
              </a:rPr>
              <a:t>Presented by – Nestor Rivera, Sr. Provider Relations Specialist, MassHealth Business Support Services</a:t>
            </a:r>
          </a:p>
        </p:txBody>
      </p:sp>
      <p:sp>
        <p:nvSpPr>
          <p:cNvPr id="2" name="Slide Number Placeholder 3">
            <a:extLst>
              <a:ext uri="{FF2B5EF4-FFF2-40B4-BE49-F238E27FC236}">
                <a16:creationId xmlns:a16="http://schemas.microsoft.com/office/drawing/2014/main" id="{EF0E389C-7E98-0FE1-71C1-90F79F58464B}"/>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14</a:t>
            </a:fld>
            <a:endParaRPr lang="en-US" altLang="en-US" dirty="0"/>
          </a:p>
        </p:txBody>
      </p:sp>
    </p:spTree>
    <p:extLst>
      <p:ext uri="{BB962C8B-B14F-4D97-AF65-F5344CB8AC3E}">
        <p14:creationId xmlns:p14="http://schemas.microsoft.com/office/powerpoint/2010/main" val="1696495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52BE0F-F60C-19A1-FC0F-5631069370EB}"/>
              </a:ext>
            </a:extLst>
          </p:cNvPr>
          <p:cNvSpPr>
            <a:spLocks noGrp="1"/>
          </p:cNvSpPr>
          <p:nvPr>
            <p:ph type="title"/>
          </p:nvPr>
        </p:nvSpPr>
        <p:spPr/>
        <p:txBody>
          <a:bodyPr/>
          <a:lstStyle/>
          <a:p>
            <a:r>
              <a:rPr lang="en-US" dirty="0"/>
              <a:t>VG/POSC Accounts</a:t>
            </a:r>
          </a:p>
        </p:txBody>
      </p:sp>
      <p:sp>
        <p:nvSpPr>
          <p:cNvPr id="6" name="Content Placeholder 5">
            <a:extLst>
              <a:ext uri="{FF2B5EF4-FFF2-40B4-BE49-F238E27FC236}">
                <a16:creationId xmlns:a16="http://schemas.microsoft.com/office/drawing/2014/main" id="{CC29B65D-78AB-4C0E-2152-E164B528CD9B}"/>
              </a:ext>
            </a:extLst>
          </p:cNvPr>
          <p:cNvSpPr>
            <a:spLocks noGrp="1"/>
          </p:cNvSpPr>
          <p:nvPr>
            <p:ph idx="1"/>
          </p:nvPr>
        </p:nvSpPr>
        <p:spPr/>
        <p:txBody>
          <a:bodyPr/>
          <a:lstStyle/>
          <a:p>
            <a:pPr>
              <a:spcBef>
                <a:spcPts val="1800"/>
              </a:spcBef>
            </a:pPr>
            <a:r>
              <a:rPr lang="en-US" sz="2000" dirty="0"/>
              <a:t>VG’s terms and conditions state that accounts not used regularly may be revoked. </a:t>
            </a:r>
          </a:p>
          <a:p>
            <a:pPr lvl="1">
              <a:spcBef>
                <a:spcPts val="1800"/>
              </a:spcBef>
              <a:buClr>
                <a:srgbClr val="31859C"/>
              </a:buClr>
              <a:buFont typeface="Arial" panose="020B0604020202020204" pitchFamily="34" charset="0"/>
              <a:buChar char="•"/>
            </a:pPr>
            <a:r>
              <a:rPr lang="en-US" sz="2000" dirty="0"/>
              <a:t>Policies and procedures further define the circumstances under which MassHealth will revoke access.</a:t>
            </a:r>
            <a:endParaRPr lang="en-US" sz="2000" dirty="0">
              <a:ea typeface="Calibri"/>
              <a:cs typeface="Calibri"/>
            </a:endParaRPr>
          </a:p>
          <a:p>
            <a:pPr>
              <a:spcBef>
                <a:spcPts val="1800"/>
              </a:spcBef>
            </a:pPr>
            <a:r>
              <a:rPr lang="en-US" sz="2000" dirty="0">
                <a:ea typeface="Aptos" panose="020B0004020202020204" pitchFamily="34" charset="0"/>
                <a:cs typeface="Times New Roman"/>
              </a:rPr>
              <a:t>Do not re-use another person’s user account by over typing their information with new user information. </a:t>
            </a:r>
          </a:p>
          <a:p>
            <a:pPr lvl="1">
              <a:spcBef>
                <a:spcPts val="1800"/>
              </a:spcBef>
              <a:buFont typeface="Arial" panose="020B0604020202020204" pitchFamily="34" charset="0"/>
              <a:buChar char="•"/>
            </a:pPr>
            <a:r>
              <a:rPr lang="en-US" sz="2000" dirty="0">
                <a:ea typeface="Aptos" panose="020B0004020202020204" pitchFamily="34" charset="0"/>
                <a:cs typeface="Times New Roman" panose="02020603050405020304" pitchFamily="18" charset="0"/>
              </a:rPr>
              <a:t>This is a violation of the VG Terms and Conditions resulting in accounts being disabled.</a:t>
            </a:r>
          </a:p>
        </p:txBody>
      </p:sp>
      <p:sp>
        <p:nvSpPr>
          <p:cNvPr id="2" name="Slide Number Placeholder 3">
            <a:extLst>
              <a:ext uri="{FF2B5EF4-FFF2-40B4-BE49-F238E27FC236}">
                <a16:creationId xmlns:a16="http://schemas.microsoft.com/office/drawing/2014/main" id="{1815F473-4C2A-C3D9-DC04-87BC99DA13A6}"/>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15</a:t>
            </a:fld>
            <a:endParaRPr lang="en-US" altLang="en-US" dirty="0"/>
          </a:p>
        </p:txBody>
      </p:sp>
    </p:spTree>
    <p:extLst>
      <p:ext uri="{BB962C8B-B14F-4D97-AF65-F5344CB8AC3E}">
        <p14:creationId xmlns:p14="http://schemas.microsoft.com/office/powerpoint/2010/main" val="84721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8BEA1-CFE4-61B6-3EB7-444E92BEFE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BCBBC0A-0BB9-CB5F-074C-4F7362FADDAA}"/>
              </a:ext>
            </a:extLst>
          </p:cNvPr>
          <p:cNvSpPr>
            <a:spLocks noGrp="1"/>
          </p:cNvSpPr>
          <p:nvPr>
            <p:ph type="title"/>
          </p:nvPr>
        </p:nvSpPr>
        <p:spPr/>
        <p:txBody>
          <a:bodyPr/>
          <a:lstStyle/>
          <a:p>
            <a:r>
              <a:rPr lang="en-US" dirty="0"/>
              <a:t>VG/POSC Account Generic User IDs</a:t>
            </a:r>
          </a:p>
        </p:txBody>
      </p:sp>
      <p:sp>
        <p:nvSpPr>
          <p:cNvPr id="6" name="Content Placeholder 5">
            <a:extLst>
              <a:ext uri="{FF2B5EF4-FFF2-40B4-BE49-F238E27FC236}">
                <a16:creationId xmlns:a16="http://schemas.microsoft.com/office/drawing/2014/main" id="{A402D188-5B68-A6B4-498C-29F6B68FC661}"/>
              </a:ext>
            </a:extLst>
          </p:cNvPr>
          <p:cNvSpPr>
            <a:spLocks noGrp="1"/>
          </p:cNvSpPr>
          <p:nvPr>
            <p:ph idx="1"/>
          </p:nvPr>
        </p:nvSpPr>
        <p:spPr/>
        <p:txBody>
          <a:bodyPr/>
          <a:lstStyle/>
          <a:p>
            <a:pPr>
              <a:spcBef>
                <a:spcPts val="1800"/>
              </a:spcBef>
            </a:pPr>
            <a:r>
              <a:rPr lang="en-US" sz="2000" dirty="0"/>
              <a:t>Use the individual’s legal first and last name when creating the user ID </a:t>
            </a:r>
          </a:p>
          <a:p>
            <a:pPr lvl="1">
              <a:spcBef>
                <a:spcPts val="1800"/>
              </a:spcBef>
              <a:buClr>
                <a:srgbClr val="31859C"/>
              </a:buClr>
              <a:buFont typeface="Arial" panose="020B0604020202020204" pitchFamily="34" charset="0"/>
              <a:buChar char="•"/>
            </a:pPr>
            <a:r>
              <a:rPr lang="en-US" sz="2000" dirty="0"/>
              <a:t>This ensures the user ID accurately represents the individual and is essential for maintaining the integrity of the end-user’s identity</a:t>
            </a:r>
            <a:endParaRPr lang="en-US" sz="2000" dirty="0">
              <a:ea typeface="Calibri"/>
              <a:cs typeface="Calibri"/>
            </a:endParaRPr>
          </a:p>
          <a:p>
            <a:pPr>
              <a:spcBef>
                <a:spcPts val="1800"/>
              </a:spcBef>
            </a:pPr>
            <a:r>
              <a:rPr lang="en-US" sz="2000" dirty="0"/>
              <a:t>Do not create generic user IDs, for example </a:t>
            </a:r>
          </a:p>
          <a:p>
            <a:pPr lvl="2">
              <a:spcBef>
                <a:spcPts val="1800"/>
              </a:spcBef>
              <a:buClr>
                <a:srgbClr val="31859C"/>
              </a:buClr>
              <a:buFont typeface="Arial" panose="020B0604020202020204" pitchFamily="34" charset="0"/>
              <a:buChar char="•"/>
            </a:pPr>
            <a:r>
              <a:rPr lang="en-US" sz="2000" dirty="0"/>
              <a:t>First Name: Front</a:t>
            </a:r>
            <a:endParaRPr lang="en-US" sz="2000" dirty="0">
              <a:ea typeface="Calibri"/>
              <a:cs typeface="Calibri"/>
            </a:endParaRPr>
          </a:p>
          <a:p>
            <a:pPr lvl="2">
              <a:spcBef>
                <a:spcPts val="1800"/>
              </a:spcBef>
              <a:buClr>
                <a:srgbClr val="31859C"/>
              </a:buClr>
              <a:buFont typeface="Arial" panose="020B0604020202020204" pitchFamily="34" charset="0"/>
              <a:buChar char="•"/>
            </a:pPr>
            <a:r>
              <a:rPr lang="en-US" sz="2000" dirty="0"/>
              <a:t>Last Name: Desk </a:t>
            </a:r>
            <a:endParaRPr lang="en-US" sz="2000" dirty="0">
              <a:ea typeface="Calibri"/>
              <a:cs typeface="Calibri"/>
            </a:endParaRPr>
          </a:p>
          <a:p>
            <a:pPr lvl="2">
              <a:spcBef>
                <a:spcPts val="1800"/>
              </a:spcBef>
              <a:buClr>
                <a:srgbClr val="31859C"/>
              </a:buClr>
              <a:buFont typeface="Arial" panose="020B0604020202020204" pitchFamily="34" charset="0"/>
              <a:buChar char="•"/>
            </a:pPr>
            <a:r>
              <a:rPr lang="en-US" sz="2000" dirty="0"/>
              <a:t>Creating a user ID of desk  </a:t>
            </a:r>
            <a:endParaRPr lang="en-US" sz="2000" dirty="0">
              <a:ea typeface="Calibri"/>
              <a:cs typeface="Calibri"/>
            </a:endParaRPr>
          </a:p>
          <a:p>
            <a:pPr lvl="1">
              <a:spcBef>
                <a:spcPts val="1800"/>
              </a:spcBef>
              <a:buFont typeface="Arial" panose="020B0604020202020204" pitchFamily="34" charset="0"/>
              <a:buChar char="•"/>
            </a:pPr>
            <a:r>
              <a:rPr lang="en-US" sz="2000" dirty="0"/>
              <a:t>This creates the appearance that the user ID is shared across multiple users</a:t>
            </a:r>
            <a:endParaRPr lang="en-US" sz="2400" dirty="0"/>
          </a:p>
        </p:txBody>
      </p:sp>
      <p:sp>
        <p:nvSpPr>
          <p:cNvPr id="2" name="Slide Number Placeholder 3">
            <a:extLst>
              <a:ext uri="{FF2B5EF4-FFF2-40B4-BE49-F238E27FC236}">
                <a16:creationId xmlns:a16="http://schemas.microsoft.com/office/drawing/2014/main" id="{63D7B856-2840-7C30-E1CD-7C3BE6F6E705}"/>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16</a:t>
            </a:fld>
            <a:endParaRPr lang="en-US" altLang="en-US" dirty="0"/>
          </a:p>
        </p:txBody>
      </p:sp>
    </p:spTree>
    <p:extLst>
      <p:ext uri="{BB962C8B-B14F-4D97-AF65-F5344CB8AC3E}">
        <p14:creationId xmlns:p14="http://schemas.microsoft.com/office/powerpoint/2010/main" val="16619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A07E37-1C27-4D50-A155-B4ABC299CE31}"/>
              </a:ext>
            </a:extLst>
          </p:cNvPr>
          <p:cNvSpPr txBox="1">
            <a:spLocks noGrp="1"/>
          </p:cNvSpPr>
          <p:nvPr>
            <p:ph type="title" idx="4294967295"/>
          </p:nvPr>
        </p:nvSpPr>
        <p:spPr>
          <a:xfrm>
            <a:off x="446649" y="2259449"/>
            <a:ext cx="8250702"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ea typeface="Calibri"/>
                <a:cs typeface="Calibri"/>
              </a:rPr>
              <a:t>Primary User Reminders</a:t>
            </a:r>
            <a:br>
              <a:rPr lang="en-US" sz="3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b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a:p>
            <a:pPr lvl="0" algn="ctr" defTabSz="457200" eaLnBrk="1" fontAlgn="auto" hangingPunct="1">
              <a:lnSpc>
                <a:spcPct val="100000"/>
              </a:lnSpc>
              <a:spcBef>
                <a:spcPts val="0"/>
              </a:spcBef>
              <a:spcAft>
                <a:spcPts val="0"/>
              </a:spcAft>
              <a:defRPr/>
            </a:pPr>
            <a:r>
              <a:rPr lang="en-US" sz="2400" b="0" dirty="0">
                <a:solidFill>
                  <a:schemeClr val="tx2"/>
                </a:solidFill>
                <a:ea typeface="Calibri" panose="020F0502020204030204" pitchFamily="34" charset="0"/>
                <a:cs typeface="Calibri" panose="020F0502020204030204" pitchFamily="34" charset="0"/>
              </a:rPr>
              <a:t>Presented by – Nestor Rivera, Sr. Provider Relations Specialist, MassHealth Business Support Services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Slide Number Placeholder 3">
            <a:extLst>
              <a:ext uri="{FF2B5EF4-FFF2-40B4-BE49-F238E27FC236}">
                <a16:creationId xmlns:a16="http://schemas.microsoft.com/office/drawing/2014/main" id="{5297DF1F-8ED6-AB31-FAE8-7E6AD93B7E42}"/>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17</a:t>
            </a:fld>
            <a:endParaRPr lang="en-US" altLang="en-US" dirty="0"/>
          </a:p>
        </p:txBody>
      </p:sp>
    </p:spTree>
    <p:custDataLst>
      <p:tags r:id="rId1"/>
    </p:custDataLst>
    <p:extLst>
      <p:ext uri="{BB962C8B-B14F-4D97-AF65-F5344CB8AC3E}">
        <p14:creationId xmlns:p14="http://schemas.microsoft.com/office/powerpoint/2010/main" val="3249730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AB706-E45E-3E12-2969-0C6C227D5A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6261D0-07E2-DD43-2730-B625F7C89F2B}"/>
              </a:ext>
            </a:extLst>
          </p:cNvPr>
          <p:cNvSpPr>
            <a:spLocks noGrp="1"/>
          </p:cNvSpPr>
          <p:nvPr>
            <p:ph type="title"/>
          </p:nvPr>
        </p:nvSpPr>
        <p:spPr/>
        <p:txBody>
          <a:bodyPr/>
          <a:lstStyle/>
          <a:p>
            <a:r>
              <a:rPr lang="en-US" dirty="0"/>
              <a:t>Primary User Policy</a:t>
            </a:r>
          </a:p>
        </p:txBody>
      </p:sp>
      <p:sp>
        <p:nvSpPr>
          <p:cNvPr id="2" name="Content Placeholder 1">
            <a:extLst>
              <a:ext uri="{FF2B5EF4-FFF2-40B4-BE49-F238E27FC236}">
                <a16:creationId xmlns:a16="http://schemas.microsoft.com/office/drawing/2014/main" id="{91D2BEEF-D1C1-A4C4-4EF4-E7C2ECE53E9E}"/>
              </a:ext>
            </a:extLst>
          </p:cNvPr>
          <p:cNvSpPr>
            <a:spLocks noGrp="1"/>
          </p:cNvSpPr>
          <p:nvPr>
            <p:ph idx="1"/>
          </p:nvPr>
        </p:nvSpPr>
        <p:spPr>
          <a:xfrm>
            <a:off x="311727" y="1497753"/>
            <a:ext cx="8520546" cy="5219569"/>
          </a:xfrm>
        </p:spPr>
        <p:txBody>
          <a:bodyPr/>
          <a:lstStyle/>
          <a:p>
            <a:pPr>
              <a:spcBef>
                <a:spcPts val="1800"/>
              </a:spcBef>
              <a:buFont typeface="Arial" panose="05000000000000000000" pitchFamily="2" charset="2"/>
              <a:buChar char="•"/>
            </a:pPr>
            <a:r>
              <a:rPr lang="en-US" sz="2000" dirty="0">
                <a:ea typeface="Calibri"/>
                <a:cs typeface="Calibri"/>
              </a:rPr>
              <a:t>The Executive Office of Health and Human Services (EOHHS) MassHealth Provider Online Service Center (POSC) Primary User Policy, available on mass.gov, explains who Primary Users are, what they are responsible for, and how they must manage user access.</a:t>
            </a:r>
            <a:endParaRPr lang="en-US" dirty="0"/>
          </a:p>
          <a:p>
            <a:pPr>
              <a:spcBef>
                <a:spcPts val="1800"/>
              </a:spcBef>
              <a:buFont typeface="Arial" panose="05000000000000000000" pitchFamily="2" charset="2"/>
              <a:buChar char="•"/>
            </a:pPr>
            <a:r>
              <a:rPr lang="en-US" sz="2000" dirty="0">
                <a:cs typeface="Calibri" panose="020F0502020204030204" pitchFamily="34" charset="0"/>
              </a:rPr>
              <a:t>The policy outlines an enrolled provider’s responsibilities for managing access to its information within the Provider Online Service Center (POSC). </a:t>
            </a:r>
            <a:endParaRPr lang="en-US" sz="2000" dirty="0">
              <a:ea typeface="Calibri" panose="020F0502020204030204" pitchFamily="34" charset="0"/>
              <a:cs typeface="Calibri" panose="020F0502020204030204" pitchFamily="34" charset="0"/>
            </a:endParaRPr>
          </a:p>
          <a:p>
            <a:pPr lvl="1">
              <a:spcBef>
                <a:spcPts val="1800"/>
              </a:spcBef>
              <a:buFont typeface="Arial" panose="020B0604020202020204" pitchFamily="34" charset="0"/>
              <a:buChar char="•"/>
            </a:pPr>
            <a:r>
              <a:rPr lang="en-US" sz="2000" dirty="0">
                <a:ea typeface="Calibri"/>
                <a:cs typeface="Calibri"/>
              </a:rPr>
              <a:t>This includes the requirement to designate Primary User(s) and defines the responsibilities associated with that role.</a:t>
            </a:r>
          </a:p>
          <a:p>
            <a:pPr lvl="1">
              <a:spcBef>
                <a:spcPts val="1800"/>
              </a:spcBef>
              <a:buFont typeface="Arial" panose="020B0604020202020204" pitchFamily="34" charset="0"/>
              <a:buChar char="•"/>
            </a:pPr>
            <a:r>
              <a:rPr lang="en-US" sz="2000" dirty="0">
                <a:ea typeface="Calibri"/>
                <a:cs typeface="Calibri"/>
              </a:rPr>
              <a:t>Each provider may designate </a:t>
            </a:r>
            <a:r>
              <a:rPr lang="en-US" sz="2000" b="1" i="1" dirty="0">
                <a:ea typeface="Calibri"/>
                <a:cs typeface="Calibri"/>
              </a:rPr>
              <a:t>no more than two Primary Users </a:t>
            </a:r>
            <a:r>
              <a:rPr lang="en-US" sz="2000" dirty="0">
                <a:ea typeface="Calibri"/>
                <a:cs typeface="Calibri"/>
              </a:rPr>
              <a:t>per Provider ID/Service Location (PID/SL).</a:t>
            </a:r>
            <a:endParaRPr lang="en-US" sz="2000" dirty="0">
              <a:ea typeface="Calibri"/>
              <a:cs typeface="Calibri" panose="020F0502020204030204" pitchFamily="34" charset="0"/>
            </a:endParaRPr>
          </a:p>
          <a:p>
            <a:pPr lvl="1">
              <a:spcBef>
                <a:spcPts val="1800"/>
              </a:spcBef>
              <a:buFont typeface="Arial" panose="020B0604020202020204" pitchFamily="34" charset="0"/>
              <a:buChar char="•"/>
            </a:pPr>
            <a:r>
              <a:rPr lang="en-US" sz="2000" dirty="0">
                <a:ea typeface="Calibri"/>
                <a:cs typeface="Calibri"/>
              </a:rPr>
              <a:t>The designated Primary User(s) serve as the Provider Organization’s system administrators and are responsible for managing user access to the Provider Organization’s information in the POSC.</a:t>
            </a:r>
          </a:p>
        </p:txBody>
      </p:sp>
      <p:sp>
        <p:nvSpPr>
          <p:cNvPr id="4" name="Slide Number Placeholder 3">
            <a:extLst>
              <a:ext uri="{FF2B5EF4-FFF2-40B4-BE49-F238E27FC236}">
                <a16:creationId xmlns:a16="http://schemas.microsoft.com/office/drawing/2014/main" id="{E2BE0C33-D0E8-C4C4-BA2F-2E7F23ABD27A}"/>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18</a:t>
            </a:fld>
            <a:endParaRPr lang="en-US" altLang="en-US" dirty="0"/>
          </a:p>
        </p:txBody>
      </p:sp>
    </p:spTree>
    <p:extLst>
      <p:ext uri="{BB962C8B-B14F-4D97-AF65-F5344CB8AC3E}">
        <p14:creationId xmlns:p14="http://schemas.microsoft.com/office/powerpoint/2010/main" val="1756230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5EB36-ABF6-000E-A15A-D870CF1EE66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BB02A9-4990-E59E-3E2F-CB5638B033CA}"/>
              </a:ext>
            </a:extLst>
          </p:cNvPr>
          <p:cNvSpPr>
            <a:spLocks noGrp="1"/>
          </p:cNvSpPr>
          <p:nvPr>
            <p:ph type="title"/>
          </p:nvPr>
        </p:nvSpPr>
        <p:spPr>
          <a:xfrm>
            <a:off x="457200" y="304800"/>
            <a:ext cx="7139354" cy="838200"/>
          </a:xfrm>
        </p:spPr>
        <p:txBody>
          <a:bodyPr/>
          <a:lstStyle/>
          <a:p>
            <a:r>
              <a:rPr lang="en-US" dirty="0"/>
              <a:t>Primary User Policy (continued)</a:t>
            </a:r>
          </a:p>
        </p:txBody>
      </p:sp>
      <p:sp>
        <p:nvSpPr>
          <p:cNvPr id="2" name="Content Placeholder 1">
            <a:extLst>
              <a:ext uri="{FF2B5EF4-FFF2-40B4-BE49-F238E27FC236}">
                <a16:creationId xmlns:a16="http://schemas.microsoft.com/office/drawing/2014/main" id="{A35C1591-E210-3AEC-C671-69D94A5585D2}"/>
              </a:ext>
            </a:extLst>
          </p:cNvPr>
          <p:cNvSpPr>
            <a:spLocks noGrp="1"/>
          </p:cNvSpPr>
          <p:nvPr>
            <p:ph idx="1"/>
          </p:nvPr>
        </p:nvSpPr>
        <p:spPr>
          <a:xfrm>
            <a:off x="344466" y="1533666"/>
            <a:ext cx="8229600" cy="4525963"/>
          </a:xfrm>
        </p:spPr>
        <p:txBody>
          <a:bodyPr/>
          <a:lstStyle/>
          <a:p>
            <a:pPr>
              <a:spcBef>
                <a:spcPts val="1800"/>
              </a:spcBef>
            </a:pPr>
            <a:r>
              <a:rPr lang="en-US" sz="2000" dirty="0"/>
              <a:t>Ineffective management of this information may allow staff or affiliate organizations to retain access to a provider’s information and continue submitting transactions on the provider’s behalf after an individual has left employment, changed roles, or after contractual relationships have ended.</a:t>
            </a:r>
          </a:p>
          <a:p>
            <a:pPr lvl="1">
              <a:spcBef>
                <a:spcPts val="1800"/>
              </a:spcBef>
              <a:buChar char="•"/>
            </a:pPr>
            <a:r>
              <a:rPr lang="en-US" sz="2000" dirty="0">
                <a:cs typeface="Calibri"/>
              </a:rPr>
              <a:t>This creates a risk of unauthorized activity, exposing providers to potential fraud and enabling individuals or entities to misuse the organization’s information for personal gain or the benefit of other organizations.</a:t>
            </a:r>
            <a:endParaRPr lang="en-US" sz="2000" dirty="0">
              <a:ea typeface="Calibri"/>
              <a:cs typeface="Calibri"/>
            </a:endParaRPr>
          </a:p>
          <a:p>
            <a:pPr marL="342900" lvl="1" indent="-342900">
              <a:spcBef>
                <a:spcPts val="1800"/>
              </a:spcBef>
              <a:buFont typeface="Arial" panose="05000000000000000000" pitchFamily="2" charset="2"/>
              <a:buChar char="•"/>
            </a:pPr>
            <a:r>
              <a:rPr lang="en-US" sz="2000" b="1" i="1" u="sng" dirty="0">
                <a:cs typeface="Calibri" panose="020F0502020204030204" pitchFamily="34" charset="0"/>
              </a:rPr>
              <a:t>Lack of compliance with the Primary User Policy will result in termination of user access by MassHealth</a:t>
            </a:r>
            <a:endParaRPr lang="en-US" sz="2000" b="1" i="1" u="sng" dirty="0">
              <a:ea typeface="Calibri"/>
              <a:cs typeface="Calibri" panose="020F0502020204030204" pitchFamily="34" charset="0"/>
            </a:endParaRPr>
          </a:p>
        </p:txBody>
      </p:sp>
      <p:sp>
        <p:nvSpPr>
          <p:cNvPr id="4" name="Slide Number Placeholder 3">
            <a:extLst>
              <a:ext uri="{FF2B5EF4-FFF2-40B4-BE49-F238E27FC236}">
                <a16:creationId xmlns:a16="http://schemas.microsoft.com/office/drawing/2014/main" id="{B86125F7-2784-03CA-A4FD-5DEA8DE57774}"/>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19</a:t>
            </a:fld>
            <a:endParaRPr lang="en-US" altLang="en-US" dirty="0"/>
          </a:p>
        </p:txBody>
      </p:sp>
    </p:spTree>
    <p:extLst>
      <p:ext uri="{BB962C8B-B14F-4D97-AF65-F5344CB8AC3E}">
        <p14:creationId xmlns:p14="http://schemas.microsoft.com/office/powerpoint/2010/main" val="1783733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BAE7-D804-7044-0541-6B3692407843}"/>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56159085-2BBF-8F6F-D41C-8CF945159580}"/>
              </a:ext>
            </a:extLst>
          </p:cNvPr>
          <p:cNvSpPr>
            <a:spLocks noGrp="1"/>
          </p:cNvSpPr>
          <p:nvPr>
            <p:ph idx="1"/>
          </p:nvPr>
        </p:nvSpPr>
        <p:spPr/>
        <p:txBody>
          <a:bodyPr/>
          <a:lstStyle/>
          <a:p>
            <a:pPr marL="0" indent="0">
              <a:buNone/>
            </a:pPr>
            <a:r>
              <a:rPr lang="en-US" sz="2400" dirty="0"/>
              <a:t>Some slides from the live presentation were adjusted to improve accessibility; however, the content remains unchanged. Because this disclaimer slide was added, the slide numbers in the video may not match the slide numbers in the printable PowerPoint or PDF file.</a:t>
            </a:r>
          </a:p>
          <a:p>
            <a:pPr marL="0" indent="0">
              <a:spcBef>
                <a:spcPts val="600"/>
              </a:spcBef>
              <a:spcAft>
                <a:spcPts val="600"/>
              </a:spcAft>
              <a:buNone/>
            </a:pPr>
            <a:endParaRPr lang="en-US" sz="2400" dirty="0"/>
          </a:p>
          <a:p>
            <a:pPr lvl="1">
              <a:spcBef>
                <a:spcPts val="600"/>
              </a:spcBef>
              <a:spcAft>
                <a:spcPts val="600"/>
              </a:spcAft>
            </a:pPr>
            <a:endParaRPr lang="en-US" sz="1800" dirty="0">
              <a:latin typeface="+mn-lt"/>
            </a:endParaRPr>
          </a:p>
          <a:p>
            <a:pPr>
              <a:spcBef>
                <a:spcPts val="600"/>
              </a:spcBef>
              <a:spcAft>
                <a:spcPts val="600"/>
              </a:spcAft>
            </a:pPr>
            <a:endParaRPr lang="en-US" sz="1800" dirty="0">
              <a:latin typeface="+mn-lt"/>
            </a:endParaRPr>
          </a:p>
        </p:txBody>
      </p:sp>
    </p:spTree>
    <p:custDataLst>
      <p:tags r:id="rId1"/>
    </p:custDataLst>
    <p:extLst>
      <p:ext uri="{BB962C8B-B14F-4D97-AF65-F5344CB8AC3E}">
        <p14:creationId xmlns:p14="http://schemas.microsoft.com/office/powerpoint/2010/main" val="2882619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A7BBF-AE32-3431-92E4-F589B52AED9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3E3C515-2CAE-7339-288C-512FA44B6A2A}"/>
              </a:ext>
            </a:extLst>
          </p:cNvPr>
          <p:cNvSpPr>
            <a:spLocks noGrp="1"/>
          </p:cNvSpPr>
          <p:nvPr>
            <p:ph type="title"/>
          </p:nvPr>
        </p:nvSpPr>
        <p:spPr>
          <a:xfrm>
            <a:off x="457200" y="325264"/>
            <a:ext cx="6980548" cy="838200"/>
          </a:xfrm>
        </p:spPr>
        <p:txBody>
          <a:bodyPr/>
          <a:lstStyle/>
          <a:p>
            <a:r>
              <a:rPr lang="en-US" dirty="0"/>
              <a:t>Responsibilities of Provider Organizations </a:t>
            </a:r>
          </a:p>
        </p:txBody>
      </p:sp>
      <p:sp>
        <p:nvSpPr>
          <p:cNvPr id="2" name="Content Placeholder 1">
            <a:extLst>
              <a:ext uri="{FF2B5EF4-FFF2-40B4-BE49-F238E27FC236}">
                <a16:creationId xmlns:a16="http://schemas.microsoft.com/office/drawing/2014/main" id="{4F049066-31BA-416D-F64D-6EA9D548AC78}"/>
              </a:ext>
            </a:extLst>
          </p:cNvPr>
          <p:cNvSpPr>
            <a:spLocks noGrp="1"/>
          </p:cNvSpPr>
          <p:nvPr>
            <p:ph idx="1"/>
          </p:nvPr>
        </p:nvSpPr>
        <p:spPr>
          <a:xfrm>
            <a:off x="457200" y="1496925"/>
            <a:ext cx="8229600" cy="5035811"/>
          </a:xfrm>
        </p:spPr>
        <p:txBody>
          <a:bodyPr/>
          <a:lstStyle/>
          <a:p>
            <a:pPr marL="0" indent="0">
              <a:spcBef>
                <a:spcPts val="1800"/>
              </a:spcBef>
              <a:buNone/>
            </a:pPr>
            <a:r>
              <a:rPr lang="en-US" sz="1900" dirty="0"/>
              <a:t>Each MassHealth enrolled provider organization must have processes in place to protect its information and control who can access it.</a:t>
            </a:r>
          </a:p>
          <a:p>
            <a:pPr>
              <a:spcBef>
                <a:spcPts val="1800"/>
              </a:spcBef>
              <a:buFont typeface="Arial" panose="05000000000000000000" pitchFamily="2" charset="2"/>
              <a:buChar char="•"/>
            </a:pPr>
            <a:r>
              <a:rPr lang="en-US" sz="1900" dirty="0"/>
              <a:t>Provider Organizations must update user access promptly when an employee’s role changes, when access to POSC services should be added or removed, or when a relationship with an affiliated organization changes. </a:t>
            </a:r>
            <a:endParaRPr lang="en-US" sz="1900" b="1" i="1" u="sng" dirty="0">
              <a:ea typeface="Calibri"/>
              <a:cs typeface="Calibri"/>
            </a:endParaRPr>
          </a:p>
          <a:p>
            <a:pPr lvl="1">
              <a:spcBef>
                <a:spcPts val="1800"/>
              </a:spcBef>
              <a:buClr>
                <a:srgbClr val="31859C"/>
              </a:buClr>
              <a:buFont typeface="Arial" panose="020B0604020202020204" pitchFamily="34" charset="0"/>
              <a:buChar char="•"/>
            </a:pPr>
            <a:r>
              <a:rPr lang="en-US" sz="1800" b="1" i="1" u="sng" dirty="0"/>
              <a:t>This applies to all users, including Primary Users</a:t>
            </a:r>
            <a:endParaRPr lang="en-US" sz="1800" b="1" i="1" u="sng" dirty="0">
              <a:ea typeface="Calibri"/>
              <a:cs typeface="Calibri"/>
            </a:endParaRPr>
          </a:p>
          <a:p>
            <a:pPr>
              <a:spcBef>
                <a:spcPts val="1800"/>
              </a:spcBef>
              <a:buFont typeface="Arial" panose="05000000000000000000" pitchFamily="2" charset="2"/>
              <a:buChar char="•"/>
            </a:pPr>
            <a:r>
              <a:rPr lang="en-US" sz="1900" dirty="0"/>
              <a:t> Provider Organizations must conduct a semi-annual or annual review of all POSC user access to confirm that only individuals with a legitimate business need can view, submit, or receive information on the organization’s behalf.</a:t>
            </a:r>
          </a:p>
          <a:p>
            <a:pPr lvl="1">
              <a:spcBef>
                <a:spcPts val="1800"/>
              </a:spcBef>
              <a:buFont typeface="Arial" panose="020B0604020202020204" pitchFamily="34" charset="0"/>
              <a:buChar char="•"/>
            </a:pPr>
            <a:r>
              <a:rPr lang="en-US" sz="1900" dirty="0"/>
              <a:t>The POSC includes tools to help organizations complete this review.</a:t>
            </a:r>
            <a:endParaRPr lang="en-US" sz="1900" dirty="0">
              <a:ea typeface="Calibri"/>
              <a:cs typeface="Calibri"/>
            </a:endParaRPr>
          </a:p>
          <a:p>
            <a:pPr lvl="1">
              <a:spcBef>
                <a:spcPts val="1800"/>
              </a:spcBef>
              <a:buFont typeface="Arial" panose="020B0604020202020204" pitchFamily="34" charset="0"/>
              <a:buChar char="•"/>
            </a:pPr>
            <a:r>
              <a:rPr lang="en-US" sz="1900" dirty="0"/>
              <a:t>While MassHealth does not routinely require organizations to submit documentation of these reviews, MassHealth may request this information if there is a suspected security risk or breach.</a:t>
            </a:r>
            <a:endParaRPr lang="en-US" sz="1900" dirty="0">
              <a:ea typeface="Calibri"/>
              <a:cs typeface="Calibri"/>
            </a:endParaRPr>
          </a:p>
        </p:txBody>
      </p:sp>
      <p:sp>
        <p:nvSpPr>
          <p:cNvPr id="3" name="Slide Number Placeholder 3">
            <a:extLst>
              <a:ext uri="{FF2B5EF4-FFF2-40B4-BE49-F238E27FC236}">
                <a16:creationId xmlns:a16="http://schemas.microsoft.com/office/drawing/2014/main" id="{B43140C3-53A1-3017-89BF-C154F1E261C3}"/>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20</a:t>
            </a:fld>
            <a:endParaRPr lang="en-US" altLang="en-US" dirty="0"/>
          </a:p>
        </p:txBody>
      </p:sp>
    </p:spTree>
    <p:extLst>
      <p:ext uri="{BB962C8B-B14F-4D97-AF65-F5344CB8AC3E}">
        <p14:creationId xmlns:p14="http://schemas.microsoft.com/office/powerpoint/2010/main" val="1579721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0805A-0256-913E-43D1-9E7511045CC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D7F1B26-E5D2-6C13-A395-790CAF8B19A5}"/>
              </a:ext>
            </a:extLst>
          </p:cNvPr>
          <p:cNvSpPr>
            <a:spLocks noGrp="1"/>
          </p:cNvSpPr>
          <p:nvPr>
            <p:ph type="title"/>
          </p:nvPr>
        </p:nvSpPr>
        <p:spPr>
          <a:xfrm>
            <a:off x="457199" y="329852"/>
            <a:ext cx="7561385" cy="838200"/>
          </a:xfrm>
        </p:spPr>
        <p:txBody>
          <a:bodyPr/>
          <a:lstStyle/>
          <a:p>
            <a:r>
              <a:rPr lang="en-US" dirty="0"/>
              <a:t>Responsibilities of Provider Organizations (continued)</a:t>
            </a:r>
          </a:p>
        </p:txBody>
      </p:sp>
      <p:sp>
        <p:nvSpPr>
          <p:cNvPr id="2" name="Content Placeholder 1">
            <a:extLst>
              <a:ext uri="{FF2B5EF4-FFF2-40B4-BE49-F238E27FC236}">
                <a16:creationId xmlns:a16="http://schemas.microsoft.com/office/drawing/2014/main" id="{B42F46DC-CA7F-045A-71FB-0DE78ABC4F0F}"/>
              </a:ext>
            </a:extLst>
          </p:cNvPr>
          <p:cNvSpPr>
            <a:spLocks noGrp="1"/>
          </p:cNvSpPr>
          <p:nvPr>
            <p:ph idx="1"/>
          </p:nvPr>
        </p:nvSpPr>
        <p:spPr>
          <a:xfrm>
            <a:off x="457200" y="1486693"/>
            <a:ext cx="8229600" cy="4525963"/>
          </a:xfrm>
        </p:spPr>
        <p:txBody>
          <a:bodyPr/>
          <a:lstStyle/>
          <a:p>
            <a:pPr>
              <a:spcBef>
                <a:spcPts val="1800"/>
              </a:spcBef>
              <a:buFont typeface="Arial" panose="05000000000000000000" pitchFamily="2" charset="2"/>
              <a:buChar char="•"/>
            </a:pPr>
            <a:r>
              <a:rPr lang="en-US" sz="2000" dirty="0">
                <a:ea typeface="Calibri"/>
                <a:cs typeface="Calibri"/>
              </a:rPr>
              <a:t>Provider Organizations must ensure that both a Primary User and a Backup Primary User are designated at all times and that these individuals actively manage access to the organization’s information.</a:t>
            </a:r>
            <a:endParaRPr lang="en-US" dirty="0"/>
          </a:p>
          <a:p>
            <a:pPr>
              <a:spcBef>
                <a:spcPts val="1800"/>
              </a:spcBef>
              <a:buFont typeface="Arial" panose="05000000000000000000" pitchFamily="2" charset="2"/>
              <a:buChar char="•"/>
            </a:pPr>
            <a:r>
              <a:rPr lang="en-US" sz="2000" dirty="0">
                <a:ea typeface="Calibri"/>
                <a:cs typeface="Calibri"/>
              </a:rPr>
              <a:t>Only the designated Primary User and Backup Primary User may manage access to the organization’s data, for a </a:t>
            </a:r>
            <a:r>
              <a:rPr lang="en-US" sz="2000" b="1" i="1" u="sng" dirty="0">
                <a:ea typeface="Calibri"/>
                <a:cs typeface="Calibri"/>
              </a:rPr>
              <a:t>maximum of two individuals.</a:t>
            </a:r>
          </a:p>
          <a:p>
            <a:pPr>
              <a:spcBef>
                <a:spcPts val="1800"/>
              </a:spcBef>
              <a:buFont typeface="Arial" panose="05000000000000000000" pitchFamily="2" charset="2"/>
              <a:buChar char="•"/>
            </a:pPr>
            <a:r>
              <a:rPr lang="en-US" sz="2000" dirty="0">
                <a:ea typeface="Calibri"/>
                <a:cs typeface="Calibri"/>
              </a:rPr>
              <a:t>Primary Users can now view which users are assigned the Primary User role and must confirm that no more than two users have this access.</a:t>
            </a:r>
          </a:p>
          <a:p>
            <a:pPr>
              <a:spcBef>
                <a:spcPts val="1800"/>
              </a:spcBef>
              <a:buFont typeface="Arial" panose="05000000000000000000" pitchFamily="2" charset="2"/>
              <a:buChar char="•"/>
            </a:pPr>
            <a:r>
              <a:rPr lang="en-US" sz="2000" dirty="0">
                <a:ea typeface="Calibri"/>
                <a:cs typeface="Calibri"/>
              </a:rPr>
              <a:t>Provider Organizations should plan to maintain continuous coverage. If a Primary User or Backup Primary User leaves the provider organization or is expected to leave, a replacement must be designated as soon as possible.</a:t>
            </a:r>
            <a:endParaRPr lang="en-US" sz="1800" dirty="0"/>
          </a:p>
        </p:txBody>
      </p:sp>
      <p:sp>
        <p:nvSpPr>
          <p:cNvPr id="3" name="Slide Number Placeholder 3">
            <a:extLst>
              <a:ext uri="{FF2B5EF4-FFF2-40B4-BE49-F238E27FC236}">
                <a16:creationId xmlns:a16="http://schemas.microsoft.com/office/drawing/2014/main" id="{2EC46651-3ABE-E043-51C8-0A36469C6EB1}"/>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21</a:t>
            </a:fld>
            <a:endParaRPr lang="en-US" altLang="en-US" dirty="0"/>
          </a:p>
        </p:txBody>
      </p:sp>
    </p:spTree>
    <p:extLst>
      <p:ext uri="{BB962C8B-B14F-4D97-AF65-F5344CB8AC3E}">
        <p14:creationId xmlns:p14="http://schemas.microsoft.com/office/powerpoint/2010/main" val="2601922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AACCD-8D67-EE98-B8C8-A3E89642214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ED2CA23-6305-6898-BAD6-A46475AB9446}"/>
              </a:ext>
            </a:extLst>
          </p:cNvPr>
          <p:cNvSpPr>
            <a:spLocks noGrp="1"/>
          </p:cNvSpPr>
          <p:nvPr>
            <p:ph type="title" idx="4294967295"/>
          </p:nvPr>
        </p:nvSpPr>
        <p:spPr>
          <a:xfrm>
            <a:off x="126607" y="258820"/>
            <a:ext cx="6980238" cy="838200"/>
          </a:xfrm>
        </p:spPr>
        <p:txBody>
          <a:bodyPr/>
          <a:lstStyle/>
          <a:p>
            <a:r>
              <a:rPr lang="en-US" dirty="0"/>
              <a:t>Options for Updating Primary User Assignments (slide 1 of 3)</a:t>
            </a:r>
          </a:p>
        </p:txBody>
      </p:sp>
      <p:sp>
        <p:nvSpPr>
          <p:cNvPr id="6" name="TextBox 5">
            <a:extLst>
              <a:ext uri="{FF2B5EF4-FFF2-40B4-BE49-F238E27FC236}">
                <a16:creationId xmlns:a16="http://schemas.microsoft.com/office/drawing/2014/main" id="{495CE408-A627-DA1C-AC85-0A1FB8F86E65}"/>
              </a:ext>
            </a:extLst>
          </p:cNvPr>
          <p:cNvSpPr txBox="1"/>
          <p:nvPr/>
        </p:nvSpPr>
        <p:spPr>
          <a:xfrm>
            <a:off x="283146" y="1374029"/>
            <a:ext cx="8750240" cy="5355312"/>
          </a:xfrm>
          <a:prstGeom prst="rect">
            <a:avLst/>
          </a:prstGeom>
          <a:noFill/>
        </p:spPr>
        <p:txBody>
          <a:bodyPr wrap="square" lIns="91440" tIns="45720" rIns="91440" bIns="45720" rtlCol="0" anchor="t">
            <a:spAutoFit/>
          </a:bodyPr>
          <a:lstStyle/>
          <a:p>
            <a:r>
              <a:rPr lang="en-US" dirty="0"/>
              <a:t>Primary Users can manage this internally in the POSC.</a:t>
            </a:r>
          </a:p>
          <a:p>
            <a:pPr marL="285750" indent="-285750">
              <a:buFont typeface="Arial" panose="020B0604020202020204" pitchFamily="34" charset="0"/>
              <a:buChar char="•"/>
            </a:pPr>
            <a:r>
              <a:rPr lang="en-US" dirty="0"/>
              <a:t>Under Manage Subordinate Accounts search results will now identify the Primary User(s) via a sortable Indicator in the panel.</a:t>
            </a:r>
            <a:endParaRPr lang="en-US" dirty="0">
              <a:ea typeface="Calibri"/>
              <a:cs typeface="Calibri"/>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Sans-Serif" panose="020B0604020202020204" pitchFamily="34" charset="0"/>
              <a:buChar char="•"/>
            </a:pPr>
            <a:r>
              <a:rPr lang="en-US" dirty="0">
                <a:ea typeface="Calibri"/>
                <a:cs typeface="Calibri"/>
              </a:rPr>
              <a:t>If the user is no longer at the organization, simply unlink them from the PID/SL.</a:t>
            </a:r>
          </a:p>
          <a:p>
            <a:pPr marL="285750" indent="-285750">
              <a:buFont typeface="Arial,Sans-Serif" panose="020B0604020202020204" pitchFamily="34" charset="0"/>
              <a:buChar char="•"/>
            </a:pPr>
            <a:r>
              <a:rPr lang="en-US" dirty="0">
                <a:ea typeface="Calibri"/>
                <a:cs typeface="Calibri"/>
              </a:rPr>
              <a:t>If the user is still at the organization but should not have the role, simply remove the role.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ea typeface="Calibri"/>
              <a:cs typeface="Calibri"/>
            </a:endParaRPr>
          </a:p>
          <a:p>
            <a:pPr marL="285750" indent="-285750">
              <a:buFont typeface="Arial" panose="020B0604020202020204" pitchFamily="34" charset="0"/>
              <a:buChar char="•"/>
            </a:pPr>
            <a:endParaRPr lang="en-US" dirty="0">
              <a:ea typeface="Calibri"/>
              <a:cs typeface="Calibri"/>
            </a:endParaRPr>
          </a:p>
          <a:p>
            <a:pPr marL="285750" indent="-285750">
              <a:buFont typeface="Arial" panose="020B0604020202020204" pitchFamily="34" charset="0"/>
              <a:buChar char="•"/>
            </a:pPr>
            <a:endParaRPr lang="en-US" dirty="0">
              <a:ea typeface="Calibri"/>
              <a:cs typeface="Calibri"/>
            </a:endParaRPr>
          </a:p>
          <a:p>
            <a:pPr marL="285750" indent="-285750">
              <a:buFont typeface="Arial" panose="020B0604020202020204" pitchFamily="34" charset="0"/>
              <a:buChar char="•"/>
            </a:pPr>
            <a:endParaRPr lang="en-US" dirty="0">
              <a:ea typeface="Calibri"/>
              <a:cs typeface="Calibri"/>
            </a:endParaRPr>
          </a:p>
          <a:p>
            <a:pPr marL="285750" indent="-285750">
              <a:buFont typeface="Arial" panose="020B0604020202020204" pitchFamily="34" charset="0"/>
              <a:buChar char="•"/>
            </a:pPr>
            <a:endParaRPr lang="en-US" dirty="0">
              <a:ea typeface="Calibri"/>
              <a:cs typeface="Calibri"/>
            </a:endParaRPr>
          </a:p>
          <a:p>
            <a:pPr marL="285750" indent="-285750">
              <a:buFont typeface="Arial" panose="020B0604020202020204" pitchFamily="34" charset="0"/>
              <a:buChar char="•"/>
            </a:pPr>
            <a:endParaRPr lang="en-US" dirty="0">
              <a:ea typeface="Calibri"/>
              <a:cs typeface="Calibri"/>
            </a:endParaRPr>
          </a:p>
        </p:txBody>
      </p:sp>
      <p:pic>
        <p:nvPicPr>
          <p:cNvPr id="13" name="Picture 12" descr="Primary User,Subordinate , User Name,Created a linked infromation.">
            <a:extLst>
              <a:ext uri="{FF2B5EF4-FFF2-40B4-BE49-F238E27FC236}">
                <a16:creationId xmlns:a16="http://schemas.microsoft.com/office/drawing/2014/main" id="{0CEC67AD-2140-EE76-9904-52CC99F1CB97}"/>
              </a:ext>
            </a:extLst>
          </p:cNvPr>
          <p:cNvPicPr>
            <a:picLocks noChangeAspect="1"/>
          </p:cNvPicPr>
          <p:nvPr/>
        </p:nvPicPr>
        <p:blipFill>
          <a:blip r:embed="rId3"/>
          <a:stretch>
            <a:fillRect/>
          </a:stretch>
        </p:blipFill>
        <p:spPr>
          <a:xfrm>
            <a:off x="2037154" y="2222893"/>
            <a:ext cx="5069691" cy="1687326"/>
          </a:xfrm>
          <a:prstGeom prst="rect">
            <a:avLst/>
          </a:prstGeom>
        </p:spPr>
      </p:pic>
      <p:sp>
        <p:nvSpPr>
          <p:cNvPr id="3" name="TextBox 2">
            <a:extLst>
              <a:ext uri="{FF2B5EF4-FFF2-40B4-BE49-F238E27FC236}">
                <a16:creationId xmlns:a16="http://schemas.microsoft.com/office/drawing/2014/main" id="{D5425419-47FF-5A03-9C78-3EA44FCB2DFA}"/>
              </a:ext>
            </a:extLst>
          </p:cNvPr>
          <p:cNvSpPr txBox="1"/>
          <p:nvPr/>
        </p:nvSpPr>
        <p:spPr>
          <a:xfrm>
            <a:off x="280937" y="4606328"/>
            <a:ext cx="482315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Calibri"/>
              <a:cs typeface="Calibri"/>
            </a:endParaRPr>
          </a:p>
          <a:p>
            <a:pPr marL="285750" indent="-285750">
              <a:buFont typeface="Arial,Sans-Serif"/>
              <a:buChar char="•"/>
            </a:pPr>
            <a:r>
              <a:rPr lang="en-US" dirty="0">
                <a:ea typeface="Calibri"/>
                <a:cs typeface="Calibri"/>
              </a:rPr>
              <a:t>A primary user can also generate an Excel spreadsheet showing this data.</a:t>
            </a:r>
          </a:p>
        </p:txBody>
      </p:sp>
      <p:pic>
        <p:nvPicPr>
          <p:cNvPr id="11" name="Content Placeholder 6" descr="A screenshot of a subordinate search resluts.">
            <a:extLst>
              <a:ext uri="{FF2B5EF4-FFF2-40B4-BE49-F238E27FC236}">
                <a16:creationId xmlns:a16="http://schemas.microsoft.com/office/drawing/2014/main" id="{843A2376-85D5-94AF-5F2F-C9009AA42B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750194" y="4542333"/>
            <a:ext cx="2787990" cy="1817719"/>
          </a:xfrm>
          <a:prstGeom prst="rect">
            <a:avLst/>
          </a:prstGeom>
        </p:spPr>
      </p:pic>
      <p:sp>
        <p:nvSpPr>
          <p:cNvPr id="2" name="Slide Number Placeholder 3">
            <a:extLst>
              <a:ext uri="{FF2B5EF4-FFF2-40B4-BE49-F238E27FC236}">
                <a16:creationId xmlns:a16="http://schemas.microsoft.com/office/drawing/2014/main" id="{431C073F-3359-B3CB-00D8-19997A917C7F}"/>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22</a:t>
            </a:fld>
            <a:endParaRPr lang="en-US" altLang="en-US" dirty="0"/>
          </a:p>
        </p:txBody>
      </p:sp>
    </p:spTree>
    <p:extLst>
      <p:ext uri="{BB962C8B-B14F-4D97-AF65-F5344CB8AC3E}">
        <p14:creationId xmlns:p14="http://schemas.microsoft.com/office/powerpoint/2010/main" val="334064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2A67-E703-F9DC-8AFF-5B46B3793765}"/>
              </a:ext>
            </a:extLst>
          </p:cNvPr>
          <p:cNvSpPr>
            <a:spLocks noGrp="1"/>
          </p:cNvSpPr>
          <p:nvPr>
            <p:ph type="title"/>
          </p:nvPr>
        </p:nvSpPr>
        <p:spPr>
          <a:xfrm>
            <a:off x="457200" y="304800"/>
            <a:ext cx="6972300" cy="838200"/>
          </a:xfrm>
        </p:spPr>
        <p:txBody>
          <a:bodyPr/>
          <a:lstStyle/>
          <a:p>
            <a:r>
              <a:rPr lang="en-US" dirty="0"/>
              <a:t>Options for Updating Primary User Assignments (slide 2 of 3)</a:t>
            </a:r>
          </a:p>
        </p:txBody>
      </p:sp>
      <p:sp>
        <p:nvSpPr>
          <p:cNvPr id="3" name="Content Placeholder 2">
            <a:extLst>
              <a:ext uri="{FF2B5EF4-FFF2-40B4-BE49-F238E27FC236}">
                <a16:creationId xmlns:a16="http://schemas.microsoft.com/office/drawing/2014/main" id="{1C51D6C7-453D-FC07-D535-CCA9AF1700F4}"/>
              </a:ext>
            </a:extLst>
          </p:cNvPr>
          <p:cNvSpPr>
            <a:spLocks noGrp="1"/>
          </p:cNvSpPr>
          <p:nvPr>
            <p:ph idx="1"/>
          </p:nvPr>
        </p:nvSpPr>
        <p:spPr/>
        <p:txBody>
          <a:bodyPr/>
          <a:lstStyle/>
          <a:p>
            <a:pPr marL="0" indent="0">
              <a:spcBef>
                <a:spcPts val="1800"/>
              </a:spcBef>
              <a:buNone/>
            </a:pPr>
            <a:r>
              <a:rPr lang="en-US" sz="2000" dirty="0"/>
              <a:t>Primary Users can submit an Existing Provider Modification Data Collection Form to update the primary user on the account.</a:t>
            </a:r>
          </a:p>
          <a:p>
            <a:pPr>
              <a:spcBef>
                <a:spcPts val="1800"/>
              </a:spcBef>
            </a:pPr>
            <a:r>
              <a:rPr lang="en-US" sz="2000" dirty="0"/>
              <a:t>If the PID/SL already has more than two Primary Users, it will be rejected and you will need to use one of the other two options.</a:t>
            </a:r>
          </a:p>
          <a:p>
            <a:pPr>
              <a:spcBef>
                <a:spcPts val="1800"/>
              </a:spcBef>
            </a:pPr>
            <a:r>
              <a:rPr lang="en-US" sz="2000" dirty="0"/>
              <a:t>If the PID/SL already has two Primary Users, you MUST check off the Replace option and indicate which current primary user is being replaced. </a:t>
            </a:r>
          </a:p>
          <a:p>
            <a:pPr>
              <a:spcBef>
                <a:spcPts val="1800"/>
              </a:spcBef>
            </a:pPr>
            <a:r>
              <a:rPr lang="en-US" sz="2000" dirty="0"/>
              <a:t>DCF FAQ Page: </a:t>
            </a:r>
            <a:r>
              <a:rPr lang="en-US" sz="2000" dirty="0">
                <a:hlinkClick r:id="rId2"/>
              </a:rPr>
              <a:t>MassHealth Data Collection Form FAQ | Mass.gov</a:t>
            </a:r>
            <a:endParaRPr lang="en-US" sz="2000" dirty="0"/>
          </a:p>
        </p:txBody>
      </p:sp>
      <p:sp>
        <p:nvSpPr>
          <p:cNvPr id="4" name="Slide Number Placeholder 3">
            <a:extLst>
              <a:ext uri="{FF2B5EF4-FFF2-40B4-BE49-F238E27FC236}">
                <a16:creationId xmlns:a16="http://schemas.microsoft.com/office/drawing/2014/main" id="{394B45ED-99C5-2F9D-9BD6-DC758C280AD1}"/>
              </a:ext>
            </a:extLst>
          </p:cNvPr>
          <p:cNvSpPr>
            <a:spLocks noGrp="1"/>
          </p:cNvSpPr>
          <p:nvPr>
            <p:ph type="sldNum" sz="quarter" idx="12"/>
          </p:nvPr>
        </p:nvSpPr>
        <p:spPr/>
        <p:txBody>
          <a:bodyPr/>
          <a:lstStyle/>
          <a:p>
            <a:pPr>
              <a:defRPr/>
            </a:pPr>
            <a:fld id="{D7C3FE04-E715-46F6-B07D-5A234E157AC3}" type="slidenum">
              <a:rPr lang="en-US" altLang="en-US" smtClean="0"/>
              <a:pPr>
                <a:defRPr/>
              </a:pPr>
              <a:t>23</a:t>
            </a:fld>
            <a:endParaRPr lang="en-US" altLang="en-US"/>
          </a:p>
        </p:txBody>
      </p:sp>
    </p:spTree>
    <p:extLst>
      <p:ext uri="{BB962C8B-B14F-4D97-AF65-F5344CB8AC3E}">
        <p14:creationId xmlns:p14="http://schemas.microsoft.com/office/powerpoint/2010/main" val="2184744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6567-9145-E364-CE13-EC9B630973BE}"/>
              </a:ext>
            </a:extLst>
          </p:cNvPr>
          <p:cNvSpPr>
            <a:spLocks noGrp="1"/>
          </p:cNvSpPr>
          <p:nvPr>
            <p:ph type="title"/>
          </p:nvPr>
        </p:nvSpPr>
        <p:spPr>
          <a:xfrm>
            <a:off x="457200" y="304800"/>
            <a:ext cx="6991350" cy="838200"/>
          </a:xfrm>
        </p:spPr>
        <p:txBody>
          <a:bodyPr/>
          <a:lstStyle/>
          <a:p>
            <a:r>
              <a:rPr lang="en-US" dirty="0"/>
              <a:t>Options for Updating Primary User Assignments (slide 3 of 3)</a:t>
            </a:r>
          </a:p>
        </p:txBody>
      </p:sp>
      <p:sp>
        <p:nvSpPr>
          <p:cNvPr id="3" name="Content Placeholder 2">
            <a:extLst>
              <a:ext uri="{FF2B5EF4-FFF2-40B4-BE49-F238E27FC236}">
                <a16:creationId xmlns:a16="http://schemas.microsoft.com/office/drawing/2014/main" id="{3B912139-40E1-BF38-A463-53C0A8EF9B46}"/>
              </a:ext>
            </a:extLst>
          </p:cNvPr>
          <p:cNvSpPr>
            <a:spLocks noGrp="1"/>
          </p:cNvSpPr>
          <p:nvPr>
            <p:ph idx="1"/>
          </p:nvPr>
        </p:nvSpPr>
        <p:spPr>
          <a:xfrm>
            <a:off x="457200" y="1514475"/>
            <a:ext cx="8229600" cy="4953000"/>
          </a:xfrm>
        </p:spPr>
        <p:txBody>
          <a:bodyPr/>
          <a:lstStyle/>
          <a:p>
            <a:pPr marL="0" indent="0">
              <a:buNone/>
            </a:pPr>
            <a:r>
              <a:rPr lang="en-US" sz="1800" dirty="0"/>
              <a:t>Submit a Primary User Modification Form when there are too many PID/SLs or if there are not any current primary users in the organization.</a:t>
            </a:r>
          </a:p>
          <a:p>
            <a:pPr lvl="1">
              <a:buFont typeface="Arial" panose="020B0604020202020204" pitchFamily="34" charset="0"/>
              <a:buChar char="•"/>
            </a:pPr>
            <a:r>
              <a:rPr lang="en-US" sz="1800" dirty="0"/>
              <a:t>Every PID/SL must have a POSC User ID</a:t>
            </a:r>
          </a:p>
          <a:p>
            <a:pPr lvl="1">
              <a:buFont typeface="Arial" panose="020B0604020202020204" pitchFamily="34" charset="0"/>
              <a:buChar char="•"/>
            </a:pPr>
            <a:r>
              <a:rPr lang="en-US" sz="1800" dirty="0"/>
              <a:t>The two Primary Users you want to keep are placed on the form</a:t>
            </a:r>
          </a:p>
          <a:p>
            <a:pPr lvl="1">
              <a:buFont typeface="Arial" panose="020B0604020202020204" pitchFamily="34" charset="0"/>
              <a:buChar char="•"/>
            </a:pPr>
            <a:r>
              <a:rPr lang="en-US" sz="1800" dirty="0">
                <a:hlinkClick r:id="rId2"/>
              </a:rPr>
              <a:t>MassHealth Primary User Modification form</a:t>
            </a:r>
            <a:endParaRPr lang="en-US" sz="1800" dirty="0"/>
          </a:p>
          <a:p>
            <a:pPr lvl="1">
              <a:buFont typeface="Arial" panose="020B0604020202020204" pitchFamily="34" charset="0"/>
              <a:buChar char="•"/>
            </a:pPr>
            <a:r>
              <a:rPr lang="en-US" sz="1800" dirty="0"/>
              <a:t>Submit form to </a:t>
            </a:r>
            <a:r>
              <a:rPr lang="en-US" sz="1800" dirty="0">
                <a:hlinkClick r:id="rId3"/>
              </a:rPr>
              <a:t>Functional.Coordination@mass.gov</a:t>
            </a:r>
            <a:endParaRPr lang="en-US" sz="1800" dirty="0"/>
          </a:p>
          <a:p>
            <a:pPr marL="0" indent="0">
              <a:spcBef>
                <a:spcPts val="2400"/>
              </a:spcBef>
              <a:buNone/>
            </a:pPr>
            <a:r>
              <a:rPr lang="en-US" sz="1800" dirty="0"/>
              <a:t>For questions please contact:</a:t>
            </a:r>
          </a:p>
          <a:p>
            <a:pPr marL="0" indent="0">
              <a:buNone/>
            </a:pPr>
            <a:r>
              <a:rPr lang="en-US" sz="1800" b="1" dirty="0"/>
              <a:t>Long-Term Services and Supports</a:t>
            </a:r>
            <a:r>
              <a:rPr lang="en-US" sz="1800" dirty="0"/>
              <a:t>:</a:t>
            </a:r>
            <a:br>
              <a:rPr lang="en-US" sz="1800" dirty="0"/>
            </a:br>
            <a:r>
              <a:rPr lang="en-US" sz="1800" dirty="0"/>
              <a:t>Phone: (844) 368-5184 (toll free) </a:t>
            </a:r>
          </a:p>
          <a:p>
            <a:pPr marL="0" indent="0">
              <a:buNone/>
            </a:pPr>
            <a:r>
              <a:rPr lang="en-US" sz="1800" dirty="0"/>
              <a:t>Email: </a:t>
            </a:r>
            <a:r>
              <a:rPr lang="en-US" sz="1800" dirty="0">
                <a:hlinkClick r:id="rId4"/>
              </a:rPr>
              <a:t>support@masshealthltss.com</a:t>
            </a:r>
            <a:endParaRPr lang="en-US" sz="1800" dirty="0"/>
          </a:p>
          <a:p>
            <a:pPr marL="0" indent="0">
              <a:buNone/>
            </a:pPr>
            <a:r>
              <a:rPr lang="en-US" sz="1800" dirty="0"/>
              <a:t>Fax: 888-832-3006</a:t>
            </a:r>
          </a:p>
          <a:p>
            <a:pPr marL="0" indent="0">
              <a:spcBef>
                <a:spcPts val="1200"/>
              </a:spcBef>
              <a:buNone/>
            </a:pPr>
            <a:r>
              <a:rPr lang="en-US" sz="1800" b="1" dirty="0"/>
              <a:t>All Other Provider Types</a:t>
            </a:r>
            <a:r>
              <a:rPr lang="en-US" sz="1800" dirty="0"/>
              <a:t>:</a:t>
            </a:r>
          </a:p>
          <a:p>
            <a:pPr marL="0" indent="0">
              <a:buNone/>
            </a:pPr>
            <a:r>
              <a:rPr lang="en-US" sz="1800" dirty="0"/>
              <a:t>Phone: (800) 841-2900; TTY: 711 </a:t>
            </a:r>
          </a:p>
          <a:p>
            <a:pPr marL="0" indent="0">
              <a:buNone/>
            </a:pPr>
            <a:r>
              <a:rPr lang="en-US" sz="1800" dirty="0"/>
              <a:t>Email: </a:t>
            </a:r>
            <a:r>
              <a:rPr lang="en-US" sz="1800" dirty="0">
                <a:hlinkClick r:id="rId5"/>
              </a:rPr>
              <a:t>provider@masshealthquestions.com</a:t>
            </a:r>
            <a:endParaRPr lang="en-US" sz="1800" dirty="0"/>
          </a:p>
        </p:txBody>
      </p:sp>
      <p:sp>
        <p:nvSpPr>
          <p:cNvPr id="4" name="Slide Number Placeholder 3">
            <a:extLst>
              <a:ext uri="{FF2B5EF4-FFF2-40B4-BE49-F238E27FC236}">
                <a16:creationId xmlns:a16="http://schemas.microsoft.com/office/drawing/2014/main" id="{3372C140-6C00-9E3C-A788-8AF4C64344EA}"/>
              </a:ext>
            </a:extLst>
          </p:cNvPr>
          <p:cNvSpPr>
            <a:spLocks noGrp="1"/>
          </p:cNvSpPr>
          <p:nvPr>
            <p:ph type="sldNum" sz="quarter" idx="12"/>
          </p:nvPr>
        </p:nvSpPr>
        <p:spPr/>
        <p:txBody>
          <a:bodyPr/>
          <a:lstStyle/>
          <a:p>
            <a:pPr>
              <a:defRPr/>
            </a:pPr>
            <a:fld id="{D7C3FE04-E715-46F6-B07D-5A234E157AC3}" type="slidenum">
              <a:rPr lang="en-US" altLang="en-US" smtClean="0"/>
              <a:pPr>
                <a:defRPr/>
              </a:pPr>
              <a:t>24</a:t>
            </a:fld>
            <a:endParaRPr lang="en-US" altLang="en-US"/>
          </a:p>
        </p:txBody>
      </p:sp>
    </p:spTree>
    <p:extLst>
      <p:ext uri="{BB962C8B-B14F-4D97-AF65-F5344CB8AC3E}">
        <p14:creationId xmlns:p14="http://schemas.microsoft.com/office/powerpoint/2010/main" val="322478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CA31-7753-A7E9-799B-10F89B7BB469}"/>
              </a:ext>
            </a:extLst>
          </p:cNvPr>
          <p:cNvSpPr>
            <a:spLocks noGrp="1"/>
          </p:cNvSpPr>
          <p:nvPr>
            <p:ph type="title"/>
          </p:nvPr>
        </p:nvSpPr>
        <p:spPr>
          <a:xfrm>
            <a:off x="1000737" y="1978269"/>
            <a:ext cx="7494678" cy="3701562"/>
          </a:xfrm>
        </p:spPr>
        <p:txBody>
          <a:bodyPr/>
          <a:lstStyle/>
          <a:p>
            <a:pPr algn="ctr">
              <a:lnSpc>
                <a:spcPct val="100000"/>
              </a:lnSpc>
            </a:pPr>
            <a:r>
              <a:rPr lang="en-US" sz="3600" dirty="0">
                <a:ea typeface="Calibri"/>
                <a:cs typeface="Calibri"/>
              </a:rPr>
              <a:t>Office of Accountable Care and Behavioral Health (ACBH) Updates</a:t>
            </a:r>
            <a:br>
              <a:rPr lang="en-US" sz="2800" b="0" dirty="0">
                <a:ea typeface="Calibri"/>
                <a:cs typeface="Calibri"/>
              </a:rPr>
            </a:br>
            <a:br>
              <a:rPr lang="en-US" sz="2400" b="0" dirty="0">
                <a:ea typeface="Calibri"/>
                <a:cs typeface="Calibri"/>
              </a:rPr>
            </a:br>
            <a:r>
              <a:rPr lang="en-US" sz="2400" b="0" dirty="0">
                <a:ea typeface="Calibri"/>
                <a:cs typeface="Arial"/>
              </a:rPr>
              <a:t>Presented by- Michael Gilleran, Provider Operations Specialist, MassHealth Operations</a:t>
            </a:r>
            <a:endParaRPr lang="en-US" sz="2800" b="0" dirty="0">
              <a:ea typeface="Calibri"/>
              <a:cs typeface="Calibri"/>
            </a:endParaRPr>
          </a:p>
        </p:txBody>
      </p:sp>
      <p:sp>
        <p:nvSpPr>
          <p:cNvPr id="3" name="Slide Number Placeholder 3">
            <a:extLst>
              <a:ext uri="{FF2B5EF4-FFF2-40B4-BE49-F238E27FC236}">
                <a16:creationId xmlns:a16="http://schemas.microsoft.com/office/drawing/2014/main" id="{6B9FAFE5-0CA9-3E8D-6C84-924533AA1A5D}"/>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25</a:t>
            </a:fld>
            <a:endParaRPr lang="en-US" altLang="en-US" dirty="0"/>
          </a:p>
        </p:txBody>
      </p:sp>
    </p:spTree>
    <p:extLst>
      <p:ext uri="{BB962C8B-B14F-4D97-AF65-F5344CB8AC3E}">
        <p14:creationId xmlns:p14="http://schemas.microsoft.com/office/powerpoint/2010/main" val="842074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87252" y="3171904"/>
            <a:ext cx="856949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eaLnBrk="1" fontAlgn="auto" hangingPunct="1">
              <a:lnSpc>
                <a:spcPct val="100000"/>
              </a:lnSpc>
              <a:spcBef>
                <a:spcPts val="0"/>
              </a:spcBef>
              <a:spcAft>
                <a:spcPts val="0"/>
              </a:spcAft>
              <a:buClr>
                <a:srgbClr val="002060"/>
              </a:buClr>
              <a:defRPr/>
            </a:pPr>
            <a:r>
              <a:rPr kumimoji="0" lang="en-US" sz="3200" b="1" i="0" u="none" strike="noStrike" kern="1200" cap="none" spc="0" normalizeH="0" baseline="0" noProof="0" dirty="0">
                <a:ln>
                  <a:noFill/>
                </a:ln>
                <a:solidFill>
                  <a:srgbClr val="002D5B"/>
                </a:solidFill>
                <a:effectLst/>
                <a:uLnTx/>
                <a:uFillTx/>
                <a:ea typeface="Calibri"/>
                <a:cs typeface="Calibri"/>
              </a:rPr>
              <a:t> </a:t>
            </a:r>
            <a:r>
              <a:rPr lang="en-US" dirty="0">
                <a:ea typeface="Open Sans"/>
                <a:cs typeface="Open Sans"/>
              </a:rPr>
              <a:t>ACO Changes Effective January 1, 2026 </a:t>
            </a:r>
            <a:endParaRPr lang="en-US"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a:endParaRPr>
          </a:p>
        </p:txBody>
      </p:sp>
      <p:sp>
        <p:nvSpPr>
          <p:cNvPr id="2" name="Slide Number Placeholder 3">
            <a:extLst>
              <a:ext uri="{FF2B5EF4-FFF2-40B4-BE49-F238E27FC236}">
                <a16:creationId xmlns:a16="http://schemas.microsoft.com/office/drawing/2014/main" id="{972D0132-2FC1-1D16-93BD-DEE20A4A4599}"/>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26</a:t>
            </a:fld>
            <a:endParaRPr lang="en-US" altLang="en-US" dirty="0"/>
          </a:p>
        </p:txBody>
      </p:sp>
    </p:spTree>
    <p:custDataLst>
      <p:tags r:id="rId1"/>
    </p:custDataLst>
    <p:extLst>
      <p:ext uri="{BB962C8B-B14F-4D97-AF65-F5344CB8AC3E}">
        <p14:creationId xmlns:p14="http://schemas.microsoft.com/office/powerpoint/2010/main" val="3696019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89EC7-1B73-7792-FE5D-B0EE2CDC62F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C4CADE2-36B0-3ABA-4A41-9949D29B2B13}"/>
              </a:ext>
            </a:extLst>
          </p:cNvPr>
          <p:cNvSpPr txBox="1">
            <a:spLocks noGrp="1"/>
          </p:cNvSpPr>
          <p:nvPr>
            <p:ph type="title" idx="4294967295"/>
          </p:nvPr>
        </p:nvSpPr>
        <p:spPr bwMode="auto">
          <a:xfrm>
            <a:off x="122196" y="389234"/>
            <a:ext cx="7506010" cy="55399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a:lnSpc>
                <a:spcPct val="100000"/>
              </a:lnSpc>
              <a:defRPr/>
            </a:pPr>
            <a:r>
              <a:rPr lang="en-US" sz="3600" kern="0" dirty="0">
                <a:solidFill>
                  <a:srgbClr val="002060"/>
                </a:solidFill>
                <a:ea typeface="Open Sans" panose="020B0606030504020204" pitchFamily="34" charset="0"/>
                <a:cs typeface="Open Sans" panose="020B0606030504020204" pitchFamily="34" charset="0"/>
              </a:rPr>
              <a:t>ACO Changes Effective January 1, 2026 </a:t>
            </a:r>
          </a:p>
        </p:txBody>
      </p:sp>
      <p:graphicFrame>
        <p:nvGraphicFramePr>
          <p:cNvPr id="7" name="Table 2">
            <a:extLst>
              <a:ext uri="{FF2B5EF4-FFF2-40B4-BE49-F238E27FC236}">
                <a16:creationId xmlns:a16="http://schemas.microsoft.com/office/drawing/2014/main" id="{C49DE133-AFF0-969F-254A-176C3D1DE71A}"/>
              </a:ext>
            </a:extLst>
          </p:cNvPr>
          <p:cNvGraphicFramePr>
            <a:graphicFrameLocks noGrp="1"/>
          </p:cNvGraphicFramePr>
          <p:nvPr>
            <p:extLst>
              <p:ext uri="{D42A27DB-BD31-4B8C-83A1-F6EECF244321}">
                <p14:modId xmlns:p14="http://schemas.microsoft.com/office/powerpoint/2010/main" val="679669640"/>
              </p:ext>
            </p:extLst>
          </p:nvPr>
        </p:nvGraphicFramePr>
        <p:xfrm>
          <a:off x="122196" y="1319609"/>
          <a:ext cx="8898712" cy="960124"/>
        </p:xfrm>
        <a:graphic>
          <a:graphicData uri="http://schemas.openxmlformats.org/drawingml/2006/table">
            <a:tbl>
              <a:tblPr firstRow="1" bandRow="1">
                <a:tableStyleId>{5C22544A-7EE6-4342-B048-85BDC9FD1C3A}</a:tableStyleId>
              </a:tblPr>
              <a:tblGrid>
                <a:gridCol w="8898712">
                  <a:extLst>
                    <a:ext uri="{9D8B030D-6E8A-4147-A177-3AD203B41FA5}">
                      <a16:colId xmlns:a16="http://schemas.microsoft.com/office/drawing/2014/main" val="52311444"/>
                    </a:ext>
                  </a:extLst>
                </a:gridCol>
              </a:tblGrid>
              <a:tr h="273904">
                <a:tc>
                  <a:txBody>
                    <a:bodyPr/>
                    <a:lstStyle/>
                    <a:p>
                      <a:pPr algn="ctr"/>
                      <a:r>
                        <a:rPr lang="en-US" sz="1800" dirty="0">
                          <a:solidFill>
                            <a:schemeClr val="tx1"/>
                          </a:solidFill>
                          <a:latin typeface="+mn-lt"/>
                          <a:ea typeface="Open Sans" panose="020B0606030504020204" pitchFamily="34" charset="0"/>
                          <a:cs typeface="Open Sans" panose="020B0606030504020204" pitchFamily="34" charset="0"/>
                        </a:rPr>
                        <a:t>Service Area Changes</a:t>
                      </a:r>
                    </a:p>
                  </a:txBody>
                  <a:tcPr marL="68580" marR="68580" marT="34291" marB="34291" anchor="ctr"/>
                </a:tc>
                <a:extLst>
                  <a:ext uri="{0D108BD9-81ED-4DB2-BD59-A6C34878D82A}">
                    <a16:rowId xmlns:a16="http://schemas.microsoft.com/office/drawing/2014/main" val="3414109703"/>
                  </a:ext>
                </a:extLst>
              </a:tr>
              <a:tr h="302955">
                <a:tc>
                  <a:txBody>
                    <a:bodyPr/>
                    <a:lstStyle/>
                    <a:p>
                      <a:pPr algn="ctr"/>
                      <a:r>
                        <a:rPr lang="en-US" sz="1800" dirty="0">
                          <a:solidFill>
                            <a:schemeClr val="tx1"/>
                          </a:solidFill>
                          <a:latin typeface="+mn-lt"/>
                          <a:ea typeface="Open Sans" panose="020B0606030504020204" pitchFamily="34" charset="0"/>
                          <a:cs typeface="Open Sans" panose="020B0606030504020204" pitchFamily="34" charset="0"/>
                        </a:rPr>
                        <a:t>The following health plan is no longer offered by MassHealth in the following service areas since January 1, 2026</a:t>
                      </a:r>
                    </a:p>
                  </a:txBody>
                  <a:tcPr marL="68580" marR="68580" marT="34291" marB="34291" anchor="ctr"/>
                </a:tc>
                <a:extLst>
                  <a:ext uri="{0D108BD9-81ED-4DB2-BD59-A6C34878D82A}">
                    <a16:rowId xmlns:a16="http://schemas.microsoft.com/office/drawing/2014/main" val="2980012762"/>
                  </a:ext>
                </a:extLst>
              </a:tr>
            </a:tbl>
          </a:graphicData>
        </a:graphic>
      </p:graphicFrame>
      <p:graphicFrame>
        <p:nvGraphicFramePr>
          <p:cNvPr id="3" name="Table 2">
            <a:extLst>
              <a:ext uri="{FF2B5EF4-FFF2-40B4-BE49-F238E27FC236}">
                <a16:creationId xmlns:a16="http://schemas.microsoft.com/office/drawing/2014/main" id="{9C55AAD7-B05C-0D55-8AD0-52D4A5FD0D5E}"/>
              </a:ext>
            </a:extLst>
          </p:cNvPr>
          <p:cNvGraphicFramePr>
            <a:graphicFrameLocks noGrp="1"/>
          </p:cNvGraphicFramePr>
          <p:nvPr>
            <p:extLst>
              <p:ext uri="{D42A27DB-BD31-4B8C-83A1-F6EECF244321}">
                <p14:modId xmlns:p14="http://schemas.microsoft.com/office/powerpoint/2010/main" val="1067932063"/>
              </p:ext>
            </p:extLst>
          </p:nvPr>
        </p:nvGraphicFramePr>
        <p:xfrm>
          <a:off x="122196" y="2279733"/>
          <a:ext cx="8898712" cy="1010920"/>
        </p:xfrm>
        <a:graphic>
          <a:graphicData uri="http://schemas.openxmlformats.org/drawingml/2006/table">
            <a:tbl>
              <a:tblPr firstRow="1" bandRow="1">
                <a:tableStyleId>{5C22544A-7EE6-4342-B048-85BDC9FD1C3A}</a:tableStyleId>
              </a:tblPr>
              <a:tblGrid>
                <a:gridCol w="4449356">
                  <a:extLst>
                    <a:ext uri="{9D8B030D-6E8A-4147-A177-3AD203B41FA5}">
                      <a16:colId xmlns:a16="http://schemas.microsoft.com/office/drawing/2014/main" val="809921441"/>
                    </a:ext>
                  </a:extLst>
                </a:gridCol>
                <a:gridCol w="4449356">
                  <a:extLst>
                    <a:ext uri="{9D8B030D-6E8A-4147-A177-3AD203B41FA5}">
                      <a16:colId xmlns:a16="http://schemas.microsoft.com/office/drawing/2014/main" val="3716469569"/>
                    </a:ext>
                  </a:extLst>
                </a:gridCol>
              </a:tblGrid>
              <a:tr h="370840">
                <a:tc>
                  <a:txBody>
                    <a:bodyPr/>
                    <a:lstStyle/>
                    <a:p>
                      <a:pPr algn="ctr"/>
                      <a:r>
                        <a:rPr lang="en-US" dirty="0">
                          <a:solidFill>
                            <a:schemeClr val="tx2"/>
                          </a:solidFill>
                        </a:rPr>
                        <a:t>Plan Name</a:t>
                      </a:r>
                    </a:p>
                  </a:txBody>
                  <a:tcPr>
                    <a:solidFill>
                      <a:srgbClr val="E9EDF4"/>
                    </a:solidFill>
                  </a:tcPr>
                </a:tc>
                <a:tc>
                  <a:txBody>
                    <a:bodyPr/>
                    <a:lstStyle/>
                    <a:p>
                      <a:pPr algn="ctr"/>
                      <a:r>
                        <a:rPr lang="en-US" dirty="0">
                          <a:solidFill>
                            <a:schemeClr val="tx2"/>
                          </a:solidFill>
                        </a:rPr>
                        <a:t>Service Area Removal</a:t>
                      </a:r>
                    </a:p>
                  </a:txBody>
                  <a:tcPr>
                    <a:solidFill>
                      <a:srgbClr val="E9EDF4"/>
                    </a:solidFill>
                  </a:tcPr>
                </a:tc>
                <a:extLst>
                  <a:ext uri="{0D108BD9-81ED-4DB2-BD59-A6C34878D82A}">
                    <a16:rowId xmlns:a16="http://schemas.microsoft.com/office/drawing/2014/main" val="1683546069"/>
                  </a:ext>
                </a:extLst>
              </a:tr>
              <a:tr h="370840">
                <a:tc>
                  <a:txBody>
                    <a:bodyPr/>
                    <a:lstStyle/>
                    <a:p>
                      <a:pPr algn="ctr"/>
                      <a:r>
                        <a:rPr lang="en-US" dirty="0" err="1"/>
                        <a:t>WellSense</a:t>
                      </a:r>
                      <a:r>
                        <a:rPr lang="en-US" dirty="0"/>
                        <a:t> Care Alliance</a:t>
                      </a:r>
                    </a:p>
                  </a:txBody>
                  <a:tcPr/>
                </a:tc>
                <a:tc>
                  <a:txBody>
                    <a:bodyPr/>
                    <a:lstStyle/>
                    <a:p>
                      <a:pPr marL="285750" indent="-285750" algn="ctr">
                        <a:buFont typeface="Arial" panose="020B0604020202020204" pitchFamily="34" charset="0"/>
                        <a:buChar char="•"/>
                      </a:pPr>
                      <a:r>
                        <a:rPr lang="en-US" dirty="0"/>
                        <a:t>Brockton</a:t>
                      </a:r>
                    </a:p>
                    <a:p>
                      <a:pPr marL="285750" indent="-285750" algn="ctr">
                        <a:buFont typeface="Arial" panose="020B0604020202020204" pitchFamily="34" charset="0"/>
                        <a:buChar char="•"/>
                      </a:pPr>
                      <a:r>
                        <a:rPr lang="en-US" dirty="0"/>
                        <a:t>Haverhill</a:t>
                      </a:r>
                    </a:p>
                  </a:txBody>
                  <a:tcPr/>
                </a:tc>
                <a:extLst>
                  <a:ext uri="{0D108BD9-81ED-4DB2-BD59-A6C34878D82A}">
                    <a16:rowId xmlns:a16="http://schemas.microsoft.com/office/drawing/2014/main" val="3160563426"/>
                  </a:ext>
                </a:extLst>
              </a:tr>
            </a:tbl>
          </a:graphicData>
        </a:graphic>
      </p:graphicFrame>
      <p:graphicFrame>
        <p:nvGraphicFramePr>
          <p:cNvPr id="2" name="Table 2">
            <a:extLst>
              <a:ext uri="{FF2B5EF4-FFF2-40B4-BE49-F238E27FC236}">
                <a16:creationId xmlns:a16="http://schemas.microsoft.com/office/drawing/2014/main" id="{C1B08C32-36E6-E779-8BB6-FE8E3D22D654}"/>
              </a:ext>
            </a:extLst>
          </p:cNvPr>
          <p:cNvGraphicFramePr>
            <a:graphicFrameLocks noGrp="1"/>
          </p:cNvGraphicFramePr>
          <p:nvPr/>
        </p:nvGraphicFramePr>
        <p:xfrm>
          <a:off x="122196" y="3245146"/>
          <a:ext cx="8898711" cy="960124"/>
        </p:xfrm>
        <a:graphic>
          <a:graphicData uri="http://schemas.openxmlformats.org/drawingml/2006/table">
            <a:tbl>
              <a:tblPr firstRow="1" bandRow="1">
                <a:tableStyleId>{5C22544A-7EE6-4342-B048-85BDC9FD1C3A}</a:tableStyleId>
              </a:tblPr>
              <a:tblGrid>
                <a:gridCol w="8898711">
                  <a:extLst>
                    <a:ext uri="{9D8B030D-6E8A-4147-A177-3AD203B41FA5}">
                      <a16:colId xmlns:a16="http://schemas.microsoft.com/office/drawing/2014/main" val="52311444"/>
                    </a:ext>
                  </a:extLst>
                </a:gridCol>
              </a:tblGrid>
              <a:tr h="260282">
                <a:tc>
                  <a:txBody>
                    <a:bodyPr/>
                    <a:lstStyle/>
                    <a:p>
                      <a:pPr algn="ctr"/>
                      <a:r>
                        <a:rPr lang="en-US" sz="1800" dirty="0">
                          <a:solidFill>
                            <a:schemeClr val="tx1"/>
                          </a:solidFill>
                          <a:latin typeface="+mn-lt"/>
                          <a:ea typeface="Open Sans" panose="020B0606030504020204" pitchFamily="34" charset="0"/>
                          <a:cs typeface="Open Sans" panose="020B0606030504020204" pitchFamily="34" charset="0"/>
                        </a:rPr>
                        <a:t>Provider Changes</a:t>
                      </a:r>
                    </a:p>
                  </a:txBody>
                  <a:tcPr marL="68580" marR="68580" marT="34291" marB="34291" anchor="ctr"/>
                </a:tc>
                <a:extLst>
                  <a:ext uri="{0D108BD9-81ED-4DB2-BD59-A6C34878D82A}">
                    <a16:rowId xmlns:a16="http://schemas.microsoft.com/office/drawing/2014/main" val="2052473105"/>
                  </a:ext>
                </a:extLst>
              </a:tr>
              <a:tr h="440188">
                <a:tc>
                  <a:txBody>
                    <a:bodyPr/>
                    <a:lstStyle/>
                    <a:p>
                      <a:pPr algn="ctr"/>
                      <a:r>
                        <a:rPr lang="en-US" sz="1800" dirty="0">
                          <a:solidFill>
                            <a:schemeClr val="tx1"/>
                          </a:solidFill>
                          <a:latin typeface="+mn-lt"/>
                          <a:ea typeface="Open Sans" panose="020B0606030504020204" pitchFamily="34" charset="0"/>
                          <a:cs typeface="Open Sans" panose="020B0606030504020204" pitchFamily="34" charset="0"/>
                        </a:rPr>
                        <a:t>As of January 1, 2026, 30 providers joined or moved in the MassHealth ACO program. These moves affected approximately 20,000 members. </a:t>
                      </a:r>
                    </a:p>
                  </a:txBody>
                  <a:tcPr marL="68580" marR="68580" marT="34291" marB="34291" anchor="ctr"/>
                </a:tc>
                <a:extLst>
                  <a:ext uri="{0D108BD9-81ED-4DB2-BD59-A6C34878D82A}">
                    <a16:rowId xmlns:a16="http://schemas.microsoft.com/office/drawing/2014/main" val="2980012762"/>
                  </a:ext>
                </a:extLst>
              </a:tr>
            </a:tbl>
          </a:graphicData>
        </a:graphic>
      </p:graphicFrame>
      <p:graphicFrame>
        <p:nvGraphicFramePr>
          <p:cNvPr id="5" name="Table 2">
            <a:extLst>
              <a:ext uri="{FF2B5EF4-FFF2-40B4-BE49-F238E27FC236}">
                <a16:creationId xmlns:a16="http://schemas.microsoft.com/office/drawing/2014/main" id="{33B0A7DA-E331-49A4-88D9-3F97C2024DF4}"/>
              </a:ext>
            </a:extLst>
          </p:cNvPr>
          <p:cNvGraphicFramePr>
            <a:graphicFrameLocks noGrp="1"/>
          </p:cNvGraphicFramePr>
          <p:nvPr/>
        </p:nvGraphicFramePr>
        <p:xfrm>
          <a:off x="122196" y="4205270"/>
          <a:ext cx="8898711" cy="1234444"/>
        </p:xfrm>
        <a:graphic>
          <a:graphicData uri="http://schemas.openxmlformats.org/drawingml/2006/table">
            <a:tbl>
              <a:tblPr firstRow="1" bandRow="1">
                <a:tableStyleId>{5C22544A-7EE6-4342-B048-85BDC9FD1C3A}</a:tableStyleId>
              </a:tblPr>
              <a:tblGrid>
                <a:gridCol w="8898711">
                  <a:extLst>
                    <a:ext uri="{9D8B030D-6E8A-4147-A177-3AD203B41FA5}">
                      <a16:colId xmlns:a16="http://schemas.microsoft.com/office/drawing/2014/main" val="52311444"/>
                    </a:ext>
                  </a:extLst>
                </a:gridCol>
              </a:tblGrid>
              <a:tr h="251461">
                <a:tc>
                  <a:txBody>
                    <a:bodyPr/>
                    <a:lstStyle/>
                    <a:p>
                      <a:pPr algn="ctr"/>
                      <a:r>
                        <a:rPr lang="en-US" sz="1800" dirty="0">
                          <a:solidFill>
                            <a:schemeClr val="tx1"/>
                          </a:solidFill>
                          <a:latin typeface="+mn-lt"/>
                          <a:ea typeface="Open Sans" panose="020B0606030504020204" pitchFamily="34" charset="0"/>
                          <a:cs typeface="Open Sans" panose="020B0606030504020204" pitchFamily="34" charset="0"/>
                        </a:rPr>
                        <a:t>Hospital Changes</a:t>
                      </a:r>
                    </a:p>
                  </a:txBody>
                  <a:tcPr marL="68580" marR="68580" marT="34291" marB="34291" anchor="ctr"/>
                </a:tc>
                <a:extLst>
                  <a:ext uri="{0D108BD9-81ED-4DB2-BD59-A6C34878D82A}">
                    <a16:rowId xmlns:a16="http://schemas.microsoft.com/office/drawing/2014/main" val="3694856841"/>
                  </a:ext>
                </a:extLst>
              </a:tr>
              <a:tr h="440188">
                <a:tc>
                  <a:txBody>
                    <a:bodyPr/>
                    <a:lstStyle/>
                    <a:p>
                      <a:pPr algn="ctr"/>
                      <a:r>
                        <a:rPr lang="en-US" sz="1800" dirty="0">
                          <a:solidFill>
                            <a:schemeClr val="tx1"/>
                          </a:solidFill>
                          <a:latin typeface="+mn-lt"/>
                          <a:ea typeface="Open Sans"/>
                          <a:cs typeface="Open Sans"/>
                        </a:rPr>
                        <a:t>As of January 1, 2026, 2 ACOs made changes to their hospital network. However, in an emergency, members can go to any hospital. Members do not need to worry about which health plan they have.</a:t>
                      </a:r>
                    </a:p>
                  </a:txBody>
                  <a:tcPr marL="68580" marR="68580" marT="34291" marB="34291" anchor="ctr"/>
                </a:tc>
                <a:extLst>
                  <a:ext uri="{0D108BD9-81ED-4DB2-BD59-A6C34878D82A}">
                    <a16:rowId xmlns:a16="http://schemas.microsoft.com/office/drawing/2014/main" val="2980012762"/>
                  </a:ext>
                </a:extLst>
              </a:tr>
            </a:tbl>
          </a:graphicData>
        </a:graphic>
      </p:graphicFrame>
      <p:sp>
        <p:nvSpPr>
          <p:cNvPr id="8" name="Content Placeholder 2">
            <a:extLst>
              <a:ext uri="{FF2B5EF4-FFF2-40B4-BE49-F238E27FC236}">
                <a16:creationId xmlns:a16="http://schemas.microsoft.com/office/drawing/2014/main" id="{69BAAB5F-51F6-33DE-9D7A-B801D955AF5A}"/>
              </a:ext>
            </a:extLst>
          </p:cNvPr>
          <p:cNvSpPr txBox="1">
            <a:spLocks/>
          </p:cNvSpPr>
          <p:nvPr/>
        </p:nvSpPr>
        <p:spPr bwMode="auto">
          <a:xfrm>
            <a:off x="289300" y="5439714"/>
            <a:ext cx="8564502" cy="170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The Enrollment Guide was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If you want to learn more about the health plans options, you can: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 Visit </a:t>
            </a:r>
            <a:r>
              <a:rPr lang="en-US" sz="1800" dirty="0">
                <a:solidFill>
                  <a:prstClr val="black"/>
                </a:solidFill>
                <a:ea typeface="Open Sans" panose="020B0606030504020204" pitchFamily="34" charset="0"/>
                <a:cs typeface="Open Sans" panose="020B0606030504020204" pitchFamily="34" charset="0"/>
                <a:hlinkClick r:id="rId4"/>
              </a:rPr>
              <a:t>www.MassHealthChoices.com</a:t>
            </a:r>
            <a:r>
              <a:rPr lang="en-US" sz="1800" dirty="0">
                <a:solidFill>
                  <a:prstClr val="black"/>
                </a:solidFill>
                <a:ea typeface="Open Sans" panose="020B0606030504020204" pitchFamily="34" charset="0"/>
                <a:cs typeface="Open Sans" panose="020B0606030504020204" pitchFamily="34" charset="0"/>
              </a:rPr>
              <a:t>; or</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Call MassHealth Customer Service at (800) 841-2900, TDD/TTY: 711.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MassHealth Customer Service is open Monday thru Friday, 8 am to 5 pm.</a:t>
            </a:r>
          </a:p>
        </p:txBody>
      </p:sp>
      <p:sp>
        <p:nvSpPr>
          <p:cNvPr id="4" name="Slide Number Placeholder 3">
            <a:extLst>
              <a:ext uri="{FF2B5EF4-FFF2-40B4-BE49-F238E27FC236}">
                <a16:creationId xmlns:a16="http://schemas.microsoft.com/office/drawing/2014/main" id="{1684B957-0F08-D82D-13EF-AF42792CD3B6}"/>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27</a:t>
            </a:fld>
            <a:endParaRPr lang="en-US" altLang="en-US" dirty="0"/>
          </a:p>
        </p:txBody>
      </p:sp>
    </p:spTree>
    <p:custDataLst>
      <p:tags r:id="rId1"/>
    </p:custDataLst>
    <p:extLst>
      <p:ext uri="{BB962C8B-B14F-4D97-AF65-F5344CB8AC3E}">
        <p14:creationId xmlns:p14="http://schemas.microsoft.com/office/powerpoint/2010/main" val="2778635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bwMode="auto">
          <a:xfrm>
            <a:off x="113990" y="112235"/>
            <a:ext cx="7506010"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a:lnSpc>
                <a:spcPct val="100000"/>
              </a:lnSpc>
              <a:defRPr/>
            </a:pPr>
            <a:r>
              <a:rPr lang="en-US" sz="3600" kern="0" dirty="0">
                <a:solidFill>
                  <a:srgbClr val="002060"/>
                </a:solidFill>
                <a:ea typeface="Open Sans" panose="020B0606030504020204" pitchFamily="34" charset="0"/>
                <a:cs typeface="Open Sans" panose="020B0606030504020204" pitchFamily="34" charset="0"/>
              </a:rPr>
              <a:t>ACO Changes Effective January 1, 2026 (continued) </a:t>
            </a:r>
          </a:p>
        </p:txBody>
      </p:sp>
      <p:graphicFrame>
        <p:nvGraphicFramePr>
          <p:cNvPr id="3" name="Table 2">
            <a:extLst>
              <a:ext uri="{FF2B5EF4-FFF2-40B4-BE49-F238E27FC236}">
                <a16:creationId xmlns:a16="http://schemas.microsoft.com/office/drawing/2014/main" id="{2B6B5A30-01BF-52DA-D47E-64B2938E7382}"/>
              </a:ext>
            </a:extLst>
          </p:cNvPr>
          <p:cNvGraphicFramePr>
            <a:graphicFrameLocks noGrp="1"/>
          </p:cNvGraphicFramePr>
          <p:nvPr>
            <p:extLst>
              <p:ext uri="{D42A27DB-BD31-4B8C-83A1-F6EECF244321}">
                <p14:modId xmlns:p14="http://schemas.microsoft.com/office/powerpoint/2010/main" val="1977413022"/>
              </p:ext>
            </p:extLst>
          </p:nvPr>
        </p:nvGraphicFramePr>
        <p:xfrm>
          <a:off x="350900" y="1489637"/>
          <a:ext cx="8442199" cy="3459484"/>
        </p:xfrm>
        <a:graphic>
          <a:graphicData uri="http://schemas.openxmlformats.org/drawingml/2006/table">
            <a:tbl>
              <a:tblPr firstRow="1" bandRow="1">
                <a:tableStyleId>{5C22544A-7EE6-4342-B048-85BDC9FD1C3A}</a:tableStyleId>
              </a:tblPr>
              <a:tblGrid>
                <a:gridCol w="8442199">
                  <a:extLst>
                    <a:ext uri="{9D8B030D-6E8A-4147-A177-3AD203B41FA5}">
                      <a16:colId xmlns:a16="http://schemas.microsoft.com/office/drawing/2014/main" val="52311444"/>
                    </a:ext>
                  </a:extLst>
                </a:gridCol>
              </a:tblGrid>
              <a:tr h="127418">
                <a:tc>
                  <a:txBody>
                    <a:bodyPr/>
                    <a:lstStyle/>
                    <a:p>
                      <a:pPr algn="ctr"/>
                      <a:r>
                        <a:rPr lang="en-US" sz="1800" dirty="0">
                          <a:solidFill>
                            <a:schemeClr val="tx1"/>
                          </a:solidFill>
                          <a:latin typeface="+mn-lt"/>
                          <a:ea typeface="Open Sans"/>
                          <a:cs typeface="Open Sans"/>
                        </a:rPr>
                        <a:t>Changes to Available Health Plans in 2026</a:t>
                      </a:r>
                    </a:p>
                  </a:txBody>
                  <a:tcPr marL="68580" marR="68580" marT="34291" marB="34291" anchor="ctr"/>
                </a:tc>
                <a:extLst>
                  <a:ext uri="{0D108BD9-81ED-4DB2-BD59-A6C34878D82A}">
                    <a16:rowId xmlns:a16="http://schemas.microsoft.com/office/drawing/2014/main" val="3694856841"/>
                  </a:ext>
                </a:extLst>
              </a:tr>
              <a:tr h="822428">
                <a:tc>
                  <a:txBody>
                    <a:bodyPr/>
                    <a:lstStyle/>
                    <a:p>
                      <a:pPr marL="171450" indent="-171450" algn="l">
                        <a:spcBef>
                          <a:spcPts val="1200"/>
                        </a:spcBef>
                        <a:buFont typeface="Arial" panose="020B0604020202020204" pitchFamily="34" charset="0"/>
                        <a:buChar char="•"/>
                      </a:pPr>
                      <a:r>
                        <a:rPr lang="en-US" sz="1800" dirty="0">
                          <a:solidFill>
                            <a:schemeClr val="tx1"/>
                          </a:solidFill>
                          <a:latin typeface="+mn-lt"/>
                          <a:ea typeface="Open Sans"/>
                          <a:cs typeface="Open Sans"/>
                        </a:rPr>
                        <a:t>As of January 1, 2026, the Tufts Health Together Managed Care Organization (MCO) is discontinued. </a:t>
                      </a:r>
                      <a:r>
                        <a:rPr lang="en-US" sz="1800" b="0" i="0" u="none" strike="noStrike" noProof="0" dirty="0">
                          <a:solidFill>
                            <a:schemeClr val="tx1"/>
                          </a:solidFill>
                          <a:latin typeface="+mn-lt"/>
                        </a:rPr>
                        <a:t>This affected approximately 20,000 members.</a:t>
                      </a:r>
                      <a:r>
                        <a:rPr lang="en-US" sz="1800" dirty="0">
                          <a:solidFill>
                            <a:schemeClr val="tx1"/>
                          </a:solidFill>
                          <a:latin typeface="+mn-lt"/>
                          <a:ea typeface="Open Sans"/>
                          <a:cs typeface="Open Sans"/>
                        </a:rPr>
                        <a:t>  </a:t>
                      </a:r>
                    </a:p>
                    <a:p>
                      <a:pPr marL="171450" indent="-171450" algn="l">
                        <a:spcBef>
                          <a:spcPts val="1200"/>
                        </a:spcBef>
                        <a:buFont typeface="Arial" panose="020B0604020202020204" pitchFamily="34" charset="0"/>
                        <a:buChar char="•"/>
                      </a:pPr>
                      <a:r>
                        <a:rPr lang="en-US" sz="1800" dirty="0">
                          <a:solidFill>
                            <a:schemeClr val="tx1"/>
                          </a:solidFill>
                          <a:latin typeface="+mn-lt"/>
                          <a:ea typeface="Open Sans"/>
                          <a:cs typeface="Open Sans"/>
                        </a:rPr>
                        <a:t>Members previously enrolled in the Tufts Health Together MCO were re-assigned to the health plan that their primary care provider (PCP) is participating in, if possible. Members received a notification letter about their new health plan assignment, providing additional information about their options, including how to change health plans. </a:t>
                      </a:r>
                    </a:p>
                    <a:p>
                      <a:pPr marL="171450" indent="-171450" algn="l">
                        <a:spcBef>
                          <a:spcPts val="1200"/>
                        </a:spcBef>
                        <a:buFont typeface="Arial" panose="020B0604020202020204" pitchFamily="34" charset="0"/>
                        <a:buChar char="•"/>
                      </a:pPr>
                      <a:r>
                        <a:rPr lang="en-US" sz="1800" dirty="0">
                          <a:solidFill>
                            <a:schemeClr val="tx1"/>
                          </a:solidFill>
                          <a:latin typeface="+mn-lt"/>
                          <a:ea typeface="Open Sans"/>
                          <a:cs typeface="Open Sans"/>
                        </a:rPr>
                        <a:t>Leading up to January 1, 2026, MassHealth worked with the Tufts Health Together MCO and the members’ future health plans to coordinate transitions of care, including exchanging information about prior authorizations and referrals. </a:t>
                      </a:r>
                    </a:p>
                  </a:txBody>
                  <a:tcPr marL="68580" marR="68580" marT="34291" marB="34291" anchor="ctr"/>
                </a:tc>
                <a:extLst>
                  <a:ext uri="{0D108BD9-81ED-4DB2-BD59-A6C34878D82A}">
                    <a16:rowId xmlns:a16="http://schemas.microsoft.com/office/drawing/2014/main" val="2980012762"/>
                  </a:ext>
                </a:extLst>
              </a:tr>
            </a:tbl>
          </a:graphicData>
        </a:graphic>
      </p:graphicFrame>
      <p:sp>
        <p:nvSpPr>
          <p:cNvPr id="8" name="Content Placeholder 2">
            <a:extLst>
              <a:ext uri="{FF2B5EF4-FFF2-40B4-BE49-F238E27FC236}">
                <a16:creationId xmlns:a16="http://schemas.microsoft.com/office/drawing/2014/main" id="{26E6902F-AAE3-A668-49D2-5C6F9A55F8BB}"/>
              </a:ext>
            </a:extLst>
          </p:cNvPr>
          <p:cNvSpPr txBox="1">
            <a:spLocks/>
          </p:cNvSpPr>
          <p:nvPr/>
        </p:nvSpPr>
        <p:spPr bwMode="auto">
          <a:xfrm>
            <a:off x="350900" y="5139763"/>
            <a:ext cx="8335900" cy="148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The Enrollment Guide was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If you want to learn more about the health plans options, you can: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 Visit </a:t>
            </a:r>
            <a:r>
              <a:rPr lang="en-US" sz="1800" dirty="0">
                <a:solidFill>
                  <a:prstClr val="black"/>
                </a:solidFill>
                <a:ea typeface="Open Sans" panose="020B0606030504020204" pitchFamily="34" charset="0"/>
                <a:cs typeface="Open Sans" panose="020B0606030504020204" pitchFamily="34" charset="0"/>
                <a:hlinkClick r:id="rId4"/>
              </a:rPr>
              <a:t>www.MassHealthChoices.com</a:t>
            </a:r>
            <a:r>
              <a:rPr lang="en-US" sz="1800" dirty="0">
                <a:solidFill>
                  <a:prstClr val="black"/>
                </a:solidFill>
                <a:ea typeface="Open Sans" panose="020B0606030504020204" pitchFamily="34" charset="0"/>
                <a:cs typeface="Open Sans" panose="020B0606030504020204" pitchFamily="34" charset="0"/>
              </a:rPr>
              <a:t>; or</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Call MassHealth Customer Service at (800) 841-2900, TDD/TTY: 711.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MassHealth Customer Service is open Monday thru Friday, 8 am to 5 pm.</a:t>
            </a:r>
          </a:p>
        </p:txBody>
      </p:sp>
      <p:sp>
        <p:nvSpPr>
          <p:cNvPr id="4" name="Slide Number Placeholder 3">
            <a:extLst>
              <a:ext uri="{FF2B5EF4-FFF2-40B4-BE49-F238E27FC236}">
                <a16:creationId xmlns:a16="http://schemas.microsoft.com/office/drawing/2014/main" id="{E8CFA620-A77E-1FF6-D98B-B41E5297D6AB}"/>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28</a:t>
            </a:fld>
            <a:endParaRPr lang="en-US" altLang="en-US" dirty="0"/>
          </a:p>
        </p:txBody>
      </p:sp>
    </p:spTree>
    <p:custDataLst>
      <p:tags r:id="rId1"/>
    </p:custDataLst>
    <p:extLst>
      <p:ext uri="{BB962C8B-B14F-4D97-AF65-F5344CB8AC3E}">
        <p14:creationId xmlns:p14="http://schemas.microsoft.com/office/powerpoint/2010/main" val="1740072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bwMode="auto">
          <a:xfrm>
            <a:off x="152512" y="136525"/>
            <a:ext cx="812499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1 of 9) </a:t>
            </a:r>
          </a:p>
        </p:txBody>
      </p:sp>
      <p:graphicFrame>
        <p:nvGraphicFramePr>
          <p:cNvPr id="3" name="Table 2">
            <a:extLst>
              <a:ext uri="{FF2B5EF4-FFF2-40B4-BE49-F238E27FC236}">
                <a16:creationId xmlns:a16="http://schemas.microsoft.com/office/drawing/2014/main" id="{FD52051F-56B4-D21D-B9CD-9E0AB459681D}"/>
              </a:ext>
            </a:extLst>
          </p:cNvPr>
          <p:cNvGraphicFramePr>
            <a:graphicFrameLocks noGrp="1"/>
          </p:cNvGraphicFramePr>
          <p:nvPr>
            <p:extLst>
              <p:ext uri="{D42A27DB-BD31-4B8C-83A1-F6EECF244321}">
                <p14:modId xmlns:p14="http://schemas.microsoft.com/office/powerpoint/2010/main" val="1905762930"/>
              </p:ext>
            </p:extLst>
          </p:nvPr>
        </p:nvGraphicFramePr>
        <p:xfrm>
          <a:off x="183736" y="1307289"/>
          <a:ext cx="8789142" cy="3935360"/>
        </p:xfrm>
        <a:graphic>
          <a:graphicData uri="http://schemas.openxmlformats.org/drawingml/2006/table">
            <a:tbl>
              <a:tblPr firstRow="1" firstCol="1">
                <a:tableStyleId>{5C22544A-7EE6-4342-B048-85BDC9FD1C3A}</a:tableStyleId>
              </a:tblPr>
              <a:tblGrid>
                <a:gridCol w="374904">
                  <a:extLst>
                    <a:ext uri="{9D8B030D-6E8A-4147-A177-3AD203B41FA5}">
                      <a16:colId xmlns:a16="http://schemas.microsoft.com/office/drawing/2014/main" val="632897198"/>
                    </a:ext>
                  </a:extLst>
                </a:gridCol>
                <a:gridCol w="1885618">
                  <a:extLst>
                    <a:ext uri="{9D8B030D-6E8A-4147-A177-3AD203B41FA5}">
                      <a16:colId xmlns:a16="http://schemas.microsoft.com/office/drawing/2014/main" val="3648586897"/>
                    </a:ext>
                  </a:extLst>
                </a:gridCol>
                <a:gridCol w="2324376">
                  <a:extLst>
                    <a:ext uri="{9D8B030D-6E8A-4147-A177-3AD203B41FA5}">
                      <a16:colId xmlns:a16="http://schemas.microsoft.com/office/drawing/2014/main" val="3906666457"/>
                    </a:ext>
                  </a:extLst>
                </a:gridCol>
                <a:gridCol w="2142013">
                  <a:extLst>
                    <a:ext uri="{9D8B030D-6E8A-4147-A177-3AD203B41FA5}">
                      <a16:colId xmlns:a16="http://schemas.microsoft.com/office/drawing/2014/main" val="61968432"/>
                    </a:ext>
                  </a:extLst>
                </a:gridCol>
                <a:gridCol w="2062231">
                  <a:extLst>
                    <a:ext uri="{9D8B030D-6E8A-4147-A177-3AD203B41FA5}">
                      <a16:colId xmlns:a16="http://schemas.microsoft.com/office/drawing/2014/main" val="1742267909"/>
                    </a:ext>
                  </a:extLst>
                </a:gridCol>
              </a:tblGrid>
              <a:tr h="458626">
                <a:tc>
                  <a:txBody>
                    <a:bodyPr/>
                    <a:lstStyle/>
                    <a:p>
                      <a:pPr marL="0" marR="0" algn="ctr">
                        <a:lnSpc>
                          <a:spcPts val="1205"/>
                        </a:lnSpc>
                        <a:spcBef>
                          <a:spcPts val="600"/>
                        </a:spcBef>
                        <a:spcAft>
                          <a:spcPts val="600"/>
                        </a:spcAft>
                      </a:pPr>
                      <a:r>
                        <a:rPr lang="en-US" sz="1800" b="1" dirty="0">
                          <a:solidFill>
                            <a:schemeClr val="tx1">
                              <a:lumMod val="95000"/>
                              <a:lumOff val="5000"/>
                            </a:schemeClr>
                          </a:solidFill>
                          <a:effectLst/>
                          <a:latin typeface="+mn-lt"/>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lumMod val="95000"/>
                              <a:lumOff val="5000"/>
                            </a:schemeClr>
                          </a:solidFill>
                          <a:effectLst/>
                          <a:latin typeface="+mn-lt"/>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Moved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1198320">
                <a:tc>
                  <a:txBody>
                    <a:bodyPr/>
                    <a:lstStyle/>
                    <a:p>
                      <a:pPr marL="0" marR="0" algn="ctr">
                        <a:spcBef>
                          <a:spcPts val="200"/>
                        </a:spcBef>
                        <a:spcAft>
                          <a:spcPts val="200"/>
                        </a:spcAft>
                      </a:pPr>
                      <a:r>
                        <a:rPr lang="en-US" sz="1800" b="1" dirty="0">
                          <a:solidFill>
                            <a:schemeClr val="tx1"/>
                          </a:solidFill>
                          <a:effectLst/>
                          <a:latin typeface="+mn-lt"/>
                          <a:ea typeface="Open Sans" panose="020B0606030504020204" pitchFamily="34" charset="0"/>
                          <a:cs typeface="Open Sans" panose="020B0606030504020204" pitchFamily="34" charset="0"/>
                        </a:rPr>
                        <a:t>1</a:t>
                      </a:r>
                    </a:p>
                  </a:txBody>
                  <a:tcPr marL="9964" marR="9964" marT="0" marB="0" anchor="ctr"/>
                </a:tc>
                <a:tc>
                  <a:txBody>
                    <a:bodyPr/>
                    <a:lstStyle/>
                    <a:p>
                      <a:pPr algn="ctr"/>
                      <a:r>
                        <a:rPr lang="en-US" sz="1800" kern="1200" dirty="0">
                          <a:solidFill>
                            <a:schemeClr val="dk1"/>
                          </a:solidFill>
                          <a:effectLst/>
                          <a:latin typeface="+mn-lt"/>
                          <a:ea typeface="Open Sans" panose="020B0606030504020204" pitchFamily="34" charset="0"/>
                          <a:cs typeface="Open Sans" panose="020B0606030504020204" pitchFamily="34" charset="0"/>
                        </a:rPr>
                        <a:t>Bellingham Medical Associates </a:t>
                      </a:r>
                    </a:p>
                  </a:txBody>
                  <a:tcPr marL="4763" marR="4763" marT="476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Open Sans" panose="020B0606030504020204" pitchFamily="34" charset="0"/>
                          <a:cs typeface="Open Sans" panose="020B0606030504020204" pitchFamily="34" charset="0"/>
                        </a:rPr>
                        <a:t>1003 S Main 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Open Sans" panose="020B0606030504020204" pitchFamily="34" charset="0"/>
                          <a:cs typeface="Open Sans" panose="020B0606030504020204" pitchFamily="34" charset="0"/>
                        </a:rPr>
                        <a:t>Bellingham, MA 02019</a:t>
                      </a:r>
                      <a:endParaRPr lang="en-US" sz="1800" b="0" dirty="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pPr>
                      <a:r>
                        <a:rPr lang="en-US" sz="1800" kern="1200" dirty="0">
                          <a:solidFill>
                            <a:schemeClr val="dk1"/>
                          </a:solidFill>
                          <a:effectLst/>
                          <a:latin typeface="+mn-lt"/>
                          <a:ea typeface="Open Sans" panose="020B0606030504020204" pitchFamily="34" charset="0"/>
                          <a:cs typeface="Open Sans" panose="020B0606030504020204" pitchFamily="34" charset="0"/>
                        </a:rPr>
                        <a:t>Mass General Brigham Health Plan With Mass General Brigham ACO</a:t>
                      </a:r>
                      <a:endParaRPr lang="en-US" sz="1800" b="0" dirty="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pPr>
                      <a:r>
                        <a:rPr lang="en-US" sz="1800" kern="1200" dirty="0">
                          <a:solidFill>
                            <a:schemeClr val="dk1"/>
                          </a:solidFill>
                          <a:effectLst/>
                          <a:latin typeface="+mn-lt"/>
                          <a:ea typeface="Open Sans" panose="020B0606030504020204" pitchFamily="34" charset="0"/>
                          <a:cs typeface="Open Sans" panose="020B0606030504020204" pitchFamily="34" charset="0"/>
                        </a:rPr>
                        <a:t>Tufts Health Together with UMass Memorial Health</a:t>
                      </a:r>
                      <a:endParaRPr lang="en-US" sz="1800" b="0" dirty="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extLst>
                  <a:ext uri="{0D108BD9-81ED-4DB2-BD59-A6C34878D82A}">
                    <a16:rowId xmlns:a16="http://schemas.microsoft.com/office/drawing/2014/main" val="1574537175"/>
                  </a:ext>
                </a:extLst>
              </a:tr>
              <a:tr h="1035200">
                <a:tc>
                  <a:txBody>
                    <a:bodyPr/>
                    <a:lstStyle/>
                    <a:p>
                      <a:pPr marL="0" marR="0" algn="ctr">
                        <a:spcBef>
                          <a:spcPts val="200"/>
                        </a:spcBef>
                        <a:spcAft>
                          <a:spcPts val="200"/>
                        </a:spcAft>
                      </a:pPr>
                      <a:r>
                        <a:rPr lang="en-US" sz="1800" b="1">
                          <a:solidFill>
                            <a:schemeClr val="tx1"/>
                          </a:solidFill>
                          <a:effectLst/>
                          <a:latin typeface="+mn-lt"/>
                          <a:ea typeface="Open Sans" panose="020B0606030504020204" pitchFamily="34" charset="0"/>
                          <a:cs typeface="Open Sans" panose="020B0606030504020204" pitchFamily="34" charset="0"/>
                        </a:rPr>
                        <a:t>2</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Open Sans" panose="020B0606030504020204" pitchFamily="34" charset="0"/>
                          <a:cs typeface="Open Sans" panose="020B0606030504020204" pitchFamily="34" charset="0"/>
                        </a:rPr>
                        <a:t>Blackstone Valley Family Physicians </a:t>
                      </a:r>
                    </a:p>
                  </a:txBody>
                  <a:tcPr marL="4763" marR="4763" marT="4763" marB="0" anchor="ctr"/>
                </a:tc>
                <a:tc>
                  <a:txBody>
                    <a:bodyPr/>
                    <a:lstStyle/>
                    <a:p>
                      <a:pPr algn="ctr"/>
                      <a:r>
                        <a:rPr lang="en-US" sz="1800" kern="1200" dirty="0">
                          <a:solidFill>
                            <a:schemeClr val="dk1"/>
                          </a:solidFill>
                          <a:effectLst/>
                          <a:latin typeface="+mn-lt"/>
                          <a:ea typeface="Open Sans" panose="020B0606030504020204" pitchFamily="34" charset="0"/>
                          <a:cs typeface="Open Sans" panose="020B0606030504020204" pitchFamily="34" charset="0"/>
                        </a:rPr>
                        <a:t>100 Commerce Drive Northbridge, MA 01534</a:t>
                      </a:r>
                      <a:endParaRPr lang="en-US" sz="1800" b="0" dirty="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1279193585"/>
                  </a:ext>
                </a:extLst>
              </a:tr>
              <a:tr h="1243214">
                <a:tc>
                  <a:txBody>
                    <a:bodyPr/>
                    <a:lstStyle/>
                    <a:p>
                      <a:pPr marL="0" marR="0" algn="ctr">
                        <a:spcBef>
                          <a:spcPts val="200"/>
                        </a:spcBef>
                        <a:spcAft>
                          <a:spcPts val="200"/>
                        </a:spcAft>
                      </a:pPr>
                      <a:r>
                        <a:rPr lang="en-US" sz="1800" b="1">
                          <a:solidFill>
                            <a:schemeClr val="tx1"/>
                          </a:solidFill>
                          <a:effectLst/>
                          <a:latin typeface="+mn-lt"/>
                          <a:ea typeface="Open Sans" panose="020B0606030504020204" pitchFamily="34" charset="0"/>
                          <a:cs typeface="Open Sans" panose="020B0606030504020204" pitchFamily="34" charset="0"/>
                        </a:rPr>
                        <a:t>3</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Open Sans" panose="020B0606030504020204" pitchFamily="34" charset="0"/>
                          <a:cs typeface="Open Sans" panose="020B0606030504020204" pitchFamily="34" charset="0"/>
                        </a:rPr>
                        <a:t>Carlos Moreno MD PC</a:t>
                      </a:r>
                    </a:p>
                  </a:txBody>
                  <a:tcPr marL="4763" marR="4763" marT="4763" marB="0" anchor="ctr"/>
                </a:tc>
                <a:tc>
                  <a:txBody>
                    <a:bodyPr/>
                    <a:lstStyle/>
                    <a:p>
                      <a:pPr algn="ctr"/>
                      <a:r>
                        <a:rPr lang="en-US" sz="1800" kern="1200" dirty="0">
                          <a:solidFill>
                            <a:schemeClr val="dk1"/>
                          </a:solidFill>
                          <a:effectLst/>
                          <a:latin typeface="+mn-lt"/>
                          <a:ea typeface="Open Sans" panose="020B0606030504020204" pitchFamily="34" charset="0"/>
                          <a:cs typeface="Open Sans" panose="020B0606030504020204" pitchFamily="34" charset="0"/>
                        </a:rPr>
                        <a:t>128 Carnegie Row </a:t>
                      </a:r>
                    </a:p>
                    <a:p>
                      <a:pPr algn="ctr"/>
                      <a:r>
                        <a:rPr lang="en-US" sz="1800" kern="1200" dirty="0">
                          <a:solidFill>
                            <a:schemeClr val="dk1"/>
                          </a:solidFill>
                          <a:effectLst/>
                          <a:latin typeface="+mn-lt"/>
                          <a:ea typeface="Open Sans" panose="020B0606030504020204" pitchFamily="34" charset="0"/>
                          <a:cs typeface="Open Sans" panose="020B0606030504020204" pitchFamily="34" charset="0"/>
                        </a:rPr>
                        <a:t>Suite 106</a:t>
                      </a:r>
                    </a:p>
                    <a:p>
                      <a:pPr algn="ctr"/>
                      <a:r>
                        <a:rPr lang="en-US" sz="1800" kern="1200" dirty="0">
                          <a:solidFill>
                            <a:schemeClr val="dk1"/>
                          </a:solidFill>
                          <a:effectLst/>
                          <a:latin typeface="+mn-lt"/>
                          <a:ea typeface="Open Sans" panose="020B0606030504020204" pitchFamily="34" charset="0"/>
                          <a:cs typeface="Open Sans" panose="020B0606030504020204" pitchFamily="34" charset="0"/>
                        </a:rPr>
                        <a:t>Norwood, MA 02062</a:t>
                      </a:r>
                      <a:endParaRPr lang="en-US" sz="1800" b="0" dirty="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Tufts Health Together MCO</a:t>
                      </a:r>
                    </a:p>
                  </a:txBody>
                  <a:tcPr marL="51435" marR="51435" marT="0" marB="0" anchor="ctr"/>
                </a:tc>
                <a:tc>
                  <a:txBody>
                    <a:bodyPr/>
                    <a:lstStyle/>
                    <a:p>
                      <a:pPr marL="0" marR="0" lvl="0" indent="0" algn="ctr" defTabSz="914400" rtl="0" eaLnBrk="1" fontAlgn="auto" latinLnBrk="0" hangingPunct="1">
                        <a:lnSpc>
                          <a:spcPts val="1700"/>
                        </a:lnSpc>
                        <a:spcBef>
                          <a:spcPts val="600"/>
                        </a:spcBef>
                        <a:spcAft>
                          <a:spcPts val="6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n-lt"/>
                          <a:ea typeface="Open Sans" panose="020B0606030504020204" pitchFamily="34" charset="0"/>
                          <a:cs typeface="Open Sans" panose="020B0606030504020204" pitchFamily="34" charset="0"/>
                        </a:rPr>
                        <a:t>WellSense</a:t>
                      </a:r>
                      <a:r>
                        <a:rPr kumimoji="0" lang="en-US" sz="18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rPr>
                        <a:t> Beth Israel Lahey Health (BILH) Performance Network ACO</a:t>
                      </a:r>
                    </a:p>
                  </a:txBody>
                  <a:tcPr marL="51435" marR="51435" marT="0" marB="0" anchor="ctr"/>
                </a:tc>
                <a:extLst>
                  <a:ext uri="{0D108BD9-81ED-4DB2-BD59-A6C34878D82A}">
                    <a16:rowId xmlns:a16="http://schemas.microsoft.com/office/drawing/2014/main" val="1199188744"/>
                  </a:ext>
                </a:extLst>
              </a:tr>
            </a:tbl>
          </a:graphicData>
        </a:graphic>
      </p:graphicFrame>
      <p:sp>
        <p:nvSpPr>
          <p:cNvPr id="4" name="Slide Number Placeholder 3">
            <a:extLst>
              <a:ext uri="{FF2B5EF4-FFF2-40B4-BE49-F238E27FC236}">
                <a16:creationId xmlns:a16="http://schemas.microsoft.com/office/drawing/2014/main" id="{C079984F-E3B9-0978-1494-2B7B09B2FCA6}"/>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29</a:t>
            </a:fld>
            <a:endParaRPr lang="en-US" altLang="en-US" dirty="0"/>
          </a:p>
        </p:txBody>
      </p:sp>
      <p:sp>
        <p:nvSpPr>
          <p:cNvPr id="5" name="Content Placeholder 2">
            <a:extLst>
              <a:ext uri="{FF2B5EF4-FFF2-40B4-BE49-F238E27FC236}">
                <a16:creationId xmlns:a16="http://schemas.microsoft.com/office/drawing/2014/main" id="{843E1D47-E206-84B5-7D86-83E9C2404703}"/>
              </a:ext>
            </a:extLst>
          </p:cNvPr>
          <p:cNvSpPr txBox="1">
            <a:spLocks/>
          </p:cNvSpPr>
          <p:nvPr/>
        </p:nvSpPr>
        <p:spPr bwMode="auto">
          <a:xfrm>
            <a:off x="214960" y="5242649"/>
            <a:ext cx="8714079" cy="147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The Enrollment Guide was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If you want to learn more about the health plans options, you can: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 Visit </a:t>
            </a:r>
            <a:r>
              <a:rPr lang="en-US" sz="1800" dirty="0">
                <a:solidFill>
                  <a:prstClr val="black"/>
                </a:solidFill>
                <a:ea typeface="Open Sans" panose="020B0606030504020204" pitchFamily="34" charset="0"/>
                <a:cs typeface="Open Sans" panose="020B0606030504020204" pitchFamily="34" charset="0"/>
                <a:hlinkClick r:id="rId4"/>
              </a:rPr>
              <a:t>www.MassHealthChoices.com</a:t>
            </a:r>
            <a:r>
              <a:rPr lang="en-US" sz="1800" dirty="0">
                <a:solidFill>
                  <a:prstClr val="black"/>
                </a:solidFill>
                <a:ea typeface="Open Sans" panose="020B0606030504020204" pitchFamily="34" charset="0"/>
                <a:cs typeface="Open Sans" panose="020B0606030504020204" pitchFamily="34" charset="0"/>
              </a:rPr>
              <a:t>; or</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Call MassHealth Customer Service at (800) 841-2900, TDD/TTY: 711.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MassHealth Customer Service is open Monday thru Friday, 8 am to 5 pm.</a:t>
            </a:r>
          </a:p>
        </p:txBody>
      </p:sp>
    </p:spTree>
    <p:custDataLst>
      <p:tags r:id="rId1"/>
    </p:custDataLst>
    <p:extLst>
      <p:ext uri="{BB962C8B-B14F-4D97-AF65-F5344CB8AC3E}">
        <p14:creationId xmlns:p14="http://schemas.microsoft.com/office/powerpoint/2010/main" val="45439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99AA83-227C-445D-8663-27C04283B297}"/>
              </a:ext>
            </a:extLst>
          </p:cNvPr>
          <p:cNvSpPr>
            <a:spLocks noGrp="1"/>
          </p:cNvSpPr>
          <p:nvPr>
            <p:ph type="title"/>
          </p:nvPr>
        </p:nvSpPr>
        <p:spPr>
          <a:xfrm>
            <a:off x="237744" y="195072"/>
            <a:ext cx="6553200" cy="715963"/>
          </a:xfrm>
        </p:spPr>
        <p:txBody>
          <a:bodyPr/>
          <a:lstStyle/>
          <a:p>
            <a:r>
              <a:rPr lang="en-US" dirty="0"/>
              <a:t>Agenda</a:t>
            </a:r>
          </a:p>
        </p:txBody>
      </p:sp>
      <p:sp>
        <p:nvSpPr>
          <p:cNvPr id="5" name="TextBox 4">
            <a:extLst>
              <a:ext uri="{FF2B5EF4-FFF2-40B4-BE49-F238E27FC236}">
                <a16:creationId xmlns:a16="http://schemas.microsoft.com/office/drawing/2014/main" id="{33330609-915B-1A38-E873-7B26DD37233E}"/>
              </a:ext>
            </a:extLst>
          </p:cNvPr>
          <p:cNvSpPr txBox="1"/>
          <p:nvPr/>
        </p:nvSpPr>
        <p:spPr>
          <a:xfrm>
            <a:off x="413238" y="1344168"/>
            <a:ext cx="8176847" cy="4970591"/>
          </a:xfrm>
          <a:prstGeom prst="rect">
            <a:avLst/>
          </a:prstGeom>
          <a:noFill/>
        </p:spPr>
        <p:txBody>
          <a:bodyPr wrap="square" lIns="91440" tIns="45720" rIns="91440" bIns="45720" anchor="t">
            <a:spAutoFit/>
          </a:bodyPr>
          <a:lstStyle/>
          <a:p>
            <a:pPr marL="342900" lvl="0" indent="-342900">
              <a:spcAft>
                <a:spcPts val="600"/>
              </a:spcAft>
              <a:buClr>
                <a:prstClr val="black"/>
              </a:buClr>
              <a:buAutoNum type="arabicPeriod"/>
              <a:defRPr/>
            </a:pPr>
            <a:r>
              <a:rPr kumimoji="0" lang="en-US" i="0" u="none" strike="noStrike" kern="1200" cap="none" spc="0" normalizeH="0" baseline="0" noProof="0" dirty="0">
                <a:ln>
                  <a:noFill/>
                </a:ln>
                <a:solidFill>
                  <a:prstClr val="black"/>
                </a:solidFill>
                <a:effectLst/>
                <a:uLnTx/>
                <a:uFillTx/>
                <a:ea typeface="Calibri"/>
                <a:cs typeface="+mn-cs"/>
              </a:rPr>
              <a:t>Welcome and Agenda Overview</a:t>
            </a:r>
            <a:endParaRPr lang="en-US" dirty="0">
              <a:solidFill>
                <a:prstClr val="black"/>
              </a:solidFill>
              <a:ea typeface="Calibri"/>
            </a:endParaRPr>
          </a:p>
          <a:p>
            <a:pPr marL="342900" lvl="0" indent="-342900">
              <a:spcAft>
                <a:spcPts val="600"/>
              </a:spcAft>
              <a:buClr>
                <a:prstClr val="black"/>
              </a:buClr>
              <a:buAutoNum type="arabicPeriod"/>
              <a:defRPr/>
            </a:pPr>
            <a:r>
              <a:rPr kumimoji="0" lang="en-US" i="0" u="none" strike="noStrike" kern="1200" cap="none" spc="0" normalizeH="0" baseline="0" noProof="0" dirty="0">
                <a:ln>
                  <a:noFill/>
                </a:ln>
                <a:solidFill>
                  <a:prstClr val="black"/>
                </a:solidFill>
                <a:effectLst/>
                <a:uLnTx/>
                <a:uFillTx/>
                <a:ea typeface="Calibri"/>
                <a:cs typeface="+mn-cs"/>
              </a:rPr>
              <a:t>Primary Care Clinician Plan / Primary Care ACO Referrals</a:t>
            </a:r>
          </a:p>
          <a:p>
            <a:pPr marL="342900" indent="-342900">
              <a:spcAft>
                <a:spcPts val="600"/>
              </a:spcAft>
              <a:buClr>
                <a:prstClr val="black"/>
              </a:buClr>
              <a:buFontTx/>
              <a:buAutoNum type="arabicPeriod"/>
              <a:defRPr/>
            </a:pPr>
            <a:r>
              <a:rPr lang="en-US" dirty="0">
                <a:solidFill>
                  <a:prstClr val="black"/>
                </a:solidFill>
                <a:ea typeface="Calibri"/>
              </a:rPr>
              <a:t>Advancing Interoperability and Improving Prior Authorization Processes</a:t>
            </a:r>
          </a:p>
          <a:p>
            <a:pPr marL="342900" indent="-342900">
              <a:spcAft>
                <a:spcPts val="600"/>
              </a:spcAft>
              <a:buClr>
                <a:prstClr val="black"/>
              </a:buClr>
              <a:buFontTx/>
              <a:buAutoNum type="arabicPeriod"/>
              <a:defRPr/>
            </a:pPr>
            <a:r>
              <a:rPr lang="en-US" dirty="0">
                <a:solidFill>
                  <a:prstClr val="black"/>
                </a:solidFill>
                <a:ea typeface="Calibri"/>
              </a:rPr>
              <a:t>POSC User Access, Virtual Gateway/POSC User Updates</a:t>
            </a:r>
          </a:p>
          <a:p>
            <a:pPr marL="342900" indent="-342900">
              <a:spcAft>
                <a:spcPts val="600"/>
              </a:spcAft>
              <a:buClr>
                <a:prstClr val="black"/>
              </a:buClr>
              <a:buFontTx/>
              <a:buAutoNum type="arabicPeriod"/>
              <a:defRPr/>
            </a:pPr>
            <a:r>
              <a:rPr lang="en-US" dirty="0">
                <a:ea typeface="Calibri" panose="020F0502020204030204" pitchFamily="34" charset="0"/>
              </a:rPr>
              <a:t>Provider Online Service Center (POSC) User Access</a:t>
            </a:r>
            <a:endParaRPr lang="en-US" dirty="0">
              <a:solidFill>
                <a:prstClr val="black"/>
              </a:solidFill>
              <a:ea typeface="Calibri"/>
            </a:endParaRPr>
          </a:p>
          <a:p>
            <a:pPr marL="342900" indent="-342900">
              <a:spcAft>
                <a:spcPts val="600"/>
              </a:spcAft>
              <a:buClr>
                <a:prstClr val="black"/>
              </a:buClr>
              <a:buFontTx/>
              <a:buAutoNum type="arabicPeriod"/>
              <a:defRPr/>
            </a:pPr>
            <a:r>
              <a:rPr lang="en-US" dirty="0">
                <a:solidFill>
                  <a:prstClr val="black"/>
                </a:solidFill>
                <a:ea typeface="Calibri"/>
              </a:rPr>
              <a:t>Office of Accountable Care and Behavioral Health (ACBH) Updates  </a:t>
            </a:r>
          </a:p>
          <a:p>
            <a:pPr marL="342900" indent="-342900">
              <a:spcAft>
                <a:spcPts val="600"/>
              </a:spcAft>
              <a:buClr>
                <a:prstClr val="black"/>
              </a:buClr>
              <a:buFontTx/>
              <a:buAutoNum type="arabicPeriod"/>
              <a:defRPr/>
            </a:pPr>
            <a:r>
              <a:rPr lang="en-US" dirty="0">
                <a:solidFill>
                  <a:prstClr val="black"/>
                </a:solidFill>
                <a:ea typeface="Calibri"/>
              </a:rPr>
              <a:t>Fee-for-Service Provider Directory Mass.gov Improvements</a:t>
            </a:r>
            <a:endParaRPr lang="en-US" dirty="0">
              <a:solidFill>
                <a:prstClr val="black"/>
              </a:solidFill>
              <a:ea typeface="Calibri"/>
              <a:cs typeface="Calibri"/>
            </a:endParaRPr>
          </a:p>
          <a:p>
            <a:pPr marL="342900" indent="-342900">
              <a:spcAft>
                <a:spcPts val="600"/>
              </a:spcAft>
              <a:buClr>
                <a:prstClr val="black"/>
              </a:buClr>
              <a:buFontTx/>
              <a:buAutoNum type="arabicPeriod"/>
              <a:defRPr/>
            </a:pPr>
            <a:r>
              <a:rPr lang="en-US" dirty="0"/>
              <a:t>Mass.gov Improvements </a:t>
            </a:r>
          </a:p>
          <a:p>
            <a:pPr marL="342900" indent="-342900">
              <a:spcAft>
                <a:spcPts val="600"/>
              </a:spcAft>
              <a:buClr>
                <a:prstClr val="black"/>
              </a:buClr>
              <a:buFontTx/>
              <a:buAutoNum type="arabicPeriod"/>
              <a:defRPr/>
            </a:pPr>
            <a:r>
              <a:rPr kumimoji="0" lang="en-US" i="0" u="none" strike="noStrike" kern="1200" cap="none" spc="0" normalizeH="0" baseline="0" noProof="0" dirty="0">
                <a:ln>
                  <a:noFill/>
                </a:ln>
                <a:solidFill>
                  <a:prstClr val="black"/>
                </a:solidFill>
                <a:effectLst/>
                <a:uLnTx/>
                <a:uFillTx/>
                <a:ea typeface="Calibri"/>
                <a:cs typeface="+mn-cs"/>
              </a:rPr>
              <a:t>Long-Term Services and Supports </a:t>
            </a:r>
          </a:p>
          <a:p>
            <a:pPr marL="342900" indent="-342900">
              <a:spcAft>
                <a:spcPts val="600"/>
              </a:spcAft>
              <a:buClr>
                <a:prstClr val="black"/>
              </a:buClr>
              <a:buFontTx/>
              <a:buAutoNum type="arabicPeriod"/>
              <a:defRPr/>
            </a:pPr>
            <a:r>
              <a:rPr lang="en-US" dirty="0"/>
              <a:t>MassHealth Dental Program Vendor Transition </a:t>
            </a:r>
            <a:endParaRPr lang="en-US" i="0" u="none" strike="noStrike" kern="1200" cap="none" spc="0" normalizeH="0" baseline="0" noProof="0" dirty="0">
              <a:ln>
                <a:noFill/>
              </a:ln>
              <a:solidFill>
                <a:prstClr val="black"/>
              </a:solidFill>
              <a:effectLst/>
              <a:uLnTx/>
              <a:uFillTx/>
              <a:ea typeface="Calibri"/>
              <a:cs typeface="Calibri"/>
            </a:endParaRPr>
          </a:p>
          <a:p>
            <a:pPr marL="342900" lvl="0" indent="-342900">
              <a:spcAft>
                <a:spcPts val="600"/>
              </a:spcAft>
              <a:buClr>
                <a:prstClr val="black"/>
              </a:buClr>
              <a:buAutoNum type="arabicPeriod"/>
              <a:defRPr/>
            </a:pPr>
            <a:r>
              <a:rPr kumimoji="0" lang="en-US" i="0" u="none" strike="noStrike" kern="1200" cap="none" spc="0" normalizeH="0" baseline="0" noProof="0" dirty="0">
                <a:ln>
                  <a:noFill/>
                </a:ln>
                <a:solidFill>
                  <a:prstClr val="black"/>
                </a:solidFill>
                <a:effectLst/>
                <a:uLnTx/>
                <a:uFillTx/>
                <a:ea typeface="Calibri"/>
                <a:cs typeface="+mn-cs"/>
              </a:rPr>
              <a:t>Payment Error Rate Measurement (PERM) RY 2026</a:t>
            </a:r>
            <a:endParaRPr lang="en-US" dirty="0">
              <a:solidFill>
                <a:prstClr val="black"/>
              </a:solidFill>
              <a:ea typeface="Calibri"/>
            </a:endParaRPr>
          </a:p>
          <a:p>
            <a:pPr marL="342900" lvl="0" indent="-342900">
              <a:spcAft>
                <a:spcPts val="600"/>
              </a:spcAft>
              <a:buClr>
                <a:prstClr val="black"/>
              </a:buClr>
              <a:buAutoNum type="arabicPeriod"/>
              <a:defRPr/>
            </a:pPr>
            <a:r>
              <a:rPr kumimoji="0" lang="en-US" i="0" u="none" strike="noStrike" kern="1200" cap="none" spc="0" normalizeH="0" baseline="0" noProof="0" dirty="0">
                <a:ln>
                  <a:noFill/>
                </a:ln>
                <a:solidFill>
                  <a:prstClr val="black"/>
                </a:solidFill>
                <a:effectLst/>
                <a:uLnTx/>
                <a:uFillTx/>
                <a:ea typeface="Calibri"/>
                <a:cs typeface="+mn-cs"/>
              </a:rPr>
              <a:t>MassHealth Updates</a:t>
            </a:r>
            <a:endParaRPr lang="en-US" i="0" u="none" strike="noStrike" kern="1200" cap="none" spc="0" normalizeH="0" baseline="0" noProof="0" dirty="0">
              <a:ln>
                <a:noFill/>
              </a:ln>
              <a:solidFill>
                <a:prstClr val="black"/>
              </a:solidFill>
              <a:effectLst/>
              <a:uLnTx/>
              <a:uFillTx/>
              <a:ea typeface="Calibri"/>
              <a:cs typeface="Calibri"/>
            </a:endParaRPr>
          </a:p>
          <a:p>
            <a:pPr marL="800100" marR="0" lvl="1" indent="-34290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i="0" u="none" strike="noStrike" kern="1200" cap="none" spc="0" normalizeH="0" baseline="0" noProof="0" dirty="0">
                <a:ln>
                  <a:noFill/>
                </a:ln>
                <a:solidFill>
                  <a:prstClr val="black"/>
                </a:solidFill>
                <a:effectLst/>
                <a:uLnTx/>
                <a:uFillTx/>
                <a:ea typeface="Calibri"/>
                <a:cs typeface="+mn-cs"/>
              </a:rPr>
              <a:t>Training Opportunities​ </a:t>
            </a:r>
            <a:endParaRPr lang="en-US" i="0" u="none" strike="noStrike" kern="1200" cap="none" spc="0" normalizeH="0" baseline="0" noProof="0" dirty="0">
              <a:ln>
                <a:noFill/>
              </a:ln>
              <a:solidFill>
                <a:prstClr val="black"/>
              </a:solidFill>
              <a:effectLst/>
              <a:uLnTx/>
              <a:uFillTx/>
              <a:ea typeface="Calibri"/>
              <a:cs typeface="Calibri"/>
            </a:endParaRPr>
          </a:p>
          <a:p>
            <a:pPr marL="800100" marR="0" lvl="1" indent="-34290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i="0" u="none" strike="noStrike" kern="1200" cap="none" spc="0" normalizeH="0" baseline="0" noProof="0" dirty="0">
                <a:ln>
                  <a:noFill/>
                </a:ln>
                <a:solidFill>
                  <a:prstClr val="black"/>
                </a:solidFill>
                <a:effectLst/>
                <a:uLnTx/>
                <a:uFillTx/>
                <a:ea typeface="Calibri"/>
                <a:cs typeface="+mn-cs"/>
              </a:rPr>
              <a:t>Bulletins</a:t>
            </a:r>
            <a:endParaRPr lang="en-US" i="0" u="none" strike="noStrike" kern="1200" cap="none" spc="0" normalizeH="0" baseline="0" noProof="0" dirty="0">
              <a:ln>
                <a:noFill/>
              </a:ln>
              <a:solidFill>
                <a:prstClr val="black"/>
              </a:solidFill>
              <a:effectLst/>
              <a:uLnTx/>
              <a:uFillTx/>
              <a:ea typeface="Calibri"/>
              <a:cs typeface="Calibri"/>
            </a:endParaRPr>
          </a:p>
        </p:txBody>
      </p:sp>
      <p:sp>
        <p:nvSpPr>
          <p:cNvPr id="2" name="Slide Number Placeholder 3">
            <a:extLst>
              <a:ext uri="{FF2B5EF4-FFF2-40B4-BE49-F238E27FC236}">
                <a16:creationId xmlns:a16="http://schemas.microsoft.com/office/drawing/2014/main" id="{FAE7238F-8CE0-F4CA-B883-10E5B49849DA}"/>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3</a:t>
            </a:fld>
            <a:endParaRPr lang="en-US" altLang="en-US"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2C1CD-773F-7A08-CFB9-73156B2EEEF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8C1E7C2-80F7-B1A0-7949-F697C7270D21}"/>
              </a:ext>
            </a:extLst>
          </p:cNvPr>
          <p:cNvSpPr txBox="1">
            <a:spLocks noGrp="1"/>
          </p:cNvSpPr>
          <p:nvPr>
            <p:ph type="title" idx="4294967295"/>
          </p:nvPr>
        </p:nvSpPr>
        <p:spPr bwMode="auto">
          <a:xfrm>
            <a:off x="183736" y="169615"/>
            <a:ext cx="7676587"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2 of 9) </a:t>
            </a:r>
          </a:p>
        </p:txBody>
      </p:sp>
      <p:graphicFrame>
        <p:nvGraphicFramePr>
          <p:cNvPr id="3" name="Table 2">
            <a:extLst>
              <a:ext uri="{FF2B5EF4-FFF2-40B4-BE49-F238E27FC236}">
                <a16:creationId xmlns:a16="http://schemas.microsoft.com/office/drawing/2014/main" id="{CEE3721A-8F7A-8871-9DE5-FF28BE61DF73}"/>
              </a:ext>
            </a:extLst>
          </p:cNvPr>
          <p:cNvGraphicFramePr>
            <a:graphicFrameLocks noGrp="1"/>
          </p:cNvGraphicFramePr>
          <p:nvPr>
            <p:extLst>
              <p:ext uri="{D42A27DB-BD31-4B8C-83A1-F6EECF244321}">
                <p14:modId xmlns:p14="http://schemas.microsoft.com/office/powerpoint/2010/main" val="1442374452"/>
              </p:ext>
            </p:extLst>
          </p:nvPr>
        </p:nvGraphicFramePr>
        <p:xfrm>
          <a:off x="183737" y="1414136"/>
          <a:ext cx="8786931" cy="3667126"/>
        </p:xfrm>
        <a:graphic>
          <a:graphicData uri="http://schemas.openxmlformats.org/drawingml/2006/table">
            <a:tbl>
              <a:tblPr firstRow="1" firstCol="1" bandRow="1">
                <a:tableStyleId>{5C22544A-7EE6-4342-B048-85BDC9FD1C3A}</a:tableStyleId>
              </a:tblPr>
              <a:tblGrid>
                <a:gridCol w="374904">
                  <a:extLst>
                    <a:ext uri="{9D8B030D-6E8A-4147-A177-3AD203B41FA5}">
                      <a16:colId xmlns:a16="http://schemas.microsoft.com/office/drawing/2014/main" val="632897198"/>
                    </a:ext>
                  </a:extLst>
                </a:gridCol>
                <a:gridCol w="1883211">
                  <a:extLst>
                    <a:ext uri="{9D8B030D-6E8A-4147-A177-3AD203B41FA5}">
                      <a16:colId xmlns:a16="http://schemas.microsoft.com/office/drawing/2014/main" val="3648586897"/>
                    </a:ext>
                  </a:extLst>
                </a:gridCol>
                <a:gridCol w="2322576">
                  <a:extLst>
                    <a:ext uri="{9D8B030D-6E8A-4147-A177-3AD203B41FA5}">
                      <a16:colId xmlns:a16="http://schemas.microsoft.com/office/drawing/2014/main" val="3906666457"/>
                    </a:ext>
                  </a:extLst>
                </a:gridCol>
                <a:gridCol w="2139696">
                  <a:extLst>
                    <a:ext uri="{9D8B030D-6E8A-4147-A177-3AD203B41FA5}">
                      <a16:colId xmlns:a16="http://schemas.microsoft.com/office/drawing/2014/main" val="61968432"/>
                    </a:ext>
                  </a:extLst>
                </a:gridCol>
                <a:gridCol w="2066544">
                  <a:extLst>
                    <a:ext uri="{9D8B030D-6E8A-4147-A177-3AD203B41FA5}">
                      <a16:colId xmlns:a16="http://schemas.microsoft.com/office/drawing/2014/main" val="1742267909"/>
                    </a:ext>
                  </a:extLst>
                </a:gridCol>
              </a:tblGrid>
              <a:tr h="457200">
                <a:tc>
                  <a:txBody>
                    <a:bodyPr/>
                    <a:lstStyle/>
                    <a:p>
                      <a:pPr marL="0" marR="0" algn="ctr">
                        <a:lnSpc>
                          <a:spcPts val="1205"/>
                        </a:lnSpc>
                        <a:spcBef>
                          <a:spcPts val="600"/>
                        </a:spcBef>
                        <a:spcAft>
                          <a:spcPts val="600"/>
                        </a:spcAft>
                      </a:pPr>
                      <a:r>
                        <a:rPr lang="en-US" sz="1800" b="1" dirty="0">
                          <a:solidFill>
                            <a:schemeClr val="tx1">
                              <a:lumMod val="95000"/>
                              <a:lumOff val="5000"/>
                            </a:schemeClr>
                          </a:solidFill>
                          <a:effectLst/>
                          <a:latin typeface="+mn-lt"/>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lumMod val="95000"/>
                              <a:lumOff val="5000"/>
                            </a:schemeClr>
                          </a:solidFill>
                          <a:effectLst/>
                          <a:latin typeface="+mn-lt"/>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Moved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549064">
                <a:tc>
                  <a:txBody>
                    <a:bodyPr/>
                    <a:lstStyle/>
                    <a:p>
                      <a:pPr marL="0" marR="0" algn="ctr">
                        <a:spcBef>
                          <a:spcPts val="200"/>
                        </a:spcBef>
                        <a:spcAft>
                          <a:spcPts val="200"/>
                        </a:spcAft>
                      </a:pPr>
                      <a:r>
                        <a:rPr lang="en-US" sz="1800" b="1">
                          <a:solidFill>
                            <a:schemeClr val="tx1"/>
                          </a:solidFill>
                          <a:effectLst/>
                          <a:latin typeface="+mn-lt"/>
                          <a:ea typeface="Open Sans" panose="020B0606030504020204" pitchFamily="34" charset="0"/>
                          <a:cs typeface="Open Sans" panose="020B0606030504020204" pitchFamily="34" charset="0"/>
                        </a:rPr>
                        <a:t>4</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Open Sans" panose="020B0606030504020204" pitchFamily="34" charset="0"/>
                          <a:cs typeface="Open Sans" panose="020B0606030504020204" pitchFamily="34" charset="0"/>
                        </a:rPr>
                        <a:t>Center for Adolescent and Young Adult Health </a:t>
                      </a:r>
                    </a:p>
                  </a:txBody>
                  <a:tcPr marL="4763" marR="4763" marT="4763" marB="0" anchor="ctr"/>
                </a:tc>
                <a:tc>
                  <a:txBody>
                    <a:bodyPr/>
                    <a:lstStyle/>
                    <a:p>
                      <a:pPr algn="ctr">
                        <a:lnSpc>
                          <a:spcPts val="1700"/>
                        </a:lnSpc>
                        <a:spcBef>
                          <a:spcPts val="600"/>
                        </a:spcBef>
                        <a:spcAft>
                          <a:spcPts val="600"/>
                        </a:spcAft>
                      </a:pPr>
                      <a:r>
                        <a:rPr lang="en-US" sz="1800" kern="1200" dirty="0">
                          <a:solidFill>
                            <a:schemeClr val="dk1"/>
                          </a:solidFill>
                          <a:effectLst/>
                          <a:latin typeface="+mn-lt"/>
                          <a:ea typeface="Open Sans" panose="020B0606030504020204" pitchFamily="34" charset="0"/>
                          <a:cs typeface="Open Sans" panose="020B0606030504020204" pitchFamily="34" charset="0"/>
                        </a:rPr>
                        <a:t>100 Medway Rd </a:t>
                      </a:r>
                    </a:p>
                    <a:p>
                      <a:pPr algn="ctr">
                        <a:lnSpc>
                          <a:spcPts val="1700"/>
                        </a:lnSpc>
                        <a:spcBef>
                          <a:spcPts val="600"/>
                        </a:spcBef>
                        <a:spcAft>
                          <a:spcPts val="600"/>
                        </a:spcAft>
                      </a:pPr>
                      <a:r>
                        <a:rPr lang="en-US" sz="1800" kern="1200" dirty="0">
                          <a:solidFill>
                            <a:schemeClr val="dk1"/>
                          </a:solidFill>
                          <a:effectLst/>
                          <a:latin typeface="+mn-lt"/>
                          <a:ea typeface="Open Sans" panose="020B0606030504020204" pitchFamily="34" charset="0"/>
                          <a:cs typeface="Open Sans" panose="020B0606030504020204" pitchFamily="34" charset="0"/>
                        </a:rPr>
                        <a:t>Suite 204 </a:t>
                      </a:r>
                    </a:p>
                    <a:p>
                      <a:pPr algn="ctr">
                        <a:lnSpc>
                          <a:spcPts val="1700"/>
                        </a:lnSpc>
                        <a:spcBef>
                          <a:spcPts val="600"/>
                        </a:spcBef>
                        <a:spcAft>
                          <a:spcPts val="600"/>
                        </a:spcAft>
                      </a:pPr>
                      <a:r>
                        <a:rPr lang="en-US" sz="1800" kern="1200" dirty="0">
                          <a:solidFill>
                            <a:schemeClr val="dk1"/>
                          </a:solidFill>
                          <a:effectLst/>
                          <a:latin typeface="+mn-lt"/>
                          <a:ea typeface="Open Sans" panose="020B0606030504020204" pitchFamily="34" charset="0"/>
                          <a:cs typeface="Open Sans" panose="020B0606030504020204" pitchFamily="34" charset="0"/>
                        </a:rPr>
                        <a:t>Milford, MA 01757</a:t>
                      </a:r>
                      <a:endParaRPr lang="en-US" sz="1800" b="0" dirty="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3473537397"/>
                  </a:ext>
                </a:extLst>
              </a:tr>
              <a:tr h="416693">
                <a:tc>
                  <a:txBody>
                    <a:bodyPr/>
                    <a:lstStyle/>
                    <a:p>
                      <a:pPr marL="0" marR="0" algn="ctr">
                        <a:spcBef>
                          <a:spcPts val="200"/>
                        </a:spcBef>
                        <a:spcAft>
                          <a:spcPts val="200"/>
                        </a:spcAft>
                      </a:pPr>
                      <a:r>
                        <a:rPr lang="en-US" sz="1800" b="1">
                          <a:solidFill>
                            <a:schemeClr val="tx1"/>
                          </a:solidFill>
                          <a:effectLst/>
                          <a:latin typeface="+mn-lt"/>
                          <a:ea typeface="Open Sans" panose="020B0606030504020204" pitchFamily="34" charset="0"/>
                          <a:cs typeface="Open Sans" panose="020B0606030504020204" pitchFamily="34" charset="0"/>
                        </a:rPr>
                        <a:t>5</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Open Sans" panose="020B0606030504020204" pitchFamily="34" charset="0"/>
                          <a:cs typeface="Open Sans" panose="020B0606030504020204" pitchFamily="34" charset="0"/>
                        </a:rPr>
                        <a:t>Children’s Health Care - Haverhill</a:t>
                      </a:r>
                    </a:p>
                  </a:txBody>
                  <a:tcPr marL="4763" marR="4763" marT="4763" marB="0" anchor="ctr"/>
                </a:tc>
                <a:tc>
                  <a:txBody>
                    <a:bodyPr/>
                    <a:lstStyle/>
                    <a:p>
                      <a:pPr algn="ctr"/>
                      <a:r>
                        <a:rPr lang="en-US" sz="1800" kern="1200">
                          <a:solidFill>
                            <a:schemeClr val="dk1"/>
                          </a:solidFill>
                          <a:effectLst/>
                          <a:latin typeface="+mn-lt"/>
                          <a:ea typeface="Open Sans" panose="020B0606030504020204" pitchFamily="34" charset="0"/>
                          <a:cs typeface="Open Sans" panose="020B0606030504020204" pitchFamily="34" charset="0"/>
                        </a:rPr>
                        <a:t>600 Primrose St </a:t>
                      </a:r>
                    </a:p>
                    <a:p>
                      <a:pPr algn="ctr"/>
                      <a:r>
                        <a:rPr lang="en-US" sz="1800" kern="1200">
                          <a:solidFill>
                            <a:schemeClr val="dk1"/>
                          </a:solidFill>
                          <a:effectLst/>
                          <a:latin typeface="+mn-lt"/>
                          <a:ea typeface="Open Sans" panose="020B0606030504020204" pitchFamily="34" charset="0"/>
                          <a:cs typeface="Open Sans" panose="020B0606030504020204" pitchFamily="34" charset="0"/>
                        </a:rPr>
                        <a:t>Haverhill, MA </a:t>
                      </a:r>
                      <a:endParaRPr lang="en-US" sz="1800" b="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Revere Health Choice</a:t>
                      </a:r>
                    </a:p>
                  </a:txBody>
                  <a:tcPr marL="51435" marR="51435" marT="0" marB="0" anchor="ctr"/>
                </a:tc>
                <a:tc>
                  <a:txBody>
                    <a:bodyPr/>
                    <a:lstStyle/>
                    <a:p>
                      <a:pPr marL="0" marR="0" lvl="0" indent="0" algn="ctr" defTabSz="914400" rtl="0" eaLnBrk="1" fontAlgn="auto" latinLnBrk="0" hangingPunct="1">
                        <a:lnSpc>
                          <a:spcPts val="1700"/>
                        </a:lnSpc>
                        <a:spcBef>
                          <a:spcPts val="600"/>
                        </a:spcBef>
                        <a:spcAft>
                          <a:spcPts val="6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n-lt"/>
                          <a:ea typeface="Open Sans" panose="020B0606030504020204" pitchFamily="34" charset="0"/>
                          <a:cs typeface="Open Sans" panose="020B0606030504020204" pitchFamily="34" charset="0"/>
                        </a:rPr>
                        <a:t>WellSense</a:t>
                      </a:r>
                      <a:r>
                        <a:rPr kumimoji="0" lang="en-US" sz="18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rPr>
                        <a:t> Boston Children’s ACO</a:t>
                      </a:r>
                    </a:p>
                  </a:txBody>
                  <a:tcPr marL="51435" marR="51435" marT="0" marB="0" anchor="ctr"/>
                </a:tc>
                <a:extLst>
                  <a:ext uri="{0D108BD9-81ED-4DB2-BD59-A6C34878D82A}">
                    <a16:rowId xmlns:a16="http://schemas.microsoft.com/office/drawing/2014/main" val="1443157167"/>
                  </a:ext>
                </a:extLst>
              </a:tr>
              <a:tr h="575901">
                <a:tc>
                  <a:txBody>
                    <a:bodyPr/>
                    <a:lstStyle/>
                    <a:p>
                      <a:pPr marL="0" marR="0" algn="ctr">
                        <a:spcBef>
                          <a:spcPts val="200"/>
                        </a:spcBef>
                        <a:spcAft>
                          <a:spcPts val="200"/>
                        </a:spcAft>
                      </a:pPr>
                      <a:r>
                        <a:rPr lang="en-US" sz="1800" b="1">
                          <a:solidFill>
                            <a:schemeClr val="tx1"/>
                          </a:solidFill>
                          <a:effectLst/>
                          <a:latin typeface="+mn-lt"/>
                          <a:ea typeface="Open Sans" panose="020B0606030504020204" pitchFamily="34" charset="0"/>
                          <a:cs typeface="Open Sans" panose="020B0606030504020204" pitchFamily="34" charset="0"/>
                        </a:rPr>
                        <a:t>6</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Open Sans" panose="020B0606030504020204" pitchFamily="34" charset="0"/>
                          <a:cs typeface="Open Sans" panose="020B0606030504020204" pitchFamily="34" charset="0"/>
                        </a:rPr>
                        <a:t>Children’s Health Care – Newburyport</a:t>
                      </a:r>
                    </a:p>
                  </a:txBody>
                  <a:tcPr marL="4763" marR="4763" marT="4763" marB="0" anchor="ctr"/>
                </a:tc>
                <a:tc>
                  <a:txBody>
                    <a:bodyPr/>
                    <a:lstStyle/>
                    <a:p>
                      <a:pPr algn="ctr"/>
                      <a:r>
                        <a:rPr lang="en-US" sz="1800" kern="1200">
                          <a:solidFill>
                            <a:schemeClr val="dk1"/>
                          </a:solidFill>
                          <a:effectLst/>
                          <a:latin typeface="+mn-lt"/>
                          <a:ea typeface="Open Sans" panose="020B0606030504020204" pitchFamily="34" charset="0"/>
                          <a:cs typeface="Open Sans" panose="020B0606030504020204" pitchFamily="34" charset="0"/>
                        </a:rPr>
                        <a:t>257 Low St </a:t>
                      </a:r>
                    </a:p>
                    <a:p>
                      <a:pPr algn="ctr"/>
                      <a:r>
                        <a:rPr lang="en-US" sz="1800" kern="1200">
                          <a:solidFill>
                            <a:schemeClr val="dk1"/>
                          </a:solidFill>
                          <a:effectLst/>
                          <a:latin typeface="+mn-lt"/>
                          <a:ea typeface="Open Sans" panose="020B0606030504020204" pitchFamily="34" charset="0"/>
                          <a:cs typeface="Open Sans" panose="020B0606030504020204" pitchFamily="34" charset="0"/>
                        </a:rPr>
                        <a:t>Newburyport, MA 01950</a:t>
                      </a:r>
                      <a:endParaRPr lang="en-US" sz="1800" b="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Revere Health Choice</a:t>
                      </a:r>
                    </a:p>
                  </a:txBody>
                  <a:tcPr marL="51435" marR="51435" marT="0" marB="0" anchor="ctr"/>
                </a:tc>
                <a:tc>
                  <a:txBody>
                    <a:bodyPr/>
                    <a:lstStyle/>
                    <a:p>
                      <a:pPr marL="0" marR="0" lvl="0" indent="0" algn="ctr" defTabSz="914400" rtl="0" eaLnBrk="1" fontAlgn="auto" latinLnBrk="0" hangingPunct="1">
                        <a:lnSpc>
                          <a:spcPts val="1700"/>
                        </a:lnSpc>
                        <a:spcBef>
                          <a:spcPts val="600"/>
                        </a:spcBef>
                        <a:spcAft>
                          <a:spcPts val="6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n-lt"/>
                          <a:ea typeface="Open Sans" panose="020B0606030504020204" pitchFamily="34" charset="0"/>
                          <a:cs typeface="Open Sans" panose="020B0606030504020204" pitchFamily="34" charset="0"/>
                        </a:rPr>
                        <a:t>WellSense</a:t>
                      </a:r>
                      <a:r>
                        <a:rPr kumimoji="0" lang="en-US" sz="18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rPr>
                        <a:t> Boston Children’s ACO</a:t>
                      </a:r>
                    </a:p>
                  </a:txBody>
                  <a:tcPr marL="51435" marR="51435" marT="0" marB="0" anchor="ctr"/>
                </a:tc>
                <a:extLst>
                  <a:ext uri="{0D108BD9-81ED-4DB2-BD59-A6C34878D82A}">
                    <a16:rowId xmlns:a16="http://schemas.microsoft.com/office/drawing/2014/main" val="2052422799"/>
                  </a:ext>
                </a:extLst>
              </a:tr>
              <a:tr h="593768">
                <a:tc>
                  <a:txBody>
                    <a:bodyPr/>
                    <a:lstStyle/>
                    <a:p>
                      <a:pPr marL="0" marR="0" algn="ctr">
                        <a:spcBef>
                          <a:spcPts val="200"/>
                        </a:spcBef>
                        <a:spcAft>
                          <a:spcPts val="200"/>
                        </a:spcAft>
                      </a:pPr>
                      <a:r>
                        <a:rPr lang="en-US" sz="1800" b="1">
                          <a:solidFill>
                            <a:schemeClr val="tx1"/>
                          </a:solidFill>
                          <a:effectLst/>
                          <a:latin typeface="+mn-lt"/>
                          <a:ea typeface="Open Sans" panose="020B0606030504020204" pitchFamily="34" charset="0"/>
                          <a:cs typeface="Open Sans" panose="020B0606030504020204" pitchFamily="34" charset="0"/>
                        </a:rPr>
                        <a:t>7</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Open Sans" panose="020B0606030504020204" pitchFamily="34" charset="0"/>
                          <a:cs typeface="Open Sans" panose="020B0606030504020204" pitchFamily="34" charset="0"/>
                        </a:rPr>
                        <a:t>Community Pediatrics of Medway</a:t>
                      </a:r>
                    </a:p>
                  </a:txBody>
                  <a:tcPr marL="4763" marR="4763" marT="4763" marB="0" anchor="ctr"/>
                </a:tc>
                <a:tc>
                  <a:txBody>
                    <a:bodyPr/>
                    <a:lstStyle/>
                    <a:p>
                      <a:pPr algn="ctr"/>
                      <a:r>
                        <a:rPr lang="en-US" sz="1800" kern="1200" dirty="0">
                          <a:solidFill>
                            <a:schemeClr val="dk1"/>
                          </a:solidFill>
                          <a:effectLst/>
                          <a:latin typeface="+mn-lt"/>
                          <a:ea typeface="Open Sans" panose="020B0606030504020204" pitchFamily="34" charset="0"/>
                          <a:cs typeface="Open Sans" panose="020B0606030504020204" pitchFamily="34" charset="0"/>
                        </a:rPr>
                        <a:t>68A Main St </a:t>
                      </a:r>
                    </a:p>
                    <a:p>
                      <a:pPr algn="ctr"/>
                      <a:r>
                        <a:rPr lang="en-US" sz="1800" kern="1200" dirty="0">
                          <a:solidFill>
                            <a:schemeClr val="dk1"/>
                          </a:solidFill>
                          <a:effectLst/>
                          <a:latin typeface="+mn-lt"/>
                          <a:ea typeface="Open Sans" panose="020B0606030504020204" pitchFamily="34" charset="0"/>
                          <a:cs typeface="Open Sans" panose="020B0606030504020204" pitchFamily="34" charset="0"/>
                        </a:rPr>
                        <a:t>Suite 1010</a:t>
                      </a:r>
                    </a:p>
                    <a:p>
                      <a:pPr algn="ctr"/>
                      <a:r>
                        <a:rPr lang="en-US" sz="1800" kern="1200" dirty="0">
                          <a:solidFill>
                            <a:schemeClr val="dk1"/>
                          </a:solidFill>
                          <a:effectLst/>
                          <a:latin typeface="+mn-lt"/>
                          <a:ea typeface="Open Sans" panose="020B0606030504020204" pitchFamily="34" charset="0"/>
                          <a:cs typeface="Open Sans" panose="020B0606030504020204" pitchFamily="34" charset="0"/>
                        </a:rPr>
                        <a:t>Medway, MA 02053</a:t>
                      </a:r>
                      <a:endParaRPr lang="en-US" sz="1800" b="0" dirty="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1525257808"/>
                  </a:ext>
                </a:extLst>
              </a:tr>
            </a:tbl>
          </a:graphicData>
        </a:graphic>
      </p:graphicFrame>
      <p:sp>
        <p:nvSpPr>
          <p:cNvPr id="2" name="Content Placeholder 2">
            <a:extLst>
              <a:ext uri="{FF2B5EF4-FFF2-40B4-BE49-F238E27FC236}">
                <a16:creationId xmlns:a16="http://schemas.microsoft.com/office/drawing/2014/main" id="{2349C6BC-CC63-E114-758E-108493648A7C}"/>
              </a:ext>
            </a:extLst>
          </p:cNvPr>
          <p:cNvSpPr txBox="1">
            <a:spLocks/>
          </p:cNvSpPr>
          <p:nvPr/>
        </p:nvSpPr>
        <p:spPr bwMode="auto">
          <a:xfrm>
            <a:off x="385701" y="5379174"/>
            <a:ext cx="8418449" cy="147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The Enrollment Guide was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If you want to learn more about the health plans options, you can: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 Visit </a:t>
            </a:r>
            <a:r>
              <a:rPr lang="en-US" sz="1800" dirty="0">
                <a:solidFill>
                  <a:prstClr val="black"/>
                </a:solidFill>
                <a:ea typeface="Open Sans" panose="020B0606030504020204" pitchFamily="34" charset="0"/>
                <a:cs typeface="Open Sans" panose="020B0606030504020204" pitchFamily="34" charset="0"/>
                <a:hlinkClick r:id="rId4"/>
              </a:rPr>
              <a:t>www.MassHealthChoices.com</a:t>
            </a:r>
            <a:r>
              <a:rPr lang="en-US" sz="1800" dirty="0">
                <a:solidFill>
                  <a:prstClr val="black"/>
                </a:solidFill>
                <a:ea typeface="Open Sans" panose="020B0606030504020204" pitchFamily="34" charset="0"/>
                <a:cs typeface="Open Sans" panose="020B0606030504020204" pitchFamily="34" charset="0"/>
              </a:rPr>
              <a:t>; or</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Call MassHealth Customer Service at (800) 841-2900, TDD/TTY: 711.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MassHealth Customer Service is open Monday thru Friday, 8 am to 5 pm.</a:t>
            </a:r>
          </a:p>
        </p:txBody>
      </p:sp>
      <p:sp>
        <p:nvSpPr>
          <p:cNvPr id="4" name="Slide Number Placeholder 3">
            <a:extLst>
              <a:ext uri="{FF2B5EF4-FFF2-40B4-BE49-F238E27FC236}">
                <a16:creationId xmlns:a16="http://schemas.microsoft.com/office/drawing/2014/main" id="{E6C94246-3A2D-58F2-D81B-0632B835C061}"/>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30</a:t>
            </a:fld>
            <a:endParaRPr lang="en-US" altLang="en-US" dirty="0"/>
          </a:p>
        </p:txBody>
      </p:sp>
    </p:spTree>
    <p:custDataLst>
      <p:tags r:id="rId1"/>
    </p:custDataLst>
    <p:extLst>
      <p:ext uri="{BB962C8B-B14F-4D97-AF65-F5344CB8AC3E}">
        <p14:creationId xmlns:p14="http://schemas.microsoft.com/office/powerpoint/2010/main" val="4096239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bwMode="auto">
          <a:xfrm>
            <a:off x="211452" y="132208"/>
            <a:ext cx="712196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3 of 9) </a:t>
            </a:r>
          </a:p>
        </p:txBody>
      </p:sp>
      <p:graphicFrame>
        <p:nvGraphicFramePr>
          <p:cNvPr id="3" name="Table 2">
            <a:extLst>
              <a:ext uri="{FF2B5EF4-FFF2-40B4-BE49-F238E27FC236}">
                <a16:creationId xmlns:a16="http://schemas.microsoft.com/office/drawing/2014/main" id="{FD52051F-56B4-D21D-B9CD-9E0AB459681D}"/>
              </a:ext>
            </a:extLst>
          </p:cNvPr>
          <p:cNvGraphicFramePr>
            <a:graphicFrameLocks noGrp="1"/>
          </p:cNvGraphicFramePr>
          <p:nvPr>
            <p:extLst>
              <p:ext uri="{D42A27DB-BD31-4B8C-83A1-F6EECF244321}">
                <p14:modId xmlns:p14="http://schemas.microsoft.com/office/powerpoint/2010/main" val="3784395832"/>
              </p:ext>
            </p:extLst>
          </p:nvPr>
        </p:nvGraphicFramePr>
        <p:xfrm>
          <a:off x="211452" y="1318622"/>
          <a:ext cx="8787384" cy="4040656"/>
        </p:xfrm>
        <a:graphic>
          <a:graphicData uri="http://schemas.openxmlformats.org/drawingml/2006/table">
            <a:tbl>
              <a:tblPr firstRow="1" firstCol="1" bandRow="1">
                <a:tableStyleId>{5C22544A-7EE6-4342-B048-85BDC9FD1C3A}</a:tableStyleId>
              </a:tblPr>
              <a:tblGrid>
                <a:gridCol w="374904">
                  <a:extLst>
                    <a:ext uri="{9D8B030D-6E8A-4147-A177-3AD203B41FA5}">
                      <a16:colId xmlns:a16="http://schemas.microsoft.com/office/drawing/2014/main" val="632897198"/>
                    </a:ext>
                  </a:extLst>
                </a:gridCol>
                <a:gridCol w="1883664">
                  <a:extLst>
                    <a:ext uri="{9D8B030D-6E8A-4147-A177-3AD203B41FA5}">
                      <a16:colId xmlns:a16="http://schemas.microsoft.com/office/drawing/2014/main" val="3648586897"/>
                    </a:ext>
                  </a:extLst>
                </a:gridCol>
                <a:gridCol w="2322576">
                  <a:extLst>
                    <a:ext uri="{9D8B030D-6E8A-4147-A177-3AD203B41FA5}">
                      <a16:colId xmlns:a16="http://schemas.microsoft.com/office/drawing/2014/main" val="314390810"/>
                    </a:ext>
                  </a:extLst>
                </a:gridCol>
                <a:gridCol w="2139696">
                  <a:extLst>
                    <a:ext uri="{9D8B030D-6E8A-4147-A177-3AD203B41FA5}">
                      <a16:colId xmlns:a16="http://schemas.microsoft.com/office/drawing/2014/main" val="61968432"/>
                    </a:ext>
                  </a:extLst>
                </a:gridCol>
                <a:gridCol w="2066544">
                  <a:extLst>
                    <a:ext uri="{9D8B030D-6E8A-4147-A177-3AD203B41FA5}">
                      <a16:colId xmlns:a16="http://schemas.microsoft.com/office/drawing/2014/main" val="1742267909"/>
                    </a:ext>
                  </a:extLst>
                </a:gridCol>
              </a:tblGrid>
              <a:tr h="457200">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Moved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1033296">
                <a:tc>
                  <a:txBody>
                    <a:bodyPr/>
                    <a:lstStyle/>
                    <a:p>
                      <a:pPr marL="0" marR="0" algn="ctr">
                        <a:spcBef>
                          <a:spcPts val="200"/>
                        </a:spcBef>
                        <a:spcAft>
                          <a:spcPts val="200"/>
                        </a:spcAft>
                      </a:pPr>
                      <a:r>
                        <a:rPr lang="en-US" sz="1800" b="1" dirty="0">
                          <a:solidFill>
                            <a:schemeClr val="tx1"/>
                          </a:solidFill>
                          <a:effectLst/>
                          <a:latin typeface="+mn-lt"/>
                          <a:ea typeface="Open Sans" panose="020B0606030504020204" pitchFamily="34" charset="0"/>
                          <a:cs typeface="Open Sans" panose="020B0606030504020204" pitchFamily="34" charset="0"/>
                        </a:rPr>
                        <a:t>8</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a:solidFill>
                            <a:schemeClr val="dk1"/>
                          </a:solidFill>
                          <a:effectLst/>
                          <a:latin typeface="+mn-lt"/>
                          <a:ea typeface="Open Sans" panose="020B0606030504020204" pitchFamily="34" charset="0"/>
                          <a:cs typeface="Open Sans" panose="020B0606030504020204" pitchFamily="34" charset="0"/>
                        </a:rPr>
                        <a:t>Community Pediatrics of Milford</a:t>
                      </a:r>
                    </a:p>
                  </a:txBody>
                  <a:tcPr marL="9964" marR="9964" marT="0" marB="0" anchor="ctr"/>
                </a:tc>
                <a:tc>
                  <a:txBody>
                    <a:bodyPr/>
                    <a:lstStyle/>
                    <a:p>
                      <a:pPr algn="ctr"/>
                      <a:r>
                        <a:rPr lang="en-US" sz="1800" kern="1200" dirty="0">
                          <a:solidFill>
                            <a:schemeClr val="dk1"/>
                          </a:solidFill>
                          <a:effectLst/>
                          <a:latin typeface="+mn-lt"/>
                          <a:ea typeface="Open Sans" panose="020B0606030504020204" pitchFamily="34" charset="0"/>
                          <a:cs typeface="Open Sans" panose="020B0606030504020204" pitchFamily="34" charset="0"/>
                        </a:rPr>
                        <a:t>229 East Main St </a:t>
                      </a:r>
                    </a:p>
                    <a:p>
                      <a:pPr algn="ctr"/>
                      <a:r>
                        <a:rPr lang="en-US" sz="1800" kern="1200" dirty="0">
                          <a:solidFill>
                            <a:schemeClr val="dk1"/>
                          </a:solidFill>
                          <a:effectLst/>
                          <a:latin typeface="+mn-lt"/>
                          <a:ea typeface="Open Sans" panose="020B0606030504020204" pitchFamily="34" charset="0"/>
                          <a:cs typeface="Open Sans" panose="020B0606030504020204" pitchFamily="34" charset="0"/>
                        </a:rPr>
                        <a:t>Milford, MA 01757</a:t>
                      </a:r>
                      <a:endParaRPr lang="en-US" sz="1800" b="0" dirty="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3540686777"/>
                  </a:ext>
                </a:extLst>
              </a:tr>
              <a:tr h="541121">
                <a:tc>
                  <a:txBody>
                    <a:bodyPr/>
                    <a:lstStyle/>
                    <a:p>
                      <a:pPr marL="0" marR="0" algn="ctr">
                        <a:spcBef>
                          <a:spcPts val="200"/>
                        </a:spcBef>
                        <a:spcAft>
                          <a:spcPts val="200"/>
                        </a:spcAft>
                      </a:pPr>
                      <a:r>
                        <a:rPr lang="en-US" sz="1800" b="1">
                          <a:solidFill>
                            <a:schemeClr val="tx1"/>
                          </a:solidFill>
                          <a:effectLst/>
                          <a:latin typeface="+mn-lt"/>
                          <a:ea typeface="Open Sans" panose="020B0606030504020204" pitchFamily="34" charset="0"/>
                          <a:cs typeface="Open Sans" panose="020B0606030504020204" pitchFamily="34" charset="0"/>
                        </a:rPr>
                        <a:t>9</a:t>
                      </a:r>
                    </a:p>
                  </a:txBody>
                  <a:tcPr marL="9964" marR="9964" marT="0" marB="0" anchor="ctr"/>
                </a:tc>
                <a:tc>
                  <a:txBody>
                    <a:bodyPr/>
                    <a:lstStyle/>
                    <a:p>
                      <a:pPr marL="0" marR="0" algn="ctr">
                        <a:lnSpc>
                          <a:spcPct val="115000"/>
                        </a:lnSpc>
                        <a:spcBef>
                          <a:spcPts val="200"/>
                        </a:spcBef>
                        <a:spcAft>
                          <a:spcPts val="200"/>
                        </a:spcAft>
                      </a:pPr>
                      <a:r>
                        <a:rPr lang="en-US" sz="1800" dirty="0">
                          <a:effectLst/>
                          <a:latin typeface="+mn-lt"/>
                          <a:ea typeface="Open Sans" panose="020B0606030504020204" pitchFamily="34" charset="0"/>
                          <a:cs typeface="Open Sans" panose="020B0606030504020204" pitchFamily="34" charset="0"/>
                        </a:rPr>
                        <a:t>Davis Square Family Practice </a:t>
                      </a:r>
                    </a:p>
                  </a:txBody>
                  <a:tcPr marL="9964" marR="9964" marT="0" marB="0" anchor="ctr"/>
                </a:tc>
                <a:tc>
                  <a:txBody>
                    <a:bodyPr/>
                    <a:lstStyle/>
                    <a:p>
                      <a:pPr algn="ctr"/>
                      <a:r>
                        <a:rPr lang="en-US" sz="1800" kern="1200" dirty="0">
                          <a:solidFill>
                            <a:schemeClr val="dk1"/>
                          </a:solidFill>
                          <a:effectLst/>
                          <a:latin typeface="+mn-lt"/>
                          <a:ea typeface="Open Sans" panose="020B0606030504020204" pitchFamily="34" charset="0"/>
                          <a:cs typeface="Open Sans" panose="020B0606030504020204" pitchFamily="34" charset="0"/>
                        </a:rPr>
                        <a:t>255 Elm St </a:t>
                      </a:r>
                    </a:p>
                    <a:p>
                      <a:pPr algn="ctr"/>
                      <a:r>
                        <a:rPr lang="en-US" sz="1800" kern="1200" dirty="0">
                          <a:solidFill>
                            <a:schemeClr val="dk1"/>
                          </a:solidFill>
                          <a:effectLst/>
                          <a:latin typeface="+mn-lt"/>
                          <a:ea typeface="Open Sans" panose="020B0606030504020204" pitchFamily="34" charset="0"/>
                          <a:cs typeface="Open Sans" panose="020B0606030504020204" pitchFamily="34" charset="0"/>
                        </a:rPr>
                        <a:t>Suite 301 </a:t>
                      </a:r>
                    </a:p>
                    <a:p>
                      <a:pPr algn="ctr"/>
                      <a:r>
                        <a:rPr lang="en-US" sz="1800" kern="1200" dirty="0">
                          <a:solidFill>
                            <a:schemeClr val="dk1"/>
                          </a:solidFill>
                          <a:effectLst/>
                          <a:latin typeface="+mn-lt"/>
                          <a:ea typeface="Open Sans" panose="020B0606030504020204" pitchFamily="34" charset="0"/>
                          <a:cs typeface="Open Sans" panose="020B0606030504020204" pitchFamily="34" charset="0"/>
                        </a:rPr>
                        <a:t>Somerville, MA 02144</a:t>
                      </a:r>
                      <a:endParaRPr lang="en-US" sz="1800" b="0" dirty="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Primary Care Clinician (PCC) Plan and Tufts Health Together MCO</a:t>
                      </a:r>
                    </a:p>
                  </a:txBody>
                  <a:tcPr marL="51435" marR="51435" marT="0" marB="0" anchor="ctr"/>
                </a:tc>
                <a:tc>
                  <a:txBody>
                    <a:bodyPr/>
                    <a:lstStyle/>
                    <a:p>
                      <a:pPr marL="0" marR="0" lvl="0" indent="0" algn="ctr" defTabSz="914400" rtl="0" eaLnBrk="1" fontAlgn="auto" latinLnBrk="0" hangingPunct="1">
                        <a:lnSpc>
                          <a:spcPts val="1700"/>
                        </a:lnSpc>
                        <a:spcBef>
                          <a:spcPts val="600"/>
                        </a:spcBef>
                        <a:spcAft>
                          <a:spcPts val="6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n-lt"/>
                          <a:ea typeface="Open Sans" panose="020B0606030504020204" pitchFamily="34" charset="0"/>
                          <a:cs typeface="Open Sans" panose="020B0606030504020204" pitchFamily="34" charset="0"/>
                        </a:rPr>
                        <a:t>WellSense</a:t>
                      </a:r>
                      <a:r>
                        <a:rPr kumimoji="0" lang="en-US" sz="18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4257288374"/>
                  </a:ext>
                </a:extLst>
              </a:tr>
              <a:tr h="1073150">
                <a:tc>
                  <a:txBody>
                    <a:bodyPr/>
                    <a:lstStyle/>
                    <a:p>
                      <a:pPr marL="0" marR="0" algn="ctr">
                        <a:spcBef>
                          <a:spcPts val="200"/>
                        </a:spcBef>
                        <a:spcAft>
                          <a:spcPts val="200"/>
                        </a:spcAft>
                      </a:pPr>
                      <a:r>
                        <a:rPr lang="en-US" sz="1800" b="1">
                          <a:solidFill>
                            <a:schemeClr val="tx1"/>
                          </a:solidFill>
                          <a:effectLst/>
                          <a:latin typeface="+mn-lt"/>
                          <a:ea typeface="Open Sans" panose="020B0606030504020204" pitchFamily="34" charset="0"/>
                          <a:cs typeface="Open Sans" panose="020B0606030504020204" pitchFamily="34" charset="0"/>
                        </a:rPr>
                        <a:t>10</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a:solidFill>
                            <a:schemeClr val="dk1"/>
                          </a:solidFill>
                          <a:effectLst/>
                          <a:latin typeface="+mn-lt"/>
                          <a:ea typeface="Open Sans" panose="020B0606030504020204" pitchFamily="34" charset="0"/>
                          <a:cs typeface="Open Sans" panose="020B0606030504020204" pitchFamily="34" charset="0"/>
                        </a:rPr>
                        <a:t>Family Medicine Associates </a:t>
                      </a:r>
                      <a:endParaRPr lang="en-US" sz="1800" b="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algn="ctr"/>
                      <a:r>
                        <a:rPr lang="en-US" sz="1800" kern="1200">
                          <a:solidFill>
                            <a:schemeClr val="dk1"/>
                          </a:solidFill>
                          <a:effectLst/>
                          <a:latin typeface="+mn-lt"/>
                          <a:ea typeface="Open Sans" panose="020B0606030504020204" pitchFamily="34" charset="0"/>
                          <a:cs typeface="Open Sans" panose="020B0606030504020204" pitchFamily="34" charset="0"/>
                        </a:rPr>
                        <a:t>68A Main St</a:t>
                      </a:r>
                    </a:p>
                    <a:p>
                      <a:pPr algn="ctr"/>
                      <a:r>
                        <a:rPr lang="en-US" sz="1800" kern="1200">
                          <a:solidFill>
                            <a:schemeClr val="dk1"/>
                          </a:solidFill>
                          <a:effectLst/>
                          <a:latin typeface="+mn-lt"/>
                          <a:ea typeface="Open Sans" panose="020B0606030504020204" pitchFamily="34" charset="0"/>
                          <a:cs typeface="Open Sans" panose="020B0606030504020204" pitchFamily="34" charset="0"/>
                        </a:rPr>
                        <a:t>Medway, MA 02053</a:t>
                      </a:r>
                      <a:endParaRPr lang="en-US" sz="1800" b="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1413034596"/>
                  </a:ext>
                </a:extLst>
              </a:tr>
              <a:tr h="541121">
                <a:tc>
                  <a:txBody>
                    <a:bodyPr/>
                    <a:lstStyle/>
                    <a:p>
                      <a:pPr marL="0" marR="0" algn="ctr">
                        <a:spcBef>
                          <a:spcPts val="200"/>
                        </a:spcBef>
                        <a:spcAft>
                          <a:spcPts val="200"/>
                        </a:spcAft>
                      </a:pPr>
                      <a:r>
                        <a:rPr lang="en-US" sz="1800" b="1">
                          <a:solidFill>
                            <a:schemeClr val="tx1"/>
                          </a:solidFill>
                          <a:effectLst/>
                          <a:latin typeface="+mn-lt"/>
                          <a:ea typeface="Open Sans" panose="020B0606030504020204" pitchFamily="34" charset="0"/>
                          <a:cs typeface="Open Sans" panose="020B0606030504020204" pitchFamily="34" charset="0"/>
                        </a:rPr>
                        <a:t>11</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a:solidFill>
                            <a:schemeClr val="dk1"/>
                          </a:solidFill>
                          <a:effectLst/>
                          <a:latin typeface="+mn-lt"/>
                          <a:ea typeface="Open Sans" panose="020B0606030504020204" pitchFamily="34" charset="0"/>
                          <a:cs typeface="Open Sans" panose="020B0606030504020204" pitchFamily="34" charset="0"/>
                        </a:rPr>
                        <a:t>Family Practice Group, P.C. </a:t>
                      </a:r>
                    </a:p>
                  </a:txBody>
                  <a:tcPr marL="9964" marR="9964" marT="0" marB="0" anchor="ctr"/>
                </a:tc>
                <a:tc>
                  <a:txBody>
                    <a:bodyPr/>
                    <a:lstStyle/>
                    <a:p>
                      <a:pPr algn="ctr"/>
                      <a:r>
                        <a:rPr lang="en-US" sz="1800" kern="1200" dirty="0">
                          <a:solidFill>
                            <a:schemeClr val="dk1"/>
                          </a:solidFill>
                          <a:effectLst/>
                          <a:latin typeface="+mn-lt"/>
                          <a:ea typeface="Open Sans" panose="020B0606030504020204" pitchFamily="34" charset="0"/>
                          <a:cs typeface="Open Sans" panose="020B0606030504020204" pitchFamily="34" charset="0"/>
                        </a:rPr>
                        <a:t>11 Water St Suite 1A</a:t>
                      </a:r>
                    </a:p>
                    <a:p>
                      <a:pPr algn="ctr"/>
                      <a:r>
                        <a:rPr lang="en-US" sz="1800" kern="1200" dirty="0">
                          <a:solidFill>
                            <a:schemeClr val="dk1"/>
                          </a:solidFill>
                          <a:effectLst/>
                          <a:latin typeface="+mn-lt"/>
                          <a:ea typeface="Open Sans" panose="020B0606030504020204" pitchFamily="34" charset="0"/>
                          <a:cs typeface="Open Sans" panose="020B0606030504020204" pitchFamily="34" charset="0"/>
                        </a:rPr>
                        <a:t>Arlington, MA 02476</a:t>
                      </a:r>
                      <a:endParaRPr lang="en-US" sz="1800" b="0" dirty="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Primary Care Clinician (PCC) Plan and Tufts Health Together MCO</a:t>
                      </a:r>
                    </a:p>
                  </a:txBody>
                  <a:tcPr marL="51435" marR="51435" marT="0" marB="0" anchor="ctr"/>
                </a:tc>
                <a:tc>
                  <a:txBody>
                    <a:bodyPr/>
                    <a:lstStyle/>
                    <a:p>
                      <a:pPr marL="0" marR="0" lvl="0" indent="0" algn="ctr" defTabSz="914400" rtl="0" eaLnBrk="1" fontAlgn="auto" latinLnBrk="0" hangingPunct="1">
                        <a:lnSpc>
                          <a:spcPts val="1700"/>
                        </a:lnSpc>
                        <a:spcBef>
                          <a:spcPts val="600"/>
                        </a:spcBef>
                        <a:spcAft>
                          <a:spcPts val="6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n-lt"/>
                          <a:ea typeface="Open Sans" panose="020B0606030504020204" pitchFamily="34" charset="0"/>
                          <a:cs typeface="Open Sans" panose="020B0606030504020204" pitchFamily="34" charset="0"/>
                        </a:rPr>
                        <a:t>WellSense</a:t>
                      </a:r>
                      <a:r>
                        <a:rPr kumimoji="0" lang="en-US" sz="18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2743843726"/>
                  </a:ext>
                </a:extLst>
              </a:tr>
            </a:tbl>
          </a:graphicData>
        </a:graphic>
      </p:graphicFrame>
      <p:sp>
        <p:nvSpPr>
          <p:cNvPr id="2" name="Content Placeholder 2">
            <a:extLst>
              <a:ext uri="{FF2B5EF4-FFF2-40B4-BE49-F238E27FC236}">
                <a16:creationId xmlns:a16="http://schemas.microsoft.com/office/drawing/2014/main" id="{0E7FB991-48D7-8506-CF38-59DCEDA72C7E}"/>
              </a:ext>
            </a:extLst>
          </p:cNvPr>
          <p:cNvSpPr txBox="1">
            <a:spLocks/>
          </p:cNvSpPr>
          <p:nvPr/>
        </p:nvSpPr>
        <p:spPr bwMode="auto">
          <a:xfrm>
            <a:off x="211452" y="5329845"/>
            <a:ext cx="8726961" cy="139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The Enrollment Guide was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If you want to learn more about the health plans options, you can: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 Visit </a:t>
            </a:r>
            <a:r>
              <a:rPr lang="en-US" sz="1800" dirty="0">
                <a:solidFill>
                  <a:prstClr val="black"/>
                </a:solidFill>
                <a:ea typeface="Open Sans" panose="020B0606030504020204" pitchFamily="34" charset="0"/>
                <a:cs typeface="Open Sans" panose="020B0606030504020204" pitchFamily="34" charset="0"/>
                <a:hlinkClick r:id="rId4"/>
              </a:rPr>
              <a:t>www.MassHealthChoices.com</a:t>
            </a:r>
            <a:r>
              <a:rPr lang="en-US" sz="1800" dirty="0">
                <a:solidFill>
                  <a:prstClr val="black"/>
                </a:solidFill>
                <a:ea typeface="Open Sans" panose="020B0606030504020204" pitchFamily="34" charset="0"/>
                <a:cs typeface="Open Sans" panose="020B0606030504020204" pitchFamily="34" charset="0"/>
              </a:rPr>
              <a:t>; or</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Call MassHealth Customer Service at (800) 841-2900, TDD/TTY: 711.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MassHealth Customer Service is open Monday thru Friday, 8 am to 5 pm.</a:t>
            </a:r>
          </a:p>
        </p:txBody>
      </p:sp>
      <p:sp>
        <p:nvSpPr>
          <p:cNvPr id="4" name="Slide Number Placeholder 3">
            <a:extLst>
              <a:ext uri="{FF2B5EF4-FFF2-40B4-BE49-F238E27FC236}">
                <a16:creationId xmlns:a16="http://schemas.microsoft.com/office/drawing/2014/main" id="{3B75B3AE-E123-31BD-DBCA-2E92D5EF49BF}"/>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31</a:t>
            </a:fld>
            <a:endParaRPr lang="en-US" altLang="en-US" dirty="0"/>
          </a:p>
        </p:txBody>
      </p:sp>
    </p:spTree>
    <p:custDataLst>
      <p:tags r:id="rId1"/>
    </p:custDataLst>
    <p:extLst>
      <p:ext uri="{BB962C8B-B14F-4D97-AF65-F5344CB8AC3E}">
        <p14:creationId xmlns:p14="http://schemas.microsoft.com/office/powerpoint/2010/main" val="1919549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A5C09-C6D2-AFB5-55BF-E07E40B950E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67155E8-F0B7-FF2D-8BC3-331A99DD16D9}"/>
              </a:ext>
            </a:extLst>
          </p:cNvPr>
          <p:cNvSpPr txBox="1">
            <a:spLocks noGrp="1"/>
          </p:cNvSpPr>
          <p:nvPr>
            <p:ph type="title" idx="4294967295"/>
          </p:nvPr>
        </p:nvSpPr>
        <p:spPr bwMode="auto">
          <a:xfrm>
            <a:off x="183740" y="136525"/>
            <a:ext cx="712196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4 of 9)</a:t>
            </a:r>
          </a:p>
        </p:txBody>
      </p:sp>
      <p:graphicFrame>
        <p:nvGraphicFramePr>
          <p:cNvPr id="3" name="Table 2">
            <a:extLst>
              <a:ext uri="{FF2B5EF4-FFF2-40B4-BE49-F238E27FC236}">
                <a16:creationId xmlns:a16="http://schemas.microsoft.com/office/drawing/2014/main" id="{2067C31A-DE0A-ABB6-F927-61AFB383884F}"/>
              </a:ext>
            </a:extLst>
          </p:cNvPr>
          <p:cNvGraphicFramePr>
            <a:graphicFrameLocks noGrp="1"/>
          </p:cNvGraphicFramePr>
          <p:nvPr>
            <p:extLst>
              <p:ext uri="{D42A27DB-BD31-4B8C-83A1-F6EECF244321}">
                <p14:modId xmlns:p14="http://schemas.microsoft.com/office/powerpoint/2010/main" val="1090361194"/>
              </p:ext>
            </p:extLst>
          </p:nvPr>
        </p:nvGraphicFramePr>
        <p:xfrm>
          <a:off x="183740" y="1365697"/>
          <a:ext cx="8789705" cy="3332305"/>
        </p:xfrm>
        <a:graphic>
          <a:graphicData uri="http://schemas.openxmlformats.org/drawingml/2006/table">
            <a:tbl>
              <a:tblPr firstRow="1" firstCol="1" bandRow="1">
                <a:tableStyleId>{5C22544A-7EE6-4342-B048-85BDC9FD1C3A}</a:tableStyleId>
              </a:tblPr>
              <a:tblGrid>
                <a:gridCol w="377225">
                  <a:extLst>
                    <a:ext uri="{9D8B030D-6E8A-4147-A177-3AD203B41FA5}">
                      <a16:colId xmlns:a16="http://schemas.microsoft.com/office/drawing/2014/main" val="632897198"/>
                    </a:ext>
                  </a:extLst>
                </a:gridCol>
                <a:gridCol w="1883664">
                  <a:extLst>
                    <a:ext uri="{9D8B030D-6E8A-4147-A177-3AD203B41FA5}">
                      <a16:colId xmlns:a16="http://schemas.microsoft.com/office/drawing/2014/main" val="3648586897"/>
                    </a:ext>
                  </a:extLst>
                </a:gridCol>
                <a:gridCol w="2322576">
                  <a:extLst>
                    <a:ext uri="{9D8B030D-6E8A-4147-A177-3AD203B41FA5}">
                      <a16:colId xmlns:a16="http://schemas.microsoft.com/office/drawing/2014/main" val="314390810"/>
                    </a:ext>
                  </a:extLst>
                </a:gridCol>
                <a:gridCol w="2139696">
                  <a:extLst>
                    <a:ext uri="{9D8B030D-6E8A-4147-A177-3AD203B41FA5}">
                      <a16:colId xmlns:a16="http://schemas.microsoft.com/office/drawing/2014/main" val="61968432"/>
                    </a:ext>
                  </a:extLst>
                </a:gridCol>
                <a:gridCol w="2066544">
                  <a:extLst>
                    <a:ext uri="{9D8B030D-6E8A-4147-A177-3AD203B41FA5}">
                      <a16:colId xmlns:a16="http://schemas.microsoft.com/office/drawing/2014/main" val="1742267909"/>
                    </a:ext>
                  </a:extLst>
                </a:gridCol>
              </a:tblGrid>
              <a:tr h="457200">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Moved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1006419">
                <a:tc>
                  <a:txBody>
                    <a:bodyPr/>
                    <a:lstStyle/>
                    <a:p>
                      <a:pPr marL="0" marR="0" algn="ctr">
                        <a:spcBef>
                          <a:spcPts val="200"/>
                        </a:spcBef>
                        <a:spcAft>
                          <a:spcPts val="200"/>
                        </a:spcAft>
                      </a:pPr>
                      <a:r>
                        <a:rPr lang="en-US" sz="1800" b="1" dirty="0">
                          <a:solidFill>
                            <a:schemeClr val="tx1"/>
                          </a:solidFill>
                          <a:effectLst/>
                          <a:latin typeface="+mn-lt"/>
                          <a:ea typeface="Open Sans" panose="020B0606030504020204" pitchFamily="34" charset="0"/>
                          <a:cs typeface="Open Sans" panose="020B0606030504020204" pitchFamily="34" charset="0"/>
                        </a:rPr>
                        <a:t>12</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dirty="0">
                          <a:solidFill>
                            <a:schemeClr val="dk1"/>
                          </a:solidFill>
                          <a:effectLst/>
                          <a:latin typeface="+mn-lt"/>
                          <a:ea typeface="Open Sans" panose="020B0606030504020204" pitchFamily="34" charset="0"/>
                          <a:cs typeface="Open Sans" panose="020B0606030504020204" pitchFamily="34" charset="0"/>
                        </a:rPr>
                        <a:t>Franklin Family Practice </a:t>
                      </a:r>
                    </a:p>
                  </a:txBody>
                  <a:tcPr marL="9964" marR="9964" marT="0" marB="0" anchor="ctr"/>
                </a:tc>
                <a:tc>
                  <a:txBody>
                    <a:bodyPr/>
                    <a:lstStyle/>
                    <a:p>
                      <a:pPr algn="ctr"/>
                      <a:r>
                        <a:rPr lang="en-US" sz="1800" kern="1200" dirty="0">
                          <a:solidFill>
                            <a:schemeClr val="tx1"/>
                          </a:solidFill>
                          <a:effectLst/>
                          <a:latin typeface="+mn-lt"/>
                          <a:ea typeface="Open Sans" panose="020B0606030504020204" pitchFamily="34" charset="0"/>
                          <a:cs typeface="Open Sans" panose="020B0606030504020204" pitchFamily="34" charset="0"/>
                        </a:rPr>
                        <a:t>1280 W Central St </a:t>
                      </a:r>
                    </a:p>
                    <a:p>
                      <a:pPr algn="ctr"/>
                      <a:r>
                        <a:rPr lang="en-US" sz="1800" kern="1200" dirty="0">
                          <a:solidFill>
                            <a:schemeClr val="tx1"/>
                          </a:solidFill>
                          <a:effectLst/>
                          <a:latin typeface="+mn-lt"/>
                          <a:ea typeface="Open Sans" panose="020B0606030504020204" pitchFamily="34" charset="0"/>
                          <a:cs typeface="Open Sans" panose="020B0606030504020204" pitchFamily="34" charset="0"/>
                        </a:rPr>
                        <a:t>Suite 202</a:t>
                      </a:r>
                    </a:p>
                    <a:p>
                      <a:pPr algn="ctr"/>
                      <a:r>
                        <a:rPr lang="en-US" sz="1800" kern="1200" dirty="0">
                          <a:solidFill>
                            <a:schemeClr val="tx1"/>
                          </a:solidFill>
                          <a:effectLst/>
                          <a:latin typeface="+mn-lt"/>
                          <a:ea typeface="Open Sans" panose="020B0606030504020204" pitchFamily="34" charset="0"/>
                          <a:cs typeface="Open Sans" panose="020B0606030504020204" pitchFamily="34" charset="0"/>
                        </a:rPr>
                        <a:t>Franklin, MA 02038</a:t>
                      </a:r>
                      <a:endParaRPr lang="en-US" sz="1800" b="0" dirty="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810288113"/>
                  </a:ext>
                </a:extLst>
              </a:tr>
              <a:tr h="909704">
                <a:tc>
                  <a:txBody>
                    <a:bodyPr/>
                    <a:lstStyle/>
                    <a:p>
                      <a:pPr marL="0" marR="0" algn="ctr">
                        <a:spcBef>
                          <a:spcPts val="200"/>
                        </a:spcBef>
                        <a:spcAft>
                          <a:spcPts val="200"/>
                        </a:spcAft>
                      </a:pPr>
                      <a:r>
                        <a:rPr lang="en-US" sz="1800" b="1">
                          <a:solidFill>
                            <a:schemeClr val="tx1"/>
                          </a:solidFill>
                          <a:effectLst/>
                          <a:latin typeface="+mn-lt"/>
                          <a:ea typeface="Open Sans" panose="020B0606030504020204" pitchFamily="34" charset="0"/>
                          <a:cs typeface="Open Sans" panose="020B0606030504020204" pitchFamily="34" charset="0"/>
                        </a:rPr>
                        <a:t>13</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a:solidFill>
                            <a:schemeClr val="dk1"/>
                          </a:solidFill>
                          <a:effectLst/>
                          <a:latin typeface="+mn-lt"/>
                          <a:ea typeface="Open Sans" panose="020B0606030504020204" pitchFamily="34" charset="0"/>
                          <a:cs typeface="Open Sans" panose="020B0606030504020204" pitchFamily="34" charset="0"/>
                        </a:rPr>
                        <a:t>Franklin Pediatrics </a:t>
                      </a:r>
                    </a:p>
                  </a:txBody>
                  <a:tcPr marL="9964" marR="9964" marT="0" marB="0" anchor="ctr"/>
                </a:tc>
                <a:tc>
                  <a:txBody>
                    <a:bodyPr/>
                    <a:lstStyle/>
                    <a:p>
                      <a:pPr algn="ctr"/>
                      <a:r>
                        <a:rPr lang="en-US" sz="1800" kern="1200" dirty="0">
                          <a:solidFill>
                            <a:schemeClr val="tx1"/>
                          </a:solidFill>
                          <a:effectLst/>
                          <a:latin typeface="+mn-lt"/>
                          <a:ea typeface="Open Sans" panose="020B0606030504020204" pitchFamily="34" charset="0"/>
                          <a:cs typeface="Open Sans" panose="020B0606030504020204" pitchFamily="34" charset="0"/>
                        </a:rPr>
                        <a:t>1280 W Central St </a:t>
                      </a:r>
                    </a:p>
                    <a:p>
                      <a:pPr algn="ctr"/>
                      <a:r>
                        <a:rPr lang="en-US" sz="1800" kern="1200" dirty="0">
                          <a:solidFill>
                            <a:schemeClr val="tx1"/>
                          </a:solidFill>
                          <a:effectLst/>
                          <a:latin typeface="+mn-lt"/>
                          <a:ea typeface="Open Sans" panose="020B0606030504020204" pitchFamily="34" charset="0"/>
                          <a:cs typeface="Open Sans" panose="020B0606030504020204" pitchFamily="34" charset="0"/>
                        </a:rPr>
                        <a:t>Suite 201</a:t>
                      </a:r>
                    </a:p>
                    <a:p>
                      <a:pPr algn="ctr"/>
                      <a:r>
                        <a:rPr lang="en-US" sz="1800" kern="1200" dirty="0">
                          <a:solidFill>
                            <a:schemeClr val="tx1"/>
                          </a:solidFill>
                          <a:effectLst/>
                          <a:latin typeface="+mn-lt"/>
                          <a:ea typeface="Open Sans" panose="020B0606030504020204" pitchFamily="34" charset="0"/>
                          <a:cs typeface="Open Sans" panose="020B0606030504020204" pitchFamily="34" charset="0"/>
                        </a:rPr>
                        <a:t>Franklin, MA 02038</a:t>
                      </a:r>
                      <a:endParaRPr lang="en-US" sz="1800" b="0" dirty="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3800350784"/>
                  </a:ext>
                </a:extLst>
              </a:tr>
              <a:tr h="958982">
                <a:tc>
                  <a:txBody>
                    <a:bodyPr/>
                    <a:lstStyle/>
                    <a:p>
                      <a:pPr marL="0" marR="0" algn="ctr">
                        <a:spcBef>
                          <a:spcPts val="200"/>
                        </a:spcBef>
                        <a:spcAft>
                          <a:spcPts val="200"/>
                        </a:spcAft>
                      </a:pPr>
                      <a:r>
                        <a:rPr lang="en-US" sz="1800" b="1">
                          <a:solidFill>
                            <a:schemeClr val="tx1"/>
                          </a:solidFill>
                          <a:effectLst/>
                          <a:latin typeface="+mn-lt"/>
                          <a:ea typeface="Open Sans" panose="020B0606030504020204" pitchFamily="34" charset="0"/>
                          <a:cs typeface="Open Sans" panose="020B0606030504020204" pitchFamily="34" charset="0"/>
                        </a:rPr>
                        <a:t>14</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a:solidFill>
                            <a:schemeClr val="dk1"/>
                          </a:solidFill>
                          <a:effectLst/>
                          <a:latin typeface="+mn-lt"/>
                          <a:ea typeface="Open Sans" panose="020B0606030504020204" pitchFamily="34" charset="0"/>
                          <a:cs typeface="Open Sans" panose="020B0606030504020204" pitchFamily="34" charset="0"/>
                        </a:rPr>
                        <a:t>Franklin Primary Care</a:t>
                      </a:r>
                    </a:p>
                  </a:txBody>
                  <a:tcPr marL="9964" marR="9964" marT="0" marB="0" anchor="ctr"/>
                </a:tc>
                <a:tc>
                  <a:txBody>
                    <a:bodyPr/>
                    <a:lstStyle/>
                    <a:p>
                      <a:pPr algn="ctr"/>
                      <a:r>
                        <a:rPr lang="en-US" sz="1800" kern="1200" dirty="0">
                          <a:solidFill>
                            <a:schemeClr val="tx1"/>
                          </a:solidFill>
                          <a:effectLst/>
                          <a:latin typeface="+mn-lt"/>
                          <a:ea typeface="Open Sans" panose="020B0606030504020204" pitchFamily="34" charset="0"/>
                          <a:cs typeface="Open Sans" panose="020B0606030504020204" pitchFamily="34" charset="0"/>
                        </a:rPr>
                        <a:t>1280 W Central St </a:t>
                      </a:r>
                    </a:p>
                    <a:p>
                      <a:pPr algn="ctr"/>
                      <a:r>
                        <a:rPr lang="en-US" sz="1800" kern="1200" dirty="0">
                          <a:solidFill>
                            <a:schemeClr val="tx1"/>
                          </a:solidFill>
                          <a:effectLst/>
                          <a:latin typeface="+mn-lt"/>
                          <a:ea typeface="Open Sans" panose="020B0606030504020204" pitchFamily="34" charset="0"/>
                          <a:cs typeface="Open Sans" panose="020B0606030504020204" pitchFamily="34" charset="0"/>
                        </a:rPr>
                        <a:t>Suite 301</a:t>
                      </a:r>
                    </a:p>
                    <a:p>
                      <a:pPr algn="ctr"/>
                      <a:r>
                        <a:rPr lang="en-US" sz="1800" kern="1200" dirty="0">
                          <a:solidFill>
                            <a:schemeClr val="tx1"/>
                          </a:solidFill>
                          <a:effectLst/>
                          <a:latin typeface="+mn-lt"/>
                          <a:ea typeface="Open Sans" panose="020B0606030504020204" pitchFamily="34" charset="0"/>
                          <a:cs typeface="Open Sans" panose="020B0606030504020204" pitchFamily="34" charset="0"/>
                        </a:rPr>
                        <a:t>Franklin, MA 02038</a:t>
                      </a:r>
                      <a:endParaRPr lang="en-US" sz="1800" b="0" dirty="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1677968792"/>
                  </a:ext>
                </a:extLst>
              </a:tr>
            </a:tbl>
          </a:graphicData>
        </a:graphic>
      </p:graphicFrame>
      <p:sp>
        <p:nvSpPr>
          <p:cNvPr id="2" name="Content Placeholder 2">
            <a:extLst>
              <a:ext uri="{FF2B5EF4-FFF2-40B4-BE49-F238E27FC236}">
                <a16:creationId xmlns:a16="http://schemas.microsoft.com/office/drawing/2014/main" id="{8A2A9A42-3C10-0C5E-4851-20C316D1650D}"/>
              </a:ext>
            </a:extLst>
          </p:cNvPr>
          <p:cNvSpPr txBox="1">
            <a:spLocks/>
          </p:cNvSpPr>
          <p:nvPr/>
        </p:nvSpPr>
        <p:spPr bwMode="auto">
          <a:xfrm>
            <a:off x="307337" y="4925897"/>
            <a:ext cx="8529325" cy="165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The Enrollment Guide was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If you want to learn more about the health plans options, you can: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 Visit </a:t>
            </a:r>
            <a:r>
              <a:rPr lang="en-US" sz="1800" dirty="0">
                <a:solidFill>
                  <a:prstClr val="black"/>
                </a:solidFill>
                <a:ea typeface="Open Sans" panose="020B0606030504020204" pitchFamily="34" charset="0"/>
                <a:cs typeface="Open Sans" panose="020B0606030504020204" pitchFamily="34" charset="0"/>
                <a:hlinkClick r:id="rId4"/>
              </a:rPr>
              <a:t>www.MassHealthChoices.com</a:t>
            </a:r>
            <a:r>
              <a:rPr lang="en-US" sz="1800" dirty="0">
                <a:solidFill>
                  <a:prstClr val="black"/>
                </a:solidFill>
                <a:ea typeface="Open Sans" panose="020B0606030504020204" pitchFamily="34" charset="0"/>
                <a:cs typeface="Open Sans" panose="020B0606030504020204" pitchFamily="34" charset="0"/>
              </a:rPr>
              <a:t>; or</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Call MassHealth Customer Service at (800) 841-2900, TDD/TTY: 711.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MassHealth Customer Service is open Monday thru Friday, 8 am to 5 pm.</a:t>
            </a:r>
          </a:p>
        </p:txBody>
      </p:sp>
      <p:sp>
        <p:nvSpPr>
          <p:cNvPr id="4" name="Slide Number Placeholder 3">
            <a:extLst>
              <a:ext uri="{FF2B5EF4-FFF2-40B4-BE49-F238E27FC236}">
                <a16:creationId xmlns:a16="http://schemas.microsoft.com/office/drawing/2014/main" id="{DC1945B4-0023-3FBA-CA13-E59E712764B4}"/>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32</a:t>
            </a:fld>
            <a:endParaRPr lang="en-US" altLang="en-US" dirty="0"/>
          </a:p>
        </p:txBody>
      </p:sp>
    </p:spTree>
    <p:custDataLst>
      <p:tags r:id="rId1"/>
    </p:custDataLst>
    <p:extLst>
      <p:ext uri="{BB962C8B-B14F-4D97-AF65-F5344CB8AC3E}">
        <p14:creationId xmlns:p14="http://schemas.microsoft.com/office/powerpoint/2010/main" val="3872143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FB34E-139E-1E5C-399C-203FAC940C6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A44EBD6-9C85-7867-5002-41B0D79B1DD5}"/>
              </a:ext>
            </a:extLst>
          </p:cNvPr>
          <p:cNvSpPr txBox="1">
            <a:spLocks noGrp="1"/>
          </p:cNvSpPr>
          <p:nvPr>
            <p:ph type="title" idx="4294967295"/>
          </p:nvPr>
        </p:nvSpPr>
        <p:spPr bwMode="auto">
          <a:xfrm>
            <a:off x="226500" y="136525"/>
            <a:ext cx="712196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5 of 9) </a:t>
            </a:r>
          </a:p>
        </p:txBody>
      </p:sp>
      <p:graphicFrame>
        <p:nvGraphicFramePr>
          <p:cNvPr id="3" name="Table 2">
            <a:extLst>
              <a:ext uri="{FF2B5EF4-FFF2-40B4-BE49-F238E27FC236}">
                <a16:creationId xmlns:a16="http://schemas.microsoft.com/office/drawing/2014/main" id="{D4F7FE82-BED4-9F71-94C0-716195F8498A}"/>
              </a:ext>
            </a:extLst>
          </p:cNvPr>
          <p:cNvGraphicFramePr>
            <a:graphicFrameLocks noGrp="1"/>
          </p:cNvGraphicFramePr>
          <p:nvPr>
            <p:extLst>
              <p:ext uri="{D42A27DB-BD31-4B8C-83A1-F6EECF244321}">
                <p14:modId xmlns:p14="http://schemas.microsoft.com/office/powerpoint/2010/main" val="2604986283"/>
              </p:ext>
            </p:extLst>
          </p:nvPr>
        </p:nvGraphicFramePr>
        <p:xfrm>
          <a:off x="226500" y="1376457"/>
          <a:ext cx="8787384" cy="3525462"/>
        </p:xfrm>
        <a:graphic>
          <a:graphicData uri="http://schemas.openxmlformats.org/drawingml/2006/table">
            <a:tbl>
              <a:tblPr firstRow="1" firstCol="1" bandRow="1">
                <a:tableStyleId>{5C22544A-7EE6-4342-B048-85BDC9FD1C3A}</a:tableStyleId>
              </a:tblPr>
              <a:tblGrid>
                <a:gridCol w="374904">
                  <a:extLst>
                    <a:ext uri="{9D8B030D-6E8A-4147-A177-3AD203B41FA5}">
                      <a16:colId xmlns:a16="http://schemas.microsoft.com/office/drawing/2014/main" val="632897198"/>
                    </a:ext>
                  </a:extLst>
                </a:gridCol>
                <a:gridCol w="1883664">
                  <a:extLst>
                    <a:ext uri="{9D8B030D-6E8A-4147-A177-3AD203B41FA5}">
                      <a16:colId xmlns:a16="http://schemas.microsoft.com/office/drawing/2014/main" val="3648586897"/>
                    </a:ext>
                  </a:extLst>
                </a:gridCol>
                <a:gridCol w="2322576">
                  <a:extLst>
                    <a:ext uri="{9D8B030D-6E8A-4147-A177-3AD203B41FA5}">
                      <a16:colId xmlns:a16="http://schemas.microsoft.com/office/drawing/2014/main" val="314390810"/>
                    </a:ext>
                  </a:extLst>
                </a:gridCol>
                <a:gridCol w="2139696">
                  <a:extLst>
                    <a:ext uri="{9D8B030D-6E8A-4147-A177-3AD203B41FA5}">
                      <a16:colId xmlns:a16="http://schemas.microsoft.com/office/drawing/2014/main" val="61968432"/>
                    </a:ext>
                  </a:extLst>
                </a:gridCol>
                <a:gridCol w="2066544">
                  <a:extLst>
                    <a:ext uri="{9D8B030D-6E8A-4147-A177-3AD203B41FA5}">
                      <a16:colId xmlns:a16="http://schemas.microsoft.com/office/drawing/2014/main" val="1742267909"/>
                    </a:ext>
                  </a:extLst>
                </a:gridCol>
              </a:tblGrid>
              <a:tr h="457200">
                <a:tc>
                  <a:txBody>
                    <a:bodyPr/>
                    <a:lstStyle/>
                    <a:p>
                      <a:pPr marL="0" marR="0" algn="ctr">
                        <a:lnSpc>
                          <a:spcPts val="1205"/>
                        </a:lnSpc>
                        <a:spcBef>
                          <a:spcPts val="600"/>
                        </a:spcBef>
                        <a:spcAft>
                          <a:spcPts val="600"/>
                        </a:spcAft>
                      </a:pPr>
                      <a:r>
                        <a:rPr lang="en-US" sz="1800" b="1">
                          <a:solidFill>
                            <a:schemeClr val="tx1"/>
                          </a:solidFill>
                          <a:effectLst/>
                          <a:latin typeface="+mn-lt"/>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Moved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1174776">
                <a:tc>
                  <a:txBody>
                    <a:bodyPr/>
                    <a:lstStyle/>
                    <a:p>
                      <a:pPr marL="0" marR="0" algn="ctr">
                        <a:spcBef>
                          <a:spcPts val="200"/>
                        </a:spcBef>
                        <a:spcAft>
                          <a:spcPts val="200"/>
                        </a:spcAft>
                      </a:pPr>
                      <a:r>
                        <a:rPr lang="en-US" sz="1800" b="1" dirty="0">
                          <a:solidFill>
                            <a:schemeClr val="tx1"/>
                          </a:solidFill>
                          <a:effectLst/>
                          <a:latin typeface="+mn-lt"/>
                          <a:ea typeface="Open Sans" panose="020B0606030504020204" pitchFamily="34" charset="0"/>
                          <a:cs typeface="Open Sans" panose="020B0606030504020204" pitchFamily="34" charset="0"/>
                        </a:rPr>
                        <a:t>15</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dirty="0">
                          <a:solidFill>
                            <a:schemeClr val="dk1"/>
                          </a:solidFill>
                          <a:effectLst/>
                          <a:latin typeface="+mn-lt"/>
                          <a:ea typeface="Open Sans" panose="020B0606030504020204" pitchFamily="34" charset="0"/>
                          <a:cs typeface="Open Sans" panose="020B0606030504020204" pitchFamily="34" charset="0"/>
                        </a:rPr>
                        <a:t>Franklin Wrentham Family Medicine</a:t>
                      </a:r>
                    </a:p>
                  </a:txBody>
                  <a:tcPr marL="9964" marR="9964" marT="0" marB="0" anchor="ctr"/>
                </a:tc>
                <a:tc>
                  <a:txBody>
                    <a:bodyPr/>
                    <a:lstStyle/>
                    <a:p>
                      <a:pPr algn="ctr"/>
                      <a:r>
                        <a:rPr lang="en-US" sz="1800" kern="1200" dirty="0">
                          <a:solidFill>
                            <a:schemeClr val="dk1"/>
                          </a:solidFill>
                          <a:effectLst/>
                          <a:latin typeface="+mn-lt"/>
                          <a:ea typeface="Open Sans" panose="020B0606030504020204" pitchFamily="34" charset="0"/>
                          <a:cs typeface="Open Sans" panose="020B0606030504020204" pitchFamily="34" charset="0"/>
                        </a:rPr>
                        <a:t>440 E Central St</a:t>
                      </a:r>
                    </a:p>
                    <a:p>
                      <a:pPr algn="ctr"/>
                      <a:r>
                        <a:rPr lang="en-US" sz="1800" kern="1200" dirty="0">
                          <a:solidFill>
                            <a:schemeClr val="dk1"/>
                          </a:solidFill>
                          <a:effectLst/>
                          <a:latin typeface="+mn-lt"/>
                          <a:ea typeface="Open Sans" panose="020B0606030504020204" pitchFamily="34" charset="0"/>
                          <a:cs typeface="Open Sans" panose="020B0606030504020204" pitchFamily="34" charset="0"/>
                        </a:rPr>
                        <a:t>Franklin, MA 02038</a:t>
                      </a:r>
                      <a:endParaRPr lang="en-US" sz="1800" b="0" dirty="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2573494406"/>
                  </a:ext>
                </a:extLst>
              </a:tr>
              <a:tr h="1178169">
                <a:tc>
                  <a:txBody>
                    <a:bodyPr/>
                    <a:lstStyle/>
                    <a:p>
                      <a:pPr marL="0" marR="0" algn="ctr">
                        <a:spcBef>
                          <a:spcPts val="200"/>
                        </a:spcBef>
                        <a:spcAft>
                          <a:spcPts val="200"/>
                        </a:spcAft>
                      </a:pPr>
                      <a:r>
                        <a:rPr lang="en-US" sz="1800" b="1" dirty="0">
                          <a:solidFill>
                            <a:schemeClr val="tx1"/>
                          </a:solidFill>
                          <a:effectLst/>
                          <a:latin typeface="+mn-lt"/>
                          <a:ea typeface="Open Sans" panose="020B0606030504020204" pitchFamily="34" charset="0"/>
                          <a:cs typeface="Open Sans" panose="020B0606030504020204" pitchFamily="34" charset="0"/>
                        </a:rPr>
                        <a:t>16</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a:solidFill>
                            <a:schemeClr val="dk1"/>
                          </a:solidFill>
                          <a:effectLst/>
                          <a:latin typeface="+mn-lt"/>
                          <a:ea typeface="Open Sans" panose="020B0606030504020204" pitchFamily="34" charset="0"/>
                          <a:cs typeface="Open Sans" panose="020B0606030504020204" pitchFamily="34" charset="0"/>
                        </a:rPr>
                        <a:t>Gloria Moussa-Gabour</a:t>
                      </a:r>
                    </a:p>
                  </a:txBody>
                  <a:tcPr marL="9964" marR="9964" marT="0" marB="0" anchor="ctr"/>
                </a:tc>
                <a:tc>
                  <a:txBody>
                    <a:bodyPr/>
                    <a:lstStyle/>
                    <a:p>
                      <a:pPr algn="ctr"/>
                      <a:r>
                        <a:rPr lang="en-US" sz="1800" kern="1200">
                          <a:solidFill>
                            <a:schemeClr val="dk1"/>
                          </a:solidFill>
                          <a:effectLst/>
                          <a:latin typeface="+mn-lt"/>
                          <a:ea typeface="Open Sans" panose="020B0606030504020204" pitchFamily="34" charset="0"/>
                          <a:cs typeface="Open Sans" panose="020B0606030504020204" pitchFamily="34" charset="0"/>
                        </a:rPr>
                        <a:t>20 E Emerson St </a:t>
                      </a:r>
                    </a:p>
                    <a:p>
                      <a:pPr algn="ctr"/>
                      <a:r>
                        <a:rPr lang="en-US" sz="1800" kern="1200">
                          <a:solidFill>
                            <a:schemeClr val="dk1"/>
                          </a:solidFill>
                          <a:effectLst/>
                          <a:latin typeface="+mn-lt"/>
                          <a:ea typeface="Open Sans" panose="020B0606030504020204" pitchFamily="34" charset="0"/>
                          <a:cs typeface="Open Sans" panose="020B0606030504020204" pitchFamily="34" charset="0"/>
                        </a:rPr>
                        <a:t>Melrose, MA 02176</a:t>
                      </a:r>
                      <a:endParaRPr lang="en-US" sz="1800" b="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Primary Care Clinician (PCC) Plan and Tufts Health Together MCO</a:t>
                      </a:r>
                    </a:p>
                  </a:txBody>
                  <a:tcPr marL="51435" marR="51435" marT="0" marB="0" anchor="ctr"/>
                </a:tc>
                <a:tc>
                  <a:txBody>
                    <a:bodyPr/>
                    <a:lstStyle/>
                    <a:p>
                      <a:pPr marL="0" marR="0" lvl="0" indent="0" algn="ctr" defTabSz="914400" rtl="0" eaLnBrk="1" fontAlgn="auto" latinLnBrk="0" hangingPunct="1">
                        <a:lnSpc>
                          <a:spcPts val="1700"/>
                        </a:lnSpc>
                        <a:spcBef>
                          <a:spcPts val="600"/>
                        </a:spcBef>
                        <a:spcAft>
                          <a:spcPts val="6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n-lt"/>
                          <a:ea typeface="Open Sans" panose="020B0606030504020204" pitchFamily="34" charset="0"/>
                          <a:cs typeface="Open Sans" panose="020B0606030504020204" pitchFamily="34" charset="0"/>
                        </a:rPr>
                        <a:t>WellSense</a:t>
                      </a:r>
                      <a:r>
                        <a:rPr kumimoji="0" lang="en-US" sz="18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442298015"/>
                  </a:ext>
                </a:extLst>
              </a:tr>
              <a:tr h="715317">
                <a:tc>
                  <a:txBody>
                    <a:bodyPr/>
                    <a:lstStyle/>
                    <a:p>
                      <a:pPr marL="0" marR="0" algn="ctr">
                        <a:spcBef>
                          <a:spcPts val="200"/>
                        </a:spcBef>
                        <a:spcAft>
                          <a:spcPts val="200"/>
                        </a:spcAft>
                      </a:pPr>
                      <a:r>
                        <a:rPr lang="en-US" sz="1800" b="1" dirty="0">
                          <a:solidFill>
                            <a:schemeClr val="tx1"/>
                          </a:solidFill>
                          <a:effectLst/>
                          <a:latin typeface="+mn-lt"/>
                          <a:ea typeface="Open Sans"/>
                          <a:cs typeface="Open Sans"/>
                        </a:rPr>
                        <a:t>17</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dirty="0">
                          <a:solidFill>
                            <a:schemeClr val="dk1"/>
                          </a:solidFill>
                          <a:effectLst/>
                          <a:latin typeface="+mn-lt"/>
                          <a:ea typeface="Open Sans"/>
                          <a:cs typeface="Open Sans"/>
                        </a:rPr>
                        <a:t>HealthFirst Family Care Center, Inc. </a:t>
                      </a:r>
                    </a:p>
                  </a:txBody>
                  <a:tcPr marL="9964" marR="9964" marT="0" marB="0" anchor="ctr"/>
                </a:tc>
                <a:tc>
                  <a:txBody>
                    <a:bodyPr/>
                    <a:lstStyle/>
                    <a:p>
                      <a:pPr algn="ctr">
                        <a:lnSpc>
                          <a:spcPts val="1700"/>
                        </a:lnSpc>
                      </a:pPr>
                      <a:r>
                        <a:rPr lang="en-US" sz="1800" kern="1200" dirty="0">
                          <a:solidFill>
                            <a:schemeClr val="dk1"/>
                          </a:solidFill>
                          <a:effectLst/>
                          <a:latin typeface="+mn-lt"/>
                          <a:ea typeface="Open Sans"/>
                          <a:cs typeface="Open Sans"/>
                        </a:rPr>
                        <a:t>387 Quarry St </a:t>
                      </a:r>
                    </a:p>
                    <a:p>
                      <a:pPr algn="ctr">
                        <a:lnSpc>
                          <a:spcPts val="1700"/>
                        </a:lnSpc>
                      </a:pPr>
                      <a:r>
                        <a:rPr lang="en-US" sz="1800" kern="1200" dirty="0">
                          <a:solidFill>
                            <a:schemeClr val="dk1"/>
                          </a:solidFill>
                          <a:effectLst/>
                          <a:latin typeface="+mn-lt"/>
                          <a:ea typeface="Open Sans"/>
                          <a:cs typeface="Open Sans"/>
                        </a:rPr>
                        <a:t>Suite 100</a:t>
                      </a:r>
                    </a:p>
                    <a:p>
                      <a:pPr algn="ctr">
                        <a:lnSpc>
                          <a:spcPts val="1700"/>
                        </a:lnSpc>
                      </a:pPr>
                      <a:r>
                        <a:rPr lang="en-US" sz="1800" kern="1200" dirty="0">
                          <a:solidFill>
                            <a:schemeClr val="dk1"/>
                          </a:solidFill>
                          <a:effectLst/>
                          <a:latin typeface="+mn-lt"/>
                          <a:ea typeface="Open Sans"/>
                          <a:cs typeface="Open Sans"/>
                        </a:rPr>
                        <a:t>Fall River, MA 02723</a:t>
                      </a:r>
                      <a:endParaRPr lang="en-US" sz="1800" b="0" dirty="0">
                        <a:solidFill>
                          <a:schemeClr val="tx1"/>
                        </a:solidFill>
                        <a:effectLst/>
                        <a:latin typeface="+mn-lt"/>
                        <a:ea typeface="Open Sans"/>
                        <a:cs typeface="Open Sans"/>
                      </a:endParaRPr>
                    </a:p>
                  </a:txBody>
                  <a:tcPr marL="9964" marR="9964" marT="0" marB="0" anchor="ctr"/>
                </a:tc>
                <a:tc>
                  <a:txBody>
                    <a:bodyPr/>
                    <a:lstStyle/>
                    <a:p>
                      <a:pPr marL="0" marR="0" lvl="0" indent="0" algn="ctr" defTabSz="914400" rtl="0" eaLnBrk="1" fontAlgn="auto" latinLnBrk="0" hangingPunct="1">
                        <a:lnSpc>
                          <a:spcPts val="1700"/>
                        </a:lnSpc>
                        <a:spcBef>
                          <a:spcPts val="600"/>
                        </a:spcBef>
                        <a:spcAft>
                          <a:spcPts val="6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n-lt"/>
                          <a:ea typeface="Open Sans" panose="020B0606030504020204" pitchFamily="34" charset="0"/>
                          <a:cs typeface="Open Sans" panose="020B0606030504020204" pitchFamily="34" charset="0"/>
                        </a:rPr>
                        <a:t>WellSense</a:t>
                      </a:r>
                      <a:r>
                        <a:rPr kumimoji="0" lang="en-US" sz="18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rPr>
                        <a:t> Community Alliance ACO</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a:cs typeface="Open Sans"/>
                        </a:rPr>
                        <a:t>Community Care Cooperative</a:t>
                      </a:r>
                    </a:p>
                  </a:txBody>
                  <a:tcPr marL="51435" marR="51435" marT="0" marB="0" anchor="ctr"/>
                </a:tc>
                <a:extLst>
                  <a:ext uri="{0D108BD9-81ED-4DB2-BD59-A6C34878D82A}">
                    <a16:rowId xmlns:a16="http://schemas.microsoft.com/office/drawing/2014/main" val="1448595012"/>
                  </a:ext>
                </a:extLst>
              </a:tr>
            </a:tbl>
          </a:graphicData>
        </a:graphic>
      </p:graphicFrame>
      <p:sp>
        <p:nvSpPr>
          <p:cNvPr id="2" name="Content Placeholder 2">
            <a:extLst>
              <a:ext uri="{FF2B5EF4-FFF2-40B4-BE49-F238E27FC236}">
                <a16:creationId xmlns:a16="http://schemas.microsoft.com/office/drawing/2014/main" id="{60BC8EE6-FD6F-536A-AC4A-D0F968CF7FEC}"/>
              </a:ext>
            </a:extLst>
          </p:cNvPr>
          <p:cNvSpPr txBox="1">
            <a:spLocks/>
          </p:cNvSpPr>
          <p:nvPr/>
        </p:nvSpPr>
        <p:spPr bwMode="auto">
          <a:xfrm>
            <a:off x="227439" y="5153508"/>
            <a:ext cx="8690061" cy="14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The Enrollment Guide was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If you want to learn more about the health plans options, you can: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 Visit </a:t>
            </a:r>
            <a:r>
              <a:rPr lang="en-US" sz="1800" dirty="0">
                <a:solidFill>
                  <a:prstClr val="black"/>
                </a:solidFill>
                <a:ea typeface="Open Sans" panose="020B0606030504020204" pitchFamily="34" charset="0"/>
                <a:cs typeface="Open Sans" panose="020B0606030504020204" pitchFamily="34" charset="0"/>
                <a:hlinkClick r:id="rId4"/>
              </a:rPr>
              <a:t>www.MassHealthChoices.com</a:t>
            </a:r>
            <a:r>
              <a:rPr lang="en-US" sz="1800" dirty="0">
                <a:solidFill>
                  <a:prstClr val="black"/>
                </a:solidFill>
                <a:ea typeface="Open Sans" panose="020B0606030504020204" pitchFamily="34" charset="0"/>
                <a:cs typeface="Open Sans" panose="020B0606030504020204" pitchFamily="34" charset="0"/>
              </a:rPr>
              <a:t>; or</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Call MassHealth Customer Service at (800) 841-2900, TDD/TTY: 711.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MassHealth Customer Service is open Monday thru Friday, 8 am to 5 pm.</a:t>
            </a:r>
          </a:p>
        </p:txBody>
      </p:sp>
      <p:sp>
        <p:nvSpPr>
          <p:cNvPr id="4" name="Slide Number Placeholder 3">
            <a:extLst>
              <a:ext uri="{FF2B5EF4-FFF2-40B4-BE49-F238E27FC236}">
                <a16:creationId xmlns:a16="http://schemas.microsoft.com/office/drawing/2014/main" id="{D3E60799-5B9C-B575-30D0-0F20ABF48366}"/>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33</a:t>
            </a:fld>
            <a:endParaRPr lang="en-US" altLang="en-US" dirty="0"/>
          </a:p>
        </p:txBody>
      </p:sp>
    </p:spTree>
    <p:custDataLst>
      <p:tags r:id="rId1"/>
    </p:custDataLst>
    <p:extLst>
      <p:ext uri="{BB962C8B-B14F-4D97-AF65-F5344CB8AC3E}">
        <p14:creationId xmlns:p14="http://schemas.microsoft.com/office/powerpoint/2010/main" val="2096620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bwMode="auto">
          <a:xfrm>
            <a:off x="218908" y="63608"/>
            <a:ext cx="7544699"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6 of 9) </a:t>
            </a:r>
          </a:p>
        </p:txBody>
      </p:sp>
      <p:graphicFrame>
        <p:nvGraphicFramePr>
          <p:cNvPr id="3" name="Table 2">
            <a:extLst>
              <a:ext uri="{FF2B5EF4-FFF2-40B4-BE49-F238E27FC236}">
                <a16:creationId xmlns:a16="http://schemas.microsoft.com/office/drawing/2014/main" id="{FD52051F-56B4-D21D-B9CD-9E0AB459681D}"/>
              </a:ext>
            </a:extLst>
          </p:cNvPr>
          <p:cNvGraphicFramePr>
            <a:graphicFrameLocks noGrp="1"/>
          </p:cNvGraphicFramePr>
          <p:nvPr>
            <p:extLst>
              <p:ext uri="{D42A27DB-BD31-4B8C-83A1-F6EECF244321}">
                <p14:modId xmlns:p14="http://schemas.microsoft.com/office/powerpoint/2010/main" val="4005887187"/>
              </p:ext>
            </p:extLst>
          </p:nvPr>
        </p:nvGraphicFramePr>
        <p:xfrm>
          <a:off x="194076" y="1411197"/>
          <a:ext cx="8790116" cy="3554752"/>
        </p:xfrm>
        <a:graphic>
          <a:graphicData uri="http://schemas.openxmlformats.org/drawingml/2006/table">
            <a:tbl>
              <a:tblPr firstRow="1" firstCol="1" bandRow="1">
                <a:tableStyleId>{5C22544A-7EE6-4342-B048-85BDC9FD1C3A}</a:tableStyleId>
              </a:tblPr>
              <a:tblGrid>
                <a:gridCol w="374904">
                  <a:extLst>
                    <a:ext uri="{9D8B030D-6E8A-4147-A177-3AD203B41FA5}">
                      <a16:colId xmlns:a16="http://schemas.microsoft.com/office/drawing/2014/main" val="632897198"/>
                    </a:ext>
                  </a:extLst>
                </a:gridCol>
                <a:gridCol w="1883664">
                  <a:extLst>
                    <a:ext uri="{9D8B030D-6E8A-4147-A177-3AD203B41FA5}">
                      <a16:colId xmlns:a16="http://schemas.microsoft.com/office/drawing/2014/main" val="3648586897"/>
                    </a:ext>
                  </a:extLst>
                </a:gridCol>
                <a:gridCol w="2322576">
                  <a:extLst>
                    <a:ext uri="{9D8B030D-6E8A-4147-A177-3AD203B41FA5}">
                      <a16:colId xmlns:a16="http://schemas.microsoft.com/office/drawing/2014/main" val="314390810"/>
                    </a:ext>
                  </a:extLst>
                </a:gridCol>
                <a:gridCol w="2139696">
                  <a:extLst>
                    <a:ext uri="{9D8B030D-6E8A-4147-A177-3AD203B41FA5}">
                      <a16:colId xmlns:a16="http://schemas.microsoft.com/office/drawing/2014/main" val="61968432"/>
                    </a:ext>
                  </a:extLst>
                </a:gridCol>
                <a:gridCol w="2069276">
                  <a:extLst>
                    <a:ext uri="{9D8B030D-6E8A-4147-A177-3AD203B41FA5}">
                      <a16:colId xmlns:a16="http://schemas.microsoft.com/office/drawing/2014/main" val="1742267909"/>
                    </a:ext>
                  </a:extLst>
                </a:gridCol>
              </a:tblGrid>
              <a:tr h="457200">
                <a:tc>
                  <a:txBody>
                    <a:bodyPr/>
                    <a:lstStyle/>
                    <a:p>
                      <a:pPr marL="0" marR="0" algn="ctr">
                        <a:lnSpc>
                          <a:spcPts val="1205"/>
                        </a:lnSpc>
                        <a:spcBef>
                          <a:spcPts val="600"/>
                        </a:spcBef>
                        <a:spcAft>
                          <a:spcPts val="600"/>
                        </a:spcAft>
                      </a:pPr>
                      <a:r>
                        <a:rPr lang="en-US" sz="1800" b="1">
                          <a:solidFill>
                            <a:schemeClr val="tx1"/>
                          </a:solidFill>
                          <a:effectLst/>
                          <a:latin typeface="+mn-lt"/>
                          <a:ea typeface="Open Sans"/>
                          <a:cs typeface="Open Sans"/>
                        </a:rPr>
                        <a:t>#</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a:cs typeface="Open Sans"/>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a:cs typeface="Open Sans"/>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a:cs typeface="Open Sans"/>
                        </a:rPr>
                        <a:t>Moved from</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a:cs typeface="Open Sans"/>
                        </a:rPr>
                        <a:t>to </a:t>
                      </a:r>
                    </a:p>
                  </a:txBody>
                  <a:tcPr marL="9964" marR="9964" marT="0" marB="0" anchor="ctr"/>
                </a:tc>
                <a:extLst>
                  <a:ext uri="{0D108BD9-81ED-4DB2-BD59-A6C34878D82A}">
                    <a16:rowId xmlns:a16="http://schemas.microsoft.com/office/drawing/2014/main" val="695181708"/>
                  </a:ext>
                </a:extLst>
              </a:tr>
              <a:tr h="971685">
                <a:tc>
                  <a:txBody>
                    <a:bodyPr/>
                    <a:lstStyle/>
                    <a:p>
                      <a:pPr marL="0" marR="0" algn="ctr">
                        <a:spcBef>
                          <a:spcPts val="200"/>
                        </a:spcBef>
                        <a:spcAft>
                          <a:spcPts val="200"/>
                        </a:spcAft>
                      </a:pPr>
                      <a:r>
                        <a:rPr lang="en-US" sz="1800" b="1" dirty="0">
                          <a:solidFill>
                            <a:schemeClr val="tx1"/>
                          </a:solidFill>
                          <a:effectLst/>
                          <a:latin typeface="+mn-lt"/>
                          <a:ea typeface="Open Sans"/>
                          <a:cs typeface="Open Sans"/>
                        </a:rPr>
                        <a:t>18</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dirty="0">
                          <a:solidFill>
                            <a:schemeClr val="dk1"/>
                          </a:solidFill>
                          <a:effectLst/>
                          <a:latin typeface="+mn-lt"/>
                          <a:ea typeface="Open Sans"/>
                          <a:cs typeface="Open Sans"/>
                        </a:rPr>
                        <a:t>Hopkinton Family Practice</a:t>
                      </a:r>
                    </a:p>
                  </a:txBody>
                  <a:tcPr marL="9964" marR="9964" marT="0" marB="0" anchor="ctr"/>
                </a:tc>
                <a:tc>
                  <a:txBody>
                    <a:bodyPr/>
                    <a:lstStyle/>
                    <a:p>
                      <a:pPr algn="ctr">
                        <a:lnSpc>
                          <a:spcPts val="1700"/>
                        </a:lnSpc>
                      </a:pPr>
                      <a:r>
                        <a:rPr lang="en-US" sz="1800" kern="1200" dirty="0">
                          <a:solidFill>
                            <a:schemeClr val="dk1"/>
                          </a:solidFill>
                          <a:effectLst/>
                          <a:latin typeface="+mn-lt"/>
                          <a:ea typeface="Open Sans"/>
                          <a:cs typeface="Open Sans"/>
                        </a:rPr>
                        <a:t>77 W Main St </a:t>
                      </a:r>
                    </a:p>
                    <a:p>
                      <a:pPr algn="ctr">
                        <a:lnSpc>
                          <a:spcPts val="1700"/>
                        </a:lnSpc>
                      </a:pPr>
                      <a:r>
                        <a:rPr lang="en-US" sz="1800" kern="1200" dirty="0">
                          <a:solidFill>
                            <a:schemeClr val="dk1"/>
                          </a:solidFill>
                          <a:effectLst/>
                          <a:latin typeface="+mn-lt"/>
                          <a:ea typeface="Open Sans"/>
                          <a:cs typeface="Open Sans"/>
                        </a:rPr>
                        <a:t>Suite 204 </a:t>
                      </a:r>
                    </a:p>
                    <a:p>
                      <a:pPr algn="ctr">
                        <a:lnSpc>
                          <a:spcPts val="1700"/>
                        </a:lnSpc>
                      </a:pPr>
                      <a:r>
                        <a:rPr lang="en-US" sz="1800" kern="1200" dirty="0">
                          <a:solidFill>
                            <a:schemeClr val="dk1"/>
                          </a:solidFill>
                          <a:effectLst/>
                          <a:latin typeface="+mn-lt"/>
                          <a:ea typeface="Open Sans"/>
                          <a:cs typeface="Open Sans"/>
                        </a:rPr>
                        <a:t>Hopkinton, MA 01748</a:t>
                      </a:r>
                      <a:endParaRPr lang="en-US" sz="1800" b="0" dirty="0">
                        <a:solidFill>
                          <a:schemeClr val="tx1"/>
                        </a:solidFill>
                        <a:effectLst/>
                        <a:latin typeface="+mn-lt"/>
                        <a:ea typeface="Open Sans"/>
                        <a:cs typeface="Open Sans"/>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a:cs typeface="Open Sans"/>
                        </a:rPr>
                        <a:t>Mass General Brigham Health Plan With Mass General Brigham ACO</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a:cs typeface="Open Sans"/>
                        </a:rPr>
                        <a:t>Tufts Health Together with UMass Memorial Health</a:t>
                      </a:r>
                    </a:p>
                  </a:txBody>
                  <a:tcPr marL="51435" marR="51435" marT="0" marB="0" anchor="ctr"/>
                </a:tc>
                <a:extLst>
                  <a:ext uri="{0D108BD9-81ED-4DB2-BD59-A6C34878D82A}">
                    <a16:rowId xmlns:a16="http://schemas.microsoft.com/office/drawing/2014/main" val="4257288374"/>
                  </a:ext>
                </a:extLst>
              </a:tr>
              <a:tr h="1040474">
                <a:tc>
                  <a:txBody>
                    <a:bodyPr/>
                    <a:lstStyle/>
                    <a:p>
                      <a:pPr marL="0" marR="0" algn="ctr">
                        <a:spcBef>
                          <a:spcPts val="200"/>
                        </a:spcBef>
                        <a:spcAft>
                          <a:spcPts val="200"/>
                        </a:spcAft>
                      </a:pPr>
                      <a:r>
                        <a:rPr lang="en-US" sz="1800" b="1">
                          <a:solidFill>
                            <a:schemeClr val="tx1"/>
                          </a:solidFill>
                          <a:effectLst/>
                          <a:latin typeface="+mn-lt"/>
                          <a:ea typeface="Open Sans"/>
                          <a:cs typeface="Open Sans"/>
                        </a:rPr>
                        <a:t>19</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a:solidFill>
                            <a:schemeClr val="dk1"/>
                          </a:solidFill>
                          <a:effectLst/>
                          <a:latin typeface="+mn-lt"/>
                          <a:ea typeface="Open Sans"/>
                          <a:cs typeface="Open Sans"/>
                        </a:rPr>
                        <a:t>Hopkinton Internal Medicine and Pediatrics</a:t>
                      </a:r>
                    </a:p>
                  </a:txBody>
                  <a:tcPr marL="9964" marR="9964" marT="0" marB="0" anchor="ctr"/>
                </a:tc>
                <a:tc>
                  <a:txBody>
                    <a:bodyPr/>
                    <a:lstStyle/>
                    <a:p>
                      <a:pPr algn="ctr"/>
                      <a:r>
                        <a:rPr lang="en-US" sz="1800" kern="1200" dirty="0">
                          <a:solidFill>
                            <a:schemeClr val="dk1"/>
                          </a:solidFill>
                          <a:effectLst/>
                          <a:latin typeface="+mn-lt"/>
                          <a:ea typeface="Open Sans"/>
                          <a:cs typeface="Open Sans"/>
                        </a:rPr>
                        <a:t>1 Lumber St</a:t>
                      </a:r>
                    </a:p>
                    <a:p>
                      <a:pPr algn="ctr"/>
                      <a:r>
                        <a:rPr lang="en-US" sz="1800" kern="1200" dirty="0">
                          <a:solidFill>
                            <a:schemeClr val="dk1"/>
                          </a:solidFill>
                          <a:effectLst/>
                          <a:latin typeface="+mn-lt"/>
                          <a:ea typeface="Open Sans"/>
                          <a:cs typeface="Open Sans"/>
                        </a:rPr>
                        <a:t>Hopkinton, MA 01748</a:t>
                      </a:r>
                      <a:endParaRPr lang="en-US" sz="1800" b="0" dirty="0">
                        <a:solidFill>
                          <a:schemeClr val="tx1"/>
                        </a:solidFill>
                        <a:effectLst/>
                        <a:latin typeface="+mn-lt"/>
                        <a:ea typeface="Open Sans"/>
                        <a:cs typeface="Open Sans"/>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a:cs typeface="Open Sans"/>
                        </a:rPr>
                        <a:t>Mass General Brigham Health Plan With Mass General Brigham ACO</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a:cs typeface="Open Sans"/>
                        </a:rPr>
                        <a:t>Tufts Health Together with UMass Memorial Health</a:t>
                      </a:r>
                    </a:p>
                  </a:txBody>
                  <a:tcPr marL="51435" marR="51435" marT="0" marB="0" anchor="ctr"/>
                </a:tc>
                <a:extLst>
                  <a:ext uri="{0D108BD9-81ED-4DB2-BD59-A6C34878D82A}">
                    <a16:rowId xmlns:a16="http://schemas.microsoft.com/office/drawing/2014/main" val="422573449"/>
                  </a:ext>
                </a:extLst>
              </a:tr>
              <a:tr h="1085393">
                <a:tc>
                  <a:txBody>
                    <a:bodyPr/>
                    <a:lstStyle/>
                    <a:p>
                      <a:pPr marL="0" marR="0" algn="ctr">
                        <a:spcBef>
                          <a:spcPts val="200"/>
                        </a:spcBef>
                        <a:spcAft>
                          <a:spcPts val="200"/>
                        </a:spcAft>
                      </a:pPr>
                      <a:r>
                        <a:rPr lang="en-US" sz="1800" b="1">
                          <a:solidFill>
                            <a:schemeClr val="tx1"/>
                          </a:solidFill>
                          <a:effectLst/>
                          <a:latin typeface="+mn-lt"/>
                          <a:ea typeface="Open Sans"/>
                          <a:cs typeface="Open Sans"/>
                        </a:rPr>
                        <a:t>20</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a:solidFill>
                            <a:schemeClr val="dk1"/>
                          </a:solidFill>
                          <a:effectLst/>
                          <a:latin typeface="+mn-lt"/>
                          <a:ea typeface="Open Sans"/>
                          <a:cs typeface="Open Sans"/>
                        </a:rPr>
                        <a:t>Hopkinton Primary Care</a:t>
                      </a:r>
                    </a:p>
                  </a:txBody>
                  <a:tcPr marL="9964" marR="9964" marT="0" marB="0" anchor="ctr"/>
                </a:tc>
                <a:tc>
                  <a:txBody>
                    <a:bodyPr/>
                    <a:lstStyle/>
                    <a:p>
                      <a:pPr algn="ctr"/>
                      <a:r>
                        <a:rPr lang="en-US" sz="1800" kern="1200" dirty="0">
                          <a:solidFill>
                            <a:schemeClr val="dk1"/>
                          </a:solidFill>
                          <a:effectLst/>
                          <a:latin typeface="+mn-lt"/>
                          <a:ea typeface="Open Sans"/>
                          <a:cs typeface="Open Sans"/>
                        </a:rPr>
                        <a:t>169 W Main St </a:t>
                      </a:r>
                    </a:p>
                    <a:p>
                      <a:pPr algn="ctr"/>
                      <a:r>
                        <a:rPr lang="en-US" sz="1800" kern="1200" dirty="0">
                          <a:solidFill>
                            <a:schemeClr val="dk1"/>
                          </a:solidFill>
                          <a:effectLst/>
                          <a:latin typeface="+mn-lt"/>
                          <a:ea typeface="Open Sans"/>
                          <a:cs typeface="Open Sans"/>
                        </a:rPr>
                        <a:t>Hopkinton, MA 01748</a:t>
                      </a:r>
                      <a:endParaRPr lang="en-US" sz="1800" b="0" dirty="0">
                        <a:solidFill>
                          <a:schemeClr val="tx1"/>
                        </a:solidFill>
                        <a:effectLst/>
                        <a:latin typeface="+mn-lt"/>
                        <a:ea typeface="Open Sans"/>
                        <a:cs typeface="Open Sans"/>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a:cs typeface="Open Sans"/>
                        </a:rPr>
                        <a:t>Mass General Brigham Health Plan With Mass General Brigham ACO</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a:cs typeface="Open Sans"/>
                        </a:rPr>
                        <a:t>Tufts Health Together with UMass Memorial Health</a:t>
                      </a:r>
                    </a:p>
                  </a:txBody>
                  <a:tcPr marL="51435" marR="51435" marT="0" marB="0" anchor="ctr"/>
                </a:tc>
                <a:extLst>
                  <a:ext uri="{0D108BD9-81ED-4DB2-BD59-A6C34878D82A}">
                    <a16:rowId xmlns:a16="http://schemas.microsoft.com/office/drawing/2014/main" val="3074315011"/>
                  </a:ext>
                </a:extLst>
              </a:tr>
            </a:tbl>
          </a:graphicData>
        </a:graphic>
      </p:graphicFrame>
      <p:sp>
        <p:nvSpPr>
          <p:cNvPr id="2" name="Content Placeholder 2">
            <a:extLst>
              <a:ext uri="{FF2B5EF4-FFF2-40B4-BE49-F238E27FC236}">
                <a16:creationId xmlns:a16="http://schemas.microsoft.com/office/drawing/2014/main" id="{DE626EA9-388B-2957-F38C-4C6D0850C880}"/>
              </a:ext>
            </a:extLst>
          </p:cNvPr>
          <p:cNvSpPr txBox="1">
            <a:spLocks/>
          </p:cNvSpPr>
          <p:nvPr/>
        </p:nvSpPr>
        <p:spPr bwMode="auto">
          <a:xfrm>
            <a:off x="218908" y="4978321"/>
            <a:ext cx="8740453" cy="148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The Enrollment Guide was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If you want to learn more about the health plans options, you can: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 Visit </a:t>
            </a:r>
            <a:r>
              <a:rPr lang="en-US" sz="1800" dirty="0">
                <a:solidFill>
                  <a:prstClr val="black"/>
                </a:solidFill>
                <a:ea typeface="Open Sans" panose="020B0606030504020204" pitchFamily="34" charset="0"/>
                <a:cs typeface="Open Sans" panose="020B0606030504020204" pitchFamily="34" charset="0"/>
                <a:hlinkClick r:id="rId4"/>
              </a:rPr>
              <a:t>www.MassHealthChoices.com</a:t>
            </a:r>
            <a:r>
              <a:rPr lang="en-US" sz="1800" dirty="0">
                <a:solidFill>
                  <a:prstClr val="black"/>
                </a:solidFill>
                <a:ea typeface="Open Sans" panose="020B0606030504020204" pitchFamily="34" charset="0"/>
                <a:cs typeface="Open Sans" panose="020B0606030504020204" pitchFamily="34" charset="0"/>
              </a:rPr>
              <a:t>; or</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Call MassHealth Customer Service at (800) 841-2900, TDD/TTY: 711.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MassHealth Customer Service is open Monday thru Friday, 8 am to 5 pm.</a:t>
            </a:r>
          </a:p>
        </p:txBody>
      </p:sp>
      <p:sp>
        <p:nvSpPr>
          <p:cNvPr id="4" name="Slide Number Placeholder 3">
            <a:extLst>
              <a:ext uri="{FF2B5EF4-FFF2-40B4-BE49-F238E27FC236}">
                <a16:creationId xmlns:a16="http://schemas.microsoft.com/office/drawing/2014/main" id="{567CF59C-A62A-4C3D-CADC-40B3132E6BFE}"/>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34</a:t>
            </a:fld>
            <a:endParaRPr lang="en-US" altLang="en-US" dirty="0"/>
          </a:p>
        </p:txBody>
      </p:sp>
    </p:spTree>
    <p:custDataLst>
      <p:tags r:id="rId1"/>
    </p:custDataLst>
    <p:extLst>
      <p:ext uri="{BB962C8B-B14F-4D97-AF65-F5344CB8AC3E}">
        <p14:creationId xmlns:p14="http://schemas.microsoft.com/office/powerpoint/2010/main" val="1834563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E7EE2-9669-6318-EAD9-D8E0B029802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13D6397-BBBB-777A-9722-853D3248698B}"/>
              </a:ext>
            </a:extLst>
          </p:cNvPr>
          <p:cNvSpPr txBox="1">
            <a:spLocks noGrp="1"/>
          </p:cNvSpPr>
          <p:nvPr>
            <p:ph type="title" idx="4294967295"/>
          </p:nvPr>
        </p:nvSpPr>
        <p:spPr bwMode="auto">
          <a:xfrm>
            <a:off x="183739" y="97756"/>
            <a:ext cx="7544699"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7 of 9) </a:t>
            </a:r>
          </a:p>
        </p:txBody>
      </p:sp>
      <p:graphicFrame>
        <p:nvGraphicFramePr>
          <p:cNvPr id="3" name="Table 2">
            <a:extLst>
              <a:ext uri="{FF2B5EF4-FFF2-40B4-BE49-F238E27FC236}">
                <a16:creationId xmlns:a16="http://schemas.microsoft.com/office/drawing/2014/main" id="{C3F6D4FD-438E-4917-37D1-3AA92F38FFCF}"/>
              </a:ext>
            </a:extLst>
          </p:cNvPr>
          <p:cNvGraphicFramePr>
            <a:graphicFrameLocks noGrp="1"/>
          </p:cNvGraphicFramePr>
          <p:nvPr>
            <p:extLst>
              <p:ext uri="{D42A27DB-BD31-4B8C-83A1-F6EECF244321}">
                <p14:modId xmlns:p14="http://schemas.microsoft.com/office/powerpoint/2010/main" val="943974255"/>
              </p:ext>
            </p:extLst>
          </p:nvPr>
        </p:nvGraphicFramePr>
        <p:xfrm>
          <a:off x="202309" y="1315535"/>
          <a:ext cx="8789022" cy="3976010"/>
        </p:xfrm>
        <a:graphic>
          <a:graphicData uri="http://schemas.openxmlformats.org/drawingml/2006/table">
            <a:tbl>
              <a:tblPr firstRow="1" firstCol="1" bandRow="1">
                <a:tableStyleId>{5C22544A-7EE6-4342-B048-85BDC9FD1C3A}</a:tableStyleId>
              </a:tblPr>
              <a:tblGrid>
                <a:gridCol w="376542">
                  <a:extLst>
                    <a:ext uri="{9D8B030D-6E8A-4147-A177-3AD203B41FA5}">
                      <a16:colId xmlns:a16="http://schemas.microsoft.com/office/drawing/2014/main" val="632897198"/>
                    </a:ext>
                  </a:extLst>
                </a:gridCol>
                <a:gridCol w="1883664">
                  <a:extLst>
                    <a:ext uri="{9D8B030D-6E8A-4147-A177-3AD203B41FA5}">
                      <a16:colId xmlns:a16="http://schemas.microsoft.com/office/drawing/2014/main" val="3648586897"/>
                    </a:ext>
                  </a:extLst>
                </a:gridCol>
                <a:gridCol w="2322576">
                  <a:extLst>
                    <a:ext uri="{9D8B030D-6E8A-4147-A177-3AD203B41FA5}">
                      <a16:colId xmlns:a16="http://schemas.microsoft.com/office/drawing/2014/main" val="314390810"/>
                    </a:ext>
                  </a:extLst>
                </a:gridCol>
                <a:gridCol w="2139696">
                  <a:extLst>
                    <a:ext uri="{9D8B030D-6E8A-4147-A177-3AD203B41FA5}">
                      <a16:colId xmlns:a16="http://schemas.microsoft.com/office/drawing/2014/main" val="61968432"/>
                    </a:ext>
                  </a:extLst>
                </a:gridCol>
                <a:gridCol w="2066544">
                  <a:extLst>
                    <a:ext uri="{9D8B030D-6E8A-4147-A177-3AD203B41FA5}">
                      <a16:colId xmlns:a16="http://schemas.microsoft.com/office/drawing/2014/main" val="1742267909"/>
                    </a:ext>
                  </a:extLst>
                </a:gridCol>
              </a:tblGrid>
              <a:tr h="457200">
                <a:tc>
                  <a:txBody>
                    <a:bodyPr/>
                    <a:lstStyle/>
                    <a:p>
                      <a:pPr marL="0" marR="0" algn="ctr">
                        <a:lnSpc>
                          <a:spcPts val="1205"/>
                        </a:lnSpc>
                        <a:spcBef>
                          <a:spcPts val="600"/>
                        </a:spcBef>
                        <a:spcAft>
                          <a:spcPts val="600"/>
                        </a:spcAft>
                      </a:pPr>
                      <a:r>
                        <a:rPr lang="en-US" sz="1800" b="1">
                          <a:solidFill>
                            <a:schemeClr val="tx1"/>
                          </a:solidFill>
                          <a:effectLst/>
                          <a:latin typeface="+mn-lt"/>
                          <a:ea typeface="Open Sans"/>
                          <a:cs typeface="Open Sans"/>
                        </a:rPr>
                        <a:t>#</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a:cs typeface="Open Sans"/>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a:cs typeface="Open Sans"/>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a:cs typeface="Open Sans"/>
                        </a:rPr>
                        <a:t>Moved from</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a:cs typeface="Open Sans"/>
                        </a:rPr>
                        <a:t>to </a:t>
                      </a:r>
                    </a:p>
                  </a:txBody>
                  <a:tcPr marL="9964" marR="9964" marT="0" marB="0" anchor="ctr"/>
                </a:tc>
                <a:extLst>
                  <a:ext uri="{0D108BD9-81ED-4DB2-BD59-A6C34878D82A}">
                    <a16:rowId xmlns:a16="http://schemas.microsoft.com/office/drawing/2014/main" val="695181708"/>
                  </a:ext>
                </a:extLst>
              </a:tr>
              <a:tr h="1011115">
                <a:tc>
                  <a:txBody>
                    <a:bodyPr/>
                    <a:lstStyle/>
                    <a:p>
                      <a:pPr marL="0" marR="0" algn="ctr">
                        <a:spcBef>
                          <a:spcPts val="200"/>
                        </a:spcBef>
                        <a:spcAft>
                          <a:spcPts val="200"/>
                        </a:spcAft>
                      </a:pPr>
                      <a:r>
                        <a:rPr lang="en-US" sz="1800" b="1" dirty="0">
                          <a:solidFill>
                            <a:schemeClr val="tx1"/>
                          </a:solidFill>
                          <a:effectLst/>
                          <a:latin typeface="+mn-lt"/>
                          <a:ea typeface="Open Sans"/>
                          <a:cs typeface="Open Sans"/>
                        </a:rPr>
                        <a:t>21</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dirty="0">
                          <a:solidFill>
                            <a:schemeClr val="dk1"/>
                          </a:solidFill>
                          <a:effectLst/>
                          <a:latin typeface="+mn-lt"/>
                          <a:ea typeface="Open Sans"/>
                          <a:cs typeface="Open Sans"/>
                        </a:rPr>
                        <a:t>Mcgrath Medical Group</a:t>
                      </a:r>
                    </a:p>
                  </a:txBody>
                  <a:tcPr marL="9964" marR="9964" marT="0" marB="0" anchor="ctr"/>
                </a:tc>
                <a:tc>
                  <a:txBody>
                    <a:bodyPr/>
                    <a:lstStyle/>
                    <a:p>
                      <a:pPr algn="ctr"/>
                      <a:r>
                        <a:rPr lang="en-US" sz="1800" kern="1200" dirty="0">
                          <a:solidFill>
                            <a:schemeClr val="dk1"/>
                          </a:solidFill>
                          <a:effectLst/>
                          <a:latin typeface="+mn-lt"/>
                          <a:ea typeface="Open Sans"/>
                          <a:cs typeface="Open Sans"/>
                        </a:rPr>
                        <a:t>117 Water St </a:t>
                      </a:r>
                    </a:p>
                    <a:p>
                      <a:pPr algn="ctr"/>
                      <a:r>
                        <a:rPr lang="en-US" sz="1800" kern="1200" dirty="0">
                          <a:solidFill>
                            <a:schemeClr val="dk1"/>
                          </a:solidFill>
                          <a:effectLst/>
                          <a:latin typeface="+mn-lt"/>
                          <a:ea typeface="Open Sans"/>
                          <a:cs typeface="Open Sans"/>
                        </a:rPr>
                        <a:t>Milford, MA 01757</a:t>
                      </a:r>
                      <a:endParaRPr lang="en-US" sz="1800" b="0" dirty="0">
                        <a:solidFill>
                          <a:schemeClr val="tx1"/>
                        </a:solidFill>
                        <a:effectLst/>
                        <a:latin typeface="+mn-lt"/>
                        <a:ea typeface="Open Sans"/>
                        <a:cs typeface="Open Sans"/>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a:cs typeface="Open Sans"/>
                        </a:rPr>
                        <a:t>Mass General Brigham Health Plan With Mass General Brigham ACO</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a:cs typeface="Open Sans"/>
                        </a:rPr>
                        <a:t>Tufts Health Together with UMass Memorial Health</a:t>
                      </a:r>
                    </a:p>
                  </a:txBody>
                  <a:tcPr marL="51435" marR="51435" marT="0" marB="0" anchor="ctr"/>
                </a:tc>
                <a:extLst>
                  <a:ext uri="{0D108BD9-81ED-4DB2-BD59-A6C34878D82A}">
                    <a16:rowId xmlns:a16="http://schemas.microsoft.com/office/drawing/2014/main" val="1806908713"/>
                  </a:ext>
                </a:extLst>
              </a:tr>
              <a:tr h="817032">
                <a:tc>
                  <a:txBody>
                    <a:bodyPr/>
                    <a:lstStyle/>
                    <a:p>
                      <a:pPr marL="0" marR="0" algn="ctr">
                        <a:spcBef>
                          <a:spcPts val="200"/>
                        </a:spcBef>
                        <a:spcAft>
                          <a:spcPts val="200"/>
                        </a:spcAft>
                      </a:pPr>
                      <a:r>
                        <a:rPr lang="en-US" sz="1800" b="1">
                          <a:solidFill>
                            <a:schemeClr val="tx1"/>
                          </a:solidFill>
                          <a:effectLst/>
                          <a:latin typeface="+mn-lt"/>
                          <a:ea typeface="Open Sans"/>
                          <a:cs typeface="Open Sans"/>
                        </a:rPr>
                        <a:t>22</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dirty="0">
                          <a:solidFill>
                            <a:schemeClr val="dk1"/>
                          </a:solidFill>
                          <a:effectLst/>
                          <a:latin typeface="+mn-lt"/>
                          <a:ea typeface="Open Sans"/>
                          <a:cs typeface="Open Sans"/>
                        </a:rPr>
                        <a:t>Mendon Internal Medicine</a:t>
                      </a:r>
                    </a:p>
                  </a:txBody>
                  <a:tcPr marL="9964" marR="9964" marT="0" marB="0" anchor="ctr"/>
                </a:tc>
                <a:tc>
                  <a:txBody>
                    <a:bodyPr/>
                    <a:lstStyle/>
                    <a:p>
                      <a:pPr algn="ctr"/>
                      <a:r>
                        <a:rPr lang="en-US" sz="1800" kern="1200" dirty="0">
                          <a:solidFill>
                            <a:schemeClr val="dk1"/>
                          </a:solidFill>
                          <a:effectLst/>
                          <a:latin typeface="+mn-lt"/>
                          <a:ea typeface="Open Sans"/>
                          <a:cs typeface="Open Sans"/>
                        </a:rPr>
                        <a:t>12 Uxbridge Rd</a:t>
                      </a:r>
                    </a:p>
                    <a:p>
                      <a:pPr algn="ctr"/>
                      <a:r>
                        <a:rPr lang="en-US" sz="1800" kern="1200" dirty="0">
                          <a:solidFill>
                            <a:schemeClr val="dk1"/>
                          </a:solidFill>
                          <a:effectLst/>
                          <a:latin typeface="+mn-lt"/>
                          <a:ea typeface="Open Sans"/>
                          <a:cs typeface="Open Sans"/>
                        </a:rPr>
                        <a:t>Mendon, MA 01756</a:t>
                      </a:r>
                      <a:endParaRPr lang="en-US" sz="1800" b="0" dirty="0">
                        <a:solidFill>
                          <a:schemeClr val="tx1"/>
                        </a:solidFill>
                        <a:effectLst/>
                        <a:latin typeface="+mn-lt"/>
                        <a:ea typeface="Open Sans"/>
                        <a:cs typeface="Open Sans"/>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a:cs typeface="Open Sans"/>
                        </a:rPr>
                        <a:t>Mass General Brigham Health Plan With Mass General Brigham ACO</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a:cs typeface="Open Sans"/>
                        </a:rPr>
                        <a:t>Tufts Health Together with UMass Memorial Health</a:t>
                      </a:r>
                    </a:p>
                  </a:txBody>
                  <a:tcPr marL="51435" marR="51435" marT="0" marB="0" anchor="ctr"/>
                </a:tc>
                <a:extLst>
                  <a:ext uri="{0D108BD9-81ED-4DB2-BD59-A6C34878D82A}">
                    <a16:rowId xmlns:a16="http://schemas.microsoft.com/office/drawing/2014/main" val="3431160678"/>
                  </a:ext>
                </a:extLst>
              </a:tr>
              <a:tr h="767795">
                <a:tc>
                  <a:txBody>
                    <a:bodyPr/>
                    <a:lstStyle/>
                    <a:p>
                      <a:pPr marL="0" marR="0" algn="ctr">
                        <a:spcBef>
                          <a:spcPts val="200"/>
                        </a:spcBef>
                        <a:spcAft>
                          <a:spcPts val="200"/>
                        </a:spcAft>
                      </a:pPr>
                      <a:r>
                        <a:rPr lang="en-US" sz="1800" b="1">
                          <a:solidFill>
                            <a:schemeClr val="tx1"/>
                          </a:solidFill>
                          <a:effectLst/>
                          <a:latin typeface="+mn-lt"/>
                          <a:ea typeface="Open Sans"/>
                          <a:cs typeface="Open Sans"/>
                        </a:rPr>
                        <a:t>23</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a:solidFill>
                            <a:schemeClr val="dk1"/>
                          </a:solidFill>
                          <a:effectLst/>
                          <a:latin typeface="+mn-lt"/>
                          <a:ea typeface="Open Sans"/>
                          <a:cs typeface="Open Sans"/>
                        </a:rPr>
                        <a:t>Oak Pediatrics</a:t>
                      </a:r>
                    </a:p>
                  </a:txBody>
                  <a:tcPr marL="9964" marR="9964" marT="0" marB="0" anchor="ctr"/>
                </a:tc>
                <a:tc>
                  <a:txBody>
                    <a:bodyPr/>
                    <a:lstStyle/>
                    <a:p>
                      <a:pPr algn="ctr">
                        <a:lnSpc>
                          <a:spcPts val="1700"/>
                        </a:lnSpc>
                      </a:pPr>
                      <a:r>
                        <a:rPr lang="en-US" sz="1800" kern="1200" dirty="0">
                          <a:solidFill>
                            <a:schemeClr val="dk1"/>
                          </a:solidFill>
                          <a:effectLst/>
                          <a:latin typeface="+mn-lt"/>
                          <a:ea typeface="Open Sans"/>
                          <a:cs typeface="Open Sans"/>
                        </a:rPr>
                        <a:t>198 Littleton Road </a:t>
                      </a:r>
                    </a:p>
                    <a:p>
                      <a:pPr algn="ctr">
                        <a:lnSpc>
                          <a:spcPts val="1700"/>
                        </a:lnSpc>
                      </a:pPr>
                      <a:r>
                        <a:rPr lang="en-US" sz="1800" kern="1200" dirty="0">
                          <a:solidFill>
                            <a:schemeClr val="dk1"/>
                          </a:solidFill>
                          <a:effectLst/>
                          <a:latin typeface="+mn-lt"/>
                          <a:ea typeface="Open Sans"/>
                          <a:cs typeface="Open Sans"/>
                        </a:rPr>
                        <a:t>Suite 204</a:t>
                      </a:r>
                    </a:p>
                    <a:p>
                      <a:pPr algn="ctr">
                        <a:lnSpc>
                          <a:spcPts val="1700"/>
                        </a:lnSpc>
                      </a:pPr>
                      <a:r>
                        <a:rPr lang="en-US" sz="1800" kern="1200" dirty="0">
                          <a:solidFill>
                            <a:schemeClr val="dk1"/>
                          </a:solidFill>
                          <a:effectLst/>
                          <a:latin typeface="+mn-lt"/>
                          <a:ea typeface="Open Sans"/>
                          <a:cs typeface="Open Sans"/>
                        </a:rPr>
                        <a:t>Westford, MA</a:t>
                      </a:r>
                      <a:endParaRPr lang="en-US" sz="1800" b="0" dirty="0">
                        <a:solidFill>
                          <a:schemeClr val="tx1"/>
                        </a:solidFill>
                        <a:effectLst/>
                        <a:latin typeface="+mn-lt"/>
                        <a:ea typeface="Open Sans"/>
                        <a:cs typeface="Open Sans"/>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a:cs typeface="Open Sans"/>
                        </a:rPr>
                        <a:t>Tufts Health Together MCO</a:t>
                      </a:r>
                    </a:p>
                  </a:txBody>
                  <a:tcPr marL="51435" marR="51435" marT="0" marB="0" anchor="ctr"/>
                </a:tc>
                <a:tc>
                  <a:txBody>
                    <a:bodyPr/>
                    <a:lstStyle/>
                    <a:p>
                      <a:pPr marL="0" marR="0" lvl="0" indent="0" algn="ctr" defTabSz="914400" rtl="0" eaLnBrk="1" fontAlgn="auto" latinLnBrk="0" hangingPunct="1">
                        <a:lnSpc>
                          <a:spcPts val="1700"/>
                        </a:lnSpc>
                        <a:spcBef>
                          <a:spcPts val="600"/>
                        </a:spcBef>
                        <a:spcAft>
                          <a:spcPts val="6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n-lt"/>
                          <a:ea typeface="Open Sans"/>
                          <a:cs typeface="Open Sans"/>
                        </a:rPr>
                        <a:t>WellSense</a:t>
                      </a:r>
                      <a:r>
                        <a:rPr kumimoji="0" lang="en-US" sz="1800" b="0" i="0" u="none" strike="noStrike" kern="1200" cap="none" spc="0" normalizeH="0" baseline="0" noProof="0" dirty="0">
                          <a:ln>
                            <a:noFill/>
                          </a:ln>
                          <a:solidFill>
                            <a:prstClr val="black"/>
                          </a:solidFill>
                          <a:effectLst/>
                          <a:uLnTx/>
                          <a:uFillTx/>
                          <a:latin typeface="+mn-lt"/>
                          <a:ea typeface="Open Sans"/>
                          <a:cs typeface="Open Sans"/>
                        </a:rPr>
                        <a:t> Care Alliance</a:t>
                      </a:r>
                    </a:p>
                  </a:txBody>
                  <a:tcPr marL="51435" marR="51435" marT="0" marB="0" anchor="ctr"/>
                </a:tc>
                <a:extLst>
                  <a:ext uri="{0D108BD9-81ED-4DB2-BD59-A6C34878D82A}">
                    <a16:rowId xmlns:a16="http://schemas.microsoft.com/office/drawing/2014/main" val="2541539253"/>
                  </a:ext>
                </a:extLst>
              </a:tr>
              <a:tr h="516385">
                <a:tc>
                  <a:txBody>
                    <a:bodyPr/>
                    <a:lstStyle/>
                    <a:p>
                      <a:pPr marL="0" marR="0" algn="ctr">
                        <a:spcBef>
                          <a:spcPts val="200"/>
                        </a:spcBef>
                        <a:spcAft>
                          <a:spcPts val="200"/>
                        </a:spcAft>
                      </a:pPr>
                      <a:r>
                        <a:rPr lang="en-US" sz="1800" b="1">
                          <a:solidFill>
                            <a:schemeClr val="tx1"/>
                          </a:solidFill>
                          <a:effectLst/>
                          <a:latin typeface="+mn-lt"/>
                          <a:ea typeface="Open Sans"/>
                          <a:cs typeface="Open Sans"/>
                        </a:rPr>
                        <a:t>24</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dirty="0">
                          <a:solidFill>
                            <a:schemeClr val="dk1"/>
                          </a:solidFill>
                          <a:effectLst/>
                          <a:latin typeface="+mn-lt"/>
                          <a:ea typeface="Open Sans"/>
                          <a:cs typeface="Open Sans"/>
                        </a:rPr>
                        <a:t>Pediatric Associates of Wellesley, Inc</a:t>
                      </a:r>
                    </a:p>
                  </a:txBody>
                  <a:tcPr marL="9964" marR="9964" marT="0" marB="0" anchor="ctr"/>
                </a:tc>
                <a:tc>
                  <a:txBody>
                    <a:bodyPr/>
                    <a:lstStyle/>
                    <a:p>
                      <a:pPr algn="ctr"/>
                      <a:r>
                        <a:rPr lang="en-US" sz="1800" kern="1200" dirty="0">
                          <a:solidFill>
                            <a:schemeClr val="dk1"/>
                          </a:solidFill>
                          <a:effectLst/>
                          <a:latin typeface="+mn-lt"/>
                          <a:ea typeface="Open Sans"/>
                          <a:cs typeface="Open Sans"/>
                        </a:rPr>
                        <a:t>266 Main St </a:t>
                      </a:r>
                    </a:p>
                    <a:p>
                      <a:pPr algn="ctr"/>
                      <a:r>
                        <a:rPr lang="en-US" sz="1800" kern="1200" dirty="0">
                          <a:solidFill>
                            <a:schemeClr val="dk1"/>
                          </a:solidFill>
                          <a:effectLst/>
                          <a:latin typeface="+mn-lt"/>
                          <a:ea typeface="Open Sans"/>
                          <a:cs typeface="Open Sans"/>
                        </a:rPr>
                        <a:t>Suite 18</a:t>
                      </a:r>
                    </a:p>
                    <a:p>
                      <a:pPr algn="ctr"/>
                      <a:r>
                        <a:rPr lang="en-US" sz="1800" kern="1200" dirty="0">
                          <a:solidFill>
                            <a:schemeClr val="dk1"/>
                          </a:solidFill>
                          <a:effectLst/>
                          <a:latin typeface="+mn-lt"/>
                          <a:ea typeface="Open Sans"/>
                          <a:cs typeface="Open Sans"/>
                        </a:rPr>
                        <a:t>Medfield, MA 02052</a:t>
                      </a:r>
                      <a:endParaRPr lang="en-US" sz="1800" b="0" dirty="0">
                        <a:solidFill>
                          <a:schemeClr val="tx1"/>
                        </a:solidFill>
                        <a:effectLst/>
                        <a:latin typeface="+mn-lt"/>
                        <a:ea typeface="Open Sans"/>
                        <a:cs typeface="Open Sans"/>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a:cs typeface="Open Sans"/>
                        </a:rPr>
                        <a:t>Primary Care Clinician (PCC) Plan</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a:cs typeface="Open Sans"/>
                        </a:rPr>
                        <a:t>Mass General Brigham Health Plan With Mass General Brigham ACO</a:t>
                      </a:r>
                    </a:p>
                  </a:txBody>
                  <a:tcPr marL="51435" marR="51435" marT="0" marB="0" anchor="ctr"/>
                </a:tc>
                <a:extLst>
                  <a:ext uri="{0D108BD9-81ED-4DB2-BD59-A6C34878D82A}">
                    <a16:rowId xmlns:a16="http://schemas.microsoft.com/office/drawing/2014/main" val="1144875750"/>
                  </a:ext>
                </a:extLst>
              </a:tr>
            </a:tbl>
          </a:graphicData>
        </a:graphic>
      </p:graphicFrame>
      <p:sp>
        <p:nvSpPr>
          <p:cNvPr id="2" name="Content Placeholder 2">
            <a:extLst>
              <a:ext uri="{FF2B5EF4-FFF2-40B4-BE49-F238E27FC236}">
                <a16:creationId xmlns:a16="http://schemas.microsoft.com/office/drawing/2014/main" id="{80D3016B-E2DE-CDAF-50E2-E4EEAEF1C895}"/>
              </a:ext>
            </a:extLst>
          </p:cNvPr>
          <p:cNvSpPr txBox="1">
            <a:spLocks/>
          </p:cNvSpPr>
          <p:nvPr/>
        </p:nvSpPr>
        <p:spPr bwMode="auto">
          <a:xfrm>
            <a:off x="385701" y="5312563"/>
            <a:ext cx="8422239" cy="13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The Enrollment Guide was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If you want to learn more about the health plans options, you can: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 Visit </a:t>
            </a:r>
            <a:r>
              <a:rPr lang="en-US" sz="1800" dirty="0">
                <a:solidFill>
                  <a:prstClr val="black"/>
                </a:solidFill>
                <a:ea typeface="Open Sans" panose="020B0606030504020204" pitchFamily="34" charset="0"/>
                <a:cs typeface="Open Sans" panose="020B0606030504020204" pitchFamily="34" charset="0"/>
                <a:hlinkClick r:id="rId4"/>
              </a:rPr>
              <a:t>www.MassHealthChoices.com</a:t>
            </a:r>
            <a:r>
              <a:rPr lang="en-US" sz="1800" dirty="0">
                <a:solidFill>
                  <a:prstClr val="black"/>
                </a:solidFill>
                <a:ea typeface="Open Sans" panose="020B0606030504020204" pitchFamily="34" charset="0"/>
                <a:cs typeface="Open Sans" panose="020B0606030504020204" pitchFamily="34" charset="0"/>
              </a:rPr>
              <a:t>; or</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Call MassHealth Customer Service at (800) 841-2900, TDD/TTY: 711.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MassHealth Customer Service is open Monday thru Friday, 8 am to 5 pm.</a:t>
            </a:r>
          </a:p>
        </p:txBody>
      </p:sp>
      <p:sp>
        <p:nvSpPr>
          <p:cNvPr id="4" name="Slide Number Placeholder 3">
            <a:extLst>
              <a:ext uri="{FF2B5EF4-FFF2-40B4-BE49-F238E27FC236}">
                <a16:creationId xmlns:a16="http://schemas.microsoft.com/office/drawing/2014/main" id="{B585B1D6-D476-54D6-A374-F4478ECE8FFC}"/>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35</a:t>
            </a:fld>
            <a:endParaRPr lang="en-US" altLang="en-US" dirty="0"/>
          </a:p>
        </p:txBody>
      </p:sp>
    </p:spTree>
    <p:custDataLst>
      <p:tags r:id="rId1"/>
    </p:custDataLst>
    <p:extLst>
      <p:ext uri="{BB962C8B-B14F-4D97-AF65-F5344CB8AC3E}">
        <p14:creationId xmlns:p14="http://schemas.microsoft.com/office/powerpoint/2010/main" val="3418432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9C1C5-C8C8-261A-9A46-53E71944466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930D82D-0C9B-AD65-6AC6-813287EBBF47}"/>
              </a:ext>
            </a:extLst>
          </p:cNvPr>
          <p:cNvSpPr txBox="1">
            <a:spLocks noGrp="1"/>
          </p:cNvSpPr>
          <p:nvPr>
            <p:ph type="title" idx="4294967295"/>
          </p:nvPr>
        </p:nvSpPr>
        <p:spPr bwMode="auto">
          <a:xfrm>
            <a:off x="218908" y="107777"/>
            <a:ext cx="7544699"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8 of 9) </a:t>
            </a:r>
          </a:p>
        </p:txBody>
      </p:sp>
      <p:graphicFrame>
        <p:nvGraphicFramePr>
          <p:cNvPr id="3" name="Table 2">
            <a:extLst>
              <a:ext uri="{FF2B5EF4-FFF2-40B4-BE49-F238E27FC236}">
                <a16:creationId xmlns:a16="http://schemas.microsoft.com/office/drawing/2014/main" id="{84F12576-23B5-941A-1108-617D316D2846}"/>
              </a:ext>
            </a:extLst>
          </p:cNvPr>
          <p:cNvGraphicFramePr>
            <a:graphicFrameLocks noGrp="1"/>
          </p:cNvGraphicFramePr>
          <p:nvPr>
            <p:extLst>
              <p:ext uri="{D42A27DB-BD31-4B8C-83A1-F6EECF244321}">
                <p14:modId xmlns:p14="http://schemas.microsoft.com/office/powerpoint/2010/main" val="803390244"/>
              </p:ext>
            </p:extLst>
          </p:nvPr>
        </p:nvGraphicFramePr>
        <p:xfrm>
          <a:off x="176276" y="1344420"/>
          <a:ext cx="8791448" cy="3529119"/>
        </p:xfrm>
        <a:graphic>
          <a:graphicData uri="http://schemas.openxmlformats.org/drawingml/2006/table">
            <a:tbl>
              <a:tblPr firstRow="1" firstCol="1" bandRow="1">
                <a:tableStyleId>{5C22544A-7EE6-4342-B048-85BDC9FD1C3A}</a:tableStyleId>
              </a:tblPr>
              <a:tblGrid>
                <a:gridCol w="378968">
                  <a:extLst>
                    <a:ext uri="{9D8B030D-6E8A-4147-A177-3AD203B41FA5}">
                      <a16:colId xmlns:a16="http://schemas.microsoft.com/office/drawing/2014/main" val="632897198"/>
                    </a:ext>
                  </a:extLst>
                </a:gridCol>
                <a:gridCol w="1883664">
                  <a:extLst>
                    <a:ext uri="{9D8B030D-6E8A-4147-A177-3AD203B41FA5}">
                      <a16:colId xmlns:a16="http://schemas.microsoft.com/office/drawing/2014/main" val="3648586897"/>
                    </a:ext>
                  </a:extLst>
                </a:gridCol>
                <a:gridCol w="2322576">
                  <a:extLst>
                    <a:ext uri="{9D8B030D-6E8A-4147-A177-3AD203B41FA5}">
                      <a16:colId xmlns:a16="http://schemas.microsoft.com/office/drawing/2014/main" val="314390810"/>
                    </a:ext>
                  </a:extLst>
                </a:gridCol>
                <a:gridCol w="2139696">
                  <a:extLst>
                    <a:ext uri="{9D8B030D-6E8A-4147-A177-3AD203B41FA5}">
                      <a16:colId xmlns:a16="http://schemas.microsoft.com/office/drawing/2014/main" val="61968432"/>
                    </a:ext>
                  </a:extLst>
                </a:gridCol>
                <a:gridCol w="2066544">
                  <a:extLst>
                    <a:ext uri="{9D8B030D-6E8A-4147-A177-3AD203B41FA5}">
                      <a16:colId xmlns:a16="http://schemas.microsoft.com/office/drawing/2014/main" val="1742267909"/>
                    </a:ext>
                  </a:extLst>
                </a:gridCol>
              </a:tblGrid>
              <a:tr h="457200">
                <a:tc>
                  <a:txBody>
                    <a:bodyPr/>
                    <a:lstStyle/>
                    <a:p>
                      <a:pPr marL="0" marR="0" algn="ctr">
                        <a:lnSpc>
                          <a:spcPts val="1205"/>
                        </a:lnSpc>
                        <a:spcBef>
                          <a:spcPts val="600"/>
                        </a:spcBef>
                        <a:spcAft>
                          <a:spcPts val="600"/>
                        </a:spcAft>
                      </a:pPr>
                      <a:r>
                        <a:rPr lang="en-US" sz="1800" b="1">
                          <a:solidFill>
                            <a:schemeClr val="tx1"/>
                          </a:solidFill>
                          <a:effectLst/>
                          <a:latin typeface="+mn-lt"/>
                          <a:ea typeface="Open Sans"/>
                          <a:cs typeface="Open Sans"/>
                        </a:rPr>
                        <a:t>#</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a:cs typeface="Open Sans"/>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a:cs typeface="Open Sans"/>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a:cs typeface="Open Sans"/>
                        </a:rPr>
                        <a:t>Moved from</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a:cs typeface="Open Sans"/>
                        </a:rPr>
                        <a:t>to </a:t>
                      </a:r>
                    </a:p>
                  </a:txBody>
                  <a:tcPr marL="9964" marR="9964" marT="0" marB="0" anchor="ctr"/>
                </a:tc>
                <a:extLst>
                  <a:ext uri="{0D108BD9-81ED-4DB2-BD59-A6C34878D82A}">
                    <a16:rowId xmlns:a16="http://schemas.microsoft.com/office/drawing/2014/main" val="695181708"/>
                  </a:ext>
                </a:extLst>
              </a:tr>
              <a:tr h="1015789">
                <a:tc>
                  <a:txBody>
                    <a:bodyPr/>
                    <a:lstStyle/>
                    <a:p>
                      <a:pPr marL="0" marR="0" algn="ctr">
                        <a:spcBef>
                          <a:spcPts val="200"/>
                        </a:spcBef>
                        <a:spcAft>
                          <a:spcPts val="200"/>
                        </a:spcAft>
                      </a:pPr>
                      <a:r>
                        <a:rPr lang="en-US" sz="1800" b="1" dirty="0">
                          <a:solidFill>
                            <a:schemeClr val="tx1"/>
                          </a:solidFill>
                          <a:effectLst/>
                          <a:latin typeface="+mn-lt"/>
                          <a:ea typeface="Open Sans"/>
                          <a:cs typeface="Open Sans"/>
                        </a:rPr>
                        <a:t>25</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dirty="0">
                          <a:solidFill>
                            <a:schemeClr val="dk1"/>
                          </a:solidFill>
                          <a:effectLst/>
                          <a:latin typeface="+mn-lt"/>
                          <a:ea typeface="Open Sans"/>
                          <a:cs typeface="Open Sans"/>
                        </a:rPr>
                        <a:t>Pediatric Associates of Wellesley, Inc</a:t>
                      </a:r>
                    </a:p>
                  </a:txBody>
                  <a:tcPr marL="9964" marR="9964" marT="0" marB="0" anchor="ctr"/>
                </a:tc>
                <a:tc>
                  <a:txBody>
                    <a:bodyPr/>
                    <a:lstStyle/>
                    <a:p>
                      <a:pPr algn="ctr">
                        <a:lnSpc>
                          <a:spcPts val="1700"/>
                        </a:lnSpc>
                        <a:spcBef>
                          <a:spcPts val="600"/>
                        </a:spcBef>
                        <a:spcAft>
                          <a:spcPts val="600"/>
                        </a:spcAft>
                      </a:pPr>
                      <a:r>
                        <a:rPr lang="en-US" sz="1800" kern="1200" dirty="0">
                          <a:solidFill>
                            <a:schemeClr val="dk1"/>
                          </a:solidFill>
                          <a:effectLst/>
                          <a:latin typeface="+mn-lt"/>
                          <a:ea typeface="Open Sans"/>
                          <a:cs typeface="Open Sans"/>
                        </a:rPr>
                        <a:t>134 South Avenue</a:t>
                      </a:r>
                    </a:p>
                    <a:p>
                      <a:pPr algn="ctr">
                        <a:lnSpc>
                          <a:spcPts val="1700"/>
                        </a:lnSpc>
                        <a:spcBef>
                          <a:spcPts val="600"/>
                        </a:spcBef>
                        <a:spcAft>
                          <a:spcPts val="600"/>
                        </a:spcAft>
                      </a:pPr>
                      <a:r>
                        <a:rPr lang="en-US" sz="1800" kern="1200" dirty="0">
                          <a:solidFill>
                            <a:schemeClr val="dk1"/>
                          </a:solidFill>
                          <a:effectLst/>
                          <a:latin typeface="+mn-lt"/>
                          <a:ea typeface="Open Sans"/>
                          <a:cs typeface="Open Sans"/>
                        </a:rPr>
                        <a:t>Weston, MA 02493</a:t>
                      </a:r>
                      <a:endParaRPr lang="en-US" sz="1800" b="0" dirty="0">
                        <a:solidFill>
                          <a:schemeClr val="tx1"/>
                        </a:solidFill>
                        <a:effectLst/>
                        <a:latin typeface="+mn-lt"/>
                        <a:ea typeface="Open Sans"/>
                        <a:cs typeface="Open Sans"/>
                      </a:endParaRPr>
                    </a:p>
                  </a:txBody>
                  <a:tcPr marL="9964" marR="9964" marT="0" marB="0" anchor="ctr"/>
                </a:tc>
                <a:tc>
                  <a:txBody>
                    <a:bodyPr/>
                    <a:lstStyle/>
                    <a:p>
                      <a:pPr marL="0" marR="0" algn="ctr">
                        <a:lnSpc>
                          <a:spcPts val="1700"/>
                        </a:lnSpc>
                        <a:spcAft>
                          <a:spcPts val="600"/>
                        </a:spcAft>
                        <a:buNone/>
                      </a:pPr>
                      <a:r>
                        <a:rPr lang="en-US" sz="1800" dirty="0">
                          <a:effectLst/>
                          <a:latin typeface="+mn-lt"/>
                          <a:ea typeface="Open Sans"/>
                          <a:cs typeface="Open Sans"/>
                        </a:rPr>
                        <a:t>Primary Care Clinician (PCC) Plan</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a:cs typeface="Open Sans"/>
                        </a:rPr>
                        <a:t>Mass General Brigham Health Plan With Mass General Brigham ACO</a:t>
                      </a:r>
                    </a:p>
                  </a:txBody>
                  <a:tcPr marL="51435" marR="51435" marT="0" marB="0" anchor="ctr"/>
                </a:tc>
                <a:extLst>
                  <a:ext uri="{0D108BD9-81ED-4DB2-BD59-A6C34878D82A}">
                    <a16:rowId xmlns:a16="http://schemas.microsoft.com/office/drawing/2014/main" val="2599137047"/>
                  </a:ext>
                </a:extLst>
              </a:tr>
              <a:tr h="339667">
                <a:tc>
                  <a:txBody>
                    <a:bodyPr/>
                    <a:lstStyle/>
                    <a:p>
                      <a:pPr marL="0" marR="0" algn="ctr">
                        <a:spcBef>
                          <a:spcPts val="200"/>
                        </a:spcBef>
                        <a:spcAft>
                          <a:spcPts val="200"/>
                        </a:spcAft>
                      </a:pPr>
                      <a:r>
                        <a:rPr lang="en-US" sz="1800" b="1" dirty="0">
                          <a:solidFill>
                            <a:schemeClr val="tx1"/>
                          </a:solidFill>
                          <a:effectLst/>
                          <a:latin typeface="+mn-lt"/>
                          <a:ea typeface="Open Sans"/>
                          <a:cs typeface="Open Sans"/>
                        </a:rPr>
                        <a:t>26</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dirty="0">
                          <a:solidFill>
                            <a:schemeClr val="dk1"/>
                          </a:solidFill>
                          <a:effectLst/>
                          <a:latin typeface="+mn-lt"/>
                          <a:ea typeface="Open Sans"/>
                          <a:cs typeface="Open Sans"/>
                        </a:rPr>
                        <a:t>Pelham Healthcare Associate (site 1) </a:t>
                      </a:r>
                    </a:p>
                  </a:txBody>
                  <a:tcPr marL="9964" marR="9964" marT="0" marB="0" anchor="ctr"/>
                </a:tc>
                <a:tc>
                  <a:txBody>
                    <a:bodyPr/>
                    <a:lstStyle/>
                    <a:p>
                      <a:pPr algn="ctr">
                        <a:lnSpc>
                          <a:spcPts val="1700"/>
                        </a:lnSpc>
                        <a:spcBef>
                          <a:spcPts val="600"/>
                        </a:spcBef>
                        <a:spcAft>
                          <a:spcPts val="600"/>
                        </a:spcAft>
                      </a:pPr>
                      <a:r>
                        <a:rPr lang="en-US" sz="1800" kern="1200" dirty="0">
                          <a:solidFill>
                            <a:schemeClr val="dk1"/>
                          </a:solidFill>
                          <a:effectLst/>
                          <a:latin typeface="+mn-lt"/>
                          <a:ea typeface="Open Sans"/>
                          <a:cs typeface="Open Sans"/>
                        </a:rPr>
                        <a:t>49 Atwood Road </a:t>
                      </a:r>
                    </a:p>
                    <a:p>
                      <a:pPr algn="ctr">
                        <a:lnSpc>
                          <a:spcPts val="1700"/>
                        </a:lnSpc>
                        <a:spcBef>
                          <a:spcPts val="600"/>
                        </a:spcBef>
                        <a:spcAft>
                          <a:spcPts val="600"/>
                        </a:spcAft>
                      </a:pPr>
                      <a:r>
                        <a:rPr lang="en-US" sz="1800" kern="1200" dirty="0">
                          <a:solidFill>
                            <a:schemeClr val="dk1"/>
                          </a:solidFill>
                          <a:effectLst/>
                          <a:latin typeface="+mn-lt"/>
                          <a:ea typeface="Open Sans"/>
                          <a:cs typeface="Open Sans"/>
                        </a:rPr>
                        <a:t>Suite 1 </a:t>
                      </a:r>
                    </a:p>
                    <a:p>
                      <a:pPr algn="ctr">
                        <a:lnSpc>
                          <a:spcPts val="1700"/>
                        </a:lnSpc>
                        <a:spcBef>
                          <a:spcPts val="600"/>
                        </a:spcBef>
                        <a:spcAft>
                          <a:spcPts val="600"/>
                        </a:spcAft>
                      </a:pPr>
                      <a:r>
                        <a:rPr lang="en-US" sz="1800" kern="1200" dirty="0">
                          <a:solidFill>
                            <a:schemeClr val="dk1"/>
                          </a:solidFill>
                          <a:effectLst/>
                          <a:latin typeface="+mn-lt"/>
                          <a:ea typeface="Open Sans"/>
                          <a:cs typeface="Open Sans"/>
                        </a:rPr>
                        <a:t>Pelham, NH 03076</a:t>
                      </a:r>
                      <a:endParaRPr lang="en-US" sz="1800" b="0" dirty="0">
                        <a:solidFill>
                          <a:schemeClr val="tx1"/>
                        </a:solidFill>
                        <a:effectLst/>
                        <a:latin typeface="+mn-lt"/>
                        <a:ea typeface="Open Sans"/>
                        <a:cs typeface="Open Sans"/>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a:cs typeface="Open Sans"/>
                        </a:rPr>
                        <a:t>Tufts Health Together MCO</a:t>
                      </a:r>
                    </a:p>
                  </a:txBody>
                  <a:tcPr marL="51435" marR="51435" marT="0" marB="0" anchor="ctr"/>
                </a:tc>
                <a:tc>
                  <a:txBody>
                    <a:bodyPr/>
                    <a:lstStyle/>
                    <a:p>
                      <a:pPr marL="0" marR="0" lvl="0" indent="0" algn="ctr" defTabSz="914400" rtl="0" eaLnBrk="1" fontAlgn="auto" latinLnBrk="0" hangingPunct="1">
                        <a:lnSpc>
                          <a:spcPts val="1700"/>
                        </a:lnSpc>
                        <a:spcBef>
                          <a:spcPts val="600"/>
                        </a:spcBef>
                        <a:spcAft>
                          <a:spcPts val="6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n-lt"/>
                          <a:ea typeface="Open Sans"/>
                          <a:cs typeface="Open Sans"/>
                        </a:rPr>
                        <a:t>WellSense</a:t>
                      </a:r>
                      <a:r>
                        <a:rPr kumimoji="0" lang="en-US" sz="1800" b="0" i="0" u="none" strike="noStrike" kern="1200" cap="none" spc="0" normalizeH="0" baseline="0" noProof="0" dirty="0">
                          <a:ln>
                            <a:noFill/>
                          </a:ln>
                          <a:solidFill>
                            <a:prstClr val="black"/>
                          </a:solidFill>
                          <a:effectLst/>
                          <a:uLnTx/>
                          <a:uFillTx/>
                          <a:latin typeface="+mn-lt"/>
                          <a:ea typeface="Open Sans"/>
                          <a:cs typeface="Open Sans"/>
                        </a:rPr>
                        <a:t> Care Alliance</a:t>
                      </a:r>
                    </a:p>
                  </a:txBody>
                  <a:tcPr marL="51435" marR="51435" marT="0" marB="0" anchor="ctr"/>
                </a:tc>
                <a:extLst>
                  <a:ext uri="{0D108BD9-81ED-4DB2-BD59-A6C34878D82A}">
                    <a16:rowId xmlns:a16="http://schemas.microsoft.com/office/drawing/2014/main" val="636486459"/>
                  </a:ext>
                </a:extLst>
              </a:tr>
              <a:tr h="339667">
                <a:tc>
                  <a:txBody>
                    <a:bodyPr/>
                    <a:lstStyle/>
                    <a:p>
                      <a:pPr marL="0" marR="0" algn="ctr">
                        <a:spcBef>
                          <a:spcPts val="200"/>
                        </a:spcBef>
                        <a:spcAft>
                          <a:spcPts val="200"/>
                        </a:spcAft>
                      </a:pPr>
                      <a:r>
                        <a:rPr lang="en-US" sz="1800" b="1" dirty="0">
                          <a:solidFill>
                            <a:schemeClr val="tx1"/>
                          </a:solidFill>
                          <a:effectLst/>
                          <a:latin typeface="+mn-lt"/>
                          <a:ea typeface="Open Sans" panose="020B0606030504020204" pitchFamily="34" charset="0"/>
                          <a:cs typeface="Open Sans" panose="020B0606030504020204" pitchFamily="34" charset="0"/>
                        </a:rPr>
                        <a:t>27</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dirty="0">
                          <a:solidFill>
                            <a:schemeClr val="dk1"/>
                          </a:solidFill>
                          <a:effectLst/>
                          <a:latin typeface="+mn-lt"/>
                          <a:ea typeface="Open Sans" panose="020B0606030504020204" pitchFamily="34" charset="0"/>
                          <a:cs typeface="Open Sans" panose="020B0606030504020204" pitchFamily="34" charset="0"/>
                        </a:rPr>
                        <a:t>Pelham Healthcare Associates DBA Westford Primary Care (site 2) </a:t>
                      </a:r>
                    </a:p>
                  </a:txBody>
                  <a:tcPr marL="9964" marR="9964" marT="0" marB="0" anchor="ctr"/>
                </a:tc>
                <a:tc>
                  <a:txBody>
                    <a:bodyPr/>
                    <a:lstStyle/>
                    <a:p>
                      <a:pPr algn="ctr"/>
                      <a:r>
                        <a:rPr lang="en-US" sz="1800" kern="1200" dirty="0">
                          <a:solidFill>
                            <a:schemeClr val="dk1"/>
                          </a:solidFill>
                          <a:effectLst/>
                          <a:latin typeface="+mn-lt"/>
                          <a:ea typeface="Open Sans" panose="020B0606030504020204" pitchFamily="34" charset="0"/>
                          <a:cs typeface="Open Sans" panose="020B0606030504020204" pitchFamily="34" charset="0"/>
                        </a:rPr>
                        <a:t>198 Littleton Road </a:t>
                      </a:r>
                    </a:p>
                    <a:p>
                      <a:pPr algn="ctr"/>
                      <a:r>
                        <a:rPr lang="en-US" sz="1800" kern="1200" dirty="0">
                          <a:solidFill>
                            <a:schemeClr val="dk1"/>
                          </a:solidFill>
                          <a:effectLst/>
                          <a:latin typeface="+mn-lt"/>
                          <a:ea typeface="Open Sans" panose="020B0606030504020204" pitchFamily="34" charset="0"/>
                          <a:cs typeface="Open Sans" panose="020B0606030504020204" pitchFamily="34" charset="0"/>
                        </a:rPr>
                        <a:t>Suite 203</a:t>
                      </a:r>
                    </a:p>
                    <a:p>
                      <a:pPr algn="ctr"/>
                      <a:r>
                        <a:rPr lang="en-US" sz="1800" kern="1200" dirty="0">
                          <a:solidFill>
                            <a:schemeClr val="dk1"/>
                          </a:solidFill>
                          <a:effectLst/>
                          <a:latin typeface="+mn-lt"/>
                          <a:ea typeface="Open Sans" panose="020B0606030504020204" pitchFamily="34" charset="0"/>
                          <a:cs typeface="Open Sans" panose="020B0606030504020204" pitchFamily="34" charset="0"/>
                        </a:rPr>
                        <a:t>Westford, MA 01886</a:t>
                      </a:r>
                      <a:endParaRPr lang="en-US" sz="1800" b="0" dirty="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Tufts Health Together MCO</a:t>
                      </a:r>
                    </a:p>
                  </a:txBody>
                  <a:tcPr marL="51435" marR="51435" marT="0" marB="0" anchor="ctr"/>
                </a:tc>
                <a:tc>
                  <a:txBody>
                    <a:bodyPr/>
                    <a:lstStyle/>
                    <a:p>
                      <a:pPr marL="0" marR="0" lvl="0" indent="0" algn="ctr" defTabSz="914400" rtl="0" eaLnBrk="1" fontAlgn="auto" latinLnBrk="0" hangingPunct="1">
                        <a:lnSpc>
                          <a:spcPts val="1700"/>
                        </a:lnSpc>
                        <a:spcBef>
                          <a:spcPts val="600"/>
                        </a:spcBef>
                        <a:spcAft>
                          <a:spcPts val="6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n-lt"/>
                          <a:ea typeface="Open Sans"/>
                          <a:cs typeface="Open Sans"/>
                        </a:rPr>
                        <a:t>WellSense</a:t>
                      </a:r>
                      <a:r>
                        <a:rPr kumimoji="0" lang="en-US" sz="1800" b="0" i="0" u="none" strike="noStrike" kern="1200" cap="none" spc="0" normalizeH="0" baseline="0" noProof="0" dirty="0">
                          <a:ln>
                            <a:noFill/>
                          </a:ln>
                          <a:solidFill>
                            <a:prstClr val="black"/>
                          </a:solidFill>
                          <a:effectLst/>
                          <a:uLnTx/>
                          <a:uFillTx/>
                          <a:latin typeface="+mn-lt"/>
                          <a:ea typeface="Open Sans"/>
                          <a:cs typeface="Open Sans"/>
                        </a:rPr>
                        <a:t> Care Alliance</a:t>
                      </a:r>
                    </a:p>
                    <a:p>
                      <a:pPr marL="0" marR="0" algn="ctr">
                        <a:lnSpc>
                          <a:spcPts val="1205"/>
                        </a:lnSpc>
                        <a:spcBef>
                          <a:spcPts val="720"/>
                        </a:spcBef>
                        <a:spcAft>
                          <a:spcPts val="720"/>
                        </a:spcAft>
                        <a:buNone/>
                      </a:pPr>
                      <a:endParaRPr lang="en-US" sz="1800" dirty="0">
                        <a:effectLst/>
                        <a:latin typeface="+mn-lt"/>
                        <a:ea typeface="Open Sans" panose="020B0606030504020204" pitchFamily="34" charset="0"/>
                        <a:cs typeface="Open Sans" panose="020B0606030504020204" pitchFamily="34" charset="0"/>
                      </a:endParaRPr>
                    </a:p>
                  </a:txBody>
                  <a:tcPr marL="51435" marR="51435" marT="0" marB="0" anchor="ctr"/>
                </a:tc>
                <a:extLst>
                  <a:ext uri="{0D108BD9-81ED-4DB2-BD59-A6C34878D82A}">
                    <a16:rowId xmlns:a16="http://schemas.microsoft.com/office/drawing/2014/main" val="1570041581"/>
                  </a:ext>
                </a:extLst>
              </a:tr>
            </a:tbl>
          </a:graphicData>
        </a:graphic>
      </p:graphicFrame>
      <p:sp>
        <p:nvSpPr>
          <p:cNvPr id="2" name="Content Placeholder 2">
            <a:extLst>
              <a:ext uri="{FF2B5EF4-FFF2-40B4-BE49-F238E27FC236}">
                <a16:creationId xmlns:a16="http://schemas.microsoft.com/office/drawing/2014/main" id="{AE5304F6-12EF-0B09-223D-490FBA6BBDF0}"/>
              </a:ext>
            </a:extLst>
          </p:cNvPr>
          <p:cNvSpPr txBox="1">
            <a:spLocks/>
          </p:cNvSpPr>
          <p:nvPr/>
        </p:nvSpPr>
        <p:spPr bwMode="auto">
          <a:xfrm>
            <a:off x="218908" y="5015616"/>
            <a:ext cx="8467892" cy="152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The Enrollment Guide was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If you want to learn more about the health plans options, you can: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 Visit </a:t>
            </a:r>
            <a:r>
              <a:rPr lang="en-US" sz="1800" dirty="0">
                <a:solidFill>
                  <a:prstClr val="black"/>
                </a:solidFill>
                <a:ea typeface="Open Sans" panose="020B0606030504020204" pitchFamily="34" charset="0"/>
                <a:cs typeface="Open Sans" panose="020B0606030504020204" pitchFamily="34" charset="0"/>
                <a:hlinkClick r:id="rId4"/>
              </a:rPr>
              <a:t>www.MassHealthChoices.com</a:t>
            </a:r>
            <a:r>
              <a:rPr lang="en-US" sz="1800" dirty="0">
                <a:solidFill>
                  <a:prstClr val="black"/>
                </a:solidFill>
                <a:ea typeface="Open Sans" panose="020B0606030504020204" pitchFamily="34" charset="0"/>
                <a:cs typeface="Open Sans" panose="020B0606030504020204" pitchFamily="34" charset="0"/>
              </a:rPr>
              <a:t>; or</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Call MassHealth Customer Service at (800) 841-2900, TDD/TTY: 711.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MassHealth Customer Service is open Monday thru Friday, 8 am to 5 pm.</a:t>
            </a:r>
          </a:p>
        </p:txBody>
      </p:sp>
      <p:sp>
        <p:nvSpPr>
          <p:cNvPr id="4" name="Slide Number Placeholder 3">
            <a:extLst>
              <a:ext uri="{FF2B5EF4-FFF2-40B4-BE49-F238E27FC236}">
                <a16:creationId xmlns:a16="http://schemas.microsoft.com/office/drawing/2014/main" id="{3465E9D7-2118-CC01-FA37-A0E512EAFC4E}"/>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36</a:t>
            </a:fld>
            <a:endParaRPr lang="en-US" altLang="en-US" dirty="0"/>
          </a:p>
        </p:txBody>
      </p:sp>
    </p:spTree>
    <p:custDataLst>
      <p:tags r:id="rId1"/>
    </p:custDataLst>
    <p:extLst>
      <p:ext uri="{BB962C8B-B14F-4D97-AF65-F5344CB8AC3E}">
        <p14:creationId xmlns:p14="http://schemas.microsoft.com/office/powerpoint/2010/main" val="307460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89AD2-EBD5-1E91-7590-E854A5AD23E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465426C-C3BB-329F-8CDB-0CEF0EC4E286}"/>
              </a:ext>
            </a:extLst>
          </p:cNvPr>
          <p:cNvSpPr txBox="1">
            <a:spLocks noGrp="1"/>
          </p:cNvSpPr>
          <p:nvPr>
            <p:ph type="title" idx="4294967295"/>
          </p:nvPr>
        </p:nvSpPr>
        <p:spPr bwMode="auto">
          <a:xfrm>
            <a:off x="139780" y="136525"/>
            <a:ext cx="757986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9 of 9) </a:t>
            </a:r>
          </a:p>
        </p:txBody>
      </p:sp>
      <p:graphicFrame>
        <p:nvGraphicFramePr>
          <p:cNvPr id="3" name="Table 2">
            <a:extLst>
              <a:ext uri="{FF2B5EF4-FFF2-40B4-BE49-F238E27FC236}">
                <a16:creationId xmlns:a16="http://schemas.microsoft.com/office/drawing/2014/main" id="{C10BEAF2-6A70-24BD-E4F4-94FC0E0BEA5B}"/>
              </a:ext>
            </a:extLst>
          </p:cNvPr>
          <p:cNvGraphicFramePr>
            <a:graphicFrameLocks noGrp="1"/>
          </p:cNvGraphicFramePr>
          <p:nvPr>
            <p:extLst>
              <p:ext uri="{D42A27DB-BD31-4B8C-83A1-F6EECF244321}">
                <p14:modId xmlns:p14="http://schemas.microsoft.com/office/powerpoint/2010/main" val="1415659288"/>
              </p:ext>
            </p:extLst>
          </p:nvPr>
        </p:nvGraphicFramePr>
        <p:xfrm>
          <a:off x="180728" y="1414131"/>
          <a:ext cx="8782544" cy="3074418"/>
        </p:xfrm>
        <a:graphic>
          <a:graphicData uri="http://schemas.openxmlformats.org/drawingml/2006/table">
            <a:tbl>
              <a:tblPr firstRow="1" firstCol="1" bandRow="1">
                <a:tableStyleId>{5C22544A-7EE6-4342-B048-85BDC9FD1C3A}</a:tableStyleId>
              </a:tblPr>
              <a:tblGrid>
                <a:gridCol w="370064">
                  <a:extLst>
                    <a:ext uri="{9D8B030D-6E8A-4147-A177-3AD203B41FA5}">
                      <a16:colId xmlns:a16="http://schemas.microsoft.com/office/drawing/2014/main" val="632897198"/>
                    </a:ext>
                  </a:extLst>
                </a:gridCol>
                <a:gridCol w="1883664">
                  <a:extLst>
                    <a:ext uri="{9D8B030D-6E8A-4147-A177-3AD203B41FA5}">
                      <a16:colId xmlns:a16="http://schemas.microsoft.com/office/drawing/2014/main" val="3648586897"/>
                    </a:ext>
                  </a:extLst>
                </a:gridCol>
                <a:gridCol w="2322576">
                  <a:extLst>
                    <a:ext uri="{9D8B030D-6E8A-4147-A177-3AD203B41FA5}">
                      <a16:colId xmlns:a16="http://schemas.microsoft.com/office/drawing/2014/main" val="314390810"/>
                    </a:ext>
                  </a:extLst>
                </a:gridCol>
                <a:gridCol w="2139696">
                  <a:extLst>
                    <a:ext uri="{9D8B030D-6E8A-4147-A177-3AD203B41FA5}">
                      <a16:colId xmlns:a16="http://schemas.microsoft.com/office/drawing/2014/main" val="61968432"/>
                    </a:ext>
                  </a:extLst>
                </a:gridCol>
                <a:gridCol w="2066544">
                  <a:extLst>
                    <a:ext uri="{9D8B030D-6E8A-4147-A177-3AD203B41FA5}">
                      <a16:colId xmlns:a16="http://schemas.microsoft.com/office/drawing/2014/main" val="1742267909"/>
                    </a:ext>
                  </a:extLst>
                </a:gridCol>
              </a:tblGrid>
              <a:tr h="457200">
                <a:tc>
                  <a:txBody>
                    <a:bodyPr/>
                    <a:lstStyle/>
                    <a:p>
                      <a:pPr marL="0" marR="0" algn="ctr">
                        <a:lnSpc>
                          <a:spcPts val="1205"/>
                        </a:lnSpc>
                        <a:spcBef>
                          <a:spcPts val="600"/>
                        </a:spcBef>
                        <a:spcAft>
                          <a:spcPts val="600"/>
                        </a:spcAft>
                      </a:pPr>
                      <a:r>
                        <a:rPr lang="en-US" sz="1800" b="1">
                          <a:solidFill>
                            <a:schemeClr val="tx1"/>
                          </a:solidFill>
                          <a:effectLst/>
                          <a:latin typeface="+mn-lt"/>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Moved from</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1169144">
                <a:tc>
                  <a:txBody>
                    <a:bodyPr/>
                    <a:lstStyle/>
                    <a:p>
                      <a:pPr marL="0" marR="0" algn="ctr">
                        <a:spcBef>
                          <a:spcPts val="200"/>
                        </a:spcBef>
                        <a:spcAft>
                          <a:spcPts val="200"/>
                        </a:spcAft>
                      </a:pPr>
                      <a:r>
                        <a:rPr lang="en-US" sz="1800" b="1" dirty="0">
                          <a:solidFill>
                            <a:schemeClr val="tx1"/>
                          </a:solidFill>
                          <a:effectLst/>
                          <a:latin typeface="+mn-lt"/>
                          <a:ea typeface="Open Sans" panose="020B0606030504020204" pitchFamily="34" charset="0"/>
                          <a:cs typeface="Open Sans" panose="020B0606030504020204" pitchFamily="34" charset="0"/>
                        </a:rPr>
                        <a:t>28</a:t>
                      </a:r>
                    </a:p>
                  </a:txBody>
                  <a:tcPr marL="9964" marR="9964" marT="0" marB="0" anchor="ctr"/>
                </a:tc>
                <a:tc>
                  <a:txBody>
                    <a:bodyPr/>
                    <a:lstStyle/>
                    <a:p>
                      <a:pPr marL="0" marR="0" algn="ctr">
                        <a:lnSpc>
                          <a:spcPct val="115000"/>
                        </a:lnSpc>
                        <a:spcBef>
                          <a:spcPts val="200"/>
                        </a:spcBef>
                        <a:spcAft>
                          <a:spcPts val="200"/>
                        </a:spcAft>
                      </a:pPr>
                      <a:r>
                        <a:rPr lang="en-US" sz="1800" dirty="0">
                          <a:effectLst/>
                          <a:latin typeface="+mn-lt"/>
                          <a:ea typeface="Open Sans" panose="020B0606030504020204" pitchFamily="34" charset="0"/>
                          <a:cs typeface="Open Sans" panose="020B0606030504020204" pitchFamily="34" charset="0"/>
                        </a:rPr>
                        <a:t>Primary Care Physicians </a:t>
                      </a:r>
                    </a:p>
                  </a:txBody>
                  <a:tcPr marL="9964" marR="9964" marT="0" marB="0" anchor="ctr"/>
                </a:tc>
                <a:tc>
                  <a:txBody>
                    <a:bodyPr/>
                    <a:lstStyle/>
                    <a:p>
                      <a:pPr marL="0" marR="0" algn="ctr">
                        <a:lnSpc>
                          <a:spcPct val="115000"/>
                        </a:lnSpc>
                        <a:spcBef>
                          <a:spcPts val="200"/>
                        </a:spcBef>
                        <a:spcAft>
                          <a:spcPts val="200"/>
                        </a:spcAft>
                        <a:buNone/>
                      </a:pPr>
                      <a:r>
                        <a:rPr lang="en-US" sz="1800">
                          <a:effectLst/>
                          <a:latin typeface="+mn-lt"/>
                          <a:ea typeface="Open Sans" panose="020B0606030504020204" pitchFamily="34" charset="0"/>
                          <a:cs typeface="Open Sans" panose="020B0606030504020204" pitchFamily="34" charset="0"/>
                        </a:rPr>
                        <a:t>221 East Main St</a:t>
                      </a:r>
                    </a:p>
                    <a:p>
                      <a:pPr algn="ctr">
                        <a:buNone/>
                      </a:pPr>
                      <a:r>
                        <a:rPr lang="en-US" sz="1800">
                          <a:effectLst/>
                          <a:latin typeface="+mn-lt"/>
                          <a:ea typeface="Open Sans" panose="020B0606030504020204" pitchFamily="34" charset="0"/>
                          <a:cs typeface="Open Sans" panose="020B0606030504020204" pitchFamily="34" charset="0"/>
                        </a:rPr>
                        <a:t>Milford, MA 01757</a:t>
                      </a:r>
                      <a:endParaRPr lang="en-US" sz="1800" b="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4257288374"/>
                  </a:ext>
                </a:extLst>
              </a:tr>
              <a:tr h="560043">
                <a:tc>
                  <a:txBody>
                    <a:bodyPr/>
                    <a:lstStyle/>
                    <a:p>
                      <a:pPr marL="0" marR="0" algn="ctr">
                        <a:spcBef>
                          <a:spcPts val="200"/>
                        </a:spcBef>
                        <a:spcAft>
                          <a:spcPts val="200"/>
                        </a:spcAft>
                      </a:pPr>
                      <a:r>
                        <a:rPr lang="en-US" sz="1800" b="1">
                          <a:solidFill>
                            <a:schemeClr val="tx1"/>
                          </a:solidFill>
                          <a:effectLst/>
                          <a:latin typeface="+mn-lt"/>
                          <a:ea typeface="Open Sans" panose="020B0606030504020204" pitchFamily="34" charset="0"/>
                          <a:cs typeface="Open Sans" panose="020B0606030504020204" pitchFamily="34" charset="0"/>
                        </a:rPr>
                        <a:t>29</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a:solidFill>
                            <a:schemeClr val="dk1"/>
                          </a:solidFill>
                          <a:effectLst/>
                          <a:latin typeface="+mn-lt"/>
                          <a:ea typeface="Open Sans" panose="020B0606030504020204" pitchFamily="34" charset="0"/>
                          <a:cs typeface="Open Sans" panose="020B0606030504020204" pitchFamily="34" charset="0"/>
                        </a:rPr>
                        <a:t>Robert F. Commito MD PC</a:t>
                      </a:r>
                    </a:p>
                  </a:txBody>
                  <a:tcPr marL="9964" marR="9964" marT="0" marB="0" anchor="ctr"/>
                </a:tc>
                <a:tc>
                  <a:txBody>
                    <a:bodyPr/>
                    <a:lstStyle/>
                    <a:p>
                      <a:pPr algn="ctr"/>
                      <a:r>
                        <a:rPr lang="en-US" sz="1800" kern="1200" dirty="0">
                          <a:solidFill>
                            <a:schemeClr val="dk1"/>
                          </a:solidFill>
                          <a:effectLst/>
                          <a:latin typeface="+mn-lt"/>
                          <a:ea typeface="Open Sans" panose="020B0606030504020204" pitchFamily="34" charset="0"/>
                          <a:cs typeface="Open Sans" panose="020B0606030504020204" pitchFamily="34" charset="0"/>
                        </a:rPr>
                        <a:t>311 Washington St</a:t>
                      </a:r>
                    </a:p>
                    <a:p>
                      <a:pPr algn="ctr"/>
                      <a:r>
                        <a:rPr lang="en-US" sz="1800" kern="1200" dirty="0">
                          <a:solidFill>
                            <a:schemeClr val="dk1"/>
                          </a:solidFill>
                          <a:effectLst/>
                          <a:latin typeface="+mn-lt"/>
                          <a:ea typeface="Open Sans" panose="020B0606030504020204" pitchFamily="34" charset="0"/>
                          <a:cs typeface="Open Sans" panose="020B0606030504020204" pitchFamily="34" charset="0"/>
                        </a:rPr>
                        <a:t>Brighton, MA 02135</a:t>
                      </a:r>
                      <a:endParaRPr lang="en-US" sz="1800" b="0" dirty="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Tufts Health Together MCO</a:t>
                      </a:r>
                    </a:p>
                  </a:txBody>
                  <a:tcPr marL="51435" marR="51435" marT="0" marB="0" anchor="ctr"/>
                </a:tc>
                <a:tc>
                  <a:txBody>
                    <a:bodyPr/>
                    <a:lstStyle/>
                    <a:p>
                      <a:pPr marL="0" marR="0" lvl="0" indent="0" algn="ctr" defTabSz="914400" rtl="0" eaLnBrk="1" fontAlgn="auto" latinLnBrk="0" hangingPunct="1">
                        <a:lnSpc>
                          <a:spcPts val="1700"/>
                        </a:lnSpc>
                        <a:spcBef>
                          <a:spcPts val="600"/>
                        </a:spcBef>
                        <a:spcAft>
                          <a:spcPts val="6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n-lt"/>
                          <a:ea typeface="Open Sans" panose="020B0606030504020204" pitchFamily="34" charset="0"/>
                          <a:cs typeface="Open Sans" panose="020B0606030504020204" pitchFamily="34" charset="0"/>
                        </a:rPr>
                        <a:t>WellSense</a:t>
                      </a:r>
                      <a:r>
                        <a:rPr kumimoji="0" lang="en-US" sz="18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422573449"/>
                  </a:ext>
                </a:extLst>
              </a:tr>
              <a:tr h="888031">
                <a:tc>
                  <a:txBody>
                    <a:bodyPr/>
                    <a:lstStyle/>
                    <a:p>
                      <a:pPr marL="0" marR="0" algn="ctr">
                        <a:spcBef>
                          <a:spcPts val="200"/>
                        </a:spcBef>
                        <a:spcAft>
                          <a:spcPts val="200"/>
                        </a:spcAft>
                      </a:pPr>
                      <a:r>
                        <a:rPr lang="en-US" sz="1800" b="1">
                          <a:solidFill>
                            <a:schemeClr val="tx1"/>
                          </a:solidFill>
                          <a:effectLst/>
                          <a:latin typeface="+mn-lt"/>
                          <a:ea typeface="Open Sans" panose="020B0606030504020204" pitchFamily="34" charset="0"/>
                          <a:cs typeface="Open Sans" panose="020B0606030504020204" pitchFamily="34" charset="0"/>
                        </a:rPr>
                        <a:t>30</a:t>
                      </a:r>
                    </a:p>
                  </a:txBody>
                  <a:tcPr marL="9964" marR="9964"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a:solidFill>
                            <a:schemeClr val="dk1"/>
                          </a:solidFill>
                          <a:effectLst/>
                          <a:latin typeface="+mn-lt"/>
                          <a:ea typeface="Open Sans" panose="020B0606030504020204" pitchFamily="34" charset="0"/>
                          <a:cs typeface="Open Sans" panose="020B0606030504020204" pitchFamily="34" charset="0"/>
                        </a:rPr>
                        <a:t>Somerville Family Practice</a:t>
                      </a:r>
                    </a:p>
                  </a:txBody>
                  <a:tcPr marL="9964" marR="9964" marT="0" marB="0" anchor="ctr"/>
                </a:tc>
                <a:tc>
                  <a:txBody>
                    <a:bodyPr/>
                    <a:lstStyle/>
                    <a:p>
                      <a:pPr algn="ctr"/>
                      <a:r>
                        <a:rPr lang="en-US" sz="1800" kern="1200">
                          <a:solidFill>
                            <a:schemeClr val="dk1"/>
                          </a:solidFill>
                          <a:effectLst/>
                          <a:latin typeface="+mn-lt"/>
                          <a:ea typeface="Open Sans" panose="020B0606030504020204" pitchFamily="34" charset="0"/>
                          <a:cs typeface="Open Sans" panose="020B0606030504020204" pitchFamily="34" charset="0"/>
                        </a:rPr>
                        <a:t>1020 Broadway</a:t>
                      </a:r>
                    </a:p>
                    <a:p>
                      <a:pPr algn="ctr"/>
                      <a:r>
                        <a:rPr lang="en-US" sz="1800" kern="1200">
                          <a:solidFill>
                            <a:schemeClr val="dk1"/>
                          </a:solidFill>
                          <a:effectLst/>
                          <a:latin typeface="+mn-lt"/>
                          <a:ea typeface="Open Sans" panose="020B0606030504020204" pitchFamily="34" charset="0"/>
                          <a:cs typeface="Open Sans" panose="020B0606030504020204" pitchFamily="34" charset="0"/>
                        </a:rPr>
                        <a:t>Somerville, MA 02144</a:t>
                      </a:r>
                      <a:endParaRPr lang="en-US" sz="1800" b="0">
                        <a:solidFill>
                          <a:schemeClr val="tx1"/>
                        </a:solidFill>
                        <a:effectLst/>
                        <a:latin typeface="+mn-lt"/>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1700"/>
                        </a:lnSpc>
                        <a:spcBef>
                          <a:spcPts val="600"/>
                        </a:spcBef>
                        <a:spcAft>
                          <a:spcPts val="600"/>
                        </a:spcAft>
                        <a:buNone/>
                      </a:pPr>
                      <a:r>
                        <a:rPr lang="en-US" sz="1800" dirty="0">
                          <a:effectLst/>
                          <a:latin typeface="+mn-lt"/>
                          <a:ea typeface="Open Sans" panose="020B0606030504020204" pitchFamily="34" charset="0"/>
                          <a:cs typeface="Open Sans" panose="020B0606030504020204" pitchFamily="34" charset="0"/>
                        </a:rPr>
                        <a:t>Primary Care Clinician (PCC) Plan and Tufts Health Together MCO</a:t>
                      </a:r>
                    </a:p>
                  </a:txBody>
                  <a:tcPr marL="51435" marR="51435" marT="0" marB="0" anchor="ctr"/>
                </a:tc>
                <a:tc>
                  <a:txBody>
                    <a:bodyPr/>
                    <a:lstStyle/>
                    <a:p>
                      <a:pPr marL="0" marR="0" lvl="0" indent="0" algn="ctr" defTabSz="914400" rtl="0" eaLnBrk="1" fontAlgn="auto" latinLnBrk="0" hangingPunct="1">
                        <a:lnSpc>
                          <a:spcPts val="1700"/>
                        </a:lnSpc>
                        <a:spcBef>
                          <a:spcPts val="600"/>
                        </a:spcBef>
                        <a:spcAft>
                          <a:spcPts val="6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mn-lt"/>
                          <a:ea typeface="Open Sans" panose="020B0606030504020204" pitchFamily="34" charset="0"/>
                          <a:cs typeface="Open Sans" panose="020B0606030504020204" pitchFamily="34" charset="0"/>
                        </a:rPr>
                        <a:t>WellSense</a:t>
                      </a:r>
                      <a:r>
                        <a:rPr kumimoji="0" lang="en-US" sz="18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3074315011"/>
                  </a:ext>
                </a:extLst>
              </a:tr>
            </a:tbl>
          </a:graphicData>
        </a:graphic>
      </p:graphicFrame>
      <p:sp>
        <p:nvSpPr>
          <p:cNvPr id="2" name="Content Placeholder 2">
            <a:extLst>
              <a:ext uri="{FF2B5EF4-FFF2-40B4-BE49-F238E27FC236}">
                <a16:creationId xmlns:a16="http://schemas.microsoft.com/office/drawing/2014/main" id="{734BC376-131E-956C-A1F8-230AF748EE6D}"/>
              </a:ext>
            </a:extLst>
          </p:cNvPr>
          <p:cNvSpPr txBox="1">
            <a:spLocks/>
          </p:cNvSpPr>
          <p:nvPr/>
        </p:nvSpPr>
        <p:spPr bwMode="auto">
          <a:xfrm>
            <a:off x="350904" y="4629616"/>
            <a:ext cx="8457039" cy="164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The Enrollment Guide was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If you want to learn more about the health plans options, you can: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 Visit </a:t>
            </a:r>
            <a:r>
              <a:rPr lang="en-US" sz="1800" dirty="0">
                <a:solidFill>
                  <a:prstClr val="black"/>
                </a:solidFill>
                <a:ea typeface="Open Sans" panose="020B0606030504020204" pitchFamily="34" charset="0"/>
                <a:cs typeface="Open Sans" panose="020B0606030504020204" pitchFamily="34" charset="0"/>
                <a:hlinkClick r:id="rId4"/>
              </a:rPr>
              <a:t>www.MassHealthChoices.com</a:t>
            </a:r>
            <a:r>
              <a:rPr lang="en-US" sz="1800" dirty="0">
                <a:solidFill>
                  <a:prstClr val="black"/>
                </a:solidFill>
                <a:ea typeface="Open Sans" panose="020B0606030504020204" pitchFamily="34" charset="0"/>
                <a:cs typeface="Open Sans" panose="020B0606030504020204" pitchFamily="34" charset="0"/>
              </a:rPr>
              <a:t>; or</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Call MassHealth Customer Service at (800) 841-2900, TDD/TTY: 711.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MassHealth Customer Service is open Monday thru Friday, 8 am to 5 pm.</a:t>
            </a:r>
          </a:p>
        </p:txBody>
      </p:sp>
      <p:sp>
        <p:nvSpPr>
          <p:cNvPr id="4" name="Slide Number Placeholder 3">
            <a:extLst>
              <a:ext uri="{FF2B5EF4-FFF2-40B4-BE49-F238E27FC236}">
                <a16:creationId xmlns:a16="http://schemas.microsoft.com/office/drawing/2014/main" id="{ADBD6B8B-5B26-EA96-7CCF-3E45159ACEAF}"/>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37</a:t>
            </a:fld>
            <a:endParaRPr lang="en-US" altLang="en-US" dirty="0"/>
          </a:p>
        </p:txBody>
      </p:sp>
    </p:spTree>
    <p:custDataLst>
      <p:tags r:id="rId1"/>
    </p:custDataLst>
    <p:extLst>
      <p:ext uri="{BB962C8B-B14F-4D97-AF65-F5344CB8AC3E}">
        <p14:creationId xmlns:p14="http://schemas.microsoft.com/office/powerpoint/2010/main" val="2922032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21969-D1B0-5C59-4431-819A6E2E665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14E3D89-D56C-7056-36C7-A35ADA254D9D}"/>
              </a:ext>
            </a:extLst>
          </p:cNvPr>
          <p:cNvSpPr txBox="1">
            <a:spLocks noGrp="1"/>
          </p:cNvSpPr>
          <p:nvPr>
            <p:ph type="title" idx="4294967295"/>
          </p:nvPr>
        </p:nvSpPr>
        <p:spPr bwMode="auto">
          <a:xfrm>
            <a:off x="174950" y="483517"/>
            <a:ext cx="6797350" cy="55399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Hospital Changes (slide 1 of 3)</a:t>
            </a:r>
          </a:p>
        </p:txBody>
      </p:sp>
      <p:graphicFrame>
        <p:nvGraphicFramePr>
          <p:cNvPr id="5" name="Table 2">
            <a:extLst>
              <a:ext uri="{FF2B5EF4-FFF2-40B4-BE49-F238E27FC236}">
                <a16:creationId xmlns:a16="http://schemas.microsoft.com/office/drawing/2014/main" id="{610D5C28-F7BB-26A6-469E-3EFBD110EC2A}"/>
              </a:ext>
            </a:extLst>
          </p:cNvPr>
          <p:cNvGraphicFramePr>
            <a:graphicFrameLocks noGrp="1"/>
          </p:cNvGraphicFramePr>
          <p:nvPr>
            <p:extLst>
              <p:ext uri="{D42A27DB-BD31-4B8C-83A1-F6EECF244321}">
                <p14:modId xmlns:p14="http://schemas.microsoft.com/office/powerpoint/2010/main" val="976297223"/>
              </p:ext>
            </p:extLst>
          </p:nvPr>
        </p:nvGraphicFramePr>
        <p:xfrm>
          <a:off x="324777" y="1448218"/>
          <a:ext cx="8467531" cy="1548687"/>
        </p:xfrm>
        <a:graphic>
          <a:graphicData uri="http://schemas.openxmlformats.org/drawingml/2006/table">
            <a:tbl>
              <a:tblPr firstRow="1" bandRow="1">
                <a:tableStyleId>{5C22544A-7EE6-4342-B048-85BDC9FD1C3A}</a:tableStyleId>
              </a:tblPr>
              <a:tblGrid>
                <a:gridCol w="382691">
                  <a:extLst>
                    <a:ext uri="{9D8B030D-6E8A-4147-A177-3AD203B41FA5}">
                      <a16:colId xmlns:a16="http://schemas.microsoft.com/office/drawing/2014/main" val="75211322"/>
                    </a:ext>
                  </a:extLst>
                </a:gridCol>
                <a:gridCol w="4163470">
                  <a:extLst>
                    <a:ext uri="{9D8B030D-6E8A-4147-A177-3AD203B41FA5}">
                      <a16:colId xmlns:a16="http://schemas.microsoft.com/office/drawing/2014/main" val="52311444"/>
                    </a:ext>
                  </a:extLst>
                </a:gridCol>
                <a:gridCol w="3921370">
                  <a:extLst>
                    <a:ext uri="{9D8B030D-6E8A-4147-A177-3AD203B41FA5}">
                      <a16:colId xmlns:a16="http://schemas.microsoft.com/office/drawing/2014/main" val="49537265"/>
                    </a:ext>
                  </a:extLst>
                </a:gridCol>
              </a:tblGrid>
              <a:tr h="276999">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a:cs typeface="Open Sans"/>
                        </a:rPr>
                        <a:t>#</a:t>
                      </a:r>
                    </a:p>
                  </a:txBody>
                  <a:tcPr marL="13285" marR="13285" marT="0" marB="0" anchor="ctr"/>
                </a:tc>
                <a:tc>
                  <a:txBody>
                    <a:bodyPr/>
                    <a:lstStyle/>
                    <a:p>
                      <a:pPr marL="228600" marR="0" algn="ctr">
                        <a:spcBef>
                          <a:spcPts val="600"/>
                        </a:spcBef>
                      </a:pPr>
                      <a:r>
                        <a:rPr lang="en-US" sz="1800" b="1" dirty="0">
                          <a:solidFill>
                            <a:schemeClr val="tx1"/>
                          </a:solidFill>
                          <a:effectLst/>
                          <a:latin typeface="+mn-lt"/>
                          <a:ea typeface="Open Sans"/>
                          <a:cs typeface="Open Sans"/>
                        </a:rPr>
                        <a:t>Plan Name</a:t>
                      </a:r>
                    </a:p>
                  </a:txBody>
                  <a:tcPr marL="68580" marR="68580" marT="0" marB="0" anchor="ctr"/>
                </a:tc>
                <a:tc>
                  <a:txBody>
                    <a:bodyPr/>
                    <a:lstStyle/>
                    <a:p>
                      <a:pPr algn="ctr"/>
                      <a:r>
                        <a:rPr lang="en-US" sz="1800" b="1" kern="1200" dirty="0">
                          <a:solidFill>
                            <a:schemeClr val="tx1"/>
                          </a:solidFill>
                          <a:effectLst/>
                          <a:latin typeface="+mn-lt"/>
                          <a:ea typeface="+mn-ea"/>
                          <a:cs typeface="+mn-cs"/>
                        </a:rPr>
                        <a:t>has added the following hospitals to its network</a:t>
                      </a:r>
                      <a:endParaRPr lang="en-US" sz="1800" b="1" dirty="0">
                        <a:solidFill>
                          <a:schemeClr val="tx1"/>
                        </a:solidFill>
                        <a:latin typeface="+mn-lt"/>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4043816749"/>
                  </a:ext>
                </a:extLst>
              </a:tr>
              <a:tr h="908607">
                <a:tc>
                  <a:txBody>
                    <a:bodyPr/>
                    <a:lstStyle/>
                    <a:p>
                      <a:pPr marL="0" marR="0" algn="ctr">
                        <a:spcBef>
                          <a:spcPts val="200"/>
                        </a:spcBef>
                        <a:spcAft>
                          <a:spcPts val="200"/>
                        </a:spcAft>
                      </a:pPr>
                      <a:r>
                        <a:rPr lang="en-US" sz="1800" b="1">
                          <a:solidFill>
                            <a:schemeClr val="tx1"/>
                          </a:solidFill>
                          <a:effectLst/>
                          <a:latin typeface="+mn-lt"/>
                          <a:ea typeface="Open Sans"/>
                          <a:cs typeface="Open Sans"/>
                        </a:rPr>
                        <a:t>1</a:t>
                      </a:r>
                    </a:p>
                  </a:txBody>
                  <a:tcPr marL="13285" marR="13285" marT="0" marB="0" anchor="ctr">
                    <a:solidFill>
                      <a:schemeClr val="accent1"/>
                    </a:solidFill>
                  </a:tcPr>
                </a:tc>
                <a:tc>
                  <a:txBody>
                    <a:bodyPr/>
                    <a:lstStyle/>
                    <a:p>
                      <a:pPr marL="228600" marR="0" algn="ctr">
                        <a:lnSpc>
                          <a:spcPts val="1700"/>
                        </a:lnSpc>
                        <a:spcBef>
                          <a:spcPts val="600"/>
                        </a:spcBef>
                        <a:spcAft>
                          <a:spcPts val="600"/>
                        </a:spcAft>
                      </a:pPr>
                      <a:r>
                        <a:rPr lang="en-US" sz="1800" dirty="0">
                          <a:solidFill>
                            <a:schemeClr val="tx1"/>
                          </a:solidFill>
                          <a:effectLst/>
                          <a:latin typeface="+mn-lt"/>
                          <a:ea typeface="Open Sans" panose="020B0606030504020204" pitchFamily="34" charset="0"/>
                          <a:cs typeface="Open Sans" panose="020B0606030504020204" pitchFamily="34" charset="0"/>
                        </a:rPr>
                        <a:t>Mass General Brigham Health Plan with Mass General Brigham ACO</a:t>
                      </a:r>
                    </a:p>
                  </a:txBody>
                  <a:tcPr marL="68580" marR="68580" marT="0" marB="0" anchor="ctr"/>
                </a:tc>
                <a:tc>
                  <a:txBody>
                    <a:bodyPr/>
                    <a:lstStyle/>
                    <a:p>
                      <a:pPr marL="0" marR="0" algn="ctr">
                        <a:lnSpc>
                          <a:spcPts val="1700"/>
                        </a:lnSpc>
                        <a:spcBef>
                          <a:spcPts val="600"/>
                        </a:spcBef>
                        <a:spcAft>
                          <a:spcPts val="600"/>
                        </a:spcAft>
                      </a:pPr>
                      <a:r>
                        <a:rPr lang="en-US" sz="1800" dirty="0">
                          <a:solidFill>
                            <a:schemeClr val="tx1"/>
                          </a:solidFill>
                          <a:effectLst/>
                          <a:latin typeface="+mn-lt"/>
                          <a:ea typeface="Open Sans" panose="020B0606030504020204" pitchFamily="34" charset="0"/>
                          <a:cs typeface="Open Sans" panose="020B0606030504020204" pitchFamily="34" charset="0"/>
                        </a:rPr>
                        <a:t>Mercy Medical Center (Trinity Health of New England), Springfield</a:t>
                      </a:r>
                    </a:p>
                  </a:txBody>
                  <a:tcPr marL="68580" marR="68580" marT="0" marB="0" anchor="ctr"/>
                </a:tc>
                <a:extLst>
                  <a:ext uri="{0D108BD9-81ED-4DB2-BD59-A6C34878D82A}">
                    <a16:rowId xmlns:a16="http://schemas.microsoft.com/office/drawing/2014/main" val="1196331445"/>
                  </a:ext>
                </a:extLst>
              </a:tr>
            </a:tbl>
          </a:graphicData>
        </a:graphic>
      </p:graphicFrame>
      <p:sp>
        <p:nvSpPr>
          <p:cNvPr id="3" name="Content Placeholder 2">
            <a:extLst>
              <a:ext uri="{FF2B5EF4-FFF2-40B4-BE49-F238E27FC236}">
                <a16:creationId xmlns:a16="http://schemas.microsoft.com/office/drawing/2014/main" id="{4DBF8014-65CE-669F-47AB-F289F87F1FB7}"/>
              </a:ext>
            </a:extLst>
          </p:cNvPr>
          <p:cNvSpPr txBox="1">
            <a:spLocks/>
          </p:cNvSpPr>
          <p:nvPr/>
        </p:nvSpPr>
        <p:spPr bwMode="auto">
          <a:xfrm>
            <a:off x="324777" y="5096676"/>
            <a:ext cx="8184631" cy="154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The Enrollment Guide was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If you want to learn more about the health plans options, you can: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Visit </a:t>
            </a:r>
            <a:r>
              <a:rPr lang="en-US" sz="1800" dirty="0">
                <a:solidFill>
                  <a:prstClr val="black"/>
                </a:solidFill>
                <a:ea typeface="Open Sans" panose="020B0606030504020204" pitchFamily="34" charset="0"/>
                <a:cs typeface="Open Sans" panose="020B0606030504020204" pitchFamily="34" charset="0"/>
                <a:hlinkClick r:id="rId4"/>
              </a:rPr>
              <a:t>www.MassHealthChoices.com</a:t>
            </a:r>
            <a:r>
              <a:rPr lang="en-US" sz="1800" dirty="0">
                <a:solidFill>
                  <a:prstClr val="black"/>
                </a:solidFill>
                <a:ea typeface="Open Sans" panose="020B0606030504020204" pitchFamily="34" charset="0"/>
                <a:cs typeface="Open Sans" panose="020B0606030504020204" pitchFamily="34" charset="0"/>
              </a:rPr>
              <a:t>; or</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Call MassHealth Customer Service at (800) 841-2900, TDD/TTY: 711.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MassHealth Customer Service is open Monday thru Friday, 8 am to 5 pm.</a:t>
            </a:r>
          </a:p>
        </p:txBody>
      </p:sp>
      <p:sp>
        <p:nvSpPr>
          <p:cNvPr id="2" name="Slide Number Placeholder 3">
            <a:extLst>
              <a:ext uri="{FF2B5EF4-FFF2-40B4-BE49-F238E27FC236}">
                <a16:creationId xmlns:a16="http://schemas.microsoft.com/office/drawing/2014/main" id="{9E619010-D0E5-3D25-7D13-DDF86A5F6F37}"/>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38</a:t>
            </a:fld>
            <a:endParaRPr lang="en-US" altLang="en-US" dirty="0"/>
          </a:p>
        </p:txBody>
      </p:sp>
    </p:spTree>
    <p:custDataLst>
      <p:tags r:id="rId1"/>
    </p:custDataLst>
    <p:extLst>
      <p:ext uri="{BB962C8B-B14F-4D97-AF65-F5344CB8AC3E}">
        <p14:creationId xmlns:p14="http://schemas.microsoft.com/office/powerpoint/2010/main" val="1045790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D2D8E-6247-4A01-F672-3E6733D0920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86BDEB2-6A33-8956-4461-AADA5054CA8B}"/>
              </a:ext>
            </a:extLst>
          </p:cNvPr>
          <p:cNvSpPr txBox="1">
            <a:spLocks noGrp="1"/>
          </p:cNvSpPr>
          <p:nvPr>
            <p:ph type="title" idx="4294967295"/>
          </p:nvPr>
        </p:nvSpPr>
        <p:spPr bwMode="auto">
          <a:xfrm>
            <a:off x="174950" y="483517"/>
            <a:ext cx="7491942" cy="55399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Hospital Changes (slide 2 of 3)</a:t>
            </a:r>
          </a:p>
        </p:txBody>
      </p:sp>
      <p:graphicFrame>
        <p:nvGraphicFramePr>
          <p:cNvPr id="4" name="Table 2">
            <a:extLst>
              <a:ext uri="{FF2B5EF4-FFF2-40B4-BE49-F238E27FC236}">
                <a16:creationId xmlns:a16="http://schemas.microsoft.com/office/drawing/2014/main" id="{886C2BC2-B770-B3E0-F1BF-209DDCE949CE}"/>
              </a:ext>
            </a:extLst>
          </p:cNvPr>
          <p:cNvGraphicFramePr>
            <a:graphicFrameLocks noGrp="1"/>
          </p:cNvGraphicFramePr>
          <p:nvPr>
            <p:extLst>
              <p:ext uri="{D42A27DB-BD31-4B8C-83A1-F6EECF244321}">
                <p14:modId xmlns:p14="http://schemas.microsoft.com/office/powerpoint/2010/main" val="366374602"/>
              </p:ext>
            </p:extLst>
          </p:nvPr>
        </p:nvGraphicFramePr>
        <p:xfrm>
          <a:off x="174951" y="1457011"/>
          <a:ext cx="8581028" cy="1978413"/>
        </p:xfrm>
        <a:graphic>
          <a:graphicData uri="http://schemas.openxmlformats.org/drawingml/2006/table">
            <a:tbl>
              <a:tblPr firstRow="1" bandRow="1">
                <a:tableStyleId>{5C22544A-7EE6-4342-B048-85BDC9FD1C3A}</a:tableStyleId>
              </a:tblPr>
              <a:tblGrid>
                <a:gridCol w="388154">
                  <a:extLst>
                    <a:ext uri="{9D8B030D-6E8A-4147-A177-3AD203B41FA5}">
                      <a16:colId xmlns:a16="http://schemas.microsoft.com/office/drawing/2014/main" val="75211322"/>
                    </a:ext>
                  </a:extLst>
                </a:gridCol>
                <a:gridCol w="3947349">
                  <a:extLst>
                    <a:ext uri="{9D8B030D-6E8A-4147-A177-3AD203B41FA5}">
                      <a16:colId xmlns:a16="http://schemas.microsoft.com/office/drawing/2014/main" val="52311444"/>
                    </a:ext>
                  </a:extLst>
                </a:gridCol>
                <a:gridCol w="4245525">
                  <a:extLst>
                    <a:ext uri="{9D8B030D-6E8A-4147-A177-3AD203B41FA5}">
                      <a16:colId xmlns:a16="http://schemas.microsoft.com/office/drawing/2014/main" val="49537265"/>
                    </a:ext>
                  </a:extLst>
                </a:gridCol>
              </a:tblGrid>
              <a:tr h="283832">
                <a:tc>
                  <a:txBody>
                    <a:bodyPr/>
                    <a:lstStyle/>
                    <a:p>
                      <a:pPr marL="0" marR="0" algn="ctr">
                        <a:lnSpc>
                          <a:spcPts val="1205"/>
                        </a:lnSpc>
                        <a:spcBef>
                          <a:spcPts val="600"/>
                        </a:spcBef>
                        <a:spcAft>
                          <a:spcPts val="600"/>
                        </a:spcAft>
                      </a:pPr>
                      <a:r>
                        <a:rPr lang="en-US" sz="1800" b="1" dirty="0">
                          <a:solidFill>
                            <a:schemeClr val="tx1"/>
                          </a:solidFill>
                          <a:effectLst/>
                          <a:latin typeface="+mn-lt"/>
                          <a:ea typeface="Open Sans"/>
                          <a:cs typeface="Open Sans"/>
                        </a:rPr>
                        <a:t>#</a:t>
                      </a:r>
                    </a:p>
                  </a:txBody>
                  <a:tcPr marL="13285" marR="13285" marT="0" marB="0" anchor="ctr"/>
                </a:tc>
                <a:tc>
                  <a:txBody>
                    <a:bodyPr/>
                    <a:lstStyle/>
                    <a:p>
                      <a:pPr marL="228600" marR="0" algn="ctr">
                        <a:spcBef>
                          <a:spcPts val="600"/>
                        </a:spcBef>
                      </a:pPr>
                      <a:r>
                        <a:rPr lang="en-US" sz="1800" b="1" dirty="0">
                          <a:solidFill>
                            <a:schemeClr val="tx1"/>
                          </a:solidFill>
                          <a:effectLst/>
                          <a:latin typeface="+mn-lt"/>
                          <a:ea typeface="Open Sans"/>
                          <a:cs typeface="Open Sans"/>
                        </a:rPr>
                        <a:t>Plan Name</a:t>
                      </a:r>
                    </a:p>
                  </a:txBody>
                  <a:tcPr marL="68580" marR="68580" marT="0" marB="0" anchor="ctr"/>
                </a:tc>
                <a:tc>
                  <a:txBody>
                    <a:bodyPr/>
                    <a:lstStyle/>
                    <a:p>
                      <a:pPr algn="ctr"/>
                      <a:r>
                        <a:rPr lang="en-US" sz="1800" b="1" kern="1200">
                          <a:solidFill>
                            <a:schemeClr val="tx1"/>
                          </a:solidFill>
                          <a:effectLst/>
                          <a:latin typeface="+mn-lt"/>
                          <a:ea typeface="+mn-ea"/>
                          <a:cs typeface="+mn-cs"/>
                        </a:rPr>
                        <a:t>has removed the following hospitals from its network</a:t>
                      </a:r>
                      <a:endParaRPr lang="en-US" sz="1800" b="1">
                        <a:solidFill>
                          <a:schemeClr val="tx1"/>
                        </a:solidFill>
                        <a:latin typeface="+mn-lt"/>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4043816749"/>
                  </a:ext>
                </a:extLst>
              </a:tr>
              <a:tr h="585523">
                <a:tc>
                  <a:txBody>
                    <a:bodyPr/>
                    <a:lstStyle/>
                    <a:p>
                      <a:pPr marL="0" marR="0" algn="ctr">
                        <a:spcBef>
                          <a:spcPts val="200"/>
                        </a:spcBef>
                        <a:spcAft>
                          <a:spcPts val="200"/>
                        </a:spcAft>
                      </a:pPr>
                      <a:r>
                        <a:rPr lang="en-US" sz="1800" b="1">
                          <a:solidFill>
                            <a:schemeClr val="tx1"/>
                          </a:solidFill>
                          <a:effectLst/>
                          <a:latin typeface="+mn-lt"/>
                          <a:ea typeface="Open Sans"/>
                          <a:cs typeface="Open Sans"/>
                        </a:rPr>
                        <a:t>1</a:t>
                      </a:r>
                    </a:p>
                  </a:txBody>
                  <a:tcPr marL="13285" marR="13285" marT="0" marB="0" anchor="ctr">
                    <a:solidFill>
                      <a:schemeClr val="accent1"/>
                    </a:solidFill>
                  </a:tcPr>
                </a:tc>
                <a:tc>
                  <a:txBody>
                    <a:bodyPr/>
                    <a:lstStyle/>
                    <a:p>
                      <a:pPr marL="0" marR="0" algn="ctr">
                        <a:lnSpc>
                          <a:spcPct val="107000"/>
                        </a:lnSpc>
                        <a:spcBef>
                          <a:spcPts val="0"/>
                        </a:spcBef>
                        <a:spcAft>
                          <a:spcPts val="0"/>
                        </a:spcAft>
                      </a:pPr>
                      <a:r>
                        <a:rPr lang="en-US" sz="1800" dirty="0">
                          <a:solidFill>
                            <a:schemeClr val="tx1"/>
                          </a:solidFill>
                          <a:effectLst/>
                          <a:latin typeface="+mn-lt"/>
                          <a:ea typeface="Open Sans"/>
                          <a:cs typeface="Open Sans"/>
                        </a:rPr>
                        <a:t>Fallon Atrius</a:t>
                      </a:r>
                    </a:p>
                  </a:txBody>
                  <a:tcPr marL="68580" marR="68580" marT="0" marB="0" anchor="ctr"/>
                </a:tc>
                <a:tc>
                  <a:txBody>
                    <a:bodyPr/>
                    <a:lstStyle/>
                    <a:p>
                      <a:pPr marL="0" marR="0" algn="ctr">
                        <a:lnSpc>
                          <a:spcPts val="1700"/>
                        </a:lnSpc>
                        <a:spcBef>
                          <a:spcPts val="600"/>
                        </a:spcBef>
                        <a:spcAft>
                          <a:spcPts val="600"/>
                        </a:spcAft>
                      </a:pPr>
                      <a:r>
                        <a:rPr lang="en-US" sz="1800" dirty="0">
                          <a:solidFill>
                            <a:schemeClr val="tx1"/>
                          </a:solidFill>
                          <a:effectLst/>
                          <a:latin typeface="+mn-lt"/>
                          <a:ea typeface="Open Sans"/>
                          <a:cs typeface="Open Sans"/>
                        </a:rPr>
                        <a:t>Baystate Medical Center (Baystate Health), Springfield</a:t>
                      </a:r>
                    </a:p>
                  </a:txBody>
                  <a:tcPr marL="68580" marR="68580" marT="0" marB="0" anchor="ctr"/>
                </a:tc>
                <a:extLst>
                  <a:ext uri="{0D108BD9-81ED-4DB2-BD59-A6C34878D82A}">
                    <a16:rowId xmlns:a16="http://schemas.microsoft.com/office/drawing/2014/main" val="3564873573"/>
                  </a:ext>
                </a:extLst>
              </a:tr>
              <a:tr h="752810">
                <a:tc>
                  <a:txBody>
                    <a:bodyPr/>
                    <a:lstStyle/>
                    <a:p>
                      <a:pPr marL="0" marR="0" algn="ctr">
                        <a:spcBef>
                          <a:spcPts val="200"/>
                        </a:spcBef>
                        <a:spcAft>
                          <a:spcPts val="200"/>
                        </a:spcAft>
                      </a:pPr>
                      <a:r>
                        <a:rPr lang="en-US" sz="1800" b="1">
                          <a:solidFill>
                            <a:schemeClr val="tx1"/>
                          </a:solidFill>
                          <a:effectLst/>
                          <a:latin typeface="+mn-lt"/>
                          <a:ea typeface="Open Sans"/>
                          <a:cs typeface="Open Sans"/>
                        </a:rPr>
                        <a:t>2</a:t>
                      </a:r>
                    </a:p>
                  </a:txBody>
                  <a:tcPr marL="13285" marR="13285" marT="0" marB="0" anchor="ctr">
                    <a:solidFill>
                      <a:schemeClr val="accent1"/>
                    </a:solidFill>
                  </a:tcPr>
                </a:tc>
                <a:tc>
                  <a:txBody>
                    <a:bodyPr/>
                    <a:lstStyle/>
                    <a:p>
                      <a:pPr marL="0" marR="0" algn="ctr">
                        <a:lnSpc>
                          <a:spcPts val="1700"/>
                        </a:lnSpc>
                        <a:spcBef>
                          <a:spcPts val="600"/>
                        </a:spcBef>
                        <a:spcAft>
                          <a:spcPts val="600"/>
                        </a:spcAft>
                      </a:pPr>
                      <a:r>
                        <a:rPr lang="en-US" sz="1800" dirty="0">
                          <a:solidFill>
                            <a:schemeClr val="tx1"/>
                          </a:solidFill>
                          <a:effectLst/>
                          <a:latin typeface="+mn-lt"/>
                          <a:ea typeface="Open Sans" panose="020B0606030504020204" pitchFamily="34" charset="0"/>
                          <a:cs typeface="Open Sans" panose="020B0606030504020204" pitchFamily="34" charset="0"/>
                        </a:rPr>
                        <a:t>Mass General Brigham Health Plan with Mass General Brigham ACO</a:t>
                      </a:r>
                    </a:p>
                  </a:txBody>
                  <a:tcPr marL="68580" marR="68580" marT="0" marB="0" anchor="ctr"/>
                </a:tc>
                <a:tc>
                  <a:txBody>
                    <a:bodyPr/>
                    <a:lstStyle/>
                    <a:p>
                      <a:pPr marL="0" marR="0" algn="ctr">
                        <a:lnSpc>
                          <a:spcPct val="150000"/>
                        </a:lnSpc>
                        <a:spcBef>
                          <a:spcPts val="0"/>
                        </a:spcBef>
                        <a:spcAft>
                          <a:spcPts val="0"/>
                        </a:spcAft>
                      </a:pPr>
                      <a:r>
                        <a:rPr lang="en-US" sz="1800" dirty="0">
                          <a:solidFill>
                            <a:schemeClr val="tx1"/>
                          </a:solidFill>
                          <a:effectLst/>
                          <a:latin typeface="+mn-lt"/>
                          <a:ea typeface="Open Sans" panose="020B0606030504020204" pitchFamily="34" charset="0"/>
                          <a:cs typeface="Open Sans" panose="020B0606030504020204" pitchFamily="34" charset="0"/>
                        </a:rPr>
                        <a:t>Holyoke Medical Center, Holyoke</a:t>
                      </a:r>
                    </a:p>
                  </a:txBody>
                  <a:tcPr marL="68580" marR="68580" marT="0" marB="0" anchor="ctr"/>
                </a:tc>
                <a:extLst>
                  <a:ext uri="{0D108BD9-81ED-4DB2-BD59-A6C34878D82A}">
                    <a16:rowId xmlns:a16="http://schemas.microsoft.com/office/drawing/2014/main" val="2568489379"/>
                  </a:ext>
                </a:extLst>
              </a:tr>
            </a:tbl>
          </a:graphicData>
        </a:graphic>
      </p:graphicFrame>
      <p:sp>
        <p:nvSpPr>
          <p:cNvPr id="3" name="Content Placeholder 2">
            <a:extLst>
              <a:ext uri="{FF2B5EF4-FFF2-40B4-BE49-F238E27FC236}">
                <a16:creationId xmlns:a16="http://schemas.microsoft.com/office/drawing/2014/main" id="{3AF7D270-DA15-9AE2-F1D9-801EB72CFDDD}"/>
              </a:ext>
            </a:extLst>
          </p:cNvPr>
          <p:cNvSpPr txBox="1">
            <a:spLocks/>
          </p:cNvSpPr>
          <p:nvPr/>
        </p:nvSpPr>
        <p:spPr bwMode="auto">
          <a:xfrm>
            <a:off x="379948" y="4774778"/>
            <a:ext cx="8183886" cy="171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The Enrollment Guide was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If you want to learn more about the health plans options, you can: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Visit </a:t>
            </a:r>
            <a:r>
              <a:rPr lang="en-US" sz="1800" dirty="0">
                <a:solidFill>
                  <a:prstClr val="black"/>
                </a:solidFill>
                <a:ea typeface="Open Sans" panose="020B0606030504020204" pitchFamily="34" charset="0"/>
                <a:cs typeface="Open Sans" panose="020B0606030504020204" pitchFamily="34" charset="0"/>
                <a:hlinkClick r:id="rId4"/>
              </a:rPr>
              <a:t>www.MassHealthChoices.com</a:t>
            </a:r>
            <a:r>
              <a:rPr lang="en-US" sz="1800" dirty="0">
                <a:solidFill>
                  <a:prstClr val="black"/>
                </a:solidFill>
                <a:ea typeface="Open Sans" panose="020B0606030504020204" pitchFamily="34" charset="0"/>
                <a:cs typeface="Open Sans" panose="020B0606030504020204" pitchFamily="34" charset="0"/>
              </a:rPr>
              <a:t>; or</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Call MassHealth Customer Service at (800) 841-2900, TDD/TTY: 711.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MassHealth Customer Service is open Monday thru Friday, 8 am to 5 pm.</a:t>
            </a:r>
          </a:p>
        </p:txBody>
      </p:sp>
      <p:sp>
        <p:nvSpPr>
          <p:cNvPr id="2" name="Slide Number Placeholder 3">
            <a:extLst>
              <a:ext uri="{FF2B5EF4-FFF2-40B4-BE49-F238E27FC236}">
                <a16:creationId xmlns:a16="http://schemas.microsoft.com/office/drawing/2014/main" id="{D4E85515-62D4-68FA-4BCC-387AED4ECA6A}"/>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39</a:t>
            </a:fld>
            <a:endParaRPr lang="en-US" altLang="en-US" dirty="0"/>
          </a:p>
        </p:txBody>
      </p:sp>
    </p:spTree>
    <p:custDataLst>
      <p:tags r:id="rId1"/>
    </p:custDataLst>
    <p:extLst>
      <p:ext uri="{BB962C8B-B14F-4D97-AF65-F5344CB8AC3E}">
        <p14:creationId xmlns:p14="http://schemas.microsoft.com/office/powerpoint/2010/main" val="216943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57631" y="2346524"/>
            <a:ext cx="6828738" cy="2492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3600" b="1" i="0" u="none" strike="noStrike" kern="1200" cap="none" spc="0" normalizeH="0" baseline="0" noProof="0" dirty="0">
                <a:ln>
                  <a:noFill/>
                </a:ln>
                <a:effectLst/>
                <a:uLnTx/>
                <a:uFillTx/>
                <a:latin typeface="+mj-lt"/>
                <a:ea typeface="+mn-ea"/>
                <a:cs typeface="+mn-cs"/>
              </a:rPr>
              <a:t>Primary Care Clinician Plan / Primary Care ACO Referrals</a:t>
            </a:r>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endParaRPr kumimoji="0" lang="en-US" sz="3600" b="0"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2400" b="0" i="0" u="none" strike="noStrike" kern="1200" cap="none" spc="0" normalizeH="0" baseline="0" noProof="0" dirty="0">
                <a:ln>
                  <a:noFill/>
                </a:ln>
                <a:effectLst/>
                <a:uLnTx/>
                <a:uFillTx/>
                <a:latin typeface="+mj-lt"/>
                <a:ea typeface="Calibri"/>
                <a:cs typeface="Calibri"/>
              </a:rPr>
              <a:t>Presented by – Nestor Rivera, Sr. Provider Relations Specialist, MassHealth Business Support Services</a:t>
            </a:r>
            <a:endParaRPr lang="en-US" sz="2400" b="0" i="0" u="none" strike="noStrike" kern="1200" cap="none" spc="0" normalizeH="0" baseline="0" noProof="0" dirty="0">
              <a:ln>
                <a:noFill/>
              </a:ln>
              <a:effectLst/>
              <a:uLnTx/>
              <a:uFillTx/>
              <a:latin typeface="+mj-lt"/>
              <a:ea typeface="Calibri"/>
              <a:cs typeface="Calibri"/>
            </a:endParaRPr>
          </a:p>
        </p:txBody>
      </p:sp>
      <p:sp>
        <p:nvSpPr>
          <p:cNvPr id="2" name="Slide Number Placeholder 3">
            <a:extLst>
              <a:ext uri="{FF2B5EF4-FFF2-40B4-BE49-F238E27FC236}">
                <a16:creationId xmlns:a16="http://schemas.microsoft.com/office/drawing/2014/main" id="{C4C580FD-8455-7EDB-0764-DE14D95DA538}"/>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4</a:t>
            </a:fld>
            <a:endParaRPr lang="en-US" altLang="en-US" dirty="0"/>
          </a:p>
        </p:txBody>
      </p:sp>
    </p:spTree>
    <p:custDataLst>
      <p:tags r:id="rId1"/>
    </p:custDataLst>
    <p:extLst>
      <p:ext uri="{BB962C8B-B14F-4D97-AF65-F5344CB8AC3E}">
        <p14:creationId xmlns:p14="http://schemas.microsoft.com/office/powerpoint/2010/main" val="2681491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3C1C7-B762-70C6-D4EF-4793CF5731D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E70AB1E-09FC-73F2-1179-CD189D747017}"/>
              </a:ext>
            </a:extLst>
          </p:cNvPr>
          <p:cNvSpPr txBox="1">
            <a:spLocks noGrp="1"/>
          </p:cNvSpPr>
          <p:nvPr>
            <p:ph type="title" idx="4294967295"/>
          </p:nvPr>
        </p:nvSpPr>
        <p:spPr bwMode="auto">
          <a:xfrm>
            <a:off x="174950" y="483517"/>
            <a:ext cx="6832519" cy="55399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Hospital Changes (slide 3 of 3)</a:t>
            </a:r>
          </a:p>
        </p:txBody>
      </p:sp>
      <p:graphicFrame>
        <p:nvGraphicFramePr>
          <p:cNvPr id="2" name="Table 2">
            <a:extLst>
              <a:ext uri="{FF2B5EF4-FFF2-40B4-BE49-F238E27FC236}">
                <a16:creationId xmlns:a16="http://schemas.microsoft.com/office/drawing/2014/main" id="{D5DD6ECA-3310-88B4-FE1C-C08C579F67B1}"/>
              </a:ext>
            </a:extLst>
          </p:cNvPr>
          <p:cNvGraphicFramePr>
            <a:graphicFrameLocks noGrp="1"/>
          </p:cNvGraphicFramePr>
          <p:nvPr>
            <p:extLst>
              <p:ext uri="{D42A27DB-BD31-4B8C-83A1-F6EECF244321}">
                <p14:modId xmlns:p14="http://schemas.microsoft.com/office/powerpoint/2010/main" val="128941187"/>
              </p:ext>
            </p:extLst>
          </p:nvPr>
        </p:nvGraphicFramePr>
        <p:xfrm>
          <a:off x="435941" y="1443421"/>
          <a:ext cx="8155171" cy="2651760"/>
        </p:xfrm>
        <a:graphic>
          <a:graphicData uri="http://schemas.openxmlformats.org/drawingml/2006/table">
            <a:tbl>
              <a:tblPr firstRow="1" bandRow="1">
                <a:tableStyleId>{5C22544A-7EE6-4342-B048-85BDC9FD1C3A}</a:tableStyleId>
              </a:tblPr>
              <a:tblGrid>
                <a:gridCol w="8155171">
                  <a:extLst>
                    <a:ext uri="{9D8B030D-6E8A-4147-A177-3AD203B41FA5}">
                      <a16:colId xmlns:a16="http://schemas.microsoft.com/office/drawing/2014/main" val="52311444"/>
                    </a:ext>
                  </a:extLst>
                </a:gridCol>
              </a:tblGrid>
              <a:tr h="356616">
                <a:tc>
                  <a:txBody>
                    <a:bodyPr/>
                    <a:lstStyle/>
                    <a:p>
                      <a:pPr algn="ctr"/>
                      <a:r>
                        <a:rPr lang="en-US" sz="1800" dirty="0">
                          <a:solidFill>
                            <a:schemeClr val="tx1"/>
                          </a:solidFill>
                          <a:latin typeface="+mn-lt"/>
                          <a:ea typeface="Open Sans" panose="020B0606030504020204" pitchFamily="34" charset="0"/>
                          <a:cs typeface="Open Sans" panose="020B0606030504020204" pitchFamily="34" charset="0"/>
                        </a:rPr>
                        <a:t>The following hospitals have changed their names: </a:t>
                      </a:r>
                    </a:p>
                  </a:txBody>
                  <a:tcPr anchor="ctr"/>
                </a:tc>
                <a:extLst>
                  <a:ext uri="{0D108BD9-81ED-4DB2-BD59-A6C34878D82A}">
                    <a16:rowId xmlns:a16="http://schemas.microsoft.com/office/drawing/2014/main" val="3694856841"/>
                  </a:ext>
                </a:extLst>
              </a:tr>
              <a:tr h="929640">
                <a:tc>
                  <a:txBody>
                    <a:bodyPr/>
                    <a:lstStyle/>
                    <a:p>
                      <a:pPr marL="171450" indent="-171450" algn="ctr">
                        <a:buFont typeface="Arial" panose="020B0604020202020204" pitchFamily="34" charset="0"/>
                        <a:buChar char="•"/>
                      </a:pPr>
                      <a:r>
                        <a:rPr lang="en-US" sz="1800" dirty="0">
                          <a:solidFill>
                            <a:schemeClr val="tx1"/>
                          </a:solidFill>
                          <a:latin typeface="+mn-lt"/>
                          <a:ea typeface="Open Sans" panose="020B0606030504020204" pitchFamily="34" charset="0"/>
                          <a:cs typeface="Open Sans" panose="020B0606030504020204" pitchFamily="34" charset="0"/>
                        </a:rPr>
                        <a:t>Morton Hospital (Lifespan Health Systems), Taunton has changed to Morton Hospital (Brown University Health) </a:t>
                      </a:r>
                    </a:p>
                    <a:p>
                      <a:pPr marL="171450" indent="-171450" algn="ctr">
                        <a:buFont typeface="Arial" panose="020B0604020202020204" pitchFamily="34" charset="0"/>
                        <a:buChar char="•"/>
                      </a:pPr>
                      <a:r>
                        <a:rPr lang="en-US" sz="1800" dirty="0">
                          <a:solidFill>
                            <a:schemeClr val="tx1"/>
                          </a:solidFill>
                          <a:latin typeface="+mn-lt"/>
                          <a:ea typeface="Open Sans" panose="020B0606030504020204" pitchFamily="34" charset="0"/>
                          <a:cs typeface="Open Sans" panose="020B0606030504020204" pitchFamily="34" charset="0"/>
                        </a:rPr>
                        <a:t>Saint Anne’s Hospital (Lifespan Health Systems), Fall River has changed to Saint Anne’s Hospital (Brown University Health)</a:t>
                      </a:r>
                    </a:p>
                    <a:p>
                      <a:pPr marL="171450" indent="-171450" algn="ctr">
                        <a:buFont typeface="Arial" panose="020B0604020202020204" pitchFamily="34" charset="0"/>
                        <a:buChar char="•"/>
                      </a:pPr>
                      <a:r>
                        <a:rPr lang="en-US" sz="1800" dirty="0">
                          <a:solidFill>
                            <a:schemeClr val="tx1"/>
                          </a:solidFill>
                          <a:latin typeface="+mn-lt"/>
                          <a:ea typeface="Open Sans" panose="020B0606030504020204" pitchFamily="34" charset="0"/>
                          <a:cs typeface="Open Sans" panose="020B0606030504020204" pitchFamily="34" charset="0"/>
                        </a:rPr>
                        <a:t>St. Elizabeth’s Medical Center, Brighton is now Boston Medical Center – Brighton, Brighton </a:t>
                      </a:r>
                    </a:p>
                    <a:p>
                      <a:pPr marL="171450" indent="-171450" algn="ctr">
                        <a:buFont typeface="Arial" panose="020B0604020202020204" pitchFamily="34" charset="0"/>
                        <a:buChar char="•"/>
                      </a:pPr>
                      <a:r>
                        <a:rPr lang="en-US" sz="1800" dirty="0">
                          <a:solidFill>
                            <a:schemeClr val="tx1"/>
                          </a:solidFill>
                          <a:latin typeface="+mn-lt"/>
                          <a:ea typeface="Open Sans" panose="020B0606030504020204" pitchFamily="34" charset="0"/>
                          <a:cs typeface="Open Sans" panose="020B0606030504020204" pitchFamily="34" charset="0"/>
                        </a:rPr>
                        <a:t>Good Samaritan Medical Center, Brockton is now Boston Medical Center – South, Brockton</a:t>
                      </a:r>
                    </a:p>
                  </a:txBody>
                  <a:tcPr anchor="ctr"/>
                </a:tc>
                <a:extLst>
                  <a:ext uri="{0D108BD9-81ED-4DB2-BD59-A6C34878D82A}">
                    <a16:rowId xmlns:a16="http://schemas.microsoft.com/office/drawing/2014/main" val="2980012762"/>
                  </a:ext>
                </a:extLst>
              </a:tr>
            </a:tbl>
          </a:graphicData>
        </a:graphic>
      </p:graphicFrame>
      <p:sp>
        <p:nvSpPr>
          <p:cNvPr id="3" name="Content Placeholder 2">
            <a:extLst>
              <a:ext uri="{FF2B5EF4-FFF2-40B4-BE49-F238E27FC236}">
                <a16:creationId xmlns:a16="http://schemas.microsoft.com/office/drawing/2014/main" id="{09F35A3F-FFAB-536C-6744-0BE4AF68D9A2}"/>
              </a:ext>
            </a:extLst>
          </p:cNvPr>
          <p:cNvSpPr txBox="1">
            <a:spLocks/>
          </p:cNvSpPr>
          <p:nvPr/>
        </p:nvSpPr>
        <p:spPr bwMode="auto">
          <a:xfrm>
            <a:off x="435941" y="4912660"/>
            <a:ext cx="8155171" cy="169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The Enrollment Guide was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If you want to learn more about the health plans options, you can: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Visit </a:t>
            </a:r>
            <a:r>
              <a:rPr lang="en-US" sz="1800" dirty="0">
                <a:solidFill>
                  <a:prstClr val="black"/>
                </a:solidFill>
                <a:ea typeface="Open Sans" panose="020B0606030504020204" pitchFamily="34" charset="0"/>
                <a:cs typeface="Open Sans" panose="020B0606030504020204" pitchFamily="34" charset="0"/>
                <a:hlinkClick r:id="rId4"/>
              </a:rPr>
              <a:t>www.MassHealthChoices.com</a:t>
            </a:r>
            <a:r>
              <a:rPr lang="en-US" sz="1800" dirty="0">
                <a:solidFill>
                  <a:prstClr val="black"/>
                </a:solidFill>
                <a:ea typeface="Open Sans" panose="020B0606030504020204" pitchFamily="34" charset="0"/>
                <a:cs typeface="Open Sans" panose="020B0606030504020204" pitchFamily="34" charset="0"/>
              </a:rPr>
              <a:t>; or</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Call MassHealth Customer Service at (800) 841-2900, TDD/TTY: 711. </a:t>
            </a:r>
          </a:p>
          <a:p>
            <a:pPr marL="542909" lvl="1"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MassHealth Customer Service is open Monday thru Friday, 8 am to 5 pm.</a:t>
            </a:r>
          </a:p>
        </p:txBody>
      </p:sp>
      <p:sp>
        <p:nvSpPr>
          <p:cNvPr id="4" name="Slide Number Placeholder 3">
            <a:extLst>
              <a:ext uri="{FF2B5EF4-FFF2-40B4-BE49-F238E27FC236}">
                <a16:creationId xmlns:a16="http://schemas.microsoft.com/office/drawing/2014/main" id="{D5A58A68-2ACB-C924-AEB8-B61B6434BD5A}"/>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40</a:t>
            </a:fld>
            <a:endParaRPr lang="en-US" altLang="en-US" dirty="0"/>
          </a:p>
        </p:txBody>
      </p:sp>
    </p:spTree>
    <p:custDataLst>
      <p:tags r:id="rId1"/>
    </p:custDataLst>
    <p:extLst>
      <p:ext uri="{BB962C8B-B14F-4D97-AF65-F5344CB8AC3E}">
        <p14:creationId xmlns:p14="http://schemas.microsoft.com/office/powerpoint/2010/main" val="3999561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642660-6A5C-F8D3-0B4B-041CB610B70D}"/>
              </a:ext>
            </a:extLst>
          </p:cNvPr>
          <p:cNvSpPr txBox="1">
            <a:spLocks noGrp="1"/>
          </p:cNvSpPr>
          <p:nvPr>
            <p:ph type="title" idx="4294967295"/>
          </p:nvPr>
        </p:nvSpPr>
        <p:spPr bwMode="auto">
          <a:xfrm>
            <a:off x="174947" y="483515"/>
            <a:ext cx="4530259" cy="55399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lnSpc>
                <a:spcPts val="2700"/>
              </a:lnSpc>
              <a:spcBef>
                <a:spcPct val="0"/>
              </a:spcBef>
              <a:spcAft>
                <a:spcPct val="0"/>
              </a:spcAft>
              <a:tabLst>
                <a:tab pos="275324" algn="l"/>
              </a:tabLst>
              <a:defRPr sz="1900" b="1" kern="1200" baseline="0">
                <a:solidFill>
                  <a:schemeClr val="tx2"/>
                </a:solidFill>
                <a:latin typeface="+mj-lt"/>
                <a:ea typeface="+mj-ea"/>
                <a:cs typeface="+mj-cs"/>
              </a:defRPr>
            </a:lvl1pPr>
            <a:lvl2pPr algn="l" defTabSz="913429" rtl="0" eaLnBrk="1" fontAlgn="base" hangingPunct="1">
              <a:lnSpc>
                <a:spcPts val="2700"/>
              </a:lnSpc>
              <a:spcBef>
                <a:spcPct val="0"/>
              </a:spcBef>
              <a:spcAft>
                <a:spcPct val="0"/>
              </a:spcAft>
              <a:defRPr sz="1900" b="1">
                <a:solidFill>
                  <a:schemeClr val="tx2"/>
                </a:solidFill>
                <a:latin typeface="Arial" charset="0"/>
              </a:defRPr>
            </a:lvl2pPr>
            <a:lvl3pPr algn="l" defTabSz="913429" rtl="0" eaLnBrk="1" fontAlgn="base" hangingPunct="1">
              <a:lnSpc>
                <a:spcPts val="2700"/>
              </a:lnSpc>
              <a:spcBef>
                <a:spcPct val="0"/>
              </a:spcBef>
              <a:spcAft>
                <a:spcPct val="0"/>
              </a:spcAft>
              <a:defRPr sz="1900" b="1">
                <a:solidFill>
                  <a:schemeClr val="tx2"/>
                </a:solidFill>
                <a:latin typeface="Arial" charset="0"/>
              </a:defRPr>
            </a:lvl3pPr>
            <a:lvl4pPr algn="l" defTabSz="913429" rtl="0" eaLnBrk="1" fontAlgn="base" hangingPunct="1">
              <a:lnSpc>
                <a:spcPts val="2700"/>
              </a:lnSpc>
              <a:spcBef>
                <a:spcPct val="0"/>
              </a:spcBef>
              <a:spcAft>
                <a:spcPct val="0"/>
              </a:spcAft>
              <a:defRPr sz="1900" b="1">
                <a:solidFill>
                  <a:schemeClr val="tx2"/>
                </a:solidFill>
                <a:latin typeface="Arial" charset="0"/>
              </a:defRPr>
            </a:lvl4pPr>
            <a:lvl5pPr algn="l" defTabSz="913429" rtl="0" eaLnBrk="1" fontAlgn="base" hangingPunct="1">
              <a:lnSpc>
                <a:spcPts val="2700"/>
              </a:lnSpc>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marL="0" marR="0" lvl="0" indent="0" algn="l" defTabSz="513785" rtl="0" eaLnBrk="1" fontAlgn="base" latinLnBrk="0" hangingPunct="1">
              <a:lnSpc>
                <a:spcPct val="100000"/>
              </a:lnSpc>
              <a:spcBef>
                <a:spcPct val="0"/>
              </a:spcBef>
              <a:spcAft>
                <a:spcPct val="0"/>
              </a:spcAft>
              <a:buClrTx/>
              <a:buSzTx/>
              <a:buFontTx/>
              <a:buNone/>
              <a:tabLst>
                <a:tab pos="154864" algn="l"/>
              </a:tabLst>
              <a:defRPr/>
            </a:pPr>
            <a:r>
              <a:rPr kumimoji="0" lang="en-US" sz="3600" b="1" i="0" u="none" strike="noStrike" kern="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rPr>
              <a:t>Continuity of Care</a:t>
            </a:r>
          </a:p>
        </p:txBody>
      </p:sp>
      <p:graphicFrame>
        <p:nvGraphicFramePr>
          <p:cNvPr id="2" name="Table 2">
            <a:extLst>
              <a:ext uri="{FF2B5EF4-FFF2-40B4-BE49-F238E27FC236}">
                <a16:creationId xmlns:a16="http://schemas.microsoft.com/office/drawing/2014/main" id="{57E08EA7-4C5F-BCF9-8612-14E6FF8728C1}"/>
              </a:ext>
            </a:extLst>
          </p:cNvPr>
          <p:cNvGraphicFramePr>
            <a:graphicFrameLocks noGrp="1"/>
          </p:cNvGraphicFramePr>
          <p:nvPr>
            <p:extLst>
              <p:ext uri="{D42A27DB-BD31-4B8C-83A1-F6EECF244321}">
                <p14:modId xmlns:p14="http://schemas.microsoft.com/office/powerpoint/2010/main" val="1162417887"/>
              </p:ext>
            </p:extLst>
          </p:nvPr>
        </p:nvGraphicFramePr>
        <p:xfrm>
          <a:off x="350907" y="1414132"/>
          <a:ext cx="8442199" cy="1293900"/>
        </p:xfrm>
        <a:graphic>
          <a:graphicData uri="http://schemas.openxmlformats.org/drawingml/2006/table">
            <a:tbl>
              <a:tblPr firstRow="1" bandRow="1">
                <a:tableStyleId>{5C22544A-7EE6-4342-B048-85BDC9FD1C3A}</a:tableStyleId>
              </a:tblPr>
              <a:tblGrid>
                <a:gridCol w="8442199">
                  <a:extLst>
                    <a:ext uri="{9D8B030D-6E8A-4147-A177-3AD203B41FA5}">
                      <a16:colId xmlns:a16="http://schemas.microsoft.com/office/drawing/2014/main" val="52311444"/>
                    </a:ext>
                  </a:extLst>
                </a:gridCol>
              </a:tblGrid>
              <a:tr h="577038">
                <a:tc>
                  <a:txBody>
                    <a:bodyPr/>
                    <a:lstStyle/>
                    <a:p>
                      <a:pPr algn="ctr"/>
                      <a:r>
                        <a:rPr lang="en-US" sz="1800" dirty="0">
                          <a:solidFill>
                            <a:schemeClr val="tx1"/>
                          </a:solidFill>
                          <a:latin typeface="+mn-lt"/>
                          <a:ea typeface="Open Sans"/>
                          <a:cs typeface="Open Sans"/>
                        </a:rPr>
                        <a:t>Continuity of Care</a:t>
                      </a:r>
                    </a:p>
                  </a:txBody>
                  <a:tcPr marL="68580" marR="68580" marT="34291" marB="34291" anchor="ctr"/>
                </a:tc>
                <a:extLst>
                  <a:ext uri="{0D108BD9-81ED-4DB2-BD59-A6C34878D82A}">
                    <a16:rowId xmlns:a16="http://schemas.microsoft.com/office/drawing/2014/main" val="2052473105"/>
                  </a:ext>
                </a:extLst>
              </a:tr>
              <a:tr h="716862">
                <a:tc>
                  <a:txBody>
                    <a:bodyPr/>
                    <a:lstStyle/>
                    <a:p>
                      <a:pPr algn="ctr"/>
                      <a:r>
                        <a:rPr lang="en-US" sz="1800" dirty="0">
                          <a:solidFill>
                            <a:schemeClr val="tx1"/>
                          </a:solidFill>
                          <a:latin typeface="+mn-lt"/>
                          <a:ea typeface="Open Sans"/>
                          <a:cs typeface="Open Sans"/>
                        </a:rPr>
                        <a:t>The Continuity of Care (CoC) period for medical and behavioral health services ranges from January 1, 2026 to March 31, 2026  (90 days post go-live)</a:t>
                      </a:r>
                      <a:endParaRPr lang="en-US" sz="1800" dirty="0">
                        <a:solidFill>
                          <a:schemeClr val="tx1"/>
                        </a:solidFill>
                        <a:latin typeface="+mn-lt"/>
                      </a:endParaRPr>
                    </a:p>
                  </a:txBody>
                  <a:tcPr marL="68580" marR="68580" marT="34291" marB="34291" anchor="ctr"/>
                </a:tc>
                <a:extLst>
                  <a:ext uri="{0D108BD9-81ED-4DB2-BD59-A6C34878D82A}">
                    <a16:rowId xmlns:a16="http://schemas.microsoft.com/office/drawing/2014/main" val="2980012762"/>
                  </a:ext>
                </a:extLst>
              </a:tr>
            </a:tbl>
          </a:graphicData>
        </a:graphic>
      </p:graphicFrame>
      <p:graphicFrame>
        <p:nvGraphicFramePr>
          <p:cNvPr id="5" name="Table 2">
            <a:extLst>
              <a:ext uri="{FF2B5EF4-FFF2-40B4-BE49-F238E27FC236}">
                <a16:creationId xmlns:a16="http://schemas.microsoft.com/office/drawing/2014/main" id="{253FD116-D1B8-5429-9603-175E5A75DDA6}"/>
              </a:ext>
            </a:extLst>
          </p:cNvPr>
          <p:cNvGraphicFramePr>
            <a:graphicFrameLocks noGrp="1"/>
          </p:cNvGraphicFramePr>
          <p:nvPr>
            <p:extLst>
              <p:ext uri="{D42A27DB-BD31-4B8C-83A1-F6EECF244321}">
                <p14:modId xmlns:p14="http://schemas.microsoft.com/office/powerpoint/2010/main" val="3772560528"/>
              </p:ext>
            </p:extLst>
          </p:nvPr>
        </p:nvGraphicFramePr>
        <p:xfrm>
          <a:off x="350900" y="2856069"/>
          <a:ext cx="8442199" cy="1293900"/>
        </p:xfrm>
        <a:graphic>
          <a:graphicData uri="http://schemas.openxmlformats.org/drawingml/2006/table">
            <a:tbl>
              <a:tblPr firstRow="1" bandRow="1">
                <a:tableStyleId>{5C22544A-7EE6-4342-B048-85BDC9FD1C3A}</a:tableStyleId>
              </a:tblPr>
              <a:tblGrid>
                <a:gridCol w="8442199">
                  <a:extLst>
                    <a:ext uri="{9D8B030D-6E8A-4147-A177-3AD203B41FA5}">
                      <a16:colId xmlns:a16="http://schemas.microsoft.com/office/drawing/2014/main" val="52311444"/>
                    </a:ext>
                  </a:extLst>
                </a:gridCol>
              </a:tblGrid>
              <a:tr h="530621">
                <a:tc>
                  <a:txBody>
                    <a:bodyPr/>
                    <a:lstStyle/>
                    <a:p>
                      <a:pPr algn="ctr"/>
                      <a:r>
                        <a:rPr lang="en-US" sz="1800" dirty="0">
                          <a:solidFill>
                            <a:schemeClr val="tx1"/>
                          </a:solidFill>
                          <a:latin typeface="+mn-lt"/>
                          <a:ea typeface="Open Sans" panose="020B0606030504020204" pitchFamily="34" charset="0"/>
                          <a:cs typeface="Open Sans" panose="020B0606030504020204" pitchFamily="34" charset="0"/>
                        </a:rPr>
                        <a:t>Escalation Process</a:t>
                      </a:r>
                    </a:p>
                  </a:txBody>
                  <a:tcPr marL="68580" marR="68580" marT="34291" marB="34291" anchor="ctr"/>
                </a:tc>
                <a:extLst>
                  <a:ext uri="{0D108BD9-81ED-4DB2-BD59-A6C34878D82A}">
                    <a16:rowId xmlns:a16="http://schemas.microsoft.com/office/drawing/2014/main" val="2052473105"/>
                  </a:ext>
                </a:extLst>
              </a:tr>
              <a:tr h="763279">
                <a:tc>
                  <a:txBody>
                    <a:bodyPr/>
                    <a:lstStyle/>
                    <a:p>
                      <a:pPr algn="ctr"/>
                      <a:r>
                        <a:rPr lang="en-US" sz="1800" dirty="0">
                          <a:solidFill>
                            <a:schemeClr val="tx1"/>
                          </a:solidFill>
                          <a:latin typeface="+mn-lt"/>
                          <a:ea typeface="Open Sans" panose="020B0606030504020204" pitchFamily="34" charset="0"/>
                          <a:cs typeface="Open Sans" panose="020B0606030504020204" pitchFamily="34" charset="0"/>
                        </a:rPr>
                        <a:t>Each health plan will have an escalation process in place for any access-to-care issues for members regarding pharmacy and specialty network issues during this period.  </a:t>
                      </a:r>
                    </a:p>
                  </a:txBody>
                  <a:tcPr marL="68580" marR="68580" marT="34291" marB="34291" anchor="ctr"/>
                </a:tc>
                <a:extLst>
                  <a:ext uri="{0D108BD9-81ED-4DB2-BD59-A6C34878D82A}">
                    <a16:rowId xmlns:a16="http://schemas.microsoft.com/office/drawing/2014/main" val="1524001632"/>
                  </a:ext>
                </a:extLst>
              </a:tr>
            </a:tbl>
          </a:graphicData>
        </a:graphic>
      </p:graphicFrame>
      <p:sp>
        <p:nvSpPr>
          <p:cNvPr id="3" name="Content Placeholder 2">
            <a:extLst>
              <a:ext uri="{FF2B5EF4-FFF2-40B4-BE49-F238E27FC236}">
                <a16:creationId xmlns:a16="http://schemas.microsoft.com/office/drawing/2014/main" id="{733F1386-9249-7027-BE87-A1A5FED01ADB}"/>
              </a:ext>
            </a:extLst>
          </p:cNvPr>
          <p:cNvSpPr txBox="1">
            <a:spLocks/>
          </p:cNvSpPr>
          <p:nvPr/>
        </p:nvSpPr>
        <p:spPr bwMode="auto">
          <a:xfrm>
            <a:off x="385701" y="4940053"/>
            <a:ext cx="8407397" cy="1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8" rIns="51436" bIns="25718"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4" indent="-192874" defTabSz="514331">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The Enrollment Guide will be updated to reflect changes starting January 1, 2026.</a:t>
            </a:r>
          </a:p>
          <a:p>
            <a:pPr marL="192874" indent="-192874" defTabSz="514331">
              <a:spcBef>
                <a:spcPts val="0"/>
              </a:spcBef>
              <a:spcAft>
                <a:spcPts val="0"/>
              </a:spcAft>
              <a:buClr>
                <a:srgbClr val="4BACC6">
                  <a:lumMod val="75000"/>
                </a:srgbClr>
              </a:buClr>
            </a:pPr>
            <a:r>
              <a:rPr lang="en-US" sz="1800" dirty="0">
                <a:solidFill>
                  <a:prstClr val="black"/>
                </a:solidFill>
                <a:ea typeface="Open Sans" panose="020B0606030504020204" pitchFamily="34" charset="0"/>
                <a:cs typeface="Open Sans" panose="020B0606030504020204" pitchFamily="34" charset="0"/>
              </a:rPr>
              <a:t>If you want to learn more about the health plans options, you can: </a:t>
            </a:r>
          </a:p>
          <a:p>
            <a:pPr marL="542915" lvl="1" defTabSz="514331">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 Visit </a:t>
            </a:r>
            <a:r>
              <a:rPr lang="en-US" sz="1800" dirty="0">
                <a:solidFill>
                  <a:prstClr val="black"/>
                </a:solidFill>
                <a:ea typeface="Open Sans" panose="020B0606030504020204" pitchFamily="34" charset="0"/>
                <a:cs typeface="Open Sans" panose="020B0606030504020204" pitchFamily="34" charset="0"/>
                <a:hlinkClick r:id="rId3"/>
              </a:rPr>
              <a:t>www.MassHealthChoices.com</a:t>
            </a:r>
            <a:r>
              <a:rPr lang="en-US" sz="1800" dirty="0">
                <a:solidFill>
                  <a:prstClr val="black"/>
                </a:solidFill>
                <a:ea typeface="Open Sans" panose="020B0606030504020204" pitchFamily="34" charset="0"/>
                <a:cs typeface="Open Sans" panose="020B0606030504020204" pitchFamily="34" charset="0"/>
              </a:rPr>
              <a:t>; or</a:t>
            </a:r>
          </a:p>
          <a:p>
            <a:pPr marL="542915" lvl="1" defTabSz="514331">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Call MassHealth Customer Service at (800) 841-2900, TDD/TTY: 711. </a:t>
            </a:r>
          </a:p>
          <a:p>
            <a:pPr marL="542915" lvl="1" defTabSz="514331">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ea typeface="Open Sans" panose="020B0606030504020204" pitchFamily="34" charset="0"/>
                <a:cs typeface="Open Sans" panose="020B0606030504020204" pitchFamily="34" charset="0"/>
              </a:rPr>
              <a:t>MassHealth Customer Service is open Monday thru Friday, 8 am to 5 pm.</a:t>
            </a:r>
          </a:p>
        </p:txBody>
      </p:sp>
      <p:sp>
        <p:nvSpPr>
          <p:cNvPr id="4" name="Slide Number Placeholder 3">
            <a:extLst>
              <a:ext uri="{FF2B5EF4-FFF2-40B4-BE49-F238E27FC236}">
                <a16:creationId xmlns:a16="http://schemas.microsoft.com/office/drawing/2014/main" id="{61BC54E2-1550-4E3B-4D45-6A8B863069EB}"/>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41</a:t>
            </a:fld>
            <a:endParaRPr lang="en-US" altLang="en-US" dirty="0"/>
          </a:p>
        </p:txBody>
      </p:sp>
    </p:spTree>
    <p:extLst>
      <p:ext uri="{BB962C8B-B14F-4D97-AF65-F5344CB8AC3E}">
        <p14:creationId xmlns:p14="http://schemas.microsoft.com/office/powerpoint/2010/main" val="1341855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8C568-3C24-DB96-F240-DCB5EAED39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442C9D-1A77-42D7-CA29-B780ED29F6BD}"/>
              </a:ext>
            </a:extLst>
          </p:cNvPr>
          <p:cNvSpPr>
            <a:spLocks noGrp="1"/>
          </p:cNvSpPr>
          <p:nvPr>
            <p:ph type="title" idx="4294967295"/>
          </p:nvPr>
        </p:nvSpPr>
        <p:spPr>
          <a:xfrm>
            <a:off x="992807" y="2797243"/>
            <a:ext cx="7167792"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eaLnBrk="1" fontAlgn="auto" hangingPunct="1">
              <a:lnSpc>
                <a:spcPct val="100000"/>
              </a:lnSpc>
              <a:spcBef>
                <a:spcPts val="0"/>
              </a:spcBef>
              <a:spcAft>
                <a:spcPts val="0"/>
              </a:spcAft>
              <a:buClr>
                <a:srgbClr val="002060"/>
              </a:buClr>
              <a:defRPr/>
            </a:pPr>
            <a:r>
              <a:rPr kumimoji="0" lang="en-US" b="1" i="0" u="none" strike="noStrike" kern="1200" cap="none" spc="0" normalizeH="0" baseline="0" noProof="0" dirty="0" err="1">
                <a:ln>
                  <a:noFill/>
                </a:ln>
                <a:solidFill>
                  <a:srgbClr val="002D5B"/>
                </a:solidFill>
                <a:effectLst/>
                <a:uLnTx/>
                <a:uFillTx/>
                <a:ea typeface="Calibri" panose="020F0502020204030204" pitchFamily="34" charset="0"/>
                <a:cs typeface="Calibri" panose="020F0502020204030204" pitchFamily="34" charset="0"/>
              </a:rPr>
              <a:t>WellSense</a:t>
            </a:r>
            <a:r>
              <a:rPr kumimoji="0" lang="en-US" b="1" i="0" u="none" strike="noStrike" kern="1200" cap="none" spc="0" normalizeH="0" baseline="0" noProof="0" dirty="0">
                <a:ln>
                  <a:noFill/>
                </a:ln>
                <a:solidFill>
                  <a:srgbClr val="002D5B"/>
                </a:solidFill>
                <a:effectLst/>
                <a:uLnTx/>
                <a:uFillTx/>
                <a:ea typeface="Calibri" panose="020F0502020204030204" pitchFamily="34" charset="0"/>
                <a:cs typeface="Calibri" panose="020F0502020204030204" pitchFamily="34" charset="0"/>
              </a:rPr>
              <a:t> In-House Transition of the Behavioral Health Benefit</a:t>
            </a:r>
            <a:endParaRPr kumimoji="0" lang="en-US"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p:txBody>
      </p:sp>
      <p:sp>
        <p:nvSpPr>
          <p:cNvPr id="2" name="Slide Number Placeholder 1">
            <a:extLst>
              <a:ext uri="{FF2B5EF4-FFF2-40B4-BE49-F238E27FC236}">
                <a16:creationId xmlns:a16="http://schemas.microsoft.com/office/drawing/2014/main" id="{552AEAA6-B63D-0DB2-F9EA-838F6E25940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42</a:t>
            </a:fld>
            <a:endParaRPr lang="en-US" altLang="en-US"/>
          </a:p>
        </p:txBody>
      </p:sp>
    </p:spTree>
    <p:custDataLst>
      <p:tags r:id="rId1"/>
    </p:custDataLst>
    <p:extLst>
      <p:ext uri="{BB962C8B-B14F-4D97-AF65-F5344CB8AC3E}">
        <p14:creationId xmlns:p14="http://schemas.microsoft.com/office/powerpoint/2010/main" val="3897622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84DD8-4E23-B8A1-F230-AD801B81F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D2342-68D7-7587-522E-7CBAFE95D3B0}"/>
              </a:ext>
            </a:extLst>
          </p:cNvPr>
          <p:cNvSpPr>
            <a:spLocks noGrp="1"/>
          </p:cNvSpPr>
          <p:nvPr>
            <p:ph type="title"/>
          </p:nvPr>
        </p:nvSpPr>
        <p:spPr>
          <a:xfrm>
            <a:off x="237392" y="296007"/>
            <a:ext cx="6604861" cy="838200"/>
          </a:xfrm>
        </p:spPr>
        <p:txBody>
          <a:bodyPr/>
          <a:lstStyle/>
          <a:p>
            <a:r>
              <a:rPr lang="en-US" sz="3600" dirty="0" err="1">
                <a:ea typeface="Calibri"/>
                <a:cs typeface="Arial"/>
              </a:rPr>
              <a:t>WellSense</a:t>
            </a:r>
            <a:r>
              <a:rPr lang="en-US" sz="3600" dirty="0">
                <a:ea typeface="Calibri"/>
                <a:cs typeface="Arial"/>
              </a:rPr>
              <a:t> In-House Transition of the Behavioral Health Benefit</a:t>
            </a:r>
            <a:endParaRPr lang="en-US" sz="3600" dirty="0"/>
          </a:p>
        </p:txBody>
      </p:sp>
      <p:sp>
        <p:nvSpPr>
          <p:cNvPr id="3" name="Content Placeholder 2">
            <a:extLst>
              <a:ext uri="{FF2B5EF4-FFF2-40B4-BE49-F238E27FC236}">
                <a16:creationId xmlns:a16="http://schemas.microsoft.com/office/drawing/2014/main" id="{8952B549-9025-6CEE-409B-6B33742F8CCF}"/>
              </a:ext>
            </a:extLst>
          </p:cNvPr>
          <p:cNvSpPr>
            <a:spLocks noGrp="1"/>
          </p:cNvSpPr>
          <p:nvPr>
            <p:ph idx="1"/>
          </p:nvPr>
        </p:nvSpPr>
        <p:spPr>
          <a:xfrm>
            <a:off x="140678" y="1520229"/>
            <a:ext cx="8678007" cy="4924044"/>
          </a:xfrm>
        </p:spPr>
        <p:txBody>
          <a:bodyPr/>
          <a:lstStyle/>
          <a:p>
            <a:pPr marL="0" indent="0">
              <a:spcAft>
                <a:spcPts val="1200"/>
              </a:spcAft>
              <a:buNone/>
            </a:pPr>
            <a:r>
              <a:rPr lang="en-US" sz="1800" dirty="0">
                <a:ea typeface="Open Sans"/>
                <a:cs typeface="Arial"/>
              </a:rPr>
              <a:t>On 1/1/26, </a:t>
            </a:r>
            <a:r>
              <a:rPr lang="en-US" sz="1800" dirty="0" err="1">
                <a:ea typeface="Open Sans"/>
                <a:cs typeface="Arial"/>
              </a:rPr>
              <a:t>WellSense</a:t>
            </a:r>
            <a:r>
              <a:rPr lang="en-US" sz="1800" dirty="0">
                <a:ea typeface="Open Sans"/>
                <a:cs typeface="Arial"/>
              </a:rPr>
              <a:t> took over the operations of its behavioral health benefit from its previous vendor, </a:t>
            </a:r>
            <a:r>
              <a:rPr lang="en-US" sz="1800" dirty="0" err="1">
                <a:ea typeface="Open Sans"/>
                <a:cs typeface="Arial"/>
              </a:rPr>
              <a:t>Carelon</a:t>
            </a:r>
            <a:r>
              <a:rPr lang="en-US" sz="1800" dirty="0">
                <a:ea typeface="Open Sans"/>
                <a:cs typeface="Arial"/>
              </a:rPr>
              <a:t>. </a:t>
            </a:r>
          </a:p>
          <a:p>
            <a:pPr marL="285750" indent="-285750"/>
            <a:r>
              <a:rPr lang="en-US" sz="1800" dirty="0" err="1">
                <a:ea typeface="Open Sans"/>
                <a:cs typeface="Arial"/>
              </a:rPr>
              <a:t>WellSense's</a:t>
            </a:r>
            <a:r>
              <a:rPr lang="en-US" sz="1800" dirty="0">
                <a:ea typeface="Open Sans"/>
                <a:cs typeface="Arial"/>
              </a:rPr>
              <a:t> 8 ACOs and MCO are impacted by this transition.</a:t>
            </a:r>
          </a:p>
          <a:p>
            <a:pPr marL="285750" indent="-285750"/>
            <a:r>
              <a:rPr lang="en-US" sz="1800" dirty="0">
                <a:ea typeface="Open Sans"/>
                <a:cs typeface="Arial"/>
              </a:rPr>
              <a:t>There will be a 90-day continuity of care period from 1/1/26-3/31/26, during which all prior authorizations will be honored.</a:t>
            </a:r>
          </a:p>
          <a:p>
            <a:pPr marL="285750" indent="-285750">
              <a:buClr>
                <a:srgbClr val="31859C"/>
              </a:buClr>
            </a:pPr>
            <a:r>
              <a:rPr lang="en-US" sz="1800" dirty="0">
                <a:ea typeface="Open Sans"/>
                <a:cs typeface="Arial"/>
              </a:rPr>
              <a:t>All claims will be paid for medically necessary Behavioral Health services rendered between 1/1/26-3/31/26, regardless of provider contracting status.</a:t>
            </a:r>
          </a:p>
          <a:p>
            <a:pPr marL="285750" indent="-285750"/>
            <a:r>
              <a:rPr lang="en-US" sz="1800" dirty="0">
                <a:ea typeface="Open Sans"/>
                <a:cs typeface="Arial"/>
              </a:rPr>
              <a:t>All claims for dates of service prior to 1/1/26 should be submitted to </a:t>
            </a:r>
            <a:r>
              <a:rPr lang="en-US" sz="1800" dirty="0" err="1">
                <a:ea typeface="Open Sans"/>
                <a:cs typeface="Arial"/>
              </a:rPr>
              <a:t>Carelon</a:t>
            </a:r>
            <a:r>
              <a:rPr lang="en-US" sz="1800" dirty="0">
                <a:ea typeface="Open Sans"/>
                <a:cs typeface="Arial"/>
              </a:rPr>
              <a:t>, per the previously established process.</a:t>
            </a:r>
          </a:p>
          <a:p>
            <a:pPr marL="285750" indent="-285750">
              <a:spcBef>
                <a:spcPts val="432"/>
              </a:spcBef>
              <a:spcAft>
                <a:spcPts val="1200"/>
              </a:spcAft>
              <a:buClr>
                <a:srgbClr val="31859C"/>
              </a:buClr>
            </a:pPr>
            <a:r>
              <a:rPr lang="en-US" sz="1800" dirty="0">
                <a:ea typeface="Open Sans"/>
                <a:cs typeface="Arial"/>
              </a:rPr>
              <a:t>All claims for dates of service on or after 1/1/26 should be submitted to </a:t>
            </a:r>
            <a:r>
              <a:rPr lang="en-US" sz="1800" dirty="0" err="1">
                <a:ea typeface="Open Sans"/>
                <a:cs typeface="Arial"/>
              </a:rPr>
              <a:t>WellSense</a:t>
            </a:r>
            <a:r>
              <a:rPr lang="en-US" sz="1800" dirty="0">
                <a:ea typeface="Open Sans"/>
                <a:cs typeface="Arial"/>
              </a:rPr>
              <a:t>.</a:t>
            </a:r>
          </a:p>
          <a:p>
            <a:pPr marL="0" indent="0">
              <a:buNone/>
            </a:pPr>
            <a:r>
              <a:rPr lang="en-US" sz="1800" dirty="0" err="1">
                <a:ea typeface="Open Sans"/>
                <a:cs typeface="Arial"/>
              </a:rPr>
              <a:t>WellSense's</a:t>
            </a:r>
            <a:r>
              <a:rPr lang="en-US" sz="1800" dirty="0">
                <a:ea typeface="Open Sans"/>
                <a:cs typeface="Arial"/>
              </a:rPr>
              <a:t> FAQ page at  </a:t>
            </a:r>
            <a:r>
              <a:rPr lang="en-US" sz="1800" dirty="0">
                <a:ea typeface="+mn-lt"/>
                <a:cs typeface="+mn-lt"/>
                <a:hlinkClick r:id="rId2"/>
              </a:rPr>
              <a:t>Behavioral health insourcing FAQs | </a:t>
            </a:r>
            <a:r>
              <a:rPr lang="en-US" sz="1800" dirty="0" err="1">
                <a:ea typeface="+mn-lt"/>
                <a:cs typeface="+mn-lt"/>
                <a:hlinkClick r:id="rId2"/>
              </a:rPr>
              <a:t>WellSense</a:t>
            </a:r>
            <a:r>
              <a:rPr lang="en-US" sz="1800" dirty="0">
                <a:ea typeface="+mn-lt"/>
                <a:cs typeface="+mn-lt"/>
                <a:hlinkClick r:id="rId2"/>
              </a:rPr>
              <a:t> Health Plan</a:t>
            </a:r>
            <a:endParaRPr lang="en-US" sz="1800" dirty="0">
              <a:ea typeface="Open Sans"/>
              <a:cs typeface="Arial"/>
            </a:endParaRPr>
          </a:p>
          <a:p>
            <a:pPr marL="0" indent="0">
              <a:buNone/>
            </a:pPr>
            <a:r>
              <a:rPr lang="en-US" sz="1800" dirty="0">
                <a:ea typeface="Open Sans"/>
                <a:cs typeface="Arial"/>
              </a:rPr>
              <a:t>contains further information on credentialing, contracting, using the provider portal for claims submission and PA requests, along with additional resources.</a:t>
            </a:r>
          </a:p>
          <a:p>
            <a:pPr marL="0" indent="0">
              <a:spcBef>
                <a:spcPts val="1200"/>
              </a:spcBef>
              <a:buNone/>
            </a:pPr>
            <a:r>
              <a:rPr lang="en-US" sz="1800" dirty="0">
                <a:ea typeface="Open Sans"/>
                <a:cs typeface="Arial"/>
              </a:rPr>
              <a:t>Questions and contracting inquiries can be directed to </a:t>
            </a:r>
            <a:r>
              <a:rPr lang="en-US" sz="1800" u="sng" dirty="0">
                <a:solidFill>
                  <a:srgbClr val="075F9E"/>
                </a:solidFill>
                <a:ea typeface="+mn-lt"/>
                <a:cs typeface="+mn-lt"/>
                <a:hlinkClick r:id="rId3"/>
              </a:rPr>
              <a:t>bhproviders@wellsense.org</a:t>
            </a:r>
            <a:endParaRPr lang="en-US" sz="1800" dirty="0">
              <a:ea typeface="Open Sans"/>
              <a:cs typeface="Arial"/>
            </a:endParaRPr>
          </a:p>
        </p:txBody>
      </p:sp>
      <p:sp>
        <p:nvSpPr>
          <p:cNvPr id="4" name="Slide Number Placeholder 3">
            <a:extLst>
              <a:ext uri="{FF2B5EF4-FFF2-40B4-BE49-F238E27FC236}">
                <a16:creationId xmlns:a16="http://schemas.microsoft.com/office/drawing/2014/main" id="{ED63C473-14A9-465F-D669-46CA54C6B5EE}"/>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a:pPr>
                <a:defRPr/>
              </a:pPr>
              <a:t>43</a:t>
            </a:fld>
            <a:endParaRPr lang="en-US" altLang="en-US"/>
          </a:p>
        </p:txBody>
      </p:sp>
    </p:spTree>
    <p:extLst>
      <p:ext uri="{BB962C8B-B14F-4D97-AF65-F5344CB8AC3E}">
        <p14:creationId xmlns:p14="http://schemas.microsoft.com/office/powerpoint/2010/main" val="890186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57631" y="2253924"/>
            <a:ext cx="6828738" cy="18774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3600" b="1" i="0" u="none" strike="noStrike" kern="1200" cap="none" spc="0" normalizeH="0" baseline="0" noProof="0" dirty="0">
                <a:ln>
                  <a:noFill/>
                </a:ln>
                <a:solidFill>
                  <a:schemeClr val="tx2"/>
                </a:solidFill>
                <a:effectLst/>
                <a:uLnTx/>
                <a:uFillTx/>
                <a:latin typeface="+mj-lt"/>
                <a:ea typeface="Calibri"/>
                <a:cs typeface="+mn-cs"/>
              </a:rPr>
              <a:t>Fee-for-Service Provider Directory</a:t>
            </a:r>
            <a:r>
              <a:rPr kumimoji="0" lang="en-US" sz="3200" b="1" i="0" u="none" strike="noStrike" kern="1200" cap="none" spc="0" normalizeH="0" baseline="0" noProof="0" dirty="0">
                <a:ln>
                  <a:noFill/>
                </a:ln>
                <a:solidFill>
                  <a:schemeClr val="tx2"/>
                </a:solidFill>
                <a:effectLst/>
                <a:uLnTx/>
                <a:uFillTx/>
                <a:latin typeface="+mj-lt"/>
                <a:ea typeface="Calibri"/>
                <a:cs typeface="+mn-cs"/>
              </a:rPr>
              <a:t> </a:t>
            </a:r>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endParaRPr kumimoji="0" lang="en-US" sz="3200" b="1" i="0" u="none" strike="noStrike" kern="1200" cap="none" spc="0" normalizeH="0" baseline="0" noProof="0" dirty="0">
              <a:ln>
                <a:noFill/>
              </a:ln>
              <a:solidFill>
                <a:srgbClr val="002060"/>
              </a:solidFill>
              <a:effectLst/>
              <a:uLnTx/>
              <a:uFillTx/>
              <a:latin typeface="+mj-lt"/>
              <a:ea typeface="Calibri" panose="020F0502020204030204" pitchFamily="34" charset="0"/>
              <a:cs typeface="+mn-cs"/>
            </a:endParaRPr>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2400" b="0" i="0" u="none" strike="noStrike" kern="1200" cap="none" spc="0" normalizeH="0" baseline="0" noProof="0" dirty="0">
                <a:ln>
                  <a:noFill/>
                </a:ln>
                <a:solidFill>
                  <a:srgbClr val="002060"/>
                </a:solidFill>
                <a:effectLst/>
                <a:uLnTx/>
                <a:uFillTx/>
                <a:latin typeface="+mj-lt"/>
                <a:ea typeface="Calibri"/>
                <a:cs typeface="Arial"/>
              </a:rPr>
              <a:t>Presented by- Michael Gilleran, Provider Operations Specialist, MassHealth Operations</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p:txBody>
      </p:sp>
      <p:sp>
        <p:nvSpPr>
          <p:cNvPr id="2" name="Slide Number Placeholder 3">
            <a:extLst>
              <a:ext uri="{FF2B5EF4-FFF2-40B4-BE49-F238E27FC236}">
                <a16:creationId xmlns:a16="http://schemas.microsoft.com/office/drawing/2014/main" id="{3BB0A751-50A5-C37E-C37D-97DA25514EAD}"/>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44</a:t>
            </a:fld>
            <a:endParaRPr lang="en-US" altLang="en-US" dirty="0"/>
          </a:p>
        </p:txBody>
      </p:sp>
    </p:spTree>
    <p:custDataLst>
      <p:tags r:id="rId1"/>
    </p:custDataLst>
    <p:extLst>
      <p:ext uri="{BB962C8B-B14F-4D97-AF65-F5344CB8AC3E}">
        <p14:creationId xmlns:p14="http://schemas.microsoft.com/office/powerpoint/2010/main" val="4178662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80EC-A285-4870-A6A9-7B4F2ED6887C}"/>
              </a:ext>
            </a:extLst>
          </p:cNvPr>
          <p:cNvSpPr>
            <a:spLocks noGrp="1"/>
          </p:cNvSpPr>
          <p:nvPr>
            <p:ph type="title"/>
          </p:nvPr>
        </p:nvSpPr>
        <p:spPr/>
        <p:txBody>
          <a:bodyPr/>
          <a:lstStyle/>
          <a:p>
            <a:r>
              <a:rPr lang="en-US" dirty="0"/>
              <a:t>FFS Directory Updates</a:t>
            </a:r>
          </a:p>
        </p:txBody>
      </p:sp>
      <p:sp>
        <p:nvSpPr>
          <p:cNvPr id="4" name="Content Placeholder 3">
            <a:extLst>
              <a:ext uri="{FF2B5EF4-FFF2-40B4-BE49-F238E27FC236}">
                <a16:creationId xmlns:a16="http://schemas.microsoft.com/office/drawing/2014/main" id="{651D0DED-0DD0-426C-074B-2D1443D0B9C1}"/>
              </a:ext>
            </a:extLst>
          </p:cNvPr>
          <p:cNvSpPr>
            <a:spLocks noGrp="1"/>
          </p:cNvSpPr>
          <p:nvPr>
            <p:ph idx="1"/>
          </p:nvPr>
        </p:nvSpPr>
        <p:spPr>
          <a:xfrm>
            <a:off x="405765" y="1600200"/>
            <a:ext cx="8332470" cy="4525963"/>
          </a:xfrm>
        </p:spPr>
        <p:txBody>
          <a:bodyPr/>
          <a:lstStyle/>
          <a:p>
            <a:pPr>
              <a:spcBef>
                <a:spcPts val="1800"/>
              </a:spcBef>
              <a:buClrTx/>
            </a:pPr>
            <a:r>
              <a:rPr lang="en-US" sz="2000" dirty="0"/>
              <a:t>In accordance with the Consolidated Appropriations Act (CAA 2023), MassHealth has expanded the Provider Directory data elements.</a:t>
            </a:r>
          </a:p>
          <a:p>
            <a:pPr>
              <a:spcBef>
                <a:spcPts val="1800"/>
              </a:spcBef>
              <a:buClrTx/>
            </a:pPr>
            <a:r>
              <a:rPr lang="en-US" sz="2000" dirty="0"/>
              <a:t>Data elements include languages spoken by providers, website URLs, accessibility accommodations, telehealth availability, and whether new patients are being accepted.</a:t>
            </a:r>
          </a:p>
          <a:p>
            <a:pPr>
              <a:spcBef>
                <a:spcPts val="1800"/>
              </a:spcBef>
              <a:buClrTx/>
            </a:pPr>
            <a:r>
              <a:rPr lang="en-US" sz="2000" dirty="0"/>
              <a:t>Cultural capabilities were also added to the Provider Directory search results page but are currently on hold until further guidance from the Center for Medicare and Medicaid Services (CMS).</a:t>
            </a:r>
          </a:p>
          <a:p>
            <a:pPr>
              <a:spcBef>
                <a:spcPts val="1800"/>
              </a:spcBef>
              <a:buClrTx/>
            </a:pPr>
            <a:r>
              <a:rPr lang="en-US" sz="2000" dirty="0"/>
              <a:t>CMS requires that Provider Directory data elements remain current and accurate.</a:t>
            </a:r>
            <a:endParaRPr lang="en-US" sz="2200" dirty="0"/>
          </a:p>
        </p:txBody>
      </p:sp>
      <p:sp>
        <p:nvSpPr>
          <p:cNvPr id="3" name="Slide Number Placeholder 2">
            <a:extLst>
              <a:ext uri="{FF2B5EF4-FFF2-40B4-BE49-F238E27FC236}">
                <a16:creationId xmlns:a16="http://schemas.microsoft.com/office/drawing/2014/main" id="{548D2BE4-07FB-815D-A57E-58629E94963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45</a:t>
            </a:fld>
            <a:endParaRPr lang="en-US" altLang="en-US"/>
          </a:p>
        </p:txBody>
      </p:sp>
    </p:spTree>
    <p:custDataLst>
      <p:tags r:id="rId1"/>
    </p:custDataLst>
    <p:extLst>
      <p:ext uri="{BB962C8B-B14F-4D97-AF65-F5344CB8AC3E}">
        <p14:creationId xmlns:p14="http://schemas.microsoft.com/office/powerpoint/2010/main" val="1079525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80EC-A285-4870-A6A9-7B4F2ED6887C}"/>
              </a:ext>
            </a:extLst>
          </p:cNvPr>
          <p:cNvSpPr>
            <a:spLocks noGrp="1"/>
          </p:cNvSpPr>
          <p:nvPr>
            <p:ph type="title"/>
          </p:nvPr>
        </p:nvSpPr>
        <p:spPr>
          <a:xfrm>
            <a:off x="457200" y="304800"/>
            <a:ext cx="6934200" cy="838200"/>
          </a:xfrm>
        </p:spPr>
        <p:txBody>
          <a:bodyPr/>
          <a:lstStyle/>
          <a:p>
            <a:r>
              <a:rPr lang="en-US" dirty="0"/>
              <a:t>Directory on Mass.gov</a:t>
            </a:r>
          </a:p>
        </p:txBody>
      </p:sp>
      <p:sp>
        <p:nvSpPr>
          <p:cNvPr id="3" name="Content Placeholder 2">
            <a:extLst>
              <a:ext uri="{FF2B5EF4-FFF2-40B4-BE49-F238E27FC236}">
                <a16:creationId xmlns:a16="http://schemas.microsoft.com/office/drawing/2014/main" id="{69696123-9FBE-ECA8-B5EA-FA73E2F36674}"/>
              </a:ext>
            </a:extLst>
          </p:cNvPr>
          <p:cNvSpPr>
            <a:spLocks noGrp="1"/>
          </p:cNvSpPr>
          <p:nvPr>
            <p:ph idx="1"/>
          </p:nvPr>
        </p:nvSpPr>
        <p:spPr>
          <a:xfrm>
            <a:off x="6477000" y="1711864"/>
            <a:ext cx="2590800" cy="4284490"/>
          </a:xfrm>
        </p:spPr>
        <p:txBody>
          <a:bodyPr/>
          <a:lstStyle/>
          <a:p>
            <a:r>
              <a:rPr lang="en-US" sz="1800" dirty="0">
                <a:solidFill>
                  <a:srgbClr val="000000"/>
                </a:solidFill>
              </a:rPr>
              <a:t>MassHealth members may utilize the provider directory on Mass.gov, using a variety of search criteria.</a:t>
            </a:r>
          </a:p>
          <a:p>
            <a:pPr>
              <a:spcBef>
                <a:spcPts val="1200"/>
              </a:spcBef>
            </a:pPr>
            <a:r>
              <a:rPr lang="en-US" sz="1800" dirty="0">
                <a:solidFill>
                  <a:srgbClr val="000000"/>
                </a:solidFill>
              </a:rPr>
              <a:t>Providers can be sorted by the most essential services needed, such as primary care providers, behavioral health, hospitals, etc.</a:t>
            </a:r>
            <a:endParaRPr lang="en-US" sz="1800" dirty="0"/>
          </a:p>
        </p:txBody>
      </p:sp>
      <p:pic>
        <p:nvPicPr>
          <p:cNvPr id="7" name="Picture 6" descr="Screen shot of Provider Directory home page.">
            <a:extLst>
              <a:ext uri="{FF2B5EF4-FFF2-40B4-BE49-F238E27FC236}">
                <a16:creationId xmlns:a16="http://schemas.microsoft.com/office/drawing/2014/main" id="{8B45BD61-DC9A-F7BB-DCA6-DFF959734117}"/>
              </a:ext>
            </a:extLst>
          </p:cNvPr>
          <p:cNvPicPr>
            <a:picLocks noChangeAspect="1"/>
          </p:cNvPicPr>
          <p:nvPr/>
        </p:nvPicPr>
        <p:blipFill>
          <a:blip r:embed="rId3"/>
          <a:srcRect r="4154"/>
          <a:stretch>
            <a:fillRect/>
          </a:stretch>
        </p:blipFill>
        <p:spPr>
          <a:xfrm>
            <a:off x="157480" y="1702986"/>
            <a:ext cx="6297326" cy="4380175"/>
          </a:xfrm>
          <a:prstGeom prst="rect">
            <a:avLst/>
          </a:prstGeom>
          <a:ln>
            <a:solidFill>
              <a:schemeClr val="tx1"/>
            </a:solidFill>
          </a:ln>
        </p:spPr>
      </p:pic>
      <p:sp>
        <p:nvSpPr>
          <p:cNvPr id="13" name="TextBox 12">
            <a:extLst>
              <a:ext uri="{FF2B5EF4-FFF2-40B4-BE49-F238E27FC236}">
                <a16:creationId xmlns:a16="http://schemas.microsoft.com/office/drawing/2014/main" id="{2D7A124F-551F-E6DD-23D4-EB5C16B6C74C}"/>
              </a:ext>
            </a:extLst>
          </p:cNvPr>
          <p:cNvSpPr txBox="1"/>
          <p:nvPr/>
        </p:nvSpPr>
        <p:spPr>
          <a:xfrm>
            <a:off x="1028700" y="6273815"/>
            <a:ext cx="248822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mn-ea"/>
                <a:cs typeface="+mn-cs"/>
              </a:rPr>
              <a:t>Visit: </a:t>
            </a:r>
            <a:r>
              <a:rPr kumimoji="0" lang="en-US" sz="1800" b="0" i="0" u="none" strike="noStrike" kern="1200" cap="none" spc="0" normalizeH="0" baseline="0" noProof="0" dirty="0">
                <a:ln>
                  <a:noFill/>
                </a:ln>
                <a:solidFill>
                  <a:srgbClr val="000000"/>
                </a:solidFill>
                <a:effectLst/>
                <a:uLnTx/>
                <a:uFillTx/>
                <a:ea typeface="+mn-ea"/>
                <a:cs typeface="+mn-cs"/>
                <a:hlinkClick r:id="rId4"/>
              </a:rPr>
              <a:t>Provider Directory</a:t>
            </a: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4" name="Slide Number Placeholder 3">
            <a:extLst>
              <a:ext uri="{FF2B5EF4-FFF2-40B4-BE49-F238E27FC236}">
                <a16:creationId xmlns:a16="http://schemas.microsoft.com/office/drawing/2014/main" id="{5E0CC20B-A5B4-82F2-7C07-18C06035625A}"/>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46</a:t>
            </a:fld>
            <a:endParaRPr lang="en-US" altLang="en-US" dirty="0"/>
          </a:p>
        </p:txBody>
      </p:sp>
    </p:spTree>
    <p:custDataLst>
      <p:tags r:id="rId1"/>
    </p:custDataLst>
    <p:extLst>
      <p:ext uri="{BB962C8B-B14F-4D97-AF65-F5344CB8AC3E}">
        <p14:creationId xmlns:p14="http://schemas.microsoft.com/office/powerpoint/2010/main" val="1330208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D9069-0DE1-6669-1B97-BBA0BCE22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A2877-0D7F-9808-AA3C-046D5C5CF552}"/>
              </a:ext>
            </a:extLst>
          </p:cNvPr>
          <p:cNvSpPr>
            <a:spLocks noGrp="1"/>
          </p:cNvSpPr>
          <p:nvPr>
            <p:ph type="title"/>
          </p:nvPr>
        </p:nvSpPr>
        <p:spPr>
          <a:xfrm>
            <a:off x="137746" y="235049"/>
            <a:ext cx="7482254" cy="838200"/>
          </a:xfrm>
        </p:spPr>
        <p:txBody>
          <a:bodyPr/>
          <a:lstStyle/>
          <a:p>
            <a:r>
              <a:rPr lang="en-US" dirty="0"/>
              <a:t>Directory on Mass.gov (continued) </a:t>
            </a:r>
          </a:p>
        </p:txBody>
      </p:sp>
      <p:sp>
        <p:nvSpPr>
          <p:cNvPr id="3" name="Content Placeholder 2">
            <a:extLst>
              <a:ext uri="{FF2B5EF4-FFF2-40B4-BE49-F238E27FC236}">
                <a16:creationId xmlns:a16="http://schemas.microsoft.com/office/drawing/2014/main" id="{BB4FF4C7-2DF8-89B5-ED17-ED2D353B6D1E}"/>
              </a:ext>
            </a:extLst>
          </p:cNvPr>
          <p:cNvSpPr>
            <a:spLocks noGrp="1"/>
          </p:cNvSpPr>
          <p:nvPr>
            <p:ph idx="1"/>
          </p:nvPr>
        </p:nvSpPr>
        <p:spPr>
          <a:xfrm>
            <a:off x="193431" y="1490843"/>
            <a:ext cx="2286000" cy="4865508"/>
          </a:xfrm>
        </p:spPr>
        <p:txBody>
          <a:bodyPr/>
          <a:lstStyle/>
          <a:p>
            <a:r>
              <a:rPr lang="en-US" sz="1800" dirty="0">
                <a:solidFill>
                  <a:srgbClr val="000000"/>
                </a:solidFill>
              </a:rPr>
              <a:t>Searches can be narrowed down even further once a category of provider has been chosen.</a:t>
            </a:r>
          </a:p>
          <a:p>
            <a:pPr>
              <a:spcBef>
                <a:spcPts val="1200"/>
              </a:spcBef>
            </a:pPr>
            <a:r>
              <a:rPr lang="en-US" sz="1800" dirty="0">
                <a:solidFill>
                  <a:srgbClr val="000000"/>
                </a:solidFill>
              </a:rPr>
              <a:t>Using the newly required data elements, MassHealth members could narrow their search to find a location that accommodates their health needs.</a:t>
            </a:r>
            <a:endParaRPr lang="en-US" sz="1600" dirty="0"/>
          </a:p>
        </p:txBody>
      </p:sp>
      <p:pic>
        <p:nvPicPr>
          <p:cNvPr id="8" name="Picture 7" descr="Ccreen shot of filter options.">
            <a:extLst>
              <a:ext uri="{FF2B5EF4-FFF2-40B4-BE49-F238E27FC236}">
                <a16:creationId xmlns:a16="http://schemas.microsoft.com/office/drawing/2014/main" id="{52EEC313-579B-12F8-82B4-18D315C3249E}"/>
              </a:ext>
            </a:extLst>
          </p:cNvPr>
          <p:cNvPicPr>
            <a:picLocks noChangeAspect="1"/>
          </p:cNvPicPr>
          <p:nvPr/>
        </p:nvPicPr>
        <p:blipFill>
          <a:blip r:embed="rId3"/>
          <a:stretch>
            <a:fillRect/>
          </a:stretch>
        </p:blipFill>
        <p:spPr>
          <a:xfrm>
            <a:off x="2732771" y="1887910"/>
            <a:ext cx="5954029" cy="3633252"/>
          </a:xfrm>
          <a:prstGeom prst="rect">
            <a:avLst/>
          </a:prstGeom>
          <a:ln>
            <a:solidFill>
              <a:schemeClr val="tx1"/>
            </a:solidFill>
          </a:ln>
        </p:spPr>
      </p:pic>
      <p:sp>
        <p:nvSpPr>
          <p:cNvPr id="4" name="Slide Number Placeholder 3">
            <a:extLst>
              <a:ext uri="{FF2B5EF4-FFF2-40B4-BE49-F238E27FC236}">
                <a16:creationId xmlns:a16="http://schemas.microsoft.com/office/drawing/2014/main" id="{68527660-9AED-2937-6BE0-0D3368FDBB1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47</a:t>
            </a:fld>
            <a:endParaRPr lang="en-US" altLang="en-US"/>
          </a:p>
        </p:txBody>
      </p:sp>
    </p:spTree>
    <p:custDataLst>
      <p:tags r:id="rId1"/>
    </p:custDataLst>
    <p:extLst>
      <p:ext uri="{BB962C8B-B14F-4D97-AF65-F5344CB8AC3E}">
        <p14:creationId xmlns:p14="http://schemas.microsoft.com/office/powerpoint/2010/main" val="3164849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92100-8CF1-4EA9-4ADA-F75EBE42D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A7BAEA-8461-705F-C440-9C87DDDAE422}"/>
              </a:ext>
            </a:extLst>
          </p:cNvPr>
          <p:cNvSpPr>
            <a:spLocks noGrp="1"/>
          </p:cNvSpPr>
          <p:nvPr>
            <p:ph type="title"/>
          </p:nvPr>
        </p:nvSpPr>
        <p:spPr>
          <a:xfrm>
            <a:off x="457200" y="304800"/>
            <a:ext cx="7086600" cy="838200"/>
          </a:xfrm>
        </p:spPr>
        <p:txBody>
          <a:bodyPr/>
          <a:lstStyle/>
          <a:p>
            <a:r>
              <a:rPr lang="en-US" sz="3600" dirty="0"/>
              <a:t>Maintaining Directory Information:</a:t>
            </a:r>
            <a:br>
              <a:rPr lang="en-US" sz="3600" dirty="0"/>
            </a:br>
            <a:r>
              <a:rPr lang="en-US" sz="3600" dirty="0"/>
              <a:t>Provider Self-Service</a:t>
            </a:r>
          </a:p>
        </p:txBody>
      </p:sp>
      <p:sp>
        <p:nvSpPr>
          <p:cNvPr id="3" name="Content Placeholder 2">
            <a:extLst>
              <a:ext uri="{FF2B5EF4-FFF2-40B4-BE49-F238E27FC236}">
                <a16:creationId xmlns:a16="http://schemas.microsoft.com/office/drawing/2014/main" id="{4B989C70-4B0A-B400-0F9A-A04CDC200117}"/>
              </a:ext>
            </a:extLst>
          </p:cNvPr>
          <p:cNvSpPr>
            <a:spLocks noGrp="1"/>
          </p:cNvSpPr>
          <p:nvPr>
            <p:ph idx="1"/>
          </p:nvPr>
        </p:nvSpPr>
        <p:spPr>
          <a:xfrm>
            <a:off x="5063489" y="1427971"/>
            <a:ext cx="3948625" cy="5289352"/>
          </a:xfrm>
        </p:spPr>
        <p:txBody>
          <a:bodyPr/>
          <a:lstStyle/>
          <a:p>
            <a:pPr>
              <a:spcBef>
                <a:spcPts val="600"/>
              </a:spcBef>
            </a:pPr>
            <a:r>
              <a:rPr lang="en-US" sz="1800" dirty="0"/>
              <a:t>The “Provider Directory Information” update </a:t>
            </a:r>
            <a:r>
              <a:rPr lang="en-US" sz="1800" b="1" dirty="0"/>
              <a:t>request</a:t>
            </a:r>
            <a:r>
              <a:rPr lang="en-US" sz="1800" dirty="0"/>
              <a:t> is scheduled to go live on January 30, 2026. </a:t>
            </a:r>
          </a:p>
          <a:p>
            <a:pPr>
              <a:spcBef>
                <a:spcPts val="600"/>
              </a:spcBef>
            </a:pPr>
            <a:r>
              <a:rPr lang="en-US" sz="1800" dirty="0"/>
              <a:t>All providers are required to maintain accurate profiles and update their Directory information when changes occur.</a:t>
            </a:r>
          </a:p>
          <a:p>
            <a:pPr>
              <a:spcBef>
                <a:spcPts val="600"/>
              </a:spcBef>
            </a:pPr>
            <a:r>
              <a:rPr lang="en-US" sz="1800" dirty="0"/>
              <a:t>Additionally, providers who have not provided any Directory information to date will be required to do so using the new self-service </a:t>
            </a:r>
            <a:r>
              <a:rPr lang="en-US" sz="1800" dirty="0" err="1"/>
              <a:t>optionTo</a:t>
            </a:r>
            <a:r>
              <a:rPr lang="en-US" sz="1800" dirty="0"/>
              <a:t> review or request an update to your Provider Directory information, visit Provider Self-Service and select “Request Provider File Update”.</a:t>
            </a:r>
          </a:p>
          <a:p>
            <a:pPr marL="0" indent="0">
              <a:spcBef>
                <a:spcPts val="600"/>
              </a:spcBef>
              <a:buNone/>
            </a:pPr>
            <a:r>
              <a:rPr lang="en-US" sz="1800" dirty="0"/>
              <a:t>Visit: </a:t>
            </a:r>
            <a:r>
              <a:rPr lang="en-US" sz="1800" dirty="0">
                <a:hlinkClick r:id="rId4"/>
              </a:rPr>
              <a:t>MassHealth Provider Self-Service</a:t>
            </a:r>
            <a:endParaRPr lang="en-US" sz="1800" dirty="0"/>
          </a:p>
        </p:txBody>
      </p:sp>
      <p:pic>
        <p:nvPicPr>
          <p:cNvPr id="5" name="Picture 4" descr="Screen shot of  provider self service options.">
            <a:extLst>
              <a:ext uri="{FF2B5EF4-FFF2-40B4-BE49-F238E27FC236}">
                <a16:creationId xmlns:a16="http://schemas.microsoft.com/office/drawing/2014/main" id="{A7F321A0-5F6E-8E71-F974-6DE6007C5465}"/>
              </a:ext>
            </a:extLst>
          </p:cNvPr>
          <p:cNvPicPr>
            <a:picLocks noChangeAspect="1"/>
          </p:cNvPicPr>
          <p:nvPr/>
        </p:nvPicPr>
        <p:blipFill>
          <a:blip r:embed="rId5"/>
          <a:stretch>
            <a:fillRect/>
          </a:stretch>
        </p:blipFill>
        <p:spPr>
          <a:xfrm>
            <a:off x="308610" y="1905000"/>
            <a:ext cx="4663440" cy="3649980"/>
          </a:xfrm>
          <a:prstGeom prst="rect">
            <a:avLst/>
          </a:prstGeom>
          <a:ln>
            <a:solidFill>
              <a:schemeClr val="tx1"/>
            </a:solidFill>
          </a:ln>
        </p:spPr>
      </p:pic>
      <p:sp>
        <p:nvSpPr>
          <p:cNvPr id="6" name="Slide Number Placeholder 3">
            <a:extLst>
              <a:ext uri="{FF2B5EF4-FFF2-40B4-BE49-F238E27FC236}">
                <a16:creationId xmlns:a16="http://schemas.microsoft.com/office/drawing/2014/main" id="{3DC6D406-80D9-1CCD-6A66-B0107E0C4333}"/>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48</a:t>
            </a:fld>
            <a:endParaRPr lang="en-US" altLang="en-US" dirty="0"/>
          </a:p>
        </p:txBody>
      </p:sp>
    </p:spTree>
    <p:custDataLst>
      <p:tags r:id="rId1"/>
    </p:custDataLst>
    <p:extLst>
      <p:ext uri="{BB962C8B-B14F-4D97-AF65-F5344CB8AC3E}">
        <p14:creationId xmlns:p14="http://schemas.microsoft.com/office/powerpoint/2010/main" val="3746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42CC6-22FE-DCEA-B2C7-FD6FB237C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2EA80-EFA0-9E3E-F3D3-BB1896824311}"/>
              </a:ext>
            </a:extLst>
          </p:cNvPr>
          <p:cNvSpPr>
            <a:spLocks noGrp="1"/>
          </p:cNvSpPr>
          <p:nvPr>
            <p:ph type="title"/>
          </p:nvPr>
        </p:nvSpPr>
        <p:spPr>
          <a:xfrm>
            <a:off x="457200" y="304800"/>
            <a:ext cx="7086600" cy="838200"/>
          </a:xfrm>
        </p:spPr>
        <p:txBody>
          <a:bodyPr/>
          <a:lstStyle/>
          <a:p>
            <a:r>
              <a:rPr lang="en-US" sz="3600" dirty="0"/>
              <a:t>Maintaining Directory Information: Revalidation</a:t>
            </a:r>
          </a:p>
        </p:txBody>
      </p:sp>
      <p:sp>
        <p:nvSpPr>
          <p:cNvPr id="3" name="Content Placeholder 2">
            <a:extLst>
              <a:ext uri="{FF2B5EF4-FFF2-40B4-BE49-F238E27FC236}">
                <a16:creationId xmlns:a16="http://schemas.microsoft.com/office/drawing/2014/main" id="{6B07F063-D6D2-AE1D-5582-AE38C044EE8D}"/>
              </a:ext>
            </a:extLst>
          </p:cNvPr>
          <p:cNvSpPr>
            <a:spLocks noGrp="1"/>
          </p:cNvSpPr>
          <p:nvPr>
            <p:ph idx="1"/>
          </p:nvPr>
        </p:nvSpPr>
        <p:spPr>
          <a:xfrm>
            <a:off x="274320" y="1417176"/>
            <a:ext cx="8618220" cy="3321878"/>
          </a:xfrm>
        </p:spPr>
        <p:txBody>
          <a:bodyPr/>
          <a:lstStyle/>
          <a:p>
            <a:pPr>
              <a:spcBef>
                <a:spcPts val="1800"/>
              </a:spcBef>
            </a:pPr>
            <a:r>
              <a:rPr lang="en-US" sz="2000" dirty="0"/>
              <a:t>Provider Directory data capture will soon be added to the Revalidation process for all providers.</a:t>
            </a:r>
          </a:p>
          <a:p>
            <a:pPr>
              <a:spcBef>
                <a:spcPts val="1800"/>
              </a:spcBef>
            </a:pPr>
            <a:r>
              <a:rPr lang="en-US" sz="2000" dirty="0"/>
              <a:t>During revalidation, contacts will be required to review and update (if applicable) Provider Directory data for each provider via a secure link.</a:t>
            </a:r>
          </a:p>
          <a:p>
            <a:pPr>
              <a:spcBef>
                <a:spcPts val="1800"/>
              </a:spcBef>
            </a:pPr>
            <a:r>
              <a:rPr lang="en-US" sz="2000" dirty="0"/>
              <a:t>Capturing directory data during revalidation helps ensure missed updates are addressed; however, providers should continue updating their information promptly when changes occur.</a:t>
            </a:r>
          </a:p>
          <a:p>
            <a:pPr>
              <a:spcBef>
                <a:spcPts val="1800"/>
              </a:spcBef>
            </a:pPr>
            <a:r>
              <a:rPr lang="en-US" sz="2000" dirty="0"/>
              <a:t>The new revalidation process is expected to take effect in early Spring of 2026.</a:t>
            </a:r>
            <a:endParaRPr lang="en-US" sz="1800" dirty="0"/>
          </a:p>
        </p:txBody>
      </p:sp>
      <p:sp>
        <p:nvSpPr>
          <p:cNvPr id="6" name="Slide Number Placeholder 5">
            <a:extLst>
              <a:ext uri="{FF2B5EF4-FFF2-40B4-BE49-F238E27FC236}">
                <a16:creationId xmlns:a16="http://schemas.microsoft.com/office/drawing/2014/main" id="{2D3E3539-A609-3EC8-4BF3-BDC42FFE0D8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49</a:t>
            </a:fld>
            <a:endParaRPr lang="en-US" altLang="en-US"/>
          </a:p>
        </p:txBody>
      </p:sp>
    </p:spTree>
    <p:custDataLst>
      <p:tags r:id="rId1"/>
    </p:custDataLst>
    <p:extLst>
      <p:ext uri="{BB962C8B-B14F-4D97-AF65-F5344CB8AC3E}">
        <p14:creationId xmlns:p14="http://schemas.microsoft.com/office/powerpoint/2010/main" val="102104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1E34-B0EE-CD89-590D-34F442E8EBA6}"/>
              </a:ext>
            </a:extLst>
          </p:cNvPr>
          <p:cNvSpPr>
            <a:spLocks noGrp="1"/>
          </p:cNvSpPr>
          <p:nvPr>
            <p:ph type="title"/>
          </p:nvPr>
        </p:nvSpPr>
        <p:spPr>
          <a:xfrm>
            <a:off x="255182" y="0"/>
            <a:ext cx="6553200" cy="838200"/>
          </a:xfrm>
        </p:spPr>
        <p:txBody>
          <a:bodyPr/>
          <a:lstStyle/>
          <a:p>
            <a:r>
              <a:rPr lang="en-US" dirty="0"/>
              <a:t>Overview</a:t>
            </a:r>
          </a:p>
        </p:txBody>
      </p:sp>
      <p:sp>
        <p:nvSpPr>
          <p:cNvPr id="3" name="Content Placeholder 2">
            <a:extLst>
              <a:ext uri="{FF2B5EF4-FFF2-40B4-BE49-F238E27FC236}">
                <a16:creationId xmlns:a16="http://schemas.microsoft.com/office/drawing/2014/main" id="{D37625D4-7741-0858-4DBC-4972AFD25801}"/>
              </a:ext>
            </a:extLst>
          </p:cNvPr>
          <p:cNvSpPr>
            <a:spLocks noGrp="1"/>
          </p:cNvSpPr>
          <p:nvPr>
            <p:ph idx="1"/>
          </p:nvPr>
        </p:nvSpPr>
        <p:spPr>
          <a:xfrm>
            <a:off x="457200" y="1575148"/>
            <a:ext cx="8229600" cy="4525963"/>
          </a:xfrm>
        </p:spPr>
        <p:txBody>
          <a:bodyPr/>
          <a:lstStyle/>
          <a:p>
            <a:pPr marL="0" indent="0">
              <a:buNone/>
            </a:pPr>
            <a:r>
              <a:rPr lang="en-US" sz="2000" dirty="0"/>
              <a:t>On March 20</a:t>
            </a:r>
            <a:r>
              <a:rPr lang="en-US" sz="2000" baseline="30000" dirty="0"/>
              <a:t>th</a:t>
            </a:r>
            <a:r>
              <a:rPr lang="en-US" sz="2000" dirty="0"/>
              <a:t>, 2020, as part of MassHealth’s COVID-19 response, the Executive Office of Health and Human Services suspended referral requirements for MassHealth covered services for the Primary Care Accountable Care Organizations (PCACO) and the Primary Care Clinician (PCC) Plan.</a:t>
            </a:r>
          </a:p>
          <a:p>
            <a:pPr marL="0" indent="0">
              <a:spcBef>
                <a:spcPts val="1800"/>
              </a:spcBef>
              <a:buNone/>
            </a:pPr>
            <a:r>
              <a:rPr lang="en-US" sz="2000" dirty="0"/>
              <a:t>As announced in </a:t>
            </a:r>
            <a:r>
              <a:rPr lang="en-US" sz="2000" dirty="0">
                <a:hlinkClick r:id="rId2"/>
              </a:rPr>
              <a:t>All-Provider Bulletin 403</a:t>
            </a:r>
            <a:r>
              <a:rPr lang="en-US" sz="2000" dirty="0"/>
              <a:t>, MassHealth is reinstated  referral requirements for date(s) of service on or after August 1</a:t>
            </a:r>
            <a:r>
              <a:rPr lang="en-US" sz="2000" baseline="30000" dirty="0"/>
              <a:t>st</a:t>
            </a:r>
            <a:r>
              <a:rPr lang="en-US" sz="2000" dirty="0"/>
              <a:t>, 2025, for members enrolled in the PCACOs and the PCC Plan. </a:t>
            </a:r>
          </a:p>
          <a:p>
            <a:pPr marL="0" indent="0">
              <a:spcBef>
                <a:spcPts val="1800"/>
              </a:spcBef>
              <a:buNone/>
            </a:pPr>
            <a:r>
              <a:rPr lang="en-US" sz="2000" dirty="0">
                <a:hlinkClick r:id="rId3"/>
              </a:rPr>
              <a:t>All Provider Bulletin 409 </a:t>
            </a:r>
            <a:r>
              <a:rPr lang="en-US" sz="2000" dirty="0"/>
              <a:t>announced additional exceptions to the Referral Requirements for Services through the PCACO and PCC plans. </a:t>
            </a:r>
            <a:endParaRPr lang="en-US" sz="2400" dirty="0"/>
          </a:p>
        </p:txBody>
      </p:sp>
      <p:sp>
        <p:nvSpPr>
          <p:cNvPr id="4" name="Slide Number Placeholder 3">
            <a:extLst>
              <a:ext uri="{FF2B5EF4-FFF2-40B4-BE49-F238E27FC236}">
                <a16:creationId xmlns:a16="http://schemas.microsoft.com/office/drawing/2014/main" id="{03CCE54F-90E2-E408-34F4-2795871A2E0C}"/>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5</a:t>
            </a:fld>
            <a:endParaRPr lang="en-US" altLang="en-US" dirty="0"/>
          </a:p>
        </p:txBody>
      </p:sp>
    </p:spTree>
    <p:extLst>
      <p:ext uri="{BB962C8B-B14F-4D97-AF65-F5344CB8AC3E}">
        <p14:creationId xmlns:p14="http://schemas.microsoft.com/office/powerpoint/2010/main" val="3839595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405585" y="2428726"/>
            <a:ext cx="6332829" cy="20005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3600" b="1" i="0" u="none" strike="noStrike" kern="1200" cap="none" spc="0" normalizeH="0" baseline="0" noProof="0" dirty="0">
                <a:ln>
                  <a:noFill/>
                </a:ln>
                <a:solidFill>
                  <a:srgbClr val="002060"/>
                </a:solidFill>
                <a:effectLst/>
                <a:uLnTx/>
                <a:uFillTx/>
                <a:latin typeface="+mj-lt"/>
                <a:ea typeface="Calibri"/>
                <a:cs typeface="+mn-cs"/>
              </a:rPr>
              <a:t>Mass.gov Improvements</a:t>
            </a:r>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endParaRPr kumimoji="0" lang="en-US" sz="4000" b="1" i="0" u="none" strike="noStrike" kern="1200" cap="none" spc="0" normalizeH="0" baseline="0" noProof="0" dirty="0">
              <a:ln>
                <a:noFill/>
              </a:ln>
              <a:solidFill>
                <a:srgbClr val="002060"/>
              </a:solidFill>
              <a:effectLst/>
              <a:uLnTx/>
              <a:uFillTx/>
              <a:latin typeface="+mj-lt"/>
              <a:ea typeface="Calibri" panose="020F0502020204030204" pitchFamily="34" charset="0"/>
              <a:cs typeface="+mn-cs"/>
            </a:endParaRPr>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2400" b="0" i="0" u="none" strike="noStrike" kern="1200" cap="none" spc="0" normalizeH="0" baseline="0" noProof="0" dirty="0">
                <a:ln>
                  <a:noFill/>
                </a:ln>
                <a:solidFill>
                  <a:schemeClr val="tx2"/>
                </a:solidFill>
                <a:effectLst/>
                <a:uLnTx/>
                <a:uFillTx/>
                <a:latin typeface="+mn-lt"/>
                <a:ea typeface="Calibri"/>
                <a:cs typeface="Arial"/>
              </a:rPr>
              <a:t>Presented by- Michael Gilleran, Provider Operations Specialist, MassHealth Operations</a:t>
            </a:r>
            <a:endParaRPr kumimoji="0" lang="en-US" sz="24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mn-cs"/>
            </a:endParaRPr>
          </a:p>
        </p:txBody>
      </p:sp>
      <p:sp>
        <p:nvSpPr>
          <p:cNvPr id="2" name="Slide Number Placeholder 1">
            <a:extLst>
              <a:ext uri="{FF2B5EF4-FFF2-40B4-BE49-F238E27FC236}">
                <a16:creationId xmlns:a16="http://schemas.microsoft.com/office/drawing/2014/main" id="{5ADB0D4E-5D09-48EB-B629-63BD3EFA1B8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D6E3BA-0B8E-4F8A-8CD8-F939A68D284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custDataLst>
      <p:tags r:id="rId1"/>
    </p:custDataLst>
    <p:extLst>
      <p:ext uri="{BB962C8B-B14F-4D97-AF65-F5344CB8AC3E}">
        <p14:creationId xmlns:p14="http://schemas.microsoft.com/office/powerpoint/2010/main" val="2636174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80EC-A285-4870-A6A9-7B4F2ED6887C}"/>
              </a:ext>
            </a:extLst>
          </p:cNvPr>
          <p:cNvSpPr>
            <a:spLocks noGrp="1"/>
          </p:cNvSpPr>
          <p:nvPr>
            <p:ph type="title"/>
          </p:nvPr>
        </p:nvSpPr>
        <p:spPr>
          <a:xfrm>
            <a:off x="287078" y="136525"/>
            <a:ext cx="6553200" cy="838200"/>
          </a:xfrm>
        </p:spPr>
        <p:txBody>
          <a:bodyPr/>
          <a:lstStyle/>
          <a:p>
            <a:r>
              <a:rPr lang="en-US" dirty="0"/>
              <a:t>Application Changes</a:t>
            </a:r>
          </a:p>
        </p:txBody>
      </p:sp>
      <p:sp>
        <p:nvSpPr>
          <p:cNvPr id="4" name="Content Placeholder 3">
            <a:extLst>
              <a:ext uri="{FF2B5EF4-FFF2-40B4-BE49-F238E27FC236}">
                <a16:creationId xmlns:a16="http://schemas.microsoft.com/office/drawing/2014/main" id="{651D0DED-0DD0-426C-074B-2D1443D0B9C1}"/>
              </a:ext>
            </a:extLst>
          </p:cNvPr>
          <p:cNvSpPr>
            <a:spLocks noGrp="1"/>
          </p:cNvSpPr>
          <p:nvPr>
            <p:ph idx="1"/>
          </p:nvPr>
        </p:nvSpPr>
        <p:spPr>
          <a:xfrm>
            <a:off x="155448" y="1487067"/>
            <a:ext cx="8531352" cy="3682810"/>
          </a:xfrm>
        </p:spPr>
        <p:txBody>
          <a:bodyPr/>
          <a:lstStyle/>
          <a:p>
            <a:pPr>
              <a:spcBef>
                <a:spcPts val="1800"/>
              </a:spcBef>
              <a:buClrTx/>
            </a:pPr>
            <a:r>
              <a:rPr lang="en-US" sz="2000" dirty="0"/>
              <a:t>Due to the expanded data elements that will be added to the Provider Directory, provider applications will be modified to include questions that collect this information.</a:t>
            </a:r>
          </a:p>
          <a:p>
            <a:pPr>
              <a:spcBef>
                <a:spcPts val="1800"/>
              </a:spcBef>
              <a:buClrTx/>
            </a:pPr>
            <a:r>
              <a:rPr lang="en-US" sz="2000" dirty="0"/>
              <a:t>The data elements will now include languages spoken by providers, website URLs, accessibility accommodations, telehealth services, and whether new patients are being accepted. </a:t>
            </a:r>
          </a:p>
          <a:p>
            <a:pPr>
              <a:spcBef>
                <a:spcPts val="1800"/>
              </a:spcBef>
              <a:buClrTx/>
            </a:pPr>
            <a:r>
              <a:rPr lang="en-US" sz="2000" dirty="0"/>
              <a:t>Cultural capabilities were also added to the Provider Directory search results page. MassHealth is currently evaluating how to best  collect this data and providers are encouraged to begin tracking this information in preparation for future updates.</a:t>
            </a:r>
            <a:endParaRPr lang="en-US" sz="2400" dirty="0"/>
          </a:p>
        </p:txBody>
      </p:sp>
      <p:sp>
        <p:nvSpPr>
          <p:cNvPr id="3" name="Slide Number Placeholder 2">
            <a:extLst>
              <a:ext uri="{FF2B5EF4-FFF2-40B4-BE49-F238E27FC236}">
                <a16:creationId xmlns:a16="http://schemas.microsoft.com/office/drawing/2014/main" id="{1D476033-B89B-2A1D-D545-636D667AE01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51</a:t>
            </a:fld>
            <a:endParaRPr lang="en-US" altLang="en-US"/>
          </a:p>
        </p:txBody>
      </p:sp>
    </p:spTree>
    <p:extLst>
      <p:ext uri="{BB962C8B-B14F-4D97-AF65-F5344CB8AC3E}">
        <p14:creationId xmlns:p14="http://schemas.microsoft.com/office/powerpoint/2010/main" val="1134536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80EC-A285-4870-A6A9-7B4F2ED6887C}"/>
              </a:ext>
            </a:extLst>
          </p:cNvPr>
          <p:cNvSpPr>
            <a:spLocks noGrp="1"/>
          </p:cNvSpPr>
          <p:nvPr>
            <p:ph type="title"/>
          </p:nvPr>
        </p:nvSpPr>
        <p:spPr>
          <a:xfrm>
            <a:off x="128476" y="258261"/>
            <a:ext cx="7485662" cy="838200"/>
          </a:xfrm>
        </p:spPr>
        <p:txBody>
          <a:bodyPr/>
          <a:lstStyle/>
          <a:p>
            <a:r>
              <a:rPr lang="en-US" dirty="0"/>
              <a:t>Application Requests on Mass.gov</a:t>
            </a:r>
          </a:p>
        </p:txBody>
      </p:sp>
      <p:sp>
        <p:nvSpPr>
          <p:cNvPr id="3" name="Content Placeholder 2">
            <a:extLst>
              <a:ext uri="{FF2B5EF4-FFF2-40B4-BE49-F238E27FC236}">
                <a16:creationId xmlns:a16="http://schemas.microsoft.com/office/drawing/2014/main" id="{69696123-9FBE-ECA8-B5EA-FA73E2F36674}"/>
              </a:ext>
            </a:extLst>
          </p:cNvPr>
          <p:cNvSpPr>
            <a:spLocks noGrp="1"/>
          </p:cNvSpPr>
          <p:nvPr>
            <p:ph idx="1"/>
          </p:nvPr>
        </p:nvSpPr>
        <p:spPr>
          <a:xfrm>
            <a:off x="5550195" y="1521858"/>
            <a:ext cx="3253563" cy="3208404"/>
          </a:xfrm>
        </p:spPr>
        <p:txBody>
          <a:bodyPr/>
          <a:lstStyle/>
          <a:p>
            <a:pPr>
              <a:spcBef>
                <a:spcPts val="1800"/>
              </a:spcBef>
            </a:pPr>
            <a:r>
              <a:rPr lang="en-US" sz="2000" dirty="0">
                <a:solidFill>
                  <a:srgbClr val="000000"/>
                </a:solidFill>
              </a:rPr>
              <a:t>Providers are reminded that they may request a FFS application on Mass.gov.</a:t>
            </a:r>
          </a:p>
          <a:p>
            <a:pPr>
              <a:spcBef>
                <a:spcPts val="1800"/>
              </a:spcBef>
            </a:pPr>
            <a:r>
              <a:rPr lang="en-US" sz="2000" dirty="0">
                <a:solidFill>
                  <a:srgbClr val="000000"/>
                </a:solidFill>
              </a:rPr>
              <a:t>The applications can be sent digitally, or by mail, and will include the provider directory field mentioned previously.</a:t>
            </a:r>
            <a:endParaRPr lang="en-US" sz="1600" dirty="0"/>
          </a:p>
        </p:txBody>
      </p:sp>
      <p:pic>
        <p:nvPicPr>
          <p:cNvPr id="5" name="Picture 4" descr="Screen shot of application request home page.">
            <a:extLst>
              <a:ext uri="{FF2B5EF4-FFF2-40B4-BE49-F238E27FC236}">
                <a16:creationId xmlns:a16="http://schemas.microsoft.com/office/drawing/2014/main" id="{A5A29908-D823-3397-09CB-0B9AC45C5C59}"/>
              </a:ext>
            </a:extLst>
          </p:cNvPr>
          <p:cNvPicPr>
            <a:picLocks noChangeAspect="1"/>
          </p:cNvPicPr>
          <p:nvPr/>
        </p:nvPicPr>
        <p:blipFill>
          <a:blip r:embed="rId2"/>
          <a:stretch>
            <a:fillRect/>
          </a:stretch>
        </p:blipFill>
        <p:spPr>
          <a:xfrm>
            <a:off x="441803" y="1521858"/>
            <a:ext cx="4998406" cy="4034305"/>
          </a:xfrm>
          <a:prstGeom prst="rect">
            <a:avLst/>
          </a:prstGeom>
          <a:ln>
            <a:solidFill>
              <a:schemeClr val="tx1"/>
            </a:solidFill>
          </a:ln>
        </p:spPr>
      </p:pic>
      <p:sp>
        <p:nvSpPr>
          <p:cNvPr id="13" name="TextBox 12">
            <a:extLst>
              <a:ext uri="{FF2B5EF4-FFF2-40B4-BE49-F238E27FC236}">
                <a16:creationId xmlns:a16="http://schemas.microsoft.com/office/drawing/2014/main" id="{2D7A124F-551F-E6DD-23D4-EB5C16B6C74C}"/>
              </a:ext>
            </a:extLst>
          </p:cNvPr>
          <p:cNvSpPr txBox="1"/>
          <p:nvPr/>
        </p:nvSpPr>
        <p:spPr>
          <a:xfrm>
            <a:off x="441803" y="5710190"/>
            <a:ext cx="5292013" cy="400110"/>
          </a:xfrm>
          <a:prstGeom prst="rect">
            <a:avLst/>
          </a:prstGeom>
          <a:noFill/>
        </p:spPr>
        <p:txBody>
          <a:bodyPr wrap="square" rtlCol="0">
            <a:spAutoFit/>
          </a:bodyPr>
          <a:lstStyle/>
          <a:p>
            <a:pPr lvl="0" defTabSz="457200" fontAlgn="auto">
              <a:spcBef>
                <a:spcPts val="0"/>
              </a:spcBef>
              <a:spcAft>
                <a:spcPts val="0"/>
              </a:spcAft>
              <a:defRPr/>
            </a:pPr>
            <a:r>
              <a:rPr lang="en-US" sz="2000" dirty="0">
                <a:solidFill>
                  <a:srgbClr val="000000"/>
                </a:solidFill>
              </a:rPr>
              <a:t>Visit: </a:t>
            </a:r>
            <a:r>
              <a:rPr lang="en-US" sz="2000" dirty="0">
                <a:solidFill>
                  <a:srgbClr val="000000"/>
                </a:solidFill>
                <a:hlinkClick r:id="rId3"/>
              </a:rPr>
              <a:t>Apply to become a MassHealth provider</a:t>
            </a: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4" name="Slide Number Placeholder 3">
            <a:extLst>
              <a:ext uri="{FF2B5EF4-FFF2-40B4-BE49-F238E27FC236}">
                <a16:creationId xmlns:a16="http://schemas.microsoft.com/office/drawing/2014/main" id="{3B0EA33F-0F39-0487-C9A9-88C612EA8B85}"/>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52</a:t>
            </a:fld>
            <a:endParaRPr lang="en-US" altLang="en-US" dirty="0"/>
          </a:p>
        </p:txBody>
      </p:sp>
    </p:spTree>
    <p:extLst>
      <p:ext uri="{BB962C8B-B14F-4D97-AF65-F5344CB8AC3E}">
        <p14:creationId xmlns:p14="http://schemas.microsoft.com/office/powerpoint/2010/main" val="872153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42CC6-22FE-DCEA-B2C7-FD6FB237C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2EA80-EFA0-9E3E-F3D3-BB1896824311}"/>
              </a:ext>
            </a:extLst>
          </p:cNvPr>
          <p:cNvSpPr>
            <a:spLocks noGrp="1"/>
          </p:cNvSpPr>
          <p:nvPr>
            <p:ph type="title"/>
          </p:nvPr>
        </p:nvSpPr>
        <p:spPr>
          <a:xfrm>
            <a:off x="237460" y="99418"/>
            <a:ext cx="6315740" cy="838200"/>
          </a:xfrm>
        </p:spPr>
        <p:txBody>
          <a:bodyPr/>
          <a:lstStyle/>
          <a:p>
            <a:r>
              <a:rPr lang="en-US" dirty="0"/>
              <a:t>Updating Provider Files</a:t>
            </a:r>
          </a:p>
        </p:txBody>
      </p:sp>
      <p:sp>
        <p:nvSpPr>
          <p:cNvPr id="3" name="Content Placeholder 2">
            <a:extLst>
              <a:ext uri="{FF2B5EF4-FFF2-40B4-BE49-F238E27FC236}">
                <a16:creationId xmlns:a16="http://schemas.microsoft.com/office/drawing/2014/main" id="{6B07F063-D6D2-AE1D-5582-AE38C044EE8D}"/>
              </a:ext>
            </a:extLst>
          </p:cNvPr>
          <p:cNvSpPr>
            <a:spLocks noGrp="1"/>
          </p:cNvSpPr>
          <p:nvPr>
            <p:ph idx="1"/>
          </p:nvPr>
        </p:nvSpPr>
        <p:spPr>
          <a:xfrm>
            <a:off x="237460" y="1397073"/>
            <a:ext cx="3526466" cy="5210609"/>
          </a:xfrm>
        </p:spPr>
        <p:txBody>
          <a:bodyPr/>
          <a:lstStyle/>
          <a:p>
            <a:pPr>
              <a:spcBef>
                <a:spcPts val="1200"/>
              </a:spcBef>
            </a:pPr>
            <a:r>
              <a:rPr lang="en-US" sz="2000" dirty="0"/>
              <a:t>MassHealth providers are advised that any changes to their information will require they submit an update request. This will ensure their provider file is accurate, per MassHealth regulations.</a:t>
            </a:r>
          </a:p>
          <a:p>
            <a:pPr>
              <a:spcBef>
                <a:spcPts val="1200"/>
              </a:spcBef>
            </a:pPr>
            <a:r>
              <a:rPr lang="en-US" sz="2000" dirty="0"/>
              <a:t>Provider files should be updated whenever there is a modification to information such as addresses, employers, or any information that differs from when the application was first processed.</a:t>
            </a:r>
            <a:endParaRPr lang="en-US" sz="1800" dirty="0"/>
          </a:p>
        </p:txBody>
      </p:sp>
      <p:pic>
        <p:nvPicPr>
          <p:cNvPr id="5" name="Picture 4" descr="Screen shot of provider self-service options.">
            <a:extLst>
              <a:ext uri="{FF2B5EF4-FFF2-40B4-BE49-F238E27FC236}">
                <a16:creationId xmlns:a16="http://schemas.microsoft.com/office/drawing/2014/main" id="{CD3E7DB1-6B05-8186-886D-8BCB1AF01B02}"/>
              </a:ext>
            </a:extLst>
          </p:cNvPr>
          <p:cNvPicPr>
            <a:picLocks noChangeAspect="1"/>
          </p:cNvPicPr>
          <p:nvPr/>
        </p:nvPicPr>
        <p:blipFill>
          <a:blip r:embed="rId3"/>
          <a:stretch>
            <a:fillRect/>
          </a:stretch>
        </p:blipFill>
        <p:spPr>
          <a:xfrm>
            <a:off x="3977506" y="1736665"/>
            <a:ext cx="4929033" cy="3702638"/>
          </a:xfrm>
          <a:prstGeom prst="rect">
            <a:avLst/>
          </a:prstGeom>
          <a:ln>
            <a:solidFill>
              <a:schemeClr val="tx1"/>
            </a:solidFill>
          </a:ln>
        </p:spPr>
      </p:pic>
      <p:sp>
        <p:nvSpPr>
          <p:cNvPr id="4" name="TextBox 3">
            <a:extLst>
              <a:ext uri="{FF2B5EF4-FFF2-40B4-BE49-F238E27FC236}">
                <a16:creationId xmlns:a16="http://schemas.microsoft.com/office/drawing/2014/main" id="{6233D2D9-9776-C9C9-5967-88AE8F9243DC}"/>
              </a:ext>
            </a:extLst>
          </p:cNvPr>
          <p:cNvSpPr txBox="1"/>
          <p:nvPr/>
        </p:nvSpPr>
        <p:spPr>
          <a:xfrm>
            <a:off x="4079631" y="5497716"/>
            <a:ext cx="4475225" cy="400110"/>
          </a:xfrm>
          <a:prstGeom prst="rect">
            <a:avLst/>
          </a:prstGeom>
          <a:noFill/>
        </p:spPr>
        <p:txBody>
          <a:bodyPr wrap="square" rtlCol="0">
            <a:spAutoFit/>
          </a:bodyPr>
          <a:lstStyle/>
          <a:p>
            <a:pPr lvl="0" defTabSz="457200" fontAlgn="auto">
              <a:spcBef>
                <a:spcPts val="0"/>
              </a:spcBef>
              <a:spcAft>
                <a:spcPts val="0"/>
              </a:spcAft>
              <a:defRPr/>
            </a:pPr>
            <a:r>
              <a:rPr lang="en-US" sz="2000" dirty="0">
                <a:solidFill>
                  <a:srgbClr val="000000"/>
                </a:solidFill>
              </a:rPr>
              <a:t>Visit: </a:t>
            </a:r>
            <a:r>
              <a:rPr lang="en-US" sz="2000" dirty="0">
                <a:solidFill>
                  <a:srgbClr val="000000"/>
                </a:solidFill>
                <a:hlinkClick r:id="rId4"/>
              </a:rPr>
              <a:t>MassHealth Provider Self Service </a:t>
            </a: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 name="Slide Number Placeholder 5">
            <a:extLst>
              <a:ext uri="{FF2B5EF4-FFF2-40B4-BE49-F238E27FC236}">
                <a16:creationId xmlns:a16="http://schemas.microsoft.com/office/drawing/2014/main" id="{E1007B40-D302-E384-9DD3-AA996A0EF2D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53</a:t>
            </a:fld>
            <a:endParaRPr lang="en-US" altLang="en-US" dirty="0"/>
          </a:p>
        </p:txBody>
      </p:sp>
    </p:spTree>
    <p:extLst>
      <p:ext uri="{BB962C8B-B14F-4D97-AF65-F5344CB8AC3E}">
        <p14:creationId xmlns:p14="http://schemas.microsoft.com/office/powerpoint/2010/main" val="3615764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97292-A1D3-D365-C0CA-FD997F5AE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D96682-9A0F-5C18-0D59-DA9A9DCB1F5E}"/>
              </a:ext>
            </a:extLst>
          </p:cNvPr>
          <p:cNvSpPr>
            <a:spLocks noGrp="1"/>
          </p:cNvSpPr>
          <p:nvPr>
            <p:ph type="title"/>
          </p:nvPr>
        </p:nvSpPr>
        <p:spPr>
          <a:xfrm>
            <a:off x="291166" y="187707"/>
            <a:ext cx="7947225" cy="838200"/>
          </a:xfrm>
        </p:spPr>
        <p:txBody>
          <a:bodyPr/>
          <a:lstStyle/>
          <a:p>
            <a:r>
              <a:rPr lang="en-US" sz="3600" dirty="0">
                <a:ea typeface="Calibri" panose="020F0502020204030204" pitchFamily="34" charset="0"/>
                <a:cs typeface="Calibri" panose="020F0502020204030204" pitchFamily="34" charset="0"/>
              </a:rPr>
              <a:t>Mass.gov Updates – Group Links/Affiliations</a:t>
            </a:r>
          </a:p>
        </p:txBody>
      </p:sp>
      <p:sp>
        <p:nvSpPr>
          <p:cNvPr id="3" name="Content Placeholder 2">
            <a:extLst>
              <a:ext uri="{FF2B5EF4-FFF2-40B4-BE49-F238E27FC236}">
                <a16:creationId xmlns:a16="http://schemas.microsoft.com/office/drawing/2014/main" id="{5CC34DAE-7A30-1DEB-E465-7B7DD615AEA5}"/>
              </a:ext>
            </a:extLst>
          </p:cNvPr>
          <p:cNvSpPr>
            <a:spLocks noGrp="1"/>
          </p:cNvSpPr>
          <p:nvPr>
            <p:ph idx="1"/>
          </p:nvPr>
        </p:nvSpPr>
        <p:spPr>
          <a:xfrm>
            <a:off x="185456" y="1605787"/>
            <a:ext cx="3507313" cy="5115688"/>
          </a:xfrm>
        </p:spPr>
        <p:txBody>
          <a:bodyPr/>
          <a:lstStyle/>
          <a:p>
            <a:pPr lvl="0">
              <a:spcBef>
                <a:spcPts val="1200"/>
              </a:spcBef>
              <a:buClrTx/>
              <a:defRPr/>
            </a:pPr>
            <a:r>
              <a:rPr lang="en-US" sz="2000" dirty="0">
                <a:solidFill>
                  <a:prstClr val="black"/>
                </a:solidFill>
                <a:ea typeface="Calibri" panose="020F0502020204030204" pitchFamily="34" charset="0"/>
                <a:cs typeface="Calibri" panose="020F0502020204030204" pitchFamily="34" charset="0"/>
              </a:rPr>
              <a:t>In February 2025, MassHealth introduced a page dedicated to articulating the differences between linking and affiliations. </a:t>
            </a:r>
          </a:p>
          <a:p>
            <a:pPr lvl="0">
              <a:spcBef>
                <a:spcPts val="1200"/>
              </a:spcBef>
              <a:buClrTx/>
              <a:defRPr/>
            </a:pPr>
            <a:r>
              <a:rPr lang="en-US" sz="2000" dirty="0">
                <a:solidFill>
                  <a:prstClr val="black"/>
                </a:solidFill>
                <a:ea typeface="Calibri" panose="020F0502020204030204" pitchFamily="34" charset="0"/>
                <a:cs typeface="Calibri" panose="020F0502020204030204" pitchFamily="34" charset="0"/>
              </a:rPr>
              <a:t>This page offers insight into the way providers are listed in the MassHealth program, as well as directs to Provider Self-Service which enables providers to verify group linkages.</a:t>
            </a:r>
          </a:p>
          <a:p>
            <a:pPr marL="0" lvl="0" indent="0">
              <a:spcBef>
                <a:spcPts val="1200"/>
              </a:spcBef>
              <a:buClrTx/>
              <a:buNone/>
              <a:defRPr/>
            </a:pPr>
            <a:r>
              <a:rPr lang="en-US" sz="2000" dirty="0">
                <a:solidFill>
                  <a:prstClr val="black"/>
                </a:solidFill>
                <a:ea typeface="Calibri" panose="020F0502020204030204" pitchFamily="34" charset="0"/>
                <a:cs typeface="Calibri" panose="020F0502020204030204" pitchFamily="34" charset="0"/>
              </a:rPr>
              <a:t>Visit: </a:t>
            </a:r>
            <a:r>
              <a:rPr lang="en-US" sz="2000" dirty="0">
                <a:solidFill>
                  <a:prstClr val="black"/>
                </a:solidFill>
                <a:ea typeface="Calibri" panose="020F0502020204030204" pitchFamily="34" charset="0"/>
                <a:cs typeface="Calibri" panose="020F0502020204030204" pitchFamily="34" charset="0"/>
                <a:hlinkClick r:id="rId4"/>
              </a:rPr>
              <a:t>Linking and Affiliations for Providers </a:t>
            </a:r>
            <a:endParaRPr lang="en-US" sz="2000" dirty="0"/>
          </a:p>
        </p:txBody>
      </p:sp>
      <p:pic>
        <p:nvPicPr>
          <p:cNvPr id="6" name="Picture 5" descr="Graphical user interface, text, application">
            <a:extLst>
              <a:ext uri="{FF2B5EF4-FFF2-40B4-BE49-F238E27FC236}">
                <a16:creationId xmlns:a16="http://schemas.microsoft.com/office/drawing/2014/main" id="{FD2F3B35-0E6C-4E3B-1D2E-A38EFB21A103}"/>
              </a:ext>
            </a:extLst>
          </p:cNvPr>
          <p:cNvPicPr>
            <a:picLocks noChangeAspect="1"/>
          </p:cNvPicPr>
          <p:nvPr/>
        </p:nvPicPr>
        <p:blipFill>
          <a:blip r:embed="rId5"/>
          <a:stretch>
            <a:fillRect/>
          </a:stretch>
        </p:blipFill>
        <p:spPr>
          <a:xfrm>
            <a:off x="3924300" y="1605787"/>
            <a:ext cx="4715690" cy="4297363"/>
          </a:xfrm>
          <a:prstGeom prst="rect">
            <a:avLst/>
          </a:prstGeom>
          <a:ln>
            <a:solidFill>
              <a:schemeClr val="tx1"/>
            </a:solidFill>
          </a:ln>
        </p:spPr>
      </p:pic>
      <p:sp>
        <p:nvSpPr>
          <p:cNvPr id="4" name="Slide Number Placeholder 3">
            <a:extLst>
              <a:ext uri="{FF2B5EF4-FFF2-40B4-BE49-F238E27FC236}">
                <a16:creationId xmlns:a16="http://schemas.microsoft.com/office/drawing/2014/main" id="{D8FCCCF9-D7E0-AC17-7784-9F26485DE1BB}"/>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54</a:t>
            </a:fld>
            <a:endParaRPr lang="en-US" altLang="en-US" dirty="0"/>
          </a:p>
        </p:txBody>
      </p:sp>
    </p:spTree>
    <p:custDataLst>
      <p:tags r:id="rId1"/>
    </p:custDataLst>
    <p:extLst>
      <p:ext uri="{BB962C8B-B14F-4D97-AF65-F5344CB8AC3E}">
        <p14:creationId xmlns:p14="http://schemas.microsoft.com/office/powerpoint/2010/main" val="1792749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3D561-95A7-41CE-C1A1-DC53100306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2CD016-3DEA-C04D-2F8F-A939B20DAD52}"/>
              </a:ext>
            </a:extLst>
          </p:cNvPr>
          <p:cNvSpPr>
            <a:spLocks noGrp="1"/>
          </p:cNvSpPr>
          <p:nvPr>
            <p:ph type="title"/>
          </p:nvPr>
        </p:nvSpPr>
        <p:spPr>
          <a:xfrm>
            <a:off x="457200" y="304800"/>
            <a:ext cx="6934200" cy="838200"/>
          </a:xfrm>
        </p:spPr>
        <p:txBody>
          <a:bodyPr/>
          <a:lstStyle/>
          <a:p>
            <a:r>
              <a:rPr lang="en-US" sz="3600" dirty="0">
                <a:ea typeface="Calibri" panose="020F0502020204030204" pitchFamily="34" charset="0"/>
                <a:cs typeface="Calibri" panose="020F0502020204030204" pitchFamily="34" charset="0"/>
              </a:rPr>
              <a:t>Mass.gov Updates – Job Aids</a:t>
            </a:r>
          </a:p>
        </p:txBody>
      </p:sp>
      <p:sp>
        <p:nvSpPr>
          <p:cNvPr id="7" name="Content Placeholder 2">
            <a:extLst>
              <a:ext uri="{FF2B5EF4-FFF2-40B4-BE49-F238E27FC236}">
                <a16:creationId xmlns:a16="http://schemas.microsoft.com/office/drawing/2014/main" id="{7304EC13-CE04-3C09-137B-3BE3CBCEFE69}"/>
              </a:ext>
              <a:ext uri="{C183D7F6-B498-43B3-948B-1728B52AA6E4}">
                <adec:decorative xmlns:adec="http://schemas.microsoft.com/office/drawing/2017/decorative" val="0"/>
              </a:ext>
            </a:extLst>
          </p:cNvPr>
          <p:cNvSpPr txBox="1">
            <a:spLocks/>
          </p:cNvSpPr>
          <p:nvPr/>
        </p:nvSpPr>
        <p:spPr bwMode="auto">
          <a:xfrm>
            <a:off x="147828" y="1529774"/>
            <a:ext cx="3776472"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12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Calibri" panose="020F0502020204030204" pitchFamily="34" charset="0"/>
                <a:cs typeface="Calibri" panose="020F0502020204030204" pitchFamily="34" charset="0"/>
              </a:rPr>
              <a:t>In 2025, MassHealth Job Aids for the Provider Online Service Center (POSC) underwent some new additions and modifications.</a:t>
            </a:r>
          </a:p>
          <a:p>
            <a:pPr marL="342900" marR="0" lvl="0" indent="-342900" algn="l" defTabSz="914400" rtl="0" eaLnBrk="1" fontAlgn="base" latinLnBrk="0" hangingPunct="1">
              <a:lnSpc>
                <a:spcPct val="100000"/>
              </a:lnSpc>
              <a:spcBef>
                <a:spcPts val="12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Calibri" panose="020F0502020204030204" pitchFamily="34" charset="0"/>
                <a:cs typeface="Calibri" panose="020F0502020204030204" pitchFamily="34" charset="0"/>
              </a:rPr>
              <a:t>Updates specifically involve the guidance on how to request that a provider be linked/unlinked from a group practice, as well as updated images and written instructions.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descr="Screen shot of job aids on the Provider Online Service Center home page.">
            <a:extLst>
              <a:ext uri="{FF2B5EF4-FFF2-40B4-BE49-F238E27FC236}">
                <a16:creationId xmlns:a16="http://schemas.microsoft.com/office/drawing/2014/main" id="{42712393-BD96-D000-13C4-24051D368D8B}"/>
              </a:ext>
            </a:extLst>
          </p:cNvPr>
          <p:cNvPicPr>
            <a:picLocks noChangeAspect="1"/>
          </p:cNvPicPr>
          <p:nvPr/>
        </p:nvPicPr>
        <p:blipFill>
          <a:blip r:embed="rId3"/>
          <a:stretch>
            <a:fillRect/>
          </a:stretch>
        </p:blipFill>
        <p:spPr>
          <a:xfrm>
            <a:off x="4166156" y="1466253"/>
            <a:ext cx="4596844" cy="4793952"/>
          </a:xfrm>
          <a:prstGeom prst="rect">
            <a:avLst/>
          </a:prstGeom>
          <a:ln>
            <a:solidFill>
              <a:schemeClr val="tx1"/>
            </a:solidFill>
          </a:ln>
        </p:spPr>
      </p:pic>
      <p:sp>
        <p:nvSpPr>
          <p:cNvPr id="13" name="TextBox 12">
            <a:extLst>
              <a:ext uri="{FF2B5EF4-FFF2-40B4-BE49-F238E27FC236}">
                <a16:creationId xmlns:a16="http://schemas.microsoft.com/office/drawing/2014/main" id="{F50548D6-CC69-AC39-51D4-161E072265A8}"/>
              </a:ext>
            </a:extLst>
          </p:cNvPr>
          <p:cNvSpPr txBox="1"/>
          <p:nvPr/>
        </p:nvSpPr>
        <p:spPr>
          <a:xfrm>
            <a:off x="266699" y="6260205"/>
            <a:ext cx="5193324" cy="369332"/>
          </a:xfrm>
          <a:prstGeom prst="rect">
            <a:avLst/>
          </a:prstGeom>
          <a:noFill/>
        </p:spPr>
        <p:txBody>
          <a:bodyPr wrap="square" rtlCol="0">
            <a:spAutoFit/>
          </a:bodyPr>
          <a:lstStyle/>
          <a:p>
            <a:pPr lvl="0">
              <a:defRPr/>
            </a:pPr>
            <a:r>
              <a:rPr lang="en-US" dirty="0">
                <a:solidFill>
                  <a:srgbClr val="000000"/>
                </a:solidFill>
                <a:ea typeface="MS PGothic" pitchFamily="34" charset="-128"/>
                <a:cs typeface="Arial" charset="0"/>
              </a:rPr>
              <a:t>Visit: </a:t>
            </a:r>
            <a:r>
              <a:rPr lang="en-US" dirty="0">
                <a:solidFill>
                  <a:srgbClr val="000000"/>
                </a:solidFill>
                <a:ea typeface="MS PGothic" pitchFamily="34" charset="-128"/>
                <a:cs typeface="Arial" charset="0"/>
                <a:hlinkClick r:id="rId4"/>
              </a:rPr>
              <a:t>Job aids for the Provider Online Service Center</a:t>
            </a:r>
            <a:r>
              <a:rPr lang="en-US" dirty="0">
                <a:solidFill>
                  <a:srgbClr val="000000"/>
                </a:solidFill>
                <a:ea typeface="MS PGothic" pitchFamily="34" charset="-128"/>
                <a:cs typeface="Arial" charset="0"/>
              </a:rPr>
              <a:t> </a:t>
            </a:r>
            <a:endParaRPr kumimoji="0" lang="en-US" sz="1800"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Arial" charset="0"/>
            </a:endParaRPr>
          </a:p>
        </p:txBody>
      </p:sp>
      <p:sp>
        <p:nvSpPr>
          <p:cNvPr id="4" name="Slide Number Placeholder 3">
            <a:extLst>
              <a:ext uri="{FF2B5EF4-FFF2-40B4-BE49-F238E27FC236}">
                <a16:creationId xmlns:a16="http://schemas.microsoft.com/office/drawing/2014/main" id="{7448F583-C6E6-5ACE-E37F-3EBB1031EBBD}"/>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55</a:t>
            </a:fld>
            <a:endParaRPr lang="en-US" altLang="en-US" dirty="0"/>
          </a:p>
        </p:txBody>
      </p:sp>
    </p:spTree>
    <p:custDataLst>
      <p:tags r:id="rId1"/>
    </p:custDataLst>
    <p:extLst>
      <p:ext uri="{BB962C8B-B14F-4D97-AF65-F5344CB8AC3E}">
        <p14:creationId xmlns:p14="http://schemas.microsoft.com/office/powerpoint/2010/main" val="631470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AA3A6-CDCC-4389-9576-9FD7DD060AA5}"/>
              </a:ext>
            </a:extLst>
          </p:cNvPr>
          <p:cNvSpPr>
            <a:spLocks noGrp="1"/>
          </p:cNvSpPr>
          <p:nvPr>
            <p:ph type="title"/>
          </p:nvPr>
        </p:nvSpPr>
        <p:spPr>
          <a:xfrm>
            <a:off x="188738" y="304698"/>
            <a:ext cx="7689170" cy="838200"/>
          </a:xfrm>
        </p:spPr>
        <p:txBody>
          <a:bodyPr/>
          <a:lstStyle/>
          <a:p>
            <a:r>
              <a:rPr lang="en-US" sz="3600" dirty="0"/>
              <a:t>Mass.gov Updates </a:t>
            </a:r>
            <a:r>
              <a:rPr lang="en-US" sz="3600" dirty="0">
                <a:ea typeface="Calibri"/>
                <a:cs typeface="Calibri"/>
              </a:rPr>
              <a:t>– </a:t>
            </a:r>
            <a:r>
              <a:rPr lang="en-US" sz="3600" dirty="0"/>
              <a:t>EDI Request Form</a:t>
            </a:r>
          </a:p>
        </p:txBody>
      </p:sp>
      <p:sp>
        <p:nvSpPr>
          <p:cNvPr id="3" name="Content Placeholder 2">
            <a:extLst>
              <a:ext uri="{FF2B5EF4-FFF2-40B4-BE49-F238E27FC236}">
                <a16:creationId xmlns:a16="http://schemas.microsoft.com/office/drawing/2014/main" id="{103FD0CD-B85B-425D-03D8-C4E02C4E4B81}"/>
              </a:ext>
            </a:extLst>
          </p:cNvPr>
          <p:cNvSpPr>
            <a:spLocks noGrp="1"/>
          </p:cNvSpPr>
          <p:nvPr>
            <p:ph idx="1"/>
          </p:nvPr>
        </p:nvSpPr>
        <p:spPr>
          <a:xfrm>
            <a:off x="95692" y="1424763"/>
            <a:ext cx="3804684" cy="4508204"/>
          </a:xfrm>
        </p:spPr>
        <p:txBody>
          <a:bodyPr/>
          <a:lstStyle/>
          <a:p>
            <a:pPr>
              <a:spcBef>
                <a:spcPts val="1200"/>
              </a:spcBef>
            </a:pPr>
            <a:r>
              <a:rPr lang="en-US" sz="2000" dirty="0"/>
              <a:t>Electronic Data Interchange (EDI) facilitates the exchange of HIPAA files as electronic transactions; many written resources are currently available on Mass.gov relating to EDI transactions.</a:t>
            </a:r>
          </a:p>
          <a:p>
            <a:pPr>
              <a:spcBef>
                <a:spcPts val="1200"/>
              </a:spcBef>
            </a:pPr>
            <a:r>
              <a:rPr lang="en-US" sz="2000" dirty="0"/>
              <a:t>MassHealth offers an online inquiry form to enable more in-depth assistance for providers who are experiencing issues with EDI/HIPAA files.</a:t>
            </a:r>
            <a:endParaRPr lang="en-US" sz="1800" dirty="0"/>
          </a:p>
        </p:txBody>
      </p:sp>
      <p:pic>
        <p:nvPicPr>
          <p:cNvPr id="4" name="Picture 3" descr="Screen shot of Ellectronic Date Interchage and HIPPA information home page.">
            <a:extLst>
              <a:ext uri="{FF2B5EF4-FFF2-40B4-BE49-F238E27FC236}">
                <a16:creationId xmlns:a16="http://schemas.microsoft.com/office/drawing/2014/main" id="{56A17D85-6A39-0658-7DB1-62B6547ABBA5}"/>
              </a:ext>
            </a:extLst>
          </p:cNvPr>
          <p:cNvPicPr>
            <a:picLocks noChangeAspect="1"/>
          </p:cNvPicPr>
          <p:nvPr/>
        </p:nvPicPr>
        <p:blipFill>
          <a:blip r:embed="rId3"/>
          <a:stretch>
            <a:fillRect/>
          </a:stretch>
        </p:blipFill>
        <p:spPr>
          <a:xfrm>
            <a:off x="4055038" y="1757232"/>
            <a:ext cx="4631762" cy="3843265"/>
          </a:xfrm>
          <a:prstGeom prst="rect">
            <a:avLst/>
          </a:prstGeom>
          <a:ln>
            <a:solidFill>
              <a:schemeClr val="tx1"/>
            </a:solidFill>
          </a:ln>
        </p:spPr>
      </p:pic>
      <p:sp>
        <p:nvSpPr>
          <p:cNvPr id="7" name="TextBox 6">
            <a:extLst>
              <a:ext uri="{FF2B5EF4-FFF2-40B4-BE49-F238E27FC236}">
                <a16:creationId xmlns:a16="http://schemas.microsoft.com/office/drawing/2014/main" id="{EAB6C496-8521-2250-5464-67694658AEA1}"/>
              </a:ext>
            </a:extLst>
          </p:cNvPr>
          <p:cNvSpPr txBox="1"/>
          <p:nvPr/>
        </p:nvSpPr>
        <p:spPr>
          <a:xfrm>
            <a:off x="348761" y="6214831"/>
            <a:ext cx="6605954" cy="369332"/>
          </a:xfrm>
          <a:prstGeom prst="rect">
            <a:avLst/>
          </a:prstGeom>
          <a:noFill/>
        </p:spPr>
        <p:txBody>
          <a:bodyPr wrap="square" rtlCol="0">
            <a:spAutoFit/>
          </a:bodyPr>
          <a:lstStyle/>
          <a:p>
            <a:pPr>
              <a:defRPr/>
            </a:pPr>
            <a:r>
              <a:rPr lang="en-US" dirty="0">
                <a:solidFill>
                  <a:srgbClr val="000000"/>
                </a:solidFill>
              </a:rPr>
              <a:t>Visit: </a:t>
            </a:r>
            <a:r>
              <a:rPr lang="en-US" dirty="0">
                <a:solidFill>
                  <a:srgbClr val="000000"/>
                </a:solidFill>
                <a:hlinkClick r:id="rId4"/>
              </a:rPr>
              <a:t>Electronic Data Interchange EDI and HIPAA Information</a:t>
            </a:r>
            <a:endParaRPr lang="en-US" dirty="0">
              <a:latin typeface="+mj-lt"/>
            </a:endParaRPr>
          </a:p>
        </p:txBody>
      </p:sp>
      <p:sp>
        <p:nvSpPr>
          <p:cNvPr id="5" name="Slide Number Placeholder 3">
            <a:extLst>
              <a:ext uri="{FF2B5EF4-FFF2-40B4-BE49-F238E27FC236}">
                <a16:creationId xmlns:a16="http://schemas.microsoft.com/office/drawing/2014/main" id="{0382B223-E738-DFE5-07A1-E58BFB164BE2}"/>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56</a:t>
            </a:fld>
            <a:endParaRPr lang="en-US" altLang="en-US" dirty="0"/>
          </a:p>
        </p:txBody>
      </p:sp>
    </p:spTree>
    <p:extLst>
      <p:ext uri="{BB962C8B-B14F-4D97-AF65-F5344CB8AC3E}">
        <p14:creationId xmlns:p14="http://schemas.microsoft.com/office/powerpoint/2010/main" val="1152885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23532-7DAE-5C7C-E204-02C655ECB30B}"/>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EF00FBF-3275-83C8-A420-5268E5F73352}"/>
              </a:ext>
            </a:extLst>
          </p:cNvPr>
          <p:cNvSpPr txBox="1">
            <a:spLocks noGrp="1"/>
          </p:cNvSpPr>
          <p:nvPr>
            <p:ph type="title" idx="4294967295"/>
          </p:nvPr>
        </p:nvSpPr>
        <p:spPr bwMode="auto">
          <a:xfrm>
            <a:off x="163578" y="294113"/>
            <a:ext cx="7538484" cy="83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3600"/>
              </a:lnSpc>
              <a:spcBef>
                <a:spcPct val="0"/>
              </a:spcBef>
              <a:spcAft>
                <a:spcPct val="0"/>
              </a:spcAft>
              <a:defRPr sz="4000" b="1" kern="1200">
                <a:solidFill>
                  <a:srgbClr val="002060"/>
                </a:solidFill>
                <a:latin typeface="+mj-lt"/>
                <a:ea typeface="+mj-ea"/>
                <a:cs typeface="+mj-cs"/>
              </a:defRPr>
            </a:lvl1pPr>
            <a:lvl2pPr algn="l" rtl="0" eaLnBrk="0" fontAlgn="base" hangingPunct="0">
              <a:lnSpc>
                <a:spcPts val="3600"/>
              </a:lnSpc>
              <a:spcBef>
                <a:spcPct val="0"/>
              </a:spcBef>
              <a:spcAft>
                <a:spcPct val="0"/>
              </a:spcAft>
              <a:defRPr sz="4000" b="1">
                <a:solidFill>
                  <a:srgbClr val="002060"/>
                </a:solidFill>
                <a:latin typeface="Corbel" pitchFamily="34" charset="0"/>
              </a:defRPr>
            </a:lvl2pPr>
            <a:lvl3pPr algn="l" rtl="0" eaLnBrk="0" fontAlgn="base" hangingPunct="0">
              <a:lnSpc>
                <a:spcPts val="3600"/>
              </a:lnSpc>
              <a:spcBef>
                <a:spcPct val="0"/>
              </a:spcBef>
              <a:spcAft>
                <a:spcPct val="0"/>
              </a:spcAft>
              <a:defRPr sz="4000" b="1">
                <a:solidFill>
                  <a:srgbClr val="002060"/>
                </a:solidFill>
                <a:latin typeface="Corbel" pitchFamily="34" charset="0"/>
              </a:defRPr>
            </a:lvl3pPr>
            <a:lvl4pPr algn="l" rtl="0" eaLnBrk="0" fontAlgn="base" hangingPunct="0">
              <a:lnSpc>
                <a:spcPts val="3600"/>
              </a:lnSpc>
              <a:spcBef>
                <a:spcPct val="0"/>
              </a:spcBef>
              <a:spcAft>
                <a:spcPct val="0"/>
              </a:spcAft>
              <a:defRPr sz="4000" b="1">
                <a:solidFill>
                  <a:srgbClr val="002060"/>
                </a:solidFill>
                <a:latin typeface="Corbel" pitchFamily="34" charset="0"/>
              </a:defRPr>
            </a:lvl4pPr>
            <a:lvl5pPr algn="l" rtl="0" eaLnBrk="0" fontAlgn="base" hangingPunct="0">
              <a:lnSpc>
                <a:spcPts val="3600"/>
              </a:lnSpc>
              <a:spcBef>
                <a:spcPct val="0"/>
              </a:spcBef>
              <a:spcAft>
                <a:spcPct val="0"/>
              </a:spcAft>
              <a:defRPr sz="4000" b="1">
                <a:solidFill>
                  <a:srgbClr val="002060"/>
                </a:solidFill>
                <a:latin typeface="Corbel" pitchFamily="34" charset="0"/>
              </a:defRPr>
            </a:lvl5pPr>
            <a:lvl6pPr marL="457200" algn="ctr" rtl="0" fontAlgn="base">
              <a:spcBef>
                <a:spcPct val="0"/>
              </a:spcBef>
              <a:spcAft>
                <a:spcPct val="0"/>
              </a:spcAft>
              <a:defRPr sz="4000">
                <a:solidFill>
                  <a:schemeClr val="bg1"/>
                </a:solidFill>
                <a:latin typeface="Calibri" pitchFamily="34" charset="0"/>
              </a:defRPr>
            </a:lvl6pPr>
            <a:lvl7pPr marL="914400" algn="ctr" rtl="0" fontAlgn="base">
              <a:spcBef>
                <a:spcPct val="0"/>
              </a:spcBef>
              <a:spcAft>
                <a:spcPct val="0"/>
              </a:spcAft>
              <a:defRPr sz="4000">
                <a:solidFill>
                  <a:schemeClr val="bg1"/>
                </a:solidFill>
                <a:latin typeface="Calibri" pitchFamily="34" charset="0"/>
              </a:defRPr>
            </a:lvl7pPr>
            <a:lvl8pPr marL="1371600" algn="ctr" rtl="0" fontAlgn="base">
              <a:spcBef>
                <a:spcPct val="0"/>
              </a:spcBef>
              <a:spcAft>
                <a:spcPct val="0"/>
              </a:spcAft>
              <a:defRPr sz="4000">
                <a:solidFill>
                  <a:schemeClr val="bg1"/>
                </a:solidFill>
                <a:latin typeface="Calibri" pitchFamily="34" charset="0"/>
              </a:defRPr>
            </a:lvl8pPr>
            <a:lvl9pPr marL="1828800" algn="ctr" rtl="0" fontAlgn="base">
              <a:spcBef>
                <a:spcPct val="0"/>
              </a:spcBef>
              <a:spcAft>
                <a:spcPct val="0"/>
              </a:spcAft>
              <a:defRPr sz="4000">
                <a:solidFill>
                  <a:schemeClr val="bg1"/>
                </a:solidFill>
                <a:latin typeface="Calibri" pitchFamily="34" charset="0"/>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2060"/>
                </a:solidFill>
                <a:effectLst/>
                <a:uLnTx/>
                <a:uFillTx/>
                <a:ea typeface="+mj-ea"/>
                <a:cs typeface="+mj-cs"/>
              </a:rPr>
              <a:t>Mass.gov Updates </a:t>
            </a:r>
            <a:r>
              <a:rPr kumimoji="0" lang="en-US" sz="3600"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a:t>
            </a:r>
            <a:r>
              <a:rPr kumimoji="0" lang="en-US" sz="3600" b="1" i="0" u="none" strike="noStrike" kern="1200" cap="none" spc="0" normalizeH="0" baseline="0" noProof="0" dirty="0">
                <a:ln>
                  <a:noFill/>
                </a:ln>
                <a:solidFill>
                  <a:srgbClr val="002060"/>
                </a:solidFill>
                <a:effectLst/>
                <a:uLnTx/>
                <a:uFillTx/>
                <a:ea typeface="+mj-ea"/>
                <a:cs typeface="+mj-cs"/>
              </a:rPr>
              <a:t> EDI Request Form (continued)</a:t>
            </a:r>
          </a:p>
        </p:txBody>
      </p:sp>
      <p:sp>
        <p:nvSpPr>
          <p:cNvPr id="10" name="Content Placeholder 2">
            <a:extLst>
              <a:ext uri="{FF2B5EF4-FFF2-40B4-BE49-F238E27FC236}">
                <a16:creationId xmlns:a16="http://schemas.microsoft.com/office/drawing/2014/main" id="{68A94D31-3AE8-A494-525C-6FB8AB8710FA}"/>
              </a:ext>
            </a:extLst>
          </p:cNvPr>
          <p:cNvSpPr txBox="1">
            <a:spLocks/>
          </p:cNvSpPr>
          <p:nvPr/>
        </p:nvSpPr>
        <p:spPr bwMode="auto">
          <a:xfrm>
            <a:off x="5295013" y="1435395"/>
            <a:ext cx="3715277" cy="354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US" sz="2000" dirty="0"/>
              <a:t>The Electronic Data Interchange (EDI) Inquiry form specifically offers support for:</a:t>
            </a:r>
          </a:p>
          <a:p>
            <a:pPr lvl="1">
              <a:spcBef>
                <a:spcPts val="1200"/>
              </a:spcBef>
              <a:buFont typeface="Arial" panose="020B0604020202020204" pitchFamily="34" charset="0"/>
              <a:buChar char="•"/>
            </a:pPr>
            <a:r>
              <a:rPr lang="en-US" sz="1800" dirty="0"/>
              <a:t>Updating/Adding a billing vendor</a:t>
            </a:r>
          </a:p>
          <a:p>
            <a:pPr lvl="1">
              <a:spcBef>
                <a:spcPts val="1200"/>
              </a:spcBef>
              <a:buFont typeface="Arial" panose="020B0604020202020204" pitchFamily="34" charset="0"/>
              <a:buChar char="•"/>
            </a:pPr>
            <a:r>
              <a:rPr lang="en-US" sz="1800" dirty="0"/>
              <a:t>Setting up EDI transactions</a:t>
            </a:r>
          </a:p>
          <a:p>
            <a:pPr lvl="1">
              <a:spcBef>
                <a:spcPts val="1200"/>
              </a:spcBef>
              <a:buFont typeface="Arial" panose="020B0604020202020204" pitchFamily="34" charset="0"/>
              <a:buChar char="•"/>
            </a:pPr>
            <a:r>
              <a:rPr lang="en-US" sz="1800" dirty="0"/>
              <a:t>Address issues submitting EDI transactions</a:t>
            </a:r>
          </a:p>
          <a:p>
            <a:pPr lvl="1">
              <a:spcBef>
                <a:spcPts val="1200"/>
              </a:spcBef>
              <a:buFont typeface="Arial" panose="020B0604020202020204" pitchFamily="34" charset="0"/>
              <a:buChar char="•"/>
            </a:pPr>
            <a:r>
              <a:rPr lang="en-US" sz="1800" dirty="0"/>
              <a:t>Address issues receiving EDI transactions</a:t>
            </a:r>
            <a:endParaRPr lang="en-US" sz="1400" dirty="0"/>
          </a:p>
        </p:txBody>
      </p:sp>
      <p:pic>
        <p:nvPicPr>
          <p:cNvPr id="7" name="Picture 6" descr="Screen shot of Submit a MassHealth EDI inquiry home page.">
            <a:extLst>
              <a:ext uri="{FF2B5EF4-FFF2-40B4-BE49-F238E27FC236}">
                <a16:creationId xmlns:a16="http://schemas.microsoft.com/office/drawing/2014/main" id="{C162F53C-6EBB-529C-0B57-1395438FE012}"/>
              </a:ext>
            </a:extLst>
          </p:cNvPr>
          <p:cNvPicPr>
            <a:picLocks noChangeAspect="1"/>
          </p:cNvPicPr>
          <p:nvPr/>
        </p:nvPicPr>
        <p:blipFill>
          <a:blip r:embed="rId3"/>
          <a:stretch>
            <a:fillRect/>
          </a:stretch>
        </p:blipFill>
        <p:spPr>
          <a:xfrm>
            <a:off x="282713" y="1765004"/>
            <a:ext cx="4772662" cy="4049531"/>
          </a:xfrm>
          <a:prstGeom prst="rect">
            <a:avLst/>
          </a:prstGeom>
          <a:ln>
            <a:solidFill>
              <a:schemeClr val="tx1"/>
            </a:solidFill>
          </a:ln>
        </p:spPr>
      </p:pic>
      <p:sp>
        <p:nvSpPr>
          <p:cNvPr id="12" name="TextBox 11">
            <a:extLst>
              <a:ext uri="{FF2B5EF4-FFF2-40B4-BE49-F238E27FC236}">
                <a16:creationId xmlns:a16="http://schemas.microsoft.com/office/drawing/2014/main" id="{F95791B6-ECCF-1AB8-15C4-8FCF5A2C6FA0}"/>
              </a:ext>
            </a:extLst>
          </p:cNvPr>
          <p:cNvSpPr txBox="1"/>
          <p:nvPr/>
        </p:nvSpPr>
        <p:spPr>
          <a:xfrm>
            <a:off x="552091" y="6178034"/>
            <a:ext cx="4503284" cy="369332"/>
          </a:xfrm>
          <a:prstGeom prst="rect">
            <a:avLst/>
          </a:prstGeom>
          <a:noFill/>
        </p:spPr>
        <p:txBody>
          <a:bodyPr wrap="square" rtlCol="0">
            <a:spAutoFit/>
          </a:bodyPr>
          <a:lstStyle/>
          <a:p>
            <a:pPr>
              <a:defRPr/>
            </a:pPr>
            <a:r>
              <a:rPr lang="en-US" dirty="0">
                <a:solidFill>
                  <a:srgbClr val="000000"/>
                </a:solidFill>
              </a:rPr>
              <a:t>Visit: </a:t>
            </a:r>
            <a:r>
              <a:rPr lang="en-US" dirty="0">
                <a:solidFill>
                  <a:srgbClr val="000000"/>
                </a:solidFill>
                <a:hlinkClick r:id="rId4"/>
              </a:rPr>
              <a:t>Submit a MassHealth EDI Inquiry</a:t>
            </a:r>
            <a:endParaRPr lang="en-US" dirty="0"/>
          </a:p>
        </p:txBody>
      </p:sp>
      <p:sp>
        <p:nvSpPr>
          <p:cNvPr id="2" name="Slide Number Placeholder 3">
            <a:extLst>
              <a:ext uri="{FF2B5EF4-FFF2-40B4-BE49-F238E27FC236}">
                <a16:creationId xmlns:a16="http://schemas.microsoft.com/office/drawing/2014/main" id="{2281F1C6-6ECE-7889-D25F-0F79EAB711FF}"/>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57</a:t>
            </a:fld>
            <a:endParaRPr lang="en-US" altLang="en-US" dirty="0"/>
          </a:p>
        </p:txBody>
      </p:sp>
    </p:spTree>
    <p:extLst>
      <p:ext uri="{BB962C8B-B14F-4D97-AF65-F5344CB8AC3E}">
        <p14:creationId xmlns:p14="http://schemas.microsoft.com/office/powerpoint/2010/main" val="2986463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F543F5-BA2F-5327-BF01-B4490E500B9F}"/>
              </a:ext>
            </a:extLst>
          </p:cNvPr>
          <p:cNvSpPr>
            <a:spLocks noGrp="1"/>
          </p:cNvSpPr>
          <p:nvPr>
            <p:ph type="title"/>
          </p:nvPr>
        </p:nvSpPr>
        <p:spPr>
          <a:xfrm>
            <a:off x="1239018" y="2210452"/>
            <a:ext cx="6665964" cy="2816352"/>
          </a:xfrm>
        </p:spPr>
        <p:txBody>
          <a:bodyPr/>
          <a:lstStyle/>
          <a:p>
            <a:pPr algn="ctr">
              <a:lnSpc>
                <a:spcPct val="100000"/>
              </a:lnSpc>
            </a:pPr>
            <a:r>
              <a:rPr lang="en-US" b="1" dirty="0">
                <a:solidFill>
                  <a:srgbClr val="002060"/>
                </a:solidFill>
                <a:effectLst/>
                <a:latin typeface="+mj-lt"/>
                <a:ea typeface="Calibri"/>
                <a:cs typeface="Calibri"/>
              </a:rPr>
              <a:t>Long-Term Services and Supports </a:t>
            </a:r>
            <a:br>
              <a:rPr lang="en-US" sz="3200" b="1" dirty="0">
                <a:effectLst/>
                <a:latin typeface="Calibri" panose="020F0502020204030204" pitchFamily="34" charset="0"/>
                <a:ea typeface="Calibri" panose="020F0502020204030204" pitchFamily="34" charset="0"/>
                <a:cs typeface="Calibri" panose="020F0502020204030204" pitchFamily="34" charset="0"/>
              </a:rPr>
            </a:br>
            <a:br>
              <a:rPr lang="en-US" sz="3200" b="1" dirty="0">
                <a:effectLst/>
                <a:latin typeface="Calibri" panose="020F0502020204030204" pitchFamily="34" charset="0"/>
                <a:ea typeface="Calibri" panose="020F0502020204030204" pitchFamily="34" charset="0"/>
                <a:cs typeface="Calibri" panose="020F0502020204030204" pitchFamily="34" charset="0"/>
              </a:rPr>
            </a:br>
            <a:r>
              <a:rPr lang="en-US" sz="2400" b="0" dirty="0">
                <a:latin typeface="Calibri"/>
                <a:ea typeface="Calibri"/>
                <a:cs typeface="Calibri"/>
              </a:rPr>
              <a:t>Presented by – </a:t>
            </a:r>
            <a:r>
              <a:rPr lang="en-US" sz="2400" b="0" dirty="0">
                <a:effectLst/>
                <a:latin typeface="Calibri"/>
                <a:ea typeface="Calibri"/>
                <a:cs typeface="Calibri"/>
              </a:rPr>
              <a:t>Lindsey Klauka Associate Director of Provider Enrollment Revalidation Training Team</a:t>
            </a:r>
            <a:endParaRPr lang="en-US" sz="2400" dirty="0">
              <a:latin typeface="Calibri"/>
              <a:ea typeface="Calibri"/>
              <a:cs typeface="Calibri"/>
            </a:endParaRPr>
          </a:p>
        </p:txBody>
      </p:sp>
      <p:sp>
        <p:nvSpPr>
          <p:cNvPr id="2" name="Slide Number Placeholder 1">
            <a:extLst>
              <a:ext uri="{FF2B5EF4-FFF2-40B4-BE49-F238E27FC236}">
                <a16:creationId xmlns:a16="http://schemas.microsoft.com/office/drawing/2014/main" id="{B4C37620-BB6C-FB60-3E98-F093A78CC4A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B543FC28-71BB-4923-9EC4-7D01669BF51C}" type="slidenum">
              <a:rPr lang="en-US" smtClean="0"/>
              <a:pPr>
                <a:defRPr/>
              </a:pPr>
              <a:t>58</a:t>
            </a:fld>
            <a:endParaRPr lang="en-US"/>
          </a:p>
        </p:txBody>
      </p:sp>
    </p:spTree>
    <p:extLst>
      <p:ext uri="{BB962C8B-B14F-4D97-AF65-F5344CB8AC3E}">
        <p14:creationId xmlns:p14="http://schemas.microsoft.com/office/powerpoint/2010/main" val="13447600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5BEA-12CE-5A40-81E9-3248D435D7A5}"/>
              </a:ext>
            </a:extLst>
          </p:cNvPr>
          <p:cNvSpPr>
            <a:spLocks noGrp="1"/>
          </p:cNvSpPr>
          <p:nvPr>
            <p:ph type="title"/>
          </p:nvPr>
        </p:nvSpPr>
        <p:spPr/>
        <p:txBody>
          <a:bodyPr/>
          <a:lstStyle/>
          <a:p>
            <a:r>
              <a:rPr lang="en-US" dirty="0"/>
              <a:t>LTSS Provider Communications (slide 1 of 2)</a:t>
            </a:r>
          </a:p>
        </p:txBody>
      </p:sp>
      <p:sp>
        <p:nvSpPr>
          <p:cNvPr id="3" name="Content Placeholder 2">
            <a:extLst>
              <a:ext uri="{FF2B5EF4-FFF2-40B4-BE49-F238E27FC236}">
                <a16:creationId xmlns:a16="http://schemas.microsoft.com/office/drawing/2014/main" id="{E624C916-61B7-0CAB-8735-4F5D2099CDFA}"/>
              </a:ext>
            </a:extLst>
          </p:cNvPr>
          <p:cNvSpPr>
            <a:spLocks noGrp="1"/>
          </p:cNvSpPr>
          <p:nvPr>
            <p:ph idx="1"/>
          </p:nvPr>
        </p:nvSpPr>
        <p:spPr/>
        <p:txBody>
          <a:bodyPr/>
          <a:lstStyle/>
          <a:p>
            <a:pPr marL="0" indent="0">
              <a:buNone/>
            </a:pPr>
            <a:r>
              <a:rPr lang="en-US" sz="2000" dirty="0"/>
              <a:t>The MassHealth LTSS Provider Service Center utilizes provider data to identify behavior trends for areas of targeted training via email. These emails may contain attached job aids or links to additional educational resources via the LTSS Provider Portal. </a:t>
            </a:r>
          </a:p>
          <a:p>
            <a:pPr marL="0" indent="0">
              <a:buNone/>
            </a:pPr>
            <a:r>
              <a:rPr lang="en-US" sz="2000" dirty="0"/>
              <a:t>Areas of focus for these communications include but are not limited to: </a:t>
            </a:r>
          </a:p>
          <a:p>
            <a:r>
              <a:rPr lang="en-US" sz="2000" dirty="0"/>
              <a:t>High claims denials for specific error codes ​</a:t>
            </a:r>
          </a:p>
          <a:p>
            <a:r>
              <a:rPr lang="en-US" sz="2000" dirty="0"/>
              <a:t>High prior authorization denials or administrative holds, and/or</a:t>
            </a:r>
          </a:p>
          <a:p>
            <a:r>
              <a:rPr lang="en-US" sz="2000" dirty="0"/>
              <a:t>Audit findings/SURs reports</a:t>
            </a:r>
          </a:p>
          <a:p>
            <a:pPr marL="0" indent="0">
              <a:buNone/>
            </a:pPr>
            <a:r>
              <a:rPr lang="en-US" sz="2000" dirty="0"/>
              <a:t>The goal of each communication is to assist the Provider in reducing their administrative errors in billing and prior authorization.</a:t>
            </a:r>
          </a:p>
          <a:p>
            <a:endParaRPr lang="en-US" dirty="0"/>
          </a:p>
        </p:txBody>
      </p:sp>
      <p:sp>
        <p:nvSpPr>
          <p:cNvPr id="4" name="Slide Number Placeholder 3">
            <a:extLst>
              <a:ext uri="{FF2B5EF4-FFF2-40B4-BE49-F238E27FC236}">
                <a16:creationId xmlns:a16="http://schemas.microsoft.com/office/drawing/2014/main" id="{59BFDCB6-CDEF-E01D-D267-98B003E12E00}"/>
              </a:ext>
            </a:extLst>
          </p:cNvPr>
          <p:cNvSpPr>
            <a:spLocks noGrp="1"/>
          </p:cNvSpPr>
          <p:nvPr>
            <p:ph type="sldNum" sz="quarter" idx="12"/>
          </p:nvPr>
        </p:nvSpPr>
        <p:spPr/>
        <p:txBody>
          <a:bodyPr/>
          <a:lstStyle/>
          <a:p>
            <a:pPr>
              <a:defRPr/>
            </a:pPr>
            <a:fld id="{D7C3FE04-E715-46F6-B07D-5A234E157AC3}" type="slidenum">
              <a:rPr lang="en-US" altLang="en-US" smtClean="0"/>
              <a:pPr>
                <a:defRPr/>
              </a:pPr>
              <a:t>59</a:t>
            </a:fld>
            <a:endParaRPr lang="en-US" altLang="en-US"/>
          </a:p>
        </p:txBody>
      </p:sp>
    </p:spTree>
    <p:extLst>
      <p:ext uri="{BB962C8B-B14F-4D97-AF65-F5344CB8AC3E}">
        <p14:creationId xmlns:p14="http://schemas.microsoft.com/office/powerpoint/2010/main" val="115256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E48F8-541C-9CF0-D969-78C421F93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039E4-FE32-4CC8-767B-687BF53D137F}"/>
              </a:ext>
            </a:extLst>
          </p:cNvPr>
          <p:cNvSpPr>
            <a:spLocks noGrp="1"/>
          </p:cNvSpPr>
          <p:nvPr>
            <p:ph type="title"/>
          </p:nvPr>
        </p:nvSpPr>
        <p:spPr/>
        <p:txBody>
          <a:bodyPr/>
          <a:lstStyle/>
          <a:p>
            <a:r>
              <a:rPr lang="en-US" dirty="0"/>
              <a:t>PCC Plan – </a:t>
            </a:r>
            <a:br>
              <a:rPr lang="en-US" dirty="0"/>
            </a:br>
            <a:r>
              <a:rPr lang="en-US" dirty="0"/>
              <a:t>Referrals for Services</a:t>
            </a:r>
          </a:p>
        </p:txBody>
      </p:sp>
      <p:sp>
        <p:nvSpPr>
          <p:cNvPr id="3" name="Content Placeholder 2">
            <a:extLst>
              <a:ext uri="{FF2B5EF4-FFF2-40B4-BE49-F238E27FC236}">
                <a16:creationId xmlns:a16="http://schemas.microsoft.com/office/drawing/2014/main" id="{DC4FC236-9732-3482-0758-047F09E42081}"/>
              </a:ext>
            </a:extLst>
          </p:cNvPr>
          <p:cNvSpPr>
            <a:spLocks noGrp="1"/>
          </p:cNvSpPr>
          <p:nvPr>
            <p:ph idx="1"/>
          </p:nvPr>
        </p:nvSpPr>
        <p:spPr>
          <a:xfrm>
            <a:off x="457200" y="1480930"/>
            <a:ext cx="8229600" cy="4525963"/>
          </a:xfrm>
        </p:spPr>
        <p:txBody>
          <a:bodyPr/>
          <a:lstStyle/>
          <a:p>
            <a:pPr marL="0" indent="0">
              <a:spcBef>
                <a:spcPts val="1800"/>
              </a:spcBef>
              <a:buNone/>
            </a:pPr>
            <a:r>
              <a:rPr lang="en-US" sz="2000" dirty="0"/>
              <a:t>All services provided by a clinician or provider other than the PCC Plan member’s</a:t>
            </a:r>
            <a:r>
              <a:rPr lang="en-US" sz="2000" dirty="0">
                <a:solidFill>
                  <a:srgbClr val="FF0000"/>
                </a:solidFill>
              </a:rPr>
              <a:t> </a:t>
            </a:r>
            <a:r>
              <a:rPr lang="en-US" sz="2000" dirty="0"/>
              <a:t>primary care clinician</a:t>
            </a:r>
            <a:r>
              <a:rPr lang="en-US" sz="2000" dirty="0">
                <a:solidFill>
                  <a:srgbClr val="FF0000"/>
                </a:solidFill>
              </a:rPr>
              <a:t> </a:t>
            </a:r>
            <a:r>
              <a:rPr lang="en-US" sz="2000" dirty="0"/>
              <a:t>require a referral from the member’s PCC on file in MMIS/POSC, unless the service is exempted under 130 CMR 450.118(J)(5). </a:t>
            </a:r>
          </a:p>
          <a:p>
            <a:pPr marL="0" indent="0">
              <a:spcBef>
                <a:spcPts val="1800"/>
              </a:spcBef>
              <a:buNone/>
            </a:pPr>
            <a:r>
              <a:rPr lang="en-US" sz="2000" dirty="0"/>
              <a:t>Whenever possible, the primary care clinician should make the referral before the member’s receipt of the service. However, the primary care clinician may issue a referral retroactively (for up to a year after the date of service) if the primary care clinician determines that the service was medically necessary, and they were the PCC on file for the date of service.</a:t>
            </a:r>
          </a:p>
          <a:p>
            <a:pPr marL="0" indent="0">
              <a:spcBef>
                <a:spcPts val="1800"/>
              </a:spcBef>
              <a:buNone/>
            </a:pPr>
            <a:r>
              <a:rPr lang="en-US" sz="2000" dirty="0"/>
              <a:t>See </a:t>
            </a:r>
            <a:r>
              <a:rPr lang="en-US" sz="2000" dirty="0">
                <a:hlinkClick r:id="rId3"/>
              </a:rPr>
              <a:t>130 CMR 450.000: Administrative and Billing Regulations</a:t>
            </a:r>
            <a:endParaRPr lang="en-US" sz="2400" dirty="0"/>
          </a:p>
        </p:txBody>
      </p:sp>
      <p:sp>
        <p:nvSpPr>
          <p:cNvPr id="4" name="Slide Number Placeholder 3">
            <a:extLst>
              <a:ext uri="{FF2B5EF4-FFF2-40B4-BE49-F238E27FC236}">
                <a16:creationId xmlns:a16="http://schemas.microsoft.com/office/drawing/2014/main" id="{48833027-0B3D-4CC1-F7E6-AB0ABC26F8BC}"/>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6</a:t>
            </a:fld>
            <a:endParaRPr lang="en-US" altLang="en-US" dirty="0"/>
          </a:p>
        </p:txBody>
      </p:sp>
    </p:spTree>
    <p:extLst>
      <p:ext uri="{BB962C8B-B14F-4D97-AF65-F5344CB8AC3E}">
        <p14:creationId xmlns:p14="http://schemas.microsoft.com/office/powerpoint/2010/main" val="1995743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CAF31-90B1-4EAB-90B0-F6772F5E1CD4}"/>
              </a:ext>
            </a:extLst>
          </p:cNvPr>
          <p:cNvSpPr>
            <a:spLocks noGrp="1"/>
          </p:cNvSpPr>
          <p:nvPr>
            <p:ph type="title"/>
          </p:nvPr>
        </p:nvSpPr>
        <p:spPr/>
        <p:txBody>
          <a:bodyPr/>
          <a:lstStyle/>
          <a:p>
            <a:r>
              <a:rPr lang="en-US" dirty="0"/>
              <a:t>LTSS Provider Communications (slide 2 of 2)</a:t>
            </a:r>
          </a:p>
        </p:txBody>
      </p:sp>
      <p:sp>
        <p:nvSpPr>
          <p:cNvPr id="7" name="TextBox 6">
            <a:extLst>
              <a:ext uri="{FF2B5EF4-FFF2-40B4-BE49-F238E27FC236}">
                <a16:creationId xmlns:a16="http://schemas.microsoft.com/office/drawing/2014/main" id="{1CB63D72-5F1B-48E5-BB71-31EFEBFAF9ED}"/>
              </a:ext>
            </a:extLst>
          </p:cNvPr>
          <p:cNvSpPr txBox="1"/>
          <p:nvPr/>
        </p:nvSpPr>
        <p:spPr>
          <a:xfrm>
            <a:off x="522027" y="1520025"/>
            <a:ext cx="8099946" cy="4632037"/>
          </a:xfrm>
          <a:prstGeom prst="rect">
            <a:avLst/>
          </a:prstGeom>
          <a:noFill/>
        </p:spPr>
        <p:txBody>
          <a:bodyPr wrap="square">
            <a:spAutoFit/>
          </a:bodyPr>
          <a:lstStyle/>
          <a:p>
            <a:pPr marL="0" marR="0" lvl="0" indent="0" algn="l" defTabSz="457200" rtl="0" eaLnBrk="1" fontAlgn="auto" latinLnBrk="0" hangingPunct="1">
              <a:lnSpc>
                <a:spcPct val="100000"/>
              </a:lnSpc>
              <a:spcBef>
                <a:spcPts val="1800"/>
              </a:spcBef>
              <a:spcAft>
                <a:spcPts val="0"/>
              </a:spcAft>
              <a:buClrTx/>
              <a:buSzTx/>
              <a:buFontTx/>
              <a:buNone/>
              <a:tabLst/>
              <a:defRPr/>
            </a:pPr>
            <a:r>
              <a:rPr lang="en-US" sz="2000" b="0" dirty="0">
                <a:solidFill>
                  <a:schemeClr val="tx1"/>
                </a:solidFill>
                <a:latin typeface="+mn-lt"/>
              </a:rPr>
              <a:t>Over the last 3 months, Optum has sent over </a:t>
            </a:r>
            <a:r>
              <a:rPr lang="en-US" sz="2000" dirty="0"/>
              <a:t>83</a:t>
            </a:r>
            <a:r>
              <a:rPr lang="en-US" sz="2000" b="0" dirty="0">
                <a:solidFill>
                  <a:schemeClr val="tx1"/>
                </a:solidFill>
                <a:latin typeface="+mn-lt"/>
              </a:rPr>
              <a:t> email communications via our LTSS support inbox to LTSS Providers. </a:t>
            </a:r>
          </a:p>
          <a:p>
            <a:pPr marL="0" marR="0" lvl="0" indent="0" algn="l" defTabSz="457200" rtl="0" eaLnBrk="1" fontAlgn="auto" latinLnBrk="0" hangingPunct="1">
              <a:lnSpc>
                <a:spcPct val="100000"/>
              </a:lnSpc>
              <a:spcBef>
                <a:spcPts val="1800"/>
              </a:spcBef>
              <a:spcAft>
                <a:spcPts val="0"/>
              </a:spcAft>
              <a:buClrTx/>
              <a:buSzTx/>
              <a:buFontTx/>
              <a:buNone/>
              <a:tabLst/>
              <a:defRPr/>
            </a:pPr>
            <a:r>
              <a:rPr lang="en-US" sz="2000" b="0" dirty="0">
                <a:solidFill>
                  <a:schemeClr val="tx1"/>
                </a:solidFill>
                <a:latin typeface="+mn-lt"/>
              </a:rPr>
              <a:t>There have been 16 provider bulletins published on the MassHealth website: </a:t>
            </a:r>
            <a:r>
              <a:rPr lang="en-US" sz="2000" b="0" dirty="0">
                <a:solidFill>
                  <a:srgbClr val="002060"/>
                </a:solidFill>
                <a:latin typeface="+mn-lt"/>
                <a:hlinkClick r:id="rId3"/>
              </a:rPr>
              <a:t>MassHealth Provider Bulletins</a:t>
            </a: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a:p>
            <a:pPr marR="0" lvl="0" algn="l" defTabSz="457200" rtl="0" eaLnBrk="1" fontAlgn="auto" latinLnBrk="0" hangingPunct="1">
              <a:lnSpc>
                <a:spcPct val="100000"/>
              </a:lnSpc>
              <a:spcBef>
                <a:spcPts val="1800"/>
              </a:spcBef>
              <a:spcAft>
                <a:spcPts val="0"/>
              </a:spcAft>
              <a:buClrTx/>
              <a:buSzTx/>
              <a:tabLst/>
              <a:defRPr/>
            </a:pPr>
            <a:r>
              <a:rPr lang="en-US" sz="2000" b="0" dirty="0">
                <a:solidFill>
                  <a:schemeClr val="tx1"/>
                </a:solidFill>
                <a:latin typeface="+mn-lt"/>
              </a:rPr>
              <a:t>If you have not received or wish to begin receiving these communications, you may do so by following steps:</a:t>
            </a:r>
          </a:p>
          <a:p>
            <a:pPr marL="342900" marR="0" lvl="0" indent="-342900" algn="l" defTabSz="4572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2000" b="0" dirty="0">
                <a:solidFill>
                  <a:schemeClr val="tx1"/>
                </a:solidFill>
                <a:latin typeface="+mn-lt"/>
              </a:rPr>
              <a:t>For the LTSS support box communications, please reach out to the LTSS Provider Service Center and we can help ensure your inclusion in future communications.</a:t>
            </a:r>
          </a:p>
          <a:p>
            <a:pPr marL="342900" marR="0" lvl="0" indent="-342900" algn="l" defTabSz="4572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2000" b="0" dirty="0">
                <a:solidFill>
                  <a:schemeClr val="tx1"/>
                </a:solidFill>
                <a:latin typeface="+mn-lt"/>
              </a:rPr>
              <a:t>For communications from MassHealth on mass.gov, follow this link: </a:t>
            </a:r>
          </a:p>
          <a:p>
            <a:pPr marR="0" lvl="0" algn="ctr" defTabSz="457200" rtl="0" eaLnBrk="1" fontAlgn="auto" latinLnBrk="0" hangingPunct="1">
              <a:lnSpc>
                <a:spcPct val="100000"/>
              </a:lnSpc>
              <a:spcBef>
                <a:spcPts val="1800"/>
              </a:spcBef>
              <a:spcAft>
                <a:spcPts val="0"/>
              </a:spcAft>
              <a:buClrTx/>
              <a:buSzTx/>
              <a:tabLst/>
              <a:defRPr/>
            </a:pPr>
            <a:r>
              <a:rPr lang="en-US" sz="2000" b="0" dirty="0">
                <a:solidFill>
                  <a:srgbClr val="002060"/>
                </a:solidFill>
                <a:latin typeface="+mn-lt"/>
                <a:hlinkClick r:id="rId4"/>
              </a:rPr>
              <a:t>Email Notifications for MassHealth Provider Bulletins and Transmittal Letters</a:t>
            </a:r>
            <a:endParaRPr lang="en-US" sz="2000" b="0" dirty="0">
              <a:solidFill>
                <a:srgbClr val="002060"/>
              </a:solidFill>
              <a:latin typeface="+mn-lt"/>
            </a:endParaRPr>
          </a:p>
        </p:txBody>
      </p:sp>
      <p:sp>
        <p:nvSpPr>
          <p:cNvPr id="3" name="Slide Number Placeholder 2">
            <a:extLst>
              <a:ext uri="{FF2B5EF4-FFF2-40B4-BE49-F238E27FC236}">
                <a16:creationId xmlns:a16="http://schemas.microsoft.com/office/drawing/2014/main" id="{D8DAD80B-065C-40D3-8AFA-1A7230887E6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6E3BA-0B8E-4F8A-8CD8-F939A68D284F}"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17800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CAF31-90B1-4EAB-90B0-F6772F5E1CD4}"/>
              </a:ext>
            </a:extLst>
          </p:cNvPr>
          <p:cNvSpPr>
            <a:spLocks noGrp="1"/>
          </p:cNvSpPr>
          <p:nvPr>
            <p:ph type="title"/>
          </p:nvPr>
        </p:nvSpPr>
        <p:spPr/>
        <p:txBody>
          <a:bodyPr/>
          <a:lstStyle/>
          <a:p>
            <a:r>
              <a:rPr lang="en-US" dirty="0"/>
              <a:t>LTSS Provider Trainings and Quality Forums</a:t>
            </a:r>
          </a:p>
        </p:txBody>
      </p:sp>
      <p:sp>
        <p:nvSpPr>
          <p:cNvPr id="7" name="TextBox 6">
            <a:extLst>
              <a:ext uri="{FF2B5EF4-FFF2-40B4-BE49-F238E27FC236}">
                <a16:creationId xmlns:a16="http://schemas.microsoft.com/office/drawing/2014/main" id="{1CB63D72-5F1B-48E5-BB71-31EFEBFAF9ED}"/>
              </a:ext>
            </a:extLst>
          </p:cNvPr>
          <p:cNvSpPr txBox="1"/>
          <p:nvPr/>
        </p:nvSpPr>
        <p:spPr>
          <a:xfrm>
            <a:off x="522027" y="1520025"/>
            <a:ext cx="8099946" cy="3093154"/>
          </a:xfrm>
          <a:prstGeom prst="rect">
            <a:avLst/>
          </a:prstGeom>
          <a:noFill/>
        </p:spPr>
        <p:txBody>
          <a:bodyPr wrap="square">
            <a:spAutoFit/>
          </a:bodyPr>
          <a:lstStyle/>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Training or Quality Forums for MassHealth LTSS Providers:</a:t>
            </a:r>
          </a:p>
          <a:p>
            <a:pPr marL="285750" indent="-285750">
              <a:spcBef>
                <a:spcPts val="1800"/>
              </a:spcBef>
              <a:buFont typeface="Arial" panose="020B0604020202020204" pitchFamily="34" charset="0"/>
              <a:buChar char="•"/>
              <a:defRPr/>
            </a:pPr>
            <a:r>
              <a:rPr kumimoji="0" lang="en-US" sz="2000" b="0" i="0" u="none" strike="noStrike" kern="1200" cap="none" spc="0" normalizeH="0" baseline="0" noProof="0" dirty="0">
                <a:ln>
                  <a:noFill/>
                </a:ln>
                <a:solidFill>
                  <a:schemeClr val="tx1"/>
                </a:solidFill>
                <a:effectLst/>
                <a:uLnTx/>
                <a:uFillTx/>
                <a:latin typeface="+mn-lt"/>
                <a:ea typeface="+mn-ea"/>
                <a:cs typeface="+mn-cs"/>
              </a:rPr>
              <a:t>Trainings:</a:t>
            </a:r>
          </a:p>
          <a:p>
            <a:pPr marL="742950" lvl="1" indent="-285750">
              <a:spcBef>
                <a:spcPts val="1800"/>
              </a:spcBef>
              <a:buFont typeface="Arial" panose="020B0604020202020204" pitchFamily="34" charset="0"/>
              <a:buChar char="•"/>
              <a:defRPr/>
            </a:pPr>
            <a:r>
              <a:rPr lang="en-US" sz="2000" b="0" dirty="0">
                <a:solidFill>
                  <a:schemeClr val="tx1"/>
                </a:solidFill>
                <a:latin typeface="+mn-lt"/>
              </a:rPr>
              <a:t>Continuous Skilled Nursing Training: 1/16/2026</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42950" lvl="1" indent="-285750">
              <a:spcBef>
                <a:spcPts val="1800"/>
              </a:spcBef>
              <a:buFont typeface="Arial" panose="020B0604020202020204" pitchFamily="34" charset="0"/>
              <a:buChar char="•"/>
              <a:defRPr/>
            </a:pPr>
            <a:r>
              <a:rPr lang="en-US" sz="2000" b="0" dirty="0">
                <a:solidFill>
                  <a:schemeClr val="tx1"/>
                </a:solidFill>
                <a:latin typeface="+mn-lt"/>
              </a:rPr>
              <a:t>Home Health Agency Applicant Orientation Training: </a:t>
            </a:r>
            <a:r>
              <a:rPr lang="en-US" sz="2000" dirty="0"/>
              <a:t>4</a:t>
            </a:r>
            <a:r>
              <a:rPr lang="en-US" sz="2000" b="0" dirty="0">
                <a:solidFill>
                  <a:schemeClr val="tx1"/>
                </a:solidFill>
                <a:latin typeface="+mn-lt"/>
              </a:rPr>
              <a:t>/13/2026</a:t>
            </a:r>
          </a:p>
          <a:p>
            <a:pPr marL="285750" indent="-285750">
              <a:spcBef>
                <a:spcPts val="1800"/>
              </a:spcBef>
              <a:buFont typeface="Arial" panose="020B0604020202020204" pitchFamily="34" charset="0"/>
              <a:buChar char="•"/>
              <a:defRPr/>
            </a:pPr>
            <a:r>
              <a:rPr lang="en-US" sz="2000" b="0" dirty="0">
                <a:solidFill>
                  <a:schemeClr val="tx1"/>
                </a:solidFill>
                <a:latin typeface="+mn-lt"/>
              </a:rPr>
              <a:t>Quality Forums:</a:t>
            </a:r>
          </a:p>
          <a:p>
            <a:pPr marL="742950" lvl="1" indent="-285750">
              <a:spcBef>
                <a:spcPts val="1800"/>
              </a:spcBef>
              <a:buFont typeface="Arial" panose="020B0604020202020204" pitchFamily="34" charset="0"/>
              <a:buChar char="•"/>
              <a:defRPr/>
            </a:pPr>
            <a:r>
              <a:rPr lang="en-US" sz="2000" b="0" dirty="0">
                <a:solidFill>
                  <a:schemeClr val="tx1"/>
                </a:solidFill>
                <a:latin typeface="+mn-lt"/>
              </a:rPr>
              <a:t>Group Adult Foster Care: 1/21/2026</a:t>
            </a:r>
          </a:p>
        </p:txBody>
      </p:sp>
      <p:sp>
        <p:nvSpPr>
          <p:cNvPr id="3" name="Slide Number Placeholder 2">
            <a:extLst>
              <a:ext uri="{FF2B5EF4-FFF2-40B4-BE49-F238E27FC236}">
                <a16:creationId xmlns:a16="http://schemas.microsoft.com/office/drawing/2014/main" id="{D8DAD80B-065C-40D3-8AFA-1A7230887E6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6E3BA-0B8E-4F8A-8CD8-F939A68D284F}"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226331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FD9EC-2752-9E87-F269-908573578D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84BD34-52E0-6C03-DDCB-979EA36E7C23}"/>
              </a:ext>
            </a:extLst>
          </p:cNvPr>
          <p:cNvSpPr>
            <a:spLocks noGrp="1"/>
          </p:cNvSpPr>
          <p:nvPr>
            <p:ph type="title"/>
          </p:nvPr>
        </p:nvSpPr>
        <p:spPr>
          <a:xfrm>
            <a:off x="164592" y="304800"/>
            <a:ext cx="8019288" cy="715963"/>
          </a:xfrm>
        </p:spPr>
        <p:txBody>
          <a:bodyPr/>
          <a:lstStyle/>
          <a:p>
            <a:r>
              <a:rPr lang="en-US" dirty="0"/>
              <a:t>Nursing Facilities Ownership      Disclosure Form</a:t>
            </a:r>
          </a:p>
        </p:txBody>
      </p:sp>
      <p:sp>
        <p:nvSpPr>
          <p:cNvPr id="7" name="TextBox 6">
            <a:extLst>
              <a:ext uri="{FF2B5EF4-FFF2-40B4-BE49-F238E27FC236}">
                <a16:creationId xmlns:a16="http://schemas.microsoft.com/office/drawing/2014/main" id="{EC06E985-72ED-FFAF-BCBC-35DFB1F9082D}"/>
              </a:ext>
            </a:extLst>
          </p:cNvPr>
          <p:cNvSpPr txBox="1"/>
          <p:nvPr/>
        </p:nvSpPr>
        <p:spPr>
          <a:xfrm>
            <a:off x="284635" y="1472565"/>
            <a:ext cx="8099946" cy="4431983"/>
          </a:xfrm>
          <a:prstGeom prst="rect">
            <a:avLst/>
          </a:prstGeom>
          <a:noFill/>
        </p:spPr>
        <p:txBody>
          <a:bodyPr wrap="square" lIns="91440" tIns="45720" rIns="91440" bIns="45720" anchor="t">
            <a:spAutoFit/>
          </a:bodyPr>
          <a:lstStyle/>
          <a:p>
            <a:pPr marL="285750" lvl="0" indent="-285750">
              <a:spcBef>
                <a:spcPts val="1200"/>
              </a:spcBef>
              <a:buFont typeface="Arial" panose="020B0604020202020204" pitchFamily="34" charset="0"/>
              <a:buChar char="•"/>
              <a:defRPr/>
            </a:pPr>
            <a:r>
              <a:rPr lang="en-US" dirty="0"/>
              <a:t>The current supplemental form for Nursing Facilities is being expanded to include ownership information and meet requirements set forth in 101 CMR 206.08(1)(d).</a:t>
            </a:r>
            <a:endParaRPr lang="en-US" dirty="0">
              <a:ea typeface="Calibri"/>
              <a:cs typeface="Calibri"/>
            </a:endParaRPr>
          </a:p>
          <a:p>
            <a:pPr marL="285750" indent="-285750">
              <a:spcBef>
                <a:spcPts val="1200"/>
              </a:spcBef>
              <a:buFont typeface="Arial" panose="020B0604020202020204" pitchFamily="34" charset="0"/>
              <a:buChar char="•"/>
            </a:pPr>
            <a:r>
              <a:rPr lang="en-US" dirty="0"/>
              <a:t>Nursing Facility Providers will be required to review and update the form on an annual basis. At the time of annual review, the </a:t>
            </a:r>
            <a:r>
              <a:rPr lang="en-US" i="1" dirty="0"/>
              <a:t>Nursing Facility Ownership Disclosure Form</a:t>
            </a:r>
            <a:r>
              <a:rPr lang="en-US" dirty="0"/>
              <a:t> will be accessed from Provider Profile. *Providers who are newly enrolled in the last 6 months will not need to complete the annual update.</a:t>
            </a:r>
            <a:endParaRPr lang="en-US" dirty="0">
              <a:ea typeface="Calibri"/>
              <a:cs typeface="Calibri"/>
            </a:endParaRPr>
          </a:p>
          <a:p>
            <a:pPr marL="285750" indent="-285750">
              <a:spcBef>
                <a:spcPts val="1200"/>
              </a:spcBef>
              <a:buFont typeface="Arial" panose="020B0604020202020204" pitchFamily="34" charset="0"/>
              <a:buChar char="•"/>
            </a:pPr>
            <a:r>
              <a:rPr lang="en-US" dirty="0"/>
              <a:t>Annually, existing providers (*excluding those enrolled in the last 6 months) will receive three reminder emails as the annual review date is approaching. An initial reminder email will be sent 30 days prior to required annual review date with reminder emails following at 10-day intervals.  </a:t>
            </a:r>
            <a:endParaRPr lang="en-US" dirty="0">
              <a:ea typeface="Calibri"/>
              <a:cs typeface="Calibri"/>
            </a:endParaRPr>
          </a:p>
          <a:p>
            <a:pPr marL="285750" indent="-285750">
              <a:spcBef>
                <a:spcPts val="1200"/>
              </a:spcBef>
              <a:buFont typeface="Arial" panose="020B0604020202020204" pitchFamily="34" charset="0"/>
              <a:buChar char="•"/>
            </a:pPr>
            <a:r>
              <a:rPr lang="en-US" dirty="0"/>
              <a:t>Upon implementation, existing providers will be notified via email that an updated form is available and must be completed within 30 days. Optum will send an initial email identifying the regulation and requirement to complete the form within 30 days. Two follow up reminder emails will be sent.</a:t>
            </a:r>
          </a:p>
        </p:txBody>
      </p:sp>
      <p:sp>
        <p:nvSpPr>
          <p:cNvPr id="3" name="Slide Number Placeholder 2">
            <a:extLst>
              <a:ext uri="{FF2B5EF4-FFF2-40B4-BE49-F238E27FC236}">
                <a16:creationId xmlns:a16="http://schemas.microsoft.com/office/drawing/2014/main" id="{D0298668-C64A-2DF6-6605-7518B7BC1C0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6E3BA-0B8E-4F8A-8CD8-F939A68D284F}" type="slidenum">
              <a:rPr kumimoji="0" lang="en-US" altLang="en-US" sz="1200" b="0" i="0" u="none" strike="noStrike" kern="1200" cap="none" spc="0" normalizeH="0" baseline="0" noProof="0" smtClean="0">
                <a:ln>
                  <a:noFill/>
                </a:ln>
                <a:solidFill>
                  <a:srgbClr val="898989"/>
                </a:solidFill>
                <a:effectLst/>
                <a:uLnTx/>
                <a:uFillTx/>
                <a:latin typeface="Calibri"/>
                <a:ea typeface="MS PGothic"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altLang="en-US" sz="1200" b="0" i="0" u="none" strike="noStrike" kern="1200" cap="none" spc="0" normalizeH="0" baseline="0" noProof="0">
              <a:ln>
                <a:noFill/>
              </a:ln>
              <a:solidFill>
                <a:srgbClr val="898989"/>
              </a:solidFill>
              <a:effectLst/>
              <a:uLnTx/>
              <a:uFillTx/>
              <a:latin typeface="Calibri"/>
              <a:ea typeface="MS PGothic" pitchFamily="34" charset="-128"/>
              <a:cs typeface="Arial" charset="0"/>
            </a:endParaRPr>
          </a:p>
        </p:txBody>
      </p:sp>
    </p:spTree>
    <p:custDataLst>
      <p:tags r:id="rId1"/>
    </p:custDataLst>
    <p:extLst>
      <p:ext uri="{BB962C8B-B14F-4D97-AF65-F5344CB8AC3E}">
        <p14:creationId xmlns:p14="http://schemas.microsoft.com/office/powerpoint/2010/main" val="41926346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18D6-E2EE-947F-3309-743A90A9AFE9}"/>
              </a:ext>
            </a:extLst>
          </p:cNvPr>
          <p:cNvSpPr>
            <a:spLocks noGrp="1"/>
          </p:cNvSpPr>
          <p:nvPr>
            <p:ph type="title"/>
          </p:nvPr>
        </p:nvSpPr>
        <p:spPr>
          <a:xfrm>
            <a:off x="457200" y="304800"/>
            <a:ext cx="7095392" cy="715963"/>
          </a:xfrm>
        </p:spPr>
        <p:txBody>
          <a:bodyPr/>
          <a:lstStyle/>
          <a:p>
            <a:r>
              <a:rPr lang="en-US" dirty="0"/>
              <a:t>Nursing Facilities Ownership      Disclosure Form (continued)</a:t>
            </a:r>
          </a:p>
        </p:txBody>
      </p:sp>
      <p:sp>
        <p:nvSpPr>
          <p:cNvPr id="5" name="TextBox 4">
            <a:extLst>
              <a:ext uri="{FF2B5EF4-FFF2-40B4-BE49-F238E27FC236}">
                <a16:creationId xmlns:a16="http://schemas.microsoft.com/office/drawing/2014/main" id="{83C66ED1-0CC2-8B6B-EA5D-95BC395E8E4E}"/>
              </a:ext>
            </a:extLst>
          </p:cNvPr>
          <p:cNvSpPr txBox="1"/>
          <p:nvPr/>
        </p:nvSpPr>
        <p:spPr>
          <a:xfrm>
            <a:off x="225946" y="1418049"/>
            <a:ext cx="8742208" cy="5209118"/>
          </a:xfrm>
          <a:prstGeom prst="rect">
            <a:avLst/>
          </a:prstGeom>
          <a:noFill/>
        </p:spPr>
        <p:txBody>
          <a:bodyPr wrap="square">
            <a:spAutoFit/>
          </a:bodyPr>
          <a:lstStyle/>
          <a:p>
            <a:pPr marL="0" marR="0">
              <a:spcAft>
                <a:spcPts val="1200"/>
              </a:spcAft>
              <a:buNone/>
            </a:pPr>
            <a:r>
              <a:rPr lang="en-US" sz="1900" dirty="0">
                <a:effectLst/>
                <a:ea typeface="Times New Roman" panose="02020603050405020304" pitchFamily="18" charset="0"/>
              </a:rPr>
              <a:t>The </a:t>
            </a:r>
            <a:r>
              <a:rPr lang="en-US" sz="1900" dirty="0">
                <a:effectLst/>
                <a:ea typeface="Calibri" panose="020F0502020204030204" pitchFamily="34" charset="0"/>
              </a:rPr>
              <a:t>Nursing Facility Ownership Disclosure Form will have 11 Sections:</a:t>
            </a:r>
          </a:p>
          <a:p>
            <a:pPr marL="633413" marR="0" lvl="0" indent="-519113">
              <a:spcAft>
                <a:spcPts val="300"/>
              </a:spcAft>
              <a:buFont typeface="+mj-lt"/>
              <a:buAutoNum type="arabicPeriod"/>
              <a:tabLst>
                <a:tab pos="633413" algn="l"/>
              </a:tabLst>
            </a:pPr>
            <a:r>
              <a:rPr lang="en-US" sz="1900" dirty="0">
                <a:effectLst/>
                <a:ea typeface="Times New Roman" panose="02020603050405020304" pitchFamily="18" charset="0"/>
                <a:cs typeface="Calibri" panose="020F0502020204030204" pitchFamily="34" charset="0"/>
              </a:rPr>
              <a:t>Supplemental Information</a:t>
            </a:r>
          </a:p>
          <a:p>
            <a:pPr marL="633413" marR="0" lvl="0" indent="-519113">
              <a:spcAft>
                <a:spcPts val="300"/>
              </a:spcAft>
              <a:buFont typeface="+mj-lt"/>
              <a:buAutoNum type="arabicPeriod"/>
              <a:tabLst>
                <a:tab pos="633413" algn="l"/>
              </a:tabLst>
            </a:pPr>
            <a:r>
              <a:rPr lang="en-US" sz="1900" dirty="0">
                <a:effectLst/>
                <a:ea typeface="Times New Roman" panose="02020603050405020304" pitchFamily="18" charset="0"/>
                <a:cs typeface="Calibri" panose="020F0502020204030204" pitchFamily="34" charset="0"/>
              </a:rPr>
              <a:t>Organizational Structure</a:t>
            </a:r>
          </a:p>
          <a:p>
            <a:pPr marL="633413" marR="0" lvl="0" indent="-519113">
              <a:spcAft>
                <a:spcPts val="300"/>
              </a:spcAft>
              <a:buFont typeface="+mj-lt"/>
              <a:buAutoNum type="arabicPeriod"/>
              <a:tabLst>
                <a:tab pos="633413" algn="l"/>
              </a:tabLst>
            </a:pPr>
            <a:r>
              <a:rPr lang="en-US" sz="1900" dirty="0">
                <a:effectLst/>
                <a:ea typeface="Times New Roman" panose="02020603050405020304" pitchFamily="18" charset="0"/>
                <a:cs typeface="Calibri" panose="020F0502020204030204" pitchFamily="34" charset="0"/>
              </a:rPr>
              <a:t>Board of Directors</a:t>
            </a:r>
          </a:p>
          <a:p>
            <a:pPr marL="633413" marR="0" lvl="0" indent="-519113">
              <a:spcAft>
                <a:spcPts val="300"/>
              </a:spcAft>
              <a:buFont typeface="+mj-lt"/>
              <a:buAutoNum type="arabicPeriod"/>
              <a:tabLst>
                <a:tab pos="633413" algn="l"/>
              </a:tabLst>
            </a:pPr>
            <a:r>
              <a:rPr lang="en-US" sz="1900" dirty="0">
                <a:effectLst/>
                <a:ea typeface="Times New Roman" panose="02020603050405020304" pitchFamily="18" charset="0"/>
                <a:cs typeface="Calibri" panose="020F0502020204030204" pitchFamily="34" charset="0"/>
              </a:rPr>
              <a:t>Parent Company</a:t>
            </a:r>
          </a:p>
          <a:p>
            <a:pPr marL="633413" marR="0" lvl="0" indent="-519113">
              <a:spcAft>
                <a:spcPts val="300"/>
              </a:spcAft>
              <a:buFont typeface="+mj-lt"/>
              <a:buAutoNum type="arabicPeriod"/>
              <a:tabLst>
                <a:tab pos="633413" algn="l"/>
              </a:tabLst>
            </a:pPr>
            <a:r>
              <a:rPr lang="en-US" sz="1900" dirty="0">
                <a:effectLst/>
                <a:ea typeface="Times New Roman" panose="02020603050405020304" pitchFamily="18" charset="0"/>
                <a:cs typeface="Calibri" panose="020F0502020204030204" pitchFamily="34" charset="0"/>
              </a:rPr>
              <a:t>Operating Company</a:t>
            </a:r>
          </a:p>
          <a:p>
            <a:pPr marL="633413" marR="0" lvl="0" indent="-519113">
              <a:spcAft>
                <a:spcPts val="300"/>
              </a:spcAft>
              <a:buFont typeface="+mj-lt"/>
              <a:buAutoNum type="arabicPeriod"/>
              <a:tabLst>
                <a:tab pos="633413" algn="l"/>
              </a:tabLst>
            </a:pPr>
            <a:r>
              <a:rPr lang="en-US" sz="1900" dirty="0">
                <a:effectLst/>
                <a:ea typeface="Times New Roman" panose="02020603050405020304" pitchFamily="18" charset="0"/>
                <a:cs typeface="Calibri" panose="020F0502020204030204" pitchFamily="34" charset="0"/>
              </a:rPr>
              <a:t>Property Company</a:t>
            </a:r>
          </a:p>
          <a:p>
            <a:pPr marL="633413" marR="0" lvl="0" indent="-519113">
              <a:spcAft>
                <a:spcPts val="300"/>
              </a:spcAft>
              <a:buFont typeface="+mj-lt"/>
              <a:buAutoNum type="arabicPeriod"/>
              <a:tabLst>
                <a:tab pos="633413" algn="l"/>
              </a:tabLst>
            </a:pPr>
            <a:r>
              <a:rPr lang="en-US" sz="1900" dirty="0">
                <a:effectLst/>
                <a:ea typeface="Times New Roman" panose="02020603050405020304" pitchFamily="18" charset="0"/>
                <a:cs typeface="Calibri" panose="020F0502020204030204" pitchFamily="34" charset="0"/>
              </a:rPr>
              <a:t>Management Company</a:t>
            </a:r>
          </a:p>
          <a:p>
            <a:pPr marL="633413" marR="0" lvl="0" indent="-519113">
              <a:spcAft>
                <a:spcPts val="300"/>
              </a:spcAft>
              <a:buFont typeface="+mj-lt"/>
              <a:buAutoNum type="arabicPeriod"/>
              <a:tabLst>
                <a:tab pos="633413" algn="l"/>
              </a:tabLst>
            </a:pPr>
            <a:r>
              <a:rPr lang="en-US" sz="1900" dirty="0">
                <a:effectLst/>
                <a:ea typeface="Times New Roman" panose="02020603050405020304" pitchFamily="18" charset="0"/>
                <a:cs typeface="Calibri" panose="020F0502020204030204" pitchFamily="34" charset="0"/>
              </a:rPr>
              <a:t>Nursing Facility LLC</a:t>
            </a:r>
          </a:p>
          <a:p>
            <a:pPr marL="633413" marR="0" lvl="0" indent="-519113">
              <a:spcAft>
                <a:spcPts val="300"/>
              </a:spcAft>
              <a:buFont typeface="+mj-lt"/>
              <a:buAutoNum type="arabicPeriod"/>
              <a:tabLst>
                <a:tab pos="633413" algn="l"/>
              </a:tabLst>
            </a:pPr>
            <a:r>
              <a:rPr lang="en-US" sz="1900" dirty="0">
                <a:effectLst/>
                <a:ea typeface="Times New Roman" panose="02020603050405020304" pitchFamily="18" charset="0"/>
                <a:cs typeface="Calibri" panose="020F0502020204030204" pitchFamily="34" charset="0"/>
              </a:rPr>
              <a:t>Financing/Leasing Subsidiary</a:t>
            </a:r>
          </a:p>
          <a:p>
            <a:pPr marL="633413" marR="0" lvl="0" indent="-519113">
              <a:spcAft>
                <a:spcPts val="300"/>
              </a:spcAft>
              <a:buFont typeface="+mj-lt"/>
              <a:buAutoNum type="arabicPeriod"/>
              <a:tabLst>
                <a:tab pos="633413" algn="l"/>
              </a:tabLst>
            </a:pPr>
            <a:r>
              <a:rPr lang="en-US" sz="1900" dirty="0">
                <a:effectLst/>
                <a:ea typeface="Times New Roman" panose="02020603050405020304" pitchFamily="18" charset="0"/>
                <a:cs typeface="Calibri" panose="020F0502020204030204" pitchFamily="34" charset="0"/>
              </a:rPr>
              <a:t>Third Party Vendors</a:t>
            </a:r>
          </a:p>
          <a:p>
            <a:pPr marL="633413" marR="0" lvl="0" indent="-519113">
              <a:spcAft>
                <a:spcPts val="300"/>
              </a:spcAft>
              <a:buFont typeface="+mj-lt"/>
              <a:buAutoNum type="arabicPeriod"/>
              <a:tabLst>
                <a:tab pos="633413" algn="l"/>
              </a:tabLst>
            </a:pPr>
            <a:r>
              <a:rPr lang="en-US" sz="1900" dirty="0">
                <a:effectLst/>
                <a:ea typeface="Times New Roman" panose="02020603050405020304" pitchFamily="18" charset="0"/>
                <a:cs typeface="Calibri" panose="020F0502020204030204" pitchFamily="34" charset="0"/>
              </a:rPr>
              <a:t>Attestation</a:t>
            </a:r>
          </a:p>
          <a:p>
            <a:pPr marR="0" lvl="0">
              <a:spcBef>
                <a:spcPts val="1200"/>
              </a:spcBef>
            </a:pPr>
            <a:r>
              <a:rPr lang="en-US" sz="1900" dirty="0">
                <a:ea typeface="Times New Roman" panose="02020603050405020304" pitchFamily="18" charset="0"/>
                <a:cs typeface="Calibri" panose="020F0502020204030204" pitchFamily="34" charset="0"/>
              </a:rPr>
              <a:t>The information will be retained, and the provider will only have to update information as needed during there yearly review.  They will not have do the whole form over again.</a:t>
            </a:r>
            <a:endParaRPr lang="en-US" sz="1900" dirty="0">
              <a:effectLst/>
              <a:ea typeface="Times New Roman" panose="02020603050405020304" pitchFamily="18" charset="0"/>
              <a:cs typeface="Calibri" panose="020F0502020204030204" pitchFamily="34" charset="0"/>
            </a:endParaRPr>
          </a:p>
        </p:txBody>
      </p:sp>
      <p:sp>
        <p:nvSpPr>
          <p:cNvPr id="3" name="Slide Number Placeholder 2">
            <a:extLst>
              <a:ext uri="{FF2B5EF4-FFF2-40B4-BE49-F238E27FC236}">
                <a16:creationId xmlns:a16="http://schemas.microsoft.com/office/drawing/2014/main" id="{3ABDE4B0-D1A7-C653-8061-FA1AEF5C694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63</a:t>
            </a:fld>
            <a:endParaRPr lang="en-US" altLang="en-US"/>
          </a:p>
        </p:txBody>
      </p:sp>
    </p:spTree>
    <p:extLst>
      <p:ext uri="{BB962C8B-B14F-4D97-AF65-F5344CB8AC3E}">
        <p14:creationId xmlns:p14="http://schemas.microsoft.com/office/powerpoint/2010/main" val="10969381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0462B-DC8A-3F8F-CEEF-DED4F8E7FA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B95FDA-BA2C-E4B6-EA09-3426CBBD7AF3}"/>
              </a:ext>
            </a:extLst>
          </p:cNvPr>
          <p:cNvSpPr>
            <a:spLocks noGrp="1"/>
          </p:cNvSpPr>
          <p:nvPr>
            <p:ph type="title" idx="4294967295"/>
          </p:nvPr>
        </p:nvSpPr>
        <p:spPr>
          <a:xfrm>
            <a:off x="287252" y="2679411"/>
            <a:ext cx="8569495" cy="23698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eaLnBrk="1" fontAlgn="auto" hangingPunct="1">
              <a:lnSpc>
                <a:spcPct val="100000"/>
              </a:lnSpc>
              <a:spcBef>
                <a:spcPts val="0"/>
              </a:spcBef>
              <a:spcAft>
                <a:spcPts val="0"/>
              </a:spcAft>
              <a:buClr>
                <a:srgbClr val="002060"/>
              </a:buClr>
              <a:defRPr/>
            </a:pPr>
            <a:r>
              <a:rPr kumimoji="0" lang="en-US" sz="3600" b="1" i="0" u="none" strike="noStrike" kern="1200" cap="none" spc="0" normalizeH="0" baseline="0" noProof="0" dirty="0">
                <a:ln>
                  <a:noFill/>
                </a:ln>
                <a:solidFill>
                  <a:srgbClr val="002D5B"/>
                </a:solidFill>
                <a:effectLst/>
                <a:uLnTx/>
                <a:uFillTx/>
                <a:ea typeface="Calibri"/>
                <a:cs typeface="Calibri"/>
              </a:rPr>
              <a:t>MassHealth Dental Program Vendor Transition</a:t>
            </a:r>
            <a:br>
              <a:rPr lang="en-US" sz="3200" b="1" i="0" u="none" strike="noStrike" kern="1200" cap="none" spc="0" normalizeH="0" baseline="0" noProof="0" dirty="0">
                <a:ln>
                  <a:noFill/>
                </a:ln>
                <a:effectLst/>
                <a:uLnTx/>
                <a:uFillTx/>
                <a:ea typeface="Calibri" panose="020F0502020204030204" pitchFamily="34" charset="0"/>
                <a:cs typeface="Calibri" panose="020F0502020204030204" pitchFamily="34" charset="0"/>
              </a:rPr>
            </a:br>
            <a:br>
              <a:rPr lang="en-US" sz="2800" b="1" i="0" u="none" strike="noStrike" kern="1200" cap="none" spc="0" normalizeH="0" baseline="0" noProof="0" dirty="0">
                <a:ln>
                  <a:noFill/>
                </a:ln>
                <a:effectLst/>
                <a:uLnTx/>
                <a:uFillTx/>
                <a:ea typeface="Calibri" panose="020F0502020204030204" pitchFamily="34" charset="0"/>
                <a:cs typeface="Calibri" panose="020F0502020204030204" pitchFamily="34" charset="0"/>
              </a:rPr>
            </a:br>
            <a:r>
              <a:rPr lang="en-US" sz="2400" b="0" dirty="0">
                <a:latin typeface="Calibri"/>
                <a:ea typeface="Calibri"/>
                <a:cs typeface="Calibri"/>
              </a:rPr>
              <a:t>Presented by </a:t>
            </a:r>
            <a:r>
              <a:rPr lang="en-US" sz="2400" b="0" dirty="0">
                <a:ea typeface="Calibri"/>
                <a:cs typeface="Calibri"/>
              </a:rPr>
              <a:t>– </a:t>
            </a:r>
            <a:r>
              <a:rPr lang="en-US" sz="2400" b="0" dirty="0"/>
              <a:t>Michelle Croy, Sr. Provider Relations Specialist, MassHealth Business Support Services </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p:txBody>
      </p:sp>
      <p:sp>
        <p:nvSpPr>
          <p:cNvPr id="2" name="Slide Number Placeholder 1">
            <a:extLst>
              <a:ext uri="{FF2B5EF4-FFF2-40B4-BE49-F238E27FC236}">
                <a16:creationId xmlns:a16="http://schemas.microsoft.com/office/drawing/2014/main" id="{E70F7B39-1709-2404-03A0-7810DAAC20C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64</a:t>
            </a:fld>
            <a:endParaRPr lang="en-US" altLang="en-US"/>
          </a:p>
        </p:txBody>
      </p:sp>
    </p:spTree>
    <p:custDataLst>
      <p:tags r:id="rId1"/>
    </p:custDataLst>
    <p:extLst>
      <p:ext uri="{BB962C8B-B14F-4D97-AF65-F5344CB8AC3E}">
        <p14:creationId xmlns:p14="http://schemas.microsoft.com/office/powerpoint/2010/main" val="4015285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B1D9F-07A5-4EB1-A76F-BFDB77538C32}"/>
              </a:ext>
            </a:extLst>
          </p:cNvPr>
          <p:cNvSpPr>
            <a:spLocks noGrp="1"/>
          </p:cNvSpPr>
          <p:nvPr>
            <p:ph type="title"/>
          </p:nvPr>
        </p:nvSpPr>
        <p:spPr>
          <a:xfrm>
            <a:off x="232302" y="113209"/>
            <a:ext cx="6959806" cy="1082546"/>
          </a:xfrm>
        </p:spPr>
        <p:txBody>
          <a:bodyPr/>
          <a:lstStyle/>
          <a:p>
            <a:r>
              <a:rPr lang="en-US" dirty="0"/>
              <a:t>MassHealth Dental Program Vendor Transition</a:t>
            </a:r>
          </a:p>
        </p:txBody>
      </p:sp>
      <p:sp>
        <p:nvSpPr>
          <p:cNvPr id="2" name="Content Placeholder 1">
            <a:extLst>
              <a:ext uri="{FF2B5EF4-FFF2-40B4-BE49-F238E27FC236}">
                <a16:creationId xmlns:a16="http://schemas.microsoft.com/office/drawing/2014/main" id="{30296C36-A2F9-467D-873A-3CA75B97321C}"/>
              </a:ext>
            </a:extLst>
          </p:cNvPr>
          <p:cNvSpPr>
            <a:spLocks noGrp="1"/>
          </p:cNvSpPr>
          <p:nvPr>
            <p:ph idx="1"/>
          </p:nvPr>
        </p:nvSpPr>
        <p:spPr/>
        <p:txBody>
          <a:bodyPr/>
          <a:lstStyle/>
          <a:p>
            <a:pPr>
              <a:spcBef>
                <a:spcPts val="1800"/>
              </a:spcBef>
            </a:pPr>
            <a:r>
              <a:rPr lang="en-US" sz="2000" dirty="0"/>
              <a:t>MassHealth Dental Program is transitioning back to DentaQuest on 2/1/2026.</a:t>
            </a:r>
          </a:p>
          <a:p>
            <a:pPr>
              <a:spcBef>
                <a:spcPts val="1800"/>
              </a:spcBef>
            </a:pPr>
            <a:r>
              <a:rPr lang="en-US" sz="2000" dirty="0"/>
              <a:t>Providers may log into </a:t>
            </a:r>
            <a:r>
              <a:rPr lang="en-US" sz="2000" dirty="0" err="1"/>
              <a:t>DentaQuest’s</a:t>
            </a:r>
            <a:r>
              <a:rPr lang="en-US" sz="2000" dirty="0"/>
              <a:t> website at </a:t>
            </a:r>
            <a:r>
              <a:rPr lang="en-US" sz="2000" dirty="0">
                <a:hlinkClick r:id="rId2"/>
              </a:rPr>
              <a:t>www.masshealth-dental.org</a:t>
            </a:r>
            <a:r>
              <a:rPr lang="en-US" sz="2000" dirty="0"/>
              <a:t> on 2/1/2026 to resume all dental functions.</a:t>
            </a:r>
          </a:p>
          <a:p>
            <a:pPr>
              <a:spcBef>
                <a:spcPts val="1800"/>
              </a:spcBef>
            </a:pPr>
            <a:r>
              <a:rPr lang="en-US" sz="2000" dirty="0" err="1"/>
              <a:t>DentaQuest’s</a:t>
            </a:r>
            <a:r>
              <a:rPr lang="en-US" sz="2000" dirty="0"/>
              <a:t> new call center number 866-616-2699.</a:t>
            </a:r>
            <a:endParaRPr lang="en-US" dirty="0"/>
          </a:p>
        </p:txBody>
      </p:sp>
      <p:sp>
        <p:nvSpPr>
          <p:cNvPr id="3" name="Slide Number Placeholder 2">
            <a:extLst>
              <a:ext uri="{FF2B5EF4-FFF2-40B4-BE49-F238E27FC236}">
                <a16:creationId xmlns:a16="http://schemas.microsoft.com/office/drawing/2014/main" id="{BCE65540-4D14-43D1-B2C6-59D988F6F14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65</a:t>
            </a:fld>
            <a:endParaRPr lang="en-US"/>
          </a:p>
        </p:txBody>
      </p:sp>
    </p:spTree>
    <p:extLst>
      <p:ext uri="{BB962C8B-B14F-4D97-AF65-F5344CB8AC3E}">
        <p14:creationId xmlns:p14="http://schemas.microsoft.com/office/powerpoint/2010/main" val="23012743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D3CEC-B1CE-BD80-586C-E96D700855DE}"/>
              </a:ext>
            </a:extLst>
          </p:cNvPr>
          <p:cNvSpPr>
            <a:spLocks noGrp="1"/>
          </p:cNvSpPr>
          <p:nvPr>
            <p:ph type="title"/>
          </p:nvPr>
        </p:nvSpPr>
        <p:spPr>
          <a:xfrm>
            <a:off x="457200" y="304800"/>
            <a:ext cx="6928338" cy="838200"/>
          </a:xfrm>
        </p:spPr>
        <p:txBody>
          <a:bodyPr/>
          <a:lstStyle/>
          <a:p>
            <a:r>
              <a:rPr lang="en-US" dirty="0"/>
              <a:t>MassHealth Dental Program Vendor Transition (continued)</a:t>
            </a:r>
          </a:p>
        </p:txBody>
      </p:sp>
      <p:sp>
        <p:nvSpPr>
          <p:cNvPr id="2" name="Content Placeholder 1">
            <a:extLst>
              <a:ext uri="{FF2B5EF4-FFF2-40B4-BE49-F238E27FC236}">
                <a16:creationId xmlns:a16="http://schemas.microsoft.com/office/drawing/2014/main" id="{704CC03B-B363-86E1-D869-6B08FF7A5FF4}"/>
              </a:ext>
            </a:extLst>
          </p:cNvPr>
          <p:cNvSpPr>
            <a:spLocks noGrp="1"/>
          </p:cNvSpPr>
          <p:nvPr>
            <p:ph idx="1"/>
          </p:nvPr>
        </p:nvSpPr>
        <p:spPr>
          <a:xfrm>
            <a:off x="457200" y="1600201"/>
            <a:ext cx="8229600" cy="2242038"/>
          </a:xfrm>
        </p:spPr>
        <p:txBody>
          <a:bodyPr/>
          <a:lstStyle/>
          <a:p>
            <a:pPr>
              <a:spcBef>
                <a:spcPts val="1800"/>
              </a:spcBef>
            </a:pPr>
            <a:r>
              <a:rPr lang="en-US" sz="2000" dirty="0"/>
              <a:t>Providers may submit all claims and prior authorization to DentaQuest at </a:t>
            </a:r>
            <a:r>
              <a:rPr lang="en-US" sz="2000" dirty="0">
                <a:hlinkClick r:id="rId2"/>
              </a:rPr>
              <a:t>www.masshealth-dental.org</a:t>
            </a:r>
            <a:r>
              <a:rPr lang="en-US" sz="2000" dirty="0"/>
              <a:t> on 2/1/2026.</a:t>
            </a:r>
          </a:p>
          <a:p>
            <a:pPr>
              <a:spcBef>
                <a:spcPts val="1800"/>
              </a:spcBef>
            </a:pPr>
            <a:r>
              <a:rPr lang="en-US" sz="2000" dirty="0"/>
              <a:t>DentaQuest customer call-center will open on Monday 2/2/2026.</a:t>
            </a:r>
          </a:p>
          <a:p>
            <a:pPr>
              <a:spcBef>
                <a:spcPts val="1800"/>
              </a:spcBef>
            </a:pPr>
            <a:r>
              <a:rPr lang="en-US" sz="2000" dirty="0"/>
              <a:t>Providers using clearinghouse to submit claims do not need to take any action; claims will route to DentaQuest.</a:t>
            </a:r>
            <a:endParaRPr lang="en-US" dirty="0"/>
          </a:p>
        </p:txBody>
      </p:sp>
      <p:sp>
        <p:nvSpPr>
          <p:cNvPr id="3" name="Slide Number Placeholder 2">
            <a:extLst>
              <a:ext uri="{FF2B5EF4-FFF2-40B4-BE49-F238E27FC236}">
                <a16:creationId xmlns:a16="http://schemas.microsoft.com/office/drawing/2014/main" id="{FB4EA6DB-3FA1-1CBD-A572-448B47E799B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66</a:t>
            </a:fld>
            <a:endParaRPr lang="en-US"/>
          </a:p>
        </p:txBody>
      </p:sp>
    </p:spTree>
    <p:extLst>
      <p:ext uri="{BB962C8B-B14F-4D97-AF65-F5344CB8AC3E}">
        <p14:creationId xmlns:p14="http://schemas.microsoft.com/office/powerpoint/2010/main" val="12982044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23955-CC7F-2239-7460-5756FBA3BF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4EA7DE-7982-EABD-58A1-34CFA9F74080}"/>
              </a:ext>
            </a:extLst>
          </p:cNvPr>
          <p:cNvSpPr>
            <a:spLocks noGrp="1"/>
          </p:cNvSpPr>
          <p:nvPr>
            <p:ph type="title"/>
          </p:nvPr>
        </p:nvSpPr>
        <p:spPr>
          <a:xfrm>
            <a:off x="167053" y="136525"/>
            <a:ext cx="7622931" cy="838200"/>
          </a:xfrm>
        </p:spPr>
        <p:txBody>
          <a:bodyPr/>
          <a:lstStyle/>
          <a:p>
            <a:r>
              <a:rPr lang="en-US" dirty="0"/>
              <a:t>Where to get more information?</a:t>
            </a:r>
          </a:p>
        </p:txBody>
      </p:sp>
      <p:sp>
        <p:nvSpPr>
          <p:cNvPr id="2" name="Content Placeholder 1">
            <a:extLst>
              <a:ext uri="{FF2B5EF4-FFF2-40B4-BE49-F238E27FC236}">
                <a16:creationId xmlns:a16="http://schemas.microsoft.com/office/drawing/2014/main" id="{95A2A5E8-AC69-72EB-6BC6-A093920774ED}"/>
              </a:ext>
            </a:extLst>
          </p:cNvPr>
          <p:cNvSpPr>
            <a:spLocks noGrp="1"/>
          </p:cNvSpPr>
          <p:nvPr>
            <p:ph idx="1"/>
          </p:nvPr>
        </p:nvSpPr>
        <p:spPr>
          <a:xfrm>
            <a:off x="297712" y="1483243"/>
            <a:ext cx="8229600" cy="3141512"/>
          </a:xfrm>
        </p:spPr>
        <p:txBody>
          <a:bodyPr/>
          <a:lstStyle/>
          <a:p>
            <a:pPr marL="0" indent="0">
              <a:buSzPts val="1000"/>
              <a:buNone/>
              <a:tabLst>
                <a:tab pos="457200" algn="l"/>
              </a:tabLst>
            </a:pPr>
            <a:r>
              <a:rPr lang="en-US" sz="2000" dirty="0"/>
              <a:t>The new webpage is now live here: </a:t>
            </a:r>
            <a:r>
              <a:rPr lang="en-US" sz="2000" u="sng" dirty="0">
                <a:hlinkClick r:id="rId2"/>
              </a:rPr>
              <a:t>MassHealth Dental Program Updates | Mass.gov</a:t>
            </a:r>
            <a:r>
              <a:rPr lang="en-US" sz="2000" dirty="0"/>
              <a:t>.</a:t>
            </a:r>
          </a:p>
          <a:p>
            <a:pPr lvl="1">
              <a:buSzPct val="100000"/>
              <a:buFont typeface="Arial" panose="020B0604020202020204" pitchFamily="34" charset="0"/>
              <a:buChar char="•"/>
              <a:tabLst>
                <a:tab pos="457200" algn="l"/>
              </a:tabLst>
            </a:pPr>
            <a:r>
              <a:rPr lang="en-US" sz="2000" dirty="0"/>
              <a:t>Sign up for email updates</a:t>
            </a:r>
          </a:p>
          <a:p>
            <a:pPr lvl="1">
              <a:buSzPct val="100000"/>
              <a:buFont typeface="Arial" panose="020B0604020202020204" pitchFamily="34" charset="0"/>
              <a:buChar char="•"/>
              <a:tabLst>
                <a:tab pos="457200" algn="l"/>
              </a:tabLst>
            </a:pPr>
            <a:r>
              <a:rPr lang="en-US" sz="2000" dirty="0"/>
              <a:t>Frequently asked questions</a:t>
            </a:r>
          </a:p>
          <a:p>
            <a:pPr marL="0" marR="0">
              <a:spcBef>
                <a:spcPts val="1800"/>
              </a:spcBef>
              <a:buNone/>
            </a:pPr>
            <a:r>
              <a:rPr lang="en-US" sz="2000" dirty="0">
                <a:effectLst/>
                <a:ea typeface="Aptos" panose="020B0004020202020204" pitchFamily="34" charset="0"/>
                <a:cs typeface="Aptos" panose="020B0004020202020204" pitchFamily="34" charset="0"/>
              </a:rPr>
              <a:t>The alert has been published on the following pages:</a:t>
            </a:r>
          </a:p>
          <a:p>
            <a:pPr lvl="1">
              <a:buSzPct val="96000"/>
              <a:buFont typeface="Arial" panose="020B0604020202020204" pitchFamily="34" charset="0"/>
              <a:buChar char="•"/>
              <a:tabLst>
                <a:tab pos="457200" algn="l"/>
              </a:tabLst>
            </a:pPr>
            <a:r>
              <a:rPr lang="en-US" sz="2000" u="sng" dirty="0">
                <a:solidFill>
                  <a:srgbClr val="467886"/>
                </a:solidFill>
                <a:effectLst/>
                <a:ea typeface="Times New Roman" panose="02020603050405020304" pitchFamily="18" charset="0"/>
                <a:cs typeface="Aptos" panose="020B0004020202020204" pitchFamily="34" charset="0"/>
                <a:hlinkClick r:id="rId3"/>
              </a:rPr>
              <a:t>Learn about MassHealth dental benefits | Mass.gov</a:t>
            </a:r>
            <a:endParaRPr lang="en-US" sz="2000" dirty="0">
              <a:effectLst/>
              <a:ea typeface="Aptos" panose="020B0004020202020204" pitchFamily="34" charset="0"/>
              <a:cs typeface="Aptos" panose="020B0004020202020204" pitchFamily="34" charset="0"/>
            </a:endParaRPr>
          </a:p>
          <a:p>
            <a:pPr lvl="1">
              <a:buSzPct val="96000"/>
              <a:buFont typeface="Arial" panose="020B0604020202020204" pitchFamily="34" charset="0"/>
              <a:buChar char="•"/>
              <a:tabLst>
                <a:tab pos="457200" algn="l"/>
              </a:tabLst>
            </a:pPr>
            <a:r>
              <a:rPr lang="en-US" sz="2000" u="sng" dirty="0">
                <a:solidFill>
                  <a:srgbClr val="467886"/>
                </a:solidFill>
                <a:effectLst/>
                <a:ea typeface="Times New Roman" panose="02020603050405020304" pitchFamily="18" charset="0"/>
                <a:cs typeface="Aptos" panose="020B0004020202020204" pitchFamily="34" charset="0"/>
                <a:hlinkClick r:id="rId4"/>
              </a:rPr>
              <a:t>Information for MassHealth Providers | Mass.gov</a:t>
            </a:r>
            <a:endParaRPr lang="en-US" sz="2000" dirty="0">
              <a:effectLst/>
              <a:ea typeface="Aptos" panose="020B0004020202020204" pitchFamily="34" charset="0"/>
              <a:cs typeface="Aptos" panose="020B0004020202020204" pitchFamily="34" charset="0"/>
            </a:endParaRPr>
          </a:p>
          <a:p>
            <a:pPr lvl="1">
              <a:buSzPct val="96000"/>
              <a:buFont typeface="Arial" panose="020B0604020202020204" pitchFamily="34" charset="0"/>
              <a:buChar char="•"/>
              <a:tabLst>
                <a:tab pos="457200" algn="l"/>
              </a:tabLst>
            </a:pPr>
            <a:r>
              <a:rPr lang="en-US" sz="2000" u="sng" dirty="0">
                <a:solidFill>
                  <a:srgbClr val="467886"/>
                </a:solidFill>
                <a:effectLst/>
                <a:ea typeface="Times New Roman" panose="02020603050405020304" pitchFamily="18" charset="0"/>
                <a:cs typeface="Aptos" panose="020B0004020202020204" pitchFamily="34" charset="0"/>
                <a:hlinkClick r:id="rId5"/>
              </a:rPr>
              <a:t>MassHealth | Mass.gov</a:t>
            </a:r>
            <a:endParaRPr lang="en-US" sz="2000" dirty="0">
              <a:effectLst/>
              <a:ea typeface="Aptos" panose="020B0004020202020204" pitchFamily="34" charset="0"/>
              <a:cs typeface="Aptos" panose="020B0004020202020204" pitchFamily="34" charset="0"/>
            </a:endParaRPr>
          </a:p>
        </p:txBody>
      </p:sp>
      <p:sp>
        <p:nvSpPr>
          <p:cNvPr id="3" name="Slide Number Placeholder 2">
            <a:extLst>
              <a:ext uri="{FF2B5EF4-FFF2-40B4-BE49-F238E27FC236}">
                <a16:creationId xmlns:a16="http://schemas.microsoft.com/office/drawing/2014/main" id="{DE52518C-1A05-DD0D-8A01-0F55D18C229E}"/>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67</a:t>
            </a:fld>
            <a:endParaRPr lang="en-US"/>
          </a:p>
        </p:txBody>
      </p:sp>
    </p:spTree>
    <p:extLst>
      <p:ext uri="{BB962C8B-B14F-4D97-AF65-F5344CB8AC3E}">
        <p14:creationId xmlns:p14="http://schemas.microsoft.com/office/powerpoint/2010/main" val="8098051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74436" y="2136170"/>
            <a:ext cx="7195127"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342900" fontAlgn="auto">
              <a:lnSpc>
                <a:spcPct val="100000"/>
              </a:lnSpc>
              <a:spcBef>
                <a:spcPts val="0"/>
              </a:spcBef>
              <a:spcAft>
                <a:spcPts val="0"/>
              </a:spcAft>
              <a:defRPr/>
            </a:pPr>
            <a:r>
              <a:rPr kumimoji="0" lang="en-US" sz="3600" b="1" i="0" u="none" strike="noStrike" kern="1200" cap="none" spc="0" normalizeH="0" baseline="0" noProof="0" dirty="0">
                <a:ln>
                  <a:noFill/>
                </a:ln>
                <a:solidFill>
                  <a:srgbClr val="002060"/>
                </a:solidFill>
                <a:effectLst/>
                <a:uLnTx/>
                <a:uFillTx/>
                <a:ea typeface="Calibri"/>
                <a:cs typeface="Calibri"/>
              </a:rPr>
              <a:t>Payment Error Rate Measurement (PERM) RY 2026</a:t>
            </a:r>
            <a:br>
              <a:rPr lang="en-US" sz="24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br>
            <a:br>
              <a:rPr lang="en-US" sz="24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400" b="0" i="0" u="none" strike="noStrike" kern="1200" cap="none" spc="0" normalizeH="0" baseline="0" noProof="0" dirty="0">
                <a:ln>
                  <a:noFill/>
                </a:ln>
                <a:solidFill>
                  <a:srgbClr val="002060"/>
                </a:solidFill>
                <a:effectLst/>
                <a:uLnTx/>
                <a:uFillTx/>
                <a:latin typeface="Calibri"/>
                <a:ea typeface="Calibri"/>
                <a:cs typeface="Calibri"/>
              </a:rPr>
              <a:t>Presented by </a:t>
            </a:r>
            <a:r>
              <a:rPr kumimoji="0" lang="en-US" sz="2400" b="0" i="0" u="none" strike="noStrike" kern="1200" cap="none" spc="0" normalizeH="0" baseline="0" noProof="0" dirty="0">
                <a:ln>
                  <a:noFill/>
                </a:ln>
                <a:solidFill>
                  <a:srgbClr val="002060"/>
                </a:solidFill>
                <a:effectLst/>
                <a:uLnTx/>
                <a:uFillTx/>
                <a:latin typeface="+mn-lt"/>
                <a:ea typeface="Calibri"/>
                <a:cs typeface="Calibri"/>
              </a:rPr>
              <a:t>– </a:t>
            </a:r>
            <a:r>
              <a:rPr lang="en-US" sz="2400" b="0" dirty="0">
                <a:latin typeface="+mn-lt"/>
              </a:rPr>
              <a:t>Michelle Croy, Sr. Provider Relations Specialist, MassHealth Business Support Services</a:t>
            </a:r>
            <a:endParaRPr kumimoji="0" lang="en-US" sz="2800" b="1" i="0" u="none" strike="noStrike" kern="1200" cap="none" spc="0" normalizeH="0" baseline="0" noProof="0" dirty="0">
              <a:ln>
                <a:noFill/>
              </a:ln>
              <a:solidFill>
                <a:srgbClr val="002060"/>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9F5563A9-6C7D-9B3E-7883-2437417CB13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68</a:t>
            </a:fld>
            <a:endParaRPr lang="en-US" altLang="en-US"/>
          </a:p>
        </p:txBody>
      </p:sp>
    </p:spTree>
    <p:custDataLst>
      <p:tags r:id="rId1"/>
    </p:custDataLst>
    <p:extLst>
      <p:ext uri="{BB962C8B-B14F-4D97-AF65-F5344CB8AC3E}">
        <p14:creationId xmlns:p14="http://schemas.microsoft.com/office/powerpoint/2010/main" val="1690339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65532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PERM RY 202</a:t>
            </a:r>
            <a:r>
              <a:rPr lang="en-US" dirty="0">
                <a:ea typeface="Calibri" panose="020F0502020204030204" pitchFamily="34" charset="0"/>
                <a:cs typeface="Calibri" panose="020F0502020204030204" pitchFamily="34" charset="0"/>
              </a:rPr>
              <a:t>6</a:t>
            </a:r>
            <a:endParaRPr kumimoji="0" lang="en-US"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CEE7F72-2AAC-4A39-8D84-1CC527040109}"/>
              </a:ext>
            </a:extLst>
          </p:cNvPr>
          <p:cNvSpPr>
            <a:spLocks noGrp="1"/>
          </p:cNvSpPr>
          <p:nvPr>
            <p:ph idx="1"/>
          </p:nvPr>
        </p:nvSpPr>
        <p:spPr>
          <a:xfrm>
            <a:off x="327025" y="1707071"/>
            <a:ext cx="5167842" cy="3436429"/>
          </a:xfrm>
        </p:spPr>
        <p:txBody>
          <a:bodyPr anchor="t">
            <a:noAutofit/>
          </a:bodyPr>
          <a:lstStyle/>
          <a:p>
            <a:pPr marL="0" indent="0">
              <a:spcBef>
                <a:spcPts val="1800"/>
              </a:spcBef>
              <a:buNone/>
            </a:pPr>
            <a:r>
              <a:rPr kumimoji="0" lang="en-US" sz="2000" b="0" i="0" u="none" strike="noStrike" kern="1200" cap="none" spc="0" normalizeH="0" baseline="0" noProof="0" dirty="0">
                <a:ln>
                  <a:noFill/>
                </a:ln>
                <a:solidFill>
                  <a:prstClr val="black"/>
                </a:solidFill>
                <a:effectLst/>
                <a:uLnTx/>
                <a:uFillTx/>
                <a:cs typeface="+mn-cs"/>
              </a:rPr>
              <a:t>MassHealth is part of the CMS Payment Error Rate Measurement (PERM) audit for RY 2026. The PERM audit measures improper payments in Medicaid and CHIP programs and produces improper payment rates for each program.</a:t>
            </a:r>
          </a:p>
          <a:p>
            <a:pPr>
              <a:spcBef>
                <a:spcPts val="1800"/>
              </a:spcBef>
              <a:buFont typeface="Arial" panose="020B0604020202020204" pitchFamily="34" charset="0"/>
              <a:buChar char="•"/>
            </a:pPr>
            <a:r>
              <a:rPr lang="en-US" sz="2000" b="1" dirty="0">
                <a:solidFill>
                  <a:srgbClr val="262626"/>
                </a:solidFill>
                <a:ea typeface="Calibri" panose="020F0502020204030204" pitchFamily="34" charset="0"/>
                <a:cs typeface="Calibri" panose="020F0502020204030204" pitchFamily="34" charset="0"/>
              </a:rPr>
              <a:t>PERM Cycle RY2026 Claim Review Period:</a:t>
            </a:r>
            <a:r>
              <a:rPr lang="en-US" sz="2000" dirty="0">
                <a:solidFill>
                  <a:srgbClr val="262626"/>
                </a:solidFill>
                <a:ea typeface="Calibri" panose="020F0502020204030204" pitchFamily="34" charset="0"/>
                <a:cs typeface="Calibri" panose="020F0502020204030204" pitchFamily="34" charset="0"/>
              </a:rPr>
              <a:t> July 1, 2024 to June 30, 2025</a:t>
            </a:r>
          </a:p>
          <a:p>
            <a:pPr>
              <a:spcBef>
                <a:spcPts val="1800"/>
              </a:spcBef>
              <a:buFont typeface="Arial" panose="020B0604020202020204" pitchFamily="34" charset="0"/>
              <a:buChar char="•"/>
            </a:pPr>
            <a:r>
              <a:rPr lang="en-US" sz="2000" b="1" dirty="0">
                <a:solidFill>
                  <a:srgbClr val="262626"/>
                </a:solidFill>
                <a:ea typeface="Calibri" panose="020F0502020204030204" pitchFamily="34" charset="0"/>
                <a:cs typeface="Calibri" panose="020F0502020204030204" pitchFamily="34" charset="0"/>
              </a:rPr>
              <a:t>Timeframe for Medical Records Request Outreach: </a:t>
            </a:r>
            <a:r>
              <a:rPr lang="en-US" sz="2000" dirty="0">
                <a:solidFill>
                  <a:srgbClr val="262626"/>
                </a:solidFill>
                <a:ea typeface="Calibri" panose="020F0502020204030204" pitchFamily="34" charset="0"/>
                <a:cs typeface="Calibri" panose="020F0502020204030204" pitchFamily="34" charset="0"/>
              </a:rPr>
              <a:t>April 1, 2025 to April 15, 2026</a:t>
            </a:r>
            <a:endParaRPr kumimoji="0" lang="en-US" sz="1800" b="0" i="0" u="none" strike="noStrike" kern="1200" cap="none" spc="0" normalizeH="0" baseline="0" noProof="0" dirty="0">
              <a:ln>
                <a:noFill/>
              </a:ln>
              <a:solidFill>
                <a:prstClr val="black"/>
              </a:solidFill>
              <a:effectLst/>
              <a:uLnTx/>
              <a:uFillTx/>
              <a:latin typeface="Calibri"/>
              <a:cs typeface="+mn-cs"/>
            </a:endParaRPr>
          </a:p>
        </p:txBody>
      </p:sp>
      <p:pic>
        <p:nvPicPr>
          <p:cNvPr id="4" name="Picture 3">
            <a:extLst>
              <a:ext uri="{FF2B5EF4-FFF2-40B4-BE49-F238E27FC236}">
                <a16:creationId xmlns:a16="http://schemas.microsoft.com/office/drawing/2014/main" id="{6C83F3AE-16F4-40C5-7B45-512D0F07F50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48868" y="2037271"/>
            <a:ext cx="2836332" cy="2102929"/>
          </a:xfrm>
          <a:prstGeom prst="rect">
            <a:avLst/>
          </a:prstGeom>
        </p:spPr>
      </p:pic>
      <p:sp>
        <p:nvSpPr>
          <p:cNvPr id="2" name="Slide Number Placeholder 1">
            <a:extLst>
              <a:ext uri="{FF2B5EF4-FFF2-40B4-BE49-F238E27FC236}">
                <a16:creationId xmlns:a16="http://schemas.microsoft.com/office/drawing/2014/main" id="{9ECF2EC8-E7E2-50BF-0109-13783610F28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69</a:t>
            </a:fld>
            <a:endParaRPr lang="en-US" altLang="en-US"/>
          </a:p>
        </p:txBody>
      </p:sp>
    </p:spTree>
    <p:custDataLst>
      <p:tags r:id="rId1"/>
    </p:custDataLst>
    <p:extLst>
      <p:ext uri="{BB962C8B-B14F-4D97-AF65-F5344CB8AC3E}">
        <p14:creationId xmlns:p14="http://schemas.microsoft.com/office/powerpoint/2010/main" val="271875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1E34-B0EE-CD89-590D-34F442E8EBA6}"/>
              </a:ext>
            </a:extLst>
          </p:cNvPr>
          <p:cNvSpPr>
            <a:spLocks noGrp="1"/>
          </p:cNvSpPr>
          <p:nvPr>
            <p:ph type="title"/>
          </p:nvPr>
        </p:nvSpPr>
        <p:spPr/>
        <p:txBody>
          <a:bodyPr/>
          <a:lstStyle/>
          <a:p>
            <a:r>
              <a:rPr lang="en-US" dirty="0"/>
              <a:t>Primary Care ACO – </a:t>
            </a:r>
            <a:br>
              <a:rPr lang="en-US" dirty="0"/>
            </a:br>
            <a:r>
              <a:rPr lang="en-US" dirty="0"/>
              <a:t>Referrals for Services</a:t>
            </a:r>
          </a:p>
        </p:txBody>
      </p:sp>
      <p:sp>
        <p:nvSpPr>
          <p:cNvPr id="3" name="Content Placeholder 2">
            <a:extLst>
              <a:ext uri="{FF2B5EF4-FFF2-40B4-BE49-F238E27FC236}">
                <a16:creationId xmlns:a16="http://schemas.microsoft.com/office/drawing/2014/main" id="{D37625D4-7741-0858-4DBC-4972AFD25801}"/>
              </a:ext>
            </a:extLst>
          </p:cNvPr>
          <p:cNvSpPr>
            <a:spLocks noGrp="1"/>
          </p:cNvSpPr>
          <p:nvPr>
            <p:ph idx="1"/>
          </p:nvPr>
        </p:nvSpPr>
        <p:spPr>
          <a:xfrm>
            <a:off x="457200" y="1480930"/>
            <a:ext cx="8229600" cy="4525963"/>
          </a:xfrm>
        </p:spPr>
        <p:txBody>
          <a:bodyPr/>
          <a:lstStyle/>
          <a:p>
            <a:pPr marL="0" indent="0">
              <a:spcBef>
                <a:spcPts val="1800"/>
              </a:spcBef>
              <a:buNone/>
            </a:pPr>
            <a:r>
              <a:rPr lang="en-US" sz="2000" dirty="0"/>
              <a:t>All services provided by a clinician or provider other than the Primary Care ACO member's primary care provider (PCP) or referral circle require a referral from the member’s PCP on file in MMIS/POSC to be payable, unless the service is exempted under 130 CMR 450.119(I). </a:t>
            </a:r>
          </a:p>
          <a:p>
            <a:pPr marL="0" indent="0">
              <a:spcBef>
                <a:spcPts val="1800"/>
              </a:spcBef>
              <a:buNone/>
            </a:pPr>
            <a:r>
              <a:rPr lang="en-US" sz="2000" dirty="0"/>
              <a:t>Whenever possible, the PCP should make the referral before the member’s receipt of the service. However, the PCP may issue a referral retroactively (for up to a year after the date of service) if the PCP determines that the service was medically necessary, and they were the PCP on file for the date of service.</a:t>
            </a:r>
          </a:p>
          <a:p>
            <a:pPr marL="0" indent="0">
              <a:spcBef>
                <a:spcPts val="1800"/>
              </a:spcBef>
              <a:buNone/>
            </a:pPr>
            <a:r>
              <a:rPr lang="en-US" sz="2000" dirty="0"/>
              <a:t>See </a:t>
            </a:r>
            <a:r>
              <a:rPr lang="en-US" sz="2000" dirty="0">
                <a:hlinkClick r:id="rId3"/>
              </a:rPr>
              <a:t>130 CMR 450.000: Administrative and Billing Regulations</a:t>
            </a:r>
            <a:endParaRPr lang="en-US" sz="2400" dirty="0"/>
          </a:p>
        </p:txBody>
      </p:sp>
      <p:sp>
        <p:nvSpPr>
          <p:cNvPr id="4" name="Slide Number Placeholder 3">
            <a:extLst>
              <a:ext uri="{FF2B5EF4-FFF2-40B4-BE49-F238E27FC236}">
                <a16:creationId xmlns:a16="http://schemas.microsoft.com/office/drawing/2014/main" id="{635F0C11-1BB6-D725-9BFB-73C6C422F1D5}"/>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7</a:t>
            </a:fld>
            <a:endParaRPr lang="en-US" altLang="en-US" dirty="0"/>
          </a:p>
        </p:txBody>
      </p:sp>
    </p:spTree>
    <p:extLst>
      <p:ext uri="{BB962C8B-B14F-4D97-AF65-F5344CB8AC3E}">
        <p14:creationId xmlns:p14="http://schemas.microsoft.com/office/powerpoint/2010/main" val="2565804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55661D-0D79-815E-A296-62AF2DDA46AC}"/>
              </a:ext>
            </a:extLst>
          </p:cNvPr>
          <p:cNvSpPr>
            <a:spLocks noGrp="1"/>
          </p:cNvSpPr>
          <p:nvPr>
            <p:ph type="title"/>
          </p:nvPr>
        </p:nvSpPr>
        <p:spPr/>
        <p:txBody>
          <a:bodyPr/>
          <a:lstStyle/>
          <a:p>
            <a:r>
              <a:rPr lang="en-US" dirty="0"/>
              <a:t>PERM RY 2026 Provider Responsibilities</a:t>
            </a:r>
          </a:p>
        </p:txBody>
      </p:sp>
      <p:sp>
        <p:nvSpPr>
          <p:cNvPr id="2" name="Content Placeholder 1">
            <a:extLst>
              <a:ext uri="{FF2B5EF4-FFF2-40B4-BE49-F238E27FC236}">
                <a16:creationId xmlns:a16="http://schemas.microsoft.com/office/drawing/2014/main" id="{035D934F-314C-32C6-FFB8-59605E1D2231}"/>
              </a:ext>
            </a:extLst>
          </p:cNvPr>
          <p:cNvSpPr>
            <a:spLocks noGrp="1"/>
          </p:cNvSpPr>
          <p:nvPr>
            <p:ph idx="1"/>
          </p:nvPr>
        </p:nvSpPr>
        <p:spPr/>
        <p: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2000" dirty="0">
                <a:effectLst/>
                <a:ea typeface="Calibri" panose="020F0502020204030204" pitchFamily="34" charset="0"/>
                <a:cs typeface="Calibri" panose="020F0502020204030204" pitchFamily="34" charset="0"/>
              </a:rPr>
              <a:t>As part of the CMS PERM RY26 cycle, medical records requests will start going out to providers in the coming months. </a:t>
            </a: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Providers are responsible for providing the requested documentation to the audit contractor timely.</a:t>
            </a:r>
          </a:p>
          <a:p>
            <a:pPr defTabSz="457200" fontAlgn="auto">
              <a:spcBef>
                <a:spcPts val="600"/>
              </a:spcBef>
              <a:spcAft>
                <a:spcPts val="0"/>
              </a:spcAft>
              <a:buClrTx/>
              <a:defRPr/>
            </a:pPr>
            <a:r>
              <a:rPr lang="en-US" sz="2000" dirty="0">
                <a:solidFill>
                  <a:prstClr val="black"/>
                </a:solidFill>
                <a:ea typeface="Calibri" panose="020F0502020204030204" pitchFamily="34" charset="0"/>
                <a:cs typeface="Calibri" panose="020F0502020204030204" pitchFamily="34" charset="0"/>
              </a:rPr>
              <a:t>When submitting records, providers must ensure the records are for the right patient and right date of service.</a:t>
            </a:r>
          </a:p>
          <a:p>
            <a:pPr defTabSz="457200" fontAlgn="auto">
              <a:spcBef>
                <a:spcPts val="600"/>
              </a:spcBef>
              <a:spcAft>
                <a:spcPts val="0"/>
              </a:spcAft>
              <a:buClrTx/>
              <a:defRPr/>
            </a:pPr>
            <a:r>
              <a:rPr lang="en-US" sz="2000" dirty="0">
                <a:solidFill>
                  <a:prstClr val="black"/>
                </a:solidFill>
                <a:ea typeface="Calibri" panose="020F0502020204030204" pitchFamily="34" charset="0"/>
                <a:cs typeface="Calibri" panose="020F0502020204030204" pitchFamily="34" charset="0"/>
              </a:rPr>
              <a:t>Records must be legible with no highlights or marking that would obscure important facts.</a:t>
            </a:r>
          </a:p>
          <a:p>
            <a:pPr defTabSz="457200" fontAlgn="auto">
              <a:spcBef>
                <a:spcPts val="600"/>
              </a:spcBef>
              <a:spcAft>
                <a:spcPts val="0"/>
              </a:spcAft>
              <a:buClrTx/>
              <a:defRPr/>
            </a:pPr>
            <a:r>
              <a:rPr lang="en-US" sz="2000" dirty="0">
                <a:solidFill>
                  <a:prstClr val="black"/>
                </a:solidFill>
                <a:ea typeface="Calibri" panose="020F0502020204030204" pitchFamily="34" charset="0"/>
                <a:cs typeface="Calibri" panose="020F0502020204030204" pitchFamily="34" charset="0"/>
              </a:rPr>
              <a:t>Make sure double-sided documents include both sides.</a:t>
            </a:r>
          </a:p>
          <a:p>
            <a:pPr defTabSz="457200" fontAlgn="auto">
              <a:spcBef>
                <a:spcPts val="600"/>
              </a:spcBef>
              <a:spcAft>
                <a:spcPts val="600"/>
              </a:spcAft>
              <a:buClrTx/>
              <a:defRPr/>
            </a:pPr>
            <a:r>
              <a:rPr lang="en-US" sz="2000" dirty="0">
                <a:solidFill>
                  <a:prstClr val="black"/>
                </a:solidFill>
                <a:ea typeface="Calibri" panose="020F0502020204030204" pitchFamily="34" charset="0"/>
                <a:cs typeface="Calibri" panose="020F0502020204030204" pitchFamily="34" charset="0"/>
              </a:rPr>
              <a:t>All supporting documents for the claim identified must be included in the submission.</a:t>
            </a:r>
          </a:p>
          <a:p>
            <a:pPr marL="365760" indent="0" defTabSz="457200" fontAlgn="auto">
              <a:spcBef>
                <a:spcPts val="600"/>
              </a:spcBef>
              <a:spcAft>
                <a:spcPts val="0"/>
              </a:spcAft>
              <a:buClrTx/>
              <a:buNone/>
              <a:defRPr/>
            </a:pPr>
            <a:r>
              <a:rPr lang="en-US" sz="2000" dirty="0">
                <a:ea typeface="Calibri" panose="020F0502020204030204" pitchFamily="34" charset="0"/>
                <a:cs typeface="Calibri" panose="020F0502020204030204" pitchFamily="34" charset="0"/>
              </a:rPr>
              <a:t>Visit: </a:t>
            </a:r>
            <a:r>
              <a:rPr lang="en-US" sz="2000" dirty="0">
                <a:effectLst/>
                <a:ea typeface="Calibri" panose="020F0502020204030204" pitchFamily="34" charset="0"/>
                <a:cs typeface="Calibri" panose="020F0502020204030204" pitchFamily="34" charset="0"/>
                <a:hlinkClick r:id="rId3"/>
              </a:rPr>
              <a:t>CMS PERM Provider Required Document List</a:t>
            </a:r>
            <a:endParaRPr lang="en-US" dirty="0"/>
          </a:p>
        </p:txBody>
      </p:sp>
      <p:sp>
        <p:nvSpPr>
          <p:cNvPr id="3" name="Slide Number Placeholder 2">
            <a:extLst>
              <a:ext uri="{FF2B5EF4-FFF2-40B4-BE49-F238E27FC236}">
                <a16:creationId xmlns:a16="http://schemas.microsoft.com/office/drawing/2014/main" id="{1FB0506D-42A9-454A-293E-8AFE490AFBE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70</a:t>
            </a:fld>
            <a:endParaRPr lang="en-US" altLang="en-US"/>
          </a:p>
        </p:txBody>
      </p:sp>
    </p:spTree>
    <p:custDataLst>
      <p:tags r:id="rId1"/>
    </p:custDataLst>
    <p:extLst>
      <p:ext uri="{BB962C8B-B14F-4D97-AF65-F5344CB8AC3E}">
        <p14:creationId xmlns:p14="http://schemas.microsoft.com/office/powerpoint/2010/main" val="228715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336A0-26F1-21B7-6314-11CBA64001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A1B800-6447-77EC-BE8F-C3AA6847436B}"/>
              </a:ext>
            </a:extLst>
          </p:cNvPr>
          <p:cNvSpPr>
            <a:spLocks noGrp="1"/>
          </p:cNvSpPr>
          <p:nvPr>
            <p:ph type="title"/>
          </p:nvPr>
        </p:nvSpPr>
        <p:spPr/>
        <p:txBody>
          <a:bodyPr/>
          <a:lstStyle/>
          <a:p>
            <a:r>
              <a:rPr lang="en-US" dirty="0"/>
              <a:t>PERM RY 2026 Provider Documentation Errors</a:t>
            </a:r>
          </a:p>
        </p:txBody>
      </p:sp>
      <p:sp>
        <p:nvSpPr>
          <p:cNvPr id="2" name="Content Placeholder 1">
            <a:extLst>
              <a:ext uri="{FF2B5EF4-FFF2-40B4-BE49-F238E27FC236}">
                <a16:creationId xmlns:a16="http://schemas.microsoft.com/office/drawing/2014/main" id="{56036920-9AE1-EA6C-7F93-9975894115D9}"/>
              </a:ext>
            </a:extLst>
          </p:cNvPr>
          <p:cNvSpPr>
            <a:spLocks noGrp="1"/>
          </p:cNvSpPr>
          <p:nvPr>
            <p:ph idx="1"/>
          </p:nvPr>
        </p:nvSpPr>
        <p:spPr>
          <a:xfrm>
            <a:off x="457200" y="1571625"/>
            <a:ext cx="8229600" cy="3571875"/>
          </a:xfrm>
        </p:spPr>
        <p: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prstClr val="black"/>
                </a:solidFill>
                <a:uLnTx/>
                <a:uFillTx/>
                <a:ea typeface="Calibri" panose="020F0502020204030204" pitchFamily="34" charset="0"/>
                <a:cs typeface="Calibri" panose="020F0502020204030204" pitchFamily="34" charset="0"/>
              </a:rPr>
              <a:t>Please remind providers they must send all applicable documents related to the claim for the member/procedure/date</a:t>
            </a:r>
            <a:r>
              <a:rPr lang="en-US" sz="2000" dirty="0">
                <a:solidFill>
                  <a:prstClr val="black"/>
                </a:solidFill>
                <a:ea typeface="Calibri" panose="020F0502020204030204" pitchFamily="34" charset="0"/>
                <a:cs typeface="Calibri" panose="020F0502020204030204" pitchFamily="34" charset="0"/>
              </a:rPr>
              <a:t> of service.  Current issues found so far include: </a:t>
            </a: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a:spcBef>
                <a:spcPts val="1200"/>
              </a:spcBef>
            </a:pPr>
            <a:r>
              <a:rPr lang="en-US" sz="2000" dirty="0">
                <a:ea typeface="Calibri" panose="020F0502020204030204" pitchFamily="34" charset="0"/>
                <a:cs typeface="Calibri" panose="020F0502020204030204" pitchFamily="34" charset="0"/>
              </a:rPr>
              <a:t>The provider did not submit the required general anesthesia documentation for the sampled date of service to support payment.</a:t>
            </a:r>
          </a:p>
          <a:p>
            <a:pPr>
              <a:spcBef>
                <a:spcPts val="1200"/>
              </a:spcBef>
            </a:pPr>
            <a:r>
              <a:rPr lang="en-US" sz="2000" dirty="0">
                <a:ea typeface="Calibri" panose="020F0502020204030204" pitchFamily="34" charset="0"/>
                <a:cs typeface="Calibri" panose="020F0502020204030204" pitchFamily="34" charset="0"/>
              </a:rPr>
              <a:t>The provider did not submit the required diagnostic study results and physician's order for the sampled date of service to support payment.</a:t>
            </a:r>
          </a:p>
          <a:p>
            <a:pPr>
              <a:spcBef>
                <a:spcPts val="1200"/>
              </a:spcBef>
            </a:pPr>
            <a:r>
              <a:rPr lang="en-US" sz="2000" dirty="0">
                <a:ea typeface="Calibri" panose="020F0502020204030204" pitchFamily="34" charset="0"/>
                <a:cs typeface="Calibri" panose="020F0502020204030204" pitchFamily="34" charset="0"/>
              </a:rPr>
              <a:t>The provider did not submit the required physician's order for the sampled date of service to support payment.</a:t>
            </a:r>
          </a:p>
        </p:txBody>
      </p:sp>
      <p:sp>
        <p:nvSpPr>
          <p:cNvPr id="3" name="Slide Number Placeholder 2">
            <a:extLst>
              <a:ext uri="{FF2B5EF4-FFF2-40B4-BE49-F238E27FC236}">
                <a16:creationId xmlns:a16="http://schemas.microsoft.com/office/drawing/2014/main" id="{D3E95A52-4FC5-AB90-BAB5-2FB3AB7452EB}"/>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71</a:t>
            </a:fld>
            <a:endParaRPr lang="en-US" altLang="en-US"/>
          </a:p>
        </p:txBody>
      </p:sp>
    </p:spTree>
    <p:custDataLst>
      <p:tags r:id="rId1"/>
    </p:custDataLst>
    <p:extLst>
      <p:ext uri="{BB962C8B-B14F-4D97-AF65-F5344CB8AC3E}">
        <p14:creationId xmlns:p14="http://schemas.microsoft.com/office/powerpoint/2010/main" val="18574466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9D4D5-B950-EBAA-1178-4773F6D0109D}"/>
              </a:ext>
            </a:extLst>
          </p:cNvPr>
          <p:cNvSpPr>
            <a:spLocks noGrp="1"/>
          </p:cNvSpPr>
          <p:nvPr>
            <p:ph type="title"/>
          </p:nvPr>
        </p:nvSpPr>
        <p:spPr/>
        <p:txBody>
          <a:bodyPr/>
          <a:lstStyle/>
          <a:p>
            <a:r>
              <a:rPr lang="en-US" dirty="0"/>
              <a:t>PERM RY 2026 Resources</a:t>
            </a:r>
          </a:p>
        </p:txBody>
      </p:sp>
      <p:sp>
        <p:nvSpPr>
          <p:cNvPr id="2" name="Content Placeholder 1">
            <a:extLst>
              <a:ext uri="{FF2B5EF4-FFF2-40B4-BE49-F238E27FC236}">
                <a16:creationId xmlns:a16="http://schemas.microsoft.com/office/drawing/2014/main" id="{4E436E3D-38AD-3F9E-5D2B-35F683CA2EA4}"/>
              </a:ext>
            </a:extLst>
          </p:cNvPr>
          <p:cNvSpPr>
            <a:spLocks noGrp="1"/>
          </p:cNvSpPr>
          <p:nvPr>
            <p:ph idx="1"/>
          </p:nvPr>
        </p:nvSpPr>
        <p:spPr/>
        <p:txBody>
          <a:bodyPr/>
          <a:lstStyle/>
          <a:p>
            <a:pPr marL="0" marR="0" indent="0">
              <a:spcBef>
                <a:spcPts val="0"/>
              </a:spcBef>
              <a:spcAft>
                <a:spcPts val="0"/>
              </a:spcAft>
              <a:buNone/>
            </a:pPr>
            <a:r>
              <a:rPr lang="en-US" sz="2000" dirty="0">
                <a:effectLst/>
                <a:ea typeface="Calibri" panose="020F0502020204030204" pitchFamily="34" charset="0"/>
                <a:cs typeface="Calibri" panose="020F0502020204030204" pitchFamily="34" charset="0"/>
              </a:rPr>
              <a:t>Information on the CMS PERM Audit can be found on the CMS website. </a:t>
            </a:r>
          </a:p>
          <a:p>
            <a:pPr marL="0" marR="0" indent="0">
              <a:spcBef>
                <a:spcPts val="1200"/>
              </a:spcBef>
              <a:spcAft>
                <a:spcPts val="0"/>
              </a:spcAft>
              <a:buNone/>
            </a:pPr>
            <a:r>
              <a:rPr lang="en-US" sz="2000" dirty="0">
                <a:effectLst/>
                <a:ea typeface="Calibri" panose="020F0502020204030204" pitchFamily="34" charset="0"/>
                <a:cs typeface="Calibri" panose="020F0502020204030204" pitchFamily="34" charset="0"/>
              </a:rPr>
              <a:t>These materials are currently available on the Providers page of the CMS PERM website (link: </a:t>
            </a:r>
            <a:r>
              <a:rPr lang="en-US" sz="2000" u="sng" dirty="0">
                <a:solidFill>
                  <a:srgbClr val="467886"/>
                </a:solidFill>
                <a:effectLst/>
                <a:ea typeface="Calibri" panose="020F0502020204030204" pitchFamily="34" charset="0"/>
                <a:cs typeface="Calibri" panose="020F0502020204030204" pitchFamily="34" charset="0"/>
                <a:hlinkClick r:id="rId3"/>
              </a:rPr>
              <a:t>https://www.cms.gov/data-research/monitoring-programs/improper-payment-measurement-programs/payment-error-rate-measurement-perm/providers</a:t>
            </a:r>
            <a:r>
              <a:rPr lang="en-US" sz="2000" dirty="0">
                <a:effectLst/>
                <a:ea typeface="Calibri" panose="020F0502020204030204" pitchFamily="34" charset="0"/>
                <a:cs typeface="Calibri" panose="020F0502020204030204" pitchFamily="34" charset="0"/>
              </a:rPr>
              <a:t>). </a:t>
            </a:r>
          </a:p>
          <a:p>
            <a:pPr marR="0">
              <a:spcBef>
                <a:spcPts val="1200"/>
              </a:spcBef>
              <a:spcAft>
                <a:spcPts val="0"/>
              </a:spcAft>
              <a:buFont typeface="Arial" panose="020B0604020202020204" pitchFamily="34" charset="0"/>
              <a:buChar char="•"/>
            </a:pPr>
            <a:r>
              <a:rPr lang="en-US" sz="2000" dirty="0">
                <a:effectLst/>
                <a:ea typeface="Calibri" panose="020F0502020204030204" pitchFamily="34" charset="0"/>
                <a:cs typeface="Calibri" panose="020F0502020204030204" pitchFamily="34" charset="0"/>
                <a:hlinkClick r:id="rId4"/>
              </a:rPr>
              <a:t>CMS PERM Overview for Providers </a:t>
            </a:r>
            <a:r>
              <a:rPr lang="en-US" sz="2000" dirty="0">
                <a:effectLst/>
                <a:ea typeface="Calibri" panose="020F0502020204030204" pitchFamily="34" charset="0"/>
                <a:cs typeface="Calibri" panose="020F0502020204030204" pitchFamily="34" charset="0"/>
              </a:rPr>
              <a:t>slide deck </a:t>
            </a:r>
          </a:p>
          <a:p>
            <a:pPr marR="0" lvl="0">
              <a:spcBef>
                <a:spcPts val="1200"/>
              </a:spcBef>
              <a:spcAft>
                <a:spcPts val="0"/>
              </a:spcAft>
              <a:buFont typeface="Arial" panose="020B0604020202020204" pitchFamily="34" charset="0"/>
              <a:buChar char="•"/>
            </a:pPr>
            <a:r>
              <a:rPr lang="en-US" sz="2000" dirty="0">
                <a:solidFill>
                  <a:srgbClr val="800080"/>
                </a:solidFill>
                <a:effectLs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CMS PERM Provider Education FAQ </a:t>
            </a:r>
            <a:r>
              <a:rPr lang="en-US" sz="2000" dirty="0">
                <a:solidFill>
                  <a:srgbClr val="0000FF"/>
                </a:solidFill>
                <a:effectLs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document</a:t>
            </a:r>
            <a:r>
              <a:rPr lang="en-US" sz="2000" dirty="0">
                <a:solidFill>
                  <a:srgbClr val="0000FF"/>
                </a:solidFill>
                <a:effectLst/>
                <a:ea typeface="Calibri" panose="020F0502020204030204" pitchFamily="34" charset="0"/>
                <a:cs typeface="Calibri" panose="020F0502020204030204" pitchFamily="34" charset="0"/>
              </a:rPr>
              <a:t> </a:t>
            </a:r>
          </a:p>
          <a:p>
            <a:pPr marL="0" indent="0">
              <a:spcBef>
                <a:spcPts val="1800"/>
              </a:spcBef>
              <a:spcAft>
                <a:spcPts val="0"/>
              </a:spcAft>
              <a:buNone/>
            </a:pPr>
            <a:r>
              <a:rPr lang="en-US" sz="2000" dirty="0">
                <a:ea typeface="Calibri" panose="020F0502020204030204" pitchFamily="34" charset="0"/>
                <a:cs typeface="Calibri" panose="020F0502020204030204" pitchFamily="34" charset="0"/>
              </a:rPr>
              <a:t>Note: Failure to respond to the audit request will result in the claim being voided and the payment recouped.</a:t>
            </a:r>
            <a:endParaRPr lang="en-US" dirty="0"/>
          </a:p>
        </p:txBody>
      </p:sp>
      <p:sp>
        <p:nvSpPr>
          <p:cNvPr id="3" name="Slide Number Placeholder 2">
            <a:extLst>
              <a:ext uri="{FF2B5EF4-FFF2-40B4-BE49-F238E27FC236}">
                <a16:creationId xmlns:a16="http://schemas.microsoft.com/office/drawing/2014/main" id="{0C956D3A-B278-F637-B7CD-7B1884F7CD4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72</a:t>
            </a:fld>
            <a:endParaRPr lang="en-US" altLang="en-US"/>
          </a:p>
        </p:txBody>
      </p:sp>
    </p:spTree>
    <p:custDataLst>
      <p:tags r:id="rId1"/>
    </p:custDataLst>
    <p:extLst>
      <p:ext uri="{BB962C8B-B14F-4D97-AF65-F5344CB8AC3E}">
        <p14:creationId xmlns:p14="http://schemas.microsoft.com/office/powerpoint/2010/main" val="7616837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4A1D1-E483-2A14-3F81-A41ED2C8E329}"/>
              </a:ext>
            </a:extLst>
          </p:cNvPr>
          <p:cNvSpPr>
            <a:spLocks noGrp="1"/>
          </p:cNvSpPr>
          <p:nvPr>
            <p:ph type="title"/>
          </p:nvPr>
        </p:nvSpPr>
        <p:spPr>
          <a:xfrm>
            <a:off x="738352" y="2360513"/>
            <a:ext cx="7667296" cy="2431147"/>
          </a:xfrm>
        </p:spPr>
        <p:txBody>
          <a:bodyPr/>
          <a:lstStyle/>
          <a:p>
            <a:pPr marL="342900" marR="0" lvl="0" algn="ctr">
              <a:lnSpc>
                <a:spcPct val="100000"/>
              </a:lnSpc>
              <a:spcBef>
                <a:spcPts val="0"/>
              </a:spcBef>
              <a:spcAft>
                <a:spcPts val="0"/>
              </a:spcAft>
            </a:pPr>
            <a:r>
              <a:rPr lang="en-US" b="1" dirty="0">
                <a:solidFill>
                  <a:srgbClr val="002060"/>
                </a:solidFill>
                <a:effectLst/>
                <a:latin typeface="+mj-lt"/>
                <a:ea typeface="Calibri"/>
                <a:cs typeface="Calibri"/>
              </a:rPr>
              <a:t>MassHealth Updates </a:t>
            </a:r>
            <a:br>
              <a:rPr lang="en-US" b="1" dirty="0">
                <a:effectLst/>
                <a:latin typeface="Calibri" panose="020F0502020204030204" pitchFamily="34" charset="0"/>
                <a:ea typeface="Calibri" panose="020F0502020204030204" pitchFamily="34" charset="0"/>
                <a:cs typeface="Calibri" panose="020F0502020204030204" pitchFamily="34" charset="0"/>
              </a:rPr>
            </a:br>
            <a:br>
              <a:rPr lang="en-US" b="1" dirty="0">
                <a:effectLst/>
                <a:latin typeface="Calibri" panose="020F0502020204030204" pitchFamily="34" charset="0"/>
                <a:ea typeface="Calibri" panose="020F0502020204030204" pitchFamily="34" charset="0"/>
                <a:cs typeface="Calibri" panose="020F0502020204030204" pitchFamily="34" charset="0"/>
              </a:rPr>
            </a:br>
            <a:r>
              <a:rPr lang="en-US" sz="2400" b="0" dirty="0">
                <a:latin typeface="Calibri"/>
                <a:ea typeface="Calibri"/>
                <a:cs typeface="Calibri"/>
              </a:rPr>
              <a:t>Presented by – </a:t>
            </a:r>
            <a:r>
              <a:rPr lang="en-US" sz="2400" b="0" dirty="0">
                <a:solidFill>
                  <a:srgbClr val="002060"/>
                </a:solidFill>
                <a:effectLst/>
                <a:latin typeface="Calibri"/>
                <a:ea typeface="Calibri"/>
                <a:cs typeface="Calibri"/>
              </a:rPr>
              <a:t>Michelle Croy, Sr. Provider Relations Specialist, MassHealth Business Support Services</a:t>
            </a:r>
            <a:endParaRPr lang="en-US" sz="2400" b="0" dirty="0">
              <a:latin typeface="Calibri"/>
              <a:ea typeface="Calibri"/>
              <a:cs typeface="Calibri"/>
            </a:endParaRPr>
          </a:p>
        </p:txBody>
      </p:sp>
      <p:sp>
        <p:nvSpPr>
          <p:cNvPr id="2" name="Slide Number Placeholder 3">
            <a:extLst>
              <a:ext uri="{FF2B5EF4-FFF2-40B4-BE49-F238E27FC236}">
                <a16:creationId xmlns:a16="http://schemas.microsoft.com/office/drawing/2014/main" id="{FEE00CB6-E9C1-1E3D-36C3-EC012D579B98}"/>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73</a:t>
            </a:fld>
            <a:endParaRPr lang="en-US" altLang="en-US" dirty="0"/>
          </a:p>
        </p:txBody>
      </p:sp>
    </p:spTree>
    <p:extLst>
      <p:ext uri="{BB962C8B-B14F-4D97-AF65-F5344CB8AC3E}">
        <p14:creationId xmlns:p14="http://schemas.microsoft.com/office/powerpoint/2010/main" val="36987562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B1D9F-07A5-4EB1-A76F-BFDB77538C32}"/>
              </a:ext>
            </a:extLst>
          </p:cNvPr>
          <p:cNvSpPr>
            <a:spLocks noGrp="1"/>
          </p:cNvSpPr>
          <p:nvPr>
            <p:ph type="title"/>
          </p:nvPr>
        </p:nvSpPr>
        <p:spPr/>
        <p:txBody>
          <a:bodyPr/>
          <a:lstStyle/>
          <a:p>
            <a:r>
              <a:rPr lang="en-US" dirty="0">
                <a:ea typeface="Calibri" panose="020F0502020204030204" pitchFamily="34" charset="0"/>
                <a:cs typeface="Calibri" panose="020F0502020204030204" pitchFamily="34" charset="0"/>
              </a:rPr>
              <a:t>All Provider Bulletins</a:t>
            </a:r>
          </a:p>
        </p:txBody>
      </p:sp>
      <p:sp>
        <p:nvSpPr>
          <p:cNvPr id="3" name="Content Placeholder 2">
            <a:extLst>
              <a:ext uri="{FF2B5EF4-FFF2-40B4-BE49-F238E27FC236}">
                <a16:creationId xmlns:a16="http://schemas.microsoft.com/office/drawing/2014/main" id="{5D9FA4A0-81E8-9A21-3906-BD4352372ED6}"/>
              </a:ext>
            </a:extLst>
          </p:cNvPr>
          <p:cNvSpPr>
            <a:spLocks noGrp="1"/>
          </p:cNvSpPr>
          <p:nvPr>
            <p:ph idx="1"/>
          </p:nvPr>
        </p:nvSpPr>
        <p:spPr>
          <a:xfrm>
            <a:off x="457200" y="1600201"/>
            <a:ext cx="8229600" cy="3376246"/>
          </a:xfrm>
        </p:spPr>
        <p:txBody>
          <a:bodyPr/>
          <a:lstStyle/>
          <a:p>
            <a:pPr marL="0" indent="0">
              <a:spcBef>
                <a:spcPts val="1800"/>
              </a:spcBef>
              <a:buNone/>
            </a:pPr>
            <a:r>
              <a:rPr lang="en-US" sz="2000" dirty="0">
                <a:ea typeface="Calibri"/>
                <a:cs typeface="Calibri"/>
              </a:rPr>
              <a:t>Below is a list of bulletins that have been released since the previous Provider Association Forum.</a:t>
            </a:r>
          </a:p>
          <a:p>
            <a:pPr>
              <a:spcBef>
                <a:spcPts val="1800"/>
              </a:spcBef>
              <a:buClr>
                <a:srgbClr val="31859C"/>
              </a:buClr>
            </a:pPr>
            <a:r>
              <a:rPr lang="en-US" sz="2000" dirty="0">
                <a:hlinkClick r:id="rId2"/>
              </a:rPr>
              <a:t>All Provider Bulletin 411:Documentation Required for Review of Unlisted CPT Codes</a:t>
            </a:r>
            <a:endParaRPr lang="en-US" sz="2000" dirty="0">
              <a:ea typeface="Calibri"/>
              <a:cs typeface="Calibri"/>
            </a:endParaRPr>
          </a:p>
          <a:p>
            <a:pPr>
              <a:spcBef>
                <a:spcPts val="1800"/>
              </a:spcBef>
            </a:pPr>
            <a:r>
              <a:rPr lang="en-US" sz="2000" dirty="0">
                <a:hlinkClick r:id="rId3"/>
              </a:rPr>
              <a:t>All Provider Bulletin 412:Changes in Exclusion of Designated 340B Drugs for MassHealth</a:t>
            </a:r>
            <a:endParaRPr lang="en-US" sz="2000" dirty="0"/>
          </a:p>
          <a:p>
            <a:pPr>
              <a:spcBef>
                <a:spcPts val="1800"/>
              </a:spcBef>
            </a:pPr>
            <a:r>
              <a:rPr lang="en-US" sz="2000" dirty="0">
                <a:hlinkClick r:id="rId4"/>
              </a:rPr>
              <a:t>All Provider Bulletin 413:Interoperability - Prior Authorization Process Changes for the Medical Benefit</a:t>
            </a:r>
            <a:endParaRPr lang="en-US" sz="2000" dirty="0"/>
          </a:p>
        </p:txBody>
      </p:sp>
      <p:sp>
        <p:nvSpPr>
          <p:cNvPr id="2" name="Slide Number Placeholder 3">
            <a:extLst>
              <a:ext uri="{FF2B5EF4-FFF2-40B4-BE49-F238E27FC236}">
                <a16:creationId xmlns:a16="http://schemas.microsoft.com/office/drawing/2014/main" id="{F1185175-5E7D-BBB6-41BB-EA47A2D1C4C0}"/>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74</a:t>
            </a:fld>
            <a:endParaRPr lang="en-US" altLang="en-US" dirty="0"/>
          </a:p>
        </p:txBody>
      </p:sp>
    </p:spTree>
    <p:extLst>
      <p:ext uri="{BB962C8B-B14F-4D97-AF65-F5344CB8AC3E}">
        <p14:creationId xmlns:p14="http://schemas.microsoft.com/office/powerpoint/2010/main" val="31922576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2F71-1102-4560-8366-02F16B1CB46C}"/>
              </a:ext>
            </a:extLst>
          </p:cNvPr>
          <p:cNvSpPr>
            <a:spLocks noGrp="1"/>
          </p:cNvSpPr>
          <p:nvPr>
            <p:ph type="title"/>
          </p:nvPr>
        </p:nvSpPr>
        <p:spPr>
          <a:xfrm>
            <a:off x="457200" y="304802"/>
            <a:ext cx="6553200" cy="715963"/>
          </a:xfrm>
        </p:spPr>
        <p:txBody>
          <a:bodyPr vert="horz" wrap="square" lIns="91440" tIns="45720" rIns="91440" bIns="45720" numCol="1" anchor="ctr" anchorCtr="0" compatLnSpc="1">
            <a:prstTxWarp prst="textNoShape">
              <a:avLst/>
            </a:prstTxWarp>
            <a:normAutofit/>
          </a:bodyPr>
          <a:lstStyle/>
          <a:p>
            <a:r>
              <a:rPr lang="en-US" b="1" kern="1200" dirty="0">
                <a:ea typeface="Calibri" panose="020F0502020204030204" pitchFamily="34" charset="0"/>
                <a:cs typeface="Calibri" panose="020F0502020204030204" pitchFamily="34" charset="0"/>
              </a:rPr>
              <a:t>Provider Education LMS </a:t>
            </a:r>
          </a:p>
        </p:txBody>
      </p:sp>
      <p:sp>
        <p:nvSpPr>
          <p:cNvPr id="3" name="TextBox 2">
            <a:extLst>
              <a:ext uri="{FF2B5EF4-FFF2-40B4-BE49-F238E27FC236}">
                <a16:creationId xmlns:a16="http://schemas.microsoft.com/office/drawing/2014/main" id="{1005C4ED-A4A1-4F7E-A560-C864AE600AA2}"/>
              </a:ext>
            </a:extLst>
          </p:cNvPr>
          <p:cNvSpPr txBox="1"/>
          <p:nvPr/>
        </p:nvSpPr>
        <p:spPr bwMode="auto">
          <a:xfrm>
            <a:off x="261170" y="1485094"/>
            <a:ext cx="8572500" cy="5273255"/>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marL="0" marR="0" lvl="0" indent="0" algn="l" defTabSz="457189" rtl="0" eaLnBrk="0" fontAlgn="base" latinLnBrk="0" hangingPunct="0">
              <a:spcBef>
                <a:spcPct val="20000"/>
              </a:spcBef>
              <a:spcAft>
                <a:spcPct val="0"/>
              </a:spcAft>
              <a:buClr>
                <a:srgbClr val="4BACC6">
                  <a:lumMod val="75000"/>
                </a:srgbClr>
              </a:buClr>
              <a:buSzTx/>
              <a:buFontTx/>
              <a:buNone/>
              <a:tabLst/>
              <a:defRPr/>
            </a:pPr>
            <a:r>
              <a:rPr kumimoji="0" lang="en-US" sz="18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The MassHealth Provider Learning Management System (LMS) for Non-OLTSS providers is a system providers can use 24/7 as an educational resource.</a:t>
            </a:r>
          </a:p>
          <a:p>
            <a:pPr marL="0" marR="0" lvl="0" indent="0" algn="l" defTabSz="457189" rtl="0" eaLnBrk="0" fontAlgn="base" latinLnBrk="0" hangingPunct="0">
              <a:spcBef>
                <a:spcPts val="1800"/>
              </a:spcBef>
              <a:spcAft>
                <a:spcPct val="0"/>
              </a:spcAft>
              <a:buClr>
                <a:srgbClr val="4BACC6">
                  <a:lumMod val="75000"/>
                </a:srgbClr>
              </a:buClr>
              <a:buSzTx/>
              <a:buFontTx/>
              <a:buNone/>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The Provider LMS delivers: </a:t>
            </a:r>
          </a:p>
          <a:p>
            <a:pPr marL="285744" marR="0" lvl="0" indent="-285744" algn="l" defTabSz="457189" rtl="0" eaLnBrk="0" fontAlgn="base" latinLnBrk="0" hangingPunct="0">
              <a:spcBef>
                <a:spcPts val="600"/>
              </a:spcBef>
              <a:spcAft>
                <a:spcPct val="0"/>
              </a:spcAft>
              <a:buClr>
                <a:srgbClr val="4BACC6">
                  <a:lumMod val="75000"/>
                </a:srgbClr>
              </a:buClr>
              <a:buSzTx/>
              <a:buFont typeface="Arial" charset="0"/>
              <a:buChar char="•"/>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Previous live training presentations</a:t>
            </a:r>
          </a:p>
          <a:p>
            <a:pPr marL="285744" marR="0" lvl="0" indent="-285744" algn="l" defTabSz="457189" rtl="0" eaLnBrk="0" fontAlgn="base" latinLnBrk="0" hangingPunct="0">
              <a:spcBef>
                <a:spcPts val="600"/>
              </a:spcBef>
              <a:spcAft>
                <a:spcPct val="0"/>
              </a:spcAft>
              <a:buClr>
                <a:srgbClr val="4BACC6">
                  <a:lumMod val="75000"/>
                </a:srgbClr>
              </a:buClr>
              <a:buSzTx/>
              <a:buFont typeface="Arial" charset="0"/>
              <a:buChar char="•"/>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New on demand training courses </a:t>
            </a:r>
          </a:p>
          <a:p>
            <a:pPr marL="285744" marR="0" lvl="0" indent="-285744" algn="l" defTabSz="457189" rtl="0" eaLnBrk="0" fontAlgn="base" latinLnBrk="0" hangingPunct="0">
              <a:spcBef>
                <a:spcPts val="600"/>
              </a:spcBef>
              <a:spcAft>
                <a:spcPct val="0"/>
              </a:spcAft>
              <a:buClr>
                <a:srgbClr val="4BACC6">
                  <a:lumMod val="75000"/>
                </a:srgbClr>
              </a:buClr>
              <a:buSzTx/>
              <a:buFont typeface="Arial" charset="0"/>
              <a:buChar char="•"/>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Resources </a:t>
            </a:r>
          </a:p>
          <a:p>
            <a:pPr marL="285744" marR="0" lvl="0" indent="-285744" algn="l" defTabSz="457189" rtl="0" eaLnBrk="0" fontAlgn="base" latinLnBrk="0" hangingPunct="0">
              <a:spcBef>
                <a:spcPts val="600"/>
              </a:spcBef>
              <a:spcAft>
                <a:spcPct val="0"/>
              </a:spcAft>
              <a:buClr>
                <a:srgbClr val="4BACC6">
                  <a:lumMod val="75000"/>
                </a:srgbClr>
              </a:buClr>
              <a:buSzTx/>
              <a:buFont typeface="Arial" charset="0"/>
              <a:buChar char="•"/>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Course surveys</a:t>
            </a: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If you are currently a registered user but have forgotten your user-name or password, you can retrieve it from the sign-in screen.</a:t>
            </a: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New Users can create a profile and begin using the system immediately.</a:t>
            </a: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Visit: </a:t>
            </a: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hlinkClick r:id="rId4"/>
              </a:rPr>
              <a:t>MassHealth BSS Provider Training portal</a:t>
            </a:r>
            <a:endParaRPr kumimoji="0" lang="en-US"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OLTSS and Dental providers should visit their respective vendor site for training opportunities.</a:t>
            </a:r>
          </a:p>
        </p:txBody>
      </p:sp>
      <p:pic>
        <p:nvPicPr>
          <p:cNvPr id="5" name="Picture 4" descr="Picture of the home screen for the new provider learning management system.">
            <a:extLst>
              <a:ext uri="{FF2B5EF4-FFF2-40B4-BE49-F238E27FC236}">
                <a16:creationId xmlns:a16="http://schemas.microsoft.com/office/drawing/2014/main" id="{FB319F7C-4334-4EA5-AF04-5C5B11C3C32E}"/>
              </a:ext>
            </a:extLst>
          </p:cNvPr>
          <p:cNvPicPr>
            <a:picLocks noChangeAspect="1"/>
          </p:cNvPicPr>
          <p:nvPr/>
        </p:nvPicPr>
        <p:blipFill>
          <a:blip r:embed="rId5"/>
          <a:stretch>
            <a:fillRect/>
          </a:stretch>
        </p:blipFill>
        <p:spPr>
          <a:xfrm>
            <a:off x="4256931" y="2066511"/>
            <a:ext cx="4324351" cy="2162680"/>
          </a:xfrm>
          <a:prstGeom prst="rect">
            <a:avLst/>
          </a:prstGeom>
          <a:noFill/>
        </p:spPr>
      </p:pic>
      <p:sp>
        <p:nvSpPr>
          <p:cNvPr id="4" name="Slide Number Placeholder 3">
            <a:extLst>
              <a:ext uri="{FF2B5EF4-FFF2-40B4-BE49-F238E27FC236}">
                <a16:creationId xmlns:a16="http://schemas.microsoft.com/office/drawing/2014/main" id="{60DD0F85-8AA5-4F12-7676-C7E037164E9D}"/>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75</a:t>
            </a:fld>
            <a:endParaRPr lang="en-US" altLang="en-US" dirty="0"/>
          </a:p>
        </p:txBody>
      </p:sp>
    </p:spTree>
    <p:custDataLst>
      <p:tags r:id="rId1"/>
    </p:custDataLst>
    <p:extLst>
      <p:ext uri="{BB962C8B-B14F-4D97-AF65-F5344CB8AC3E}">
        <p14:creationId xmlns:p14="http://schemas.microsoft.com/office/powerpoint/2010/main" val="11102338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DC1B3-26D7-12F5-F7A7-B3F650BA6C81}"/>
              </a:ext>
            </a:extLst>
          </p:cNvPr>
          <p:cNvSpPr>
            <a:spLocks noGrp="1"/>
          </p:cNvSpPr>
          <p:nvPr>
            <p:ph type="title"/>
          </p:nvPr>
        </p:nvSpPr>
        <p:spPr/>
        <p:txBody>
          <a:bodyPr/>
          <a:lstStyle/>
          <a:p>
            <a:r>
              <a:rPr lang="en-US" dirty="0"/>
              <a:t>Trainings </a:t>
            </a:r>
          </a:p>
        </p:txBody>
      </p:sp>
      <p:sp>
        <p:nvSpPr>
          <p:cNvPr id="3" name="Content Placeholder 2">
            <a:extLst>
              <a:ext uri="{FF2B5EF4-FFF2-40B4-BE49-F238E27FC236}">
                <a16:creationId xmlns:a16="http://schemas.microsoft.com/office/drawing/2014/main" id="{93CC9D14-7C29-E5DA-8061-85CB2F2FB5FE}"/>
              </a:ext>
            </a:extLst>
          </p:cNvPr>
          <p:cNvSpPr>
            <a:spLocks noGrp="1"/>
          </p:cNvSpPr>
          <p:nvPr>
            <p:ph idx="1"/>
          </p:nvPr>
        </p:nvSpPr>
        <p:spPr>
          <a:xfrm>
            <a:off x="158261" y="1401657"/>
            <a:ext cx="8862647" cy="5319818"/>
          </a:xfrm>
        </p:spPr>
        <p:txBody>
          <a:bodyPr/>
          <a:lstStyle/>
          <a:p>
            <a:pPr>
              <a:spcBef>
                <a:spcPts val="1400"/>
              </a:spcBef>
              <a:spcAft>
                <a:spcPts val="200"/>
              </a:spcAft>
            </a:pPr>
            <a:r>
              <a:rPr lang="en-US" sz="1800" b="1" dirty="0"/>
              <a:t>New Provider Orientation:</a:t>
            </a:r>
            <a:r>
              <a:rPr lang="en-US" sz="1800" dirty="0"/>
              <a:t> This session will introduce to MassHealth to </a:t>
            </a:r>
            <a:r>
              <a:rPr lang="en-US" sz="1800" b="0" i="0" dirty="0">
                <a:solidFill>
                  <a:srgbClr val="232333"/>
                </a:solidFill>
                <a:effectLst/>
              </a:rPr>
              <a:t>Providers and will supply information on key terminology and resources, along with general requirements for all MassHealth providers. </a:t>
            </a:r>
            <a:r>
              <a:rPr lang="en-US" sz="1800" dirty="0">
                <a:solidFill>
                  <a:srgbClr val="232333"/>
                </a:solidFill>
                <a:hlinkClick r:id="rId2"/>
              </a:rPr>
              <a:t>Training 3/5/26 and 3/24/26</a:t>
            </a:r>
            <a:r>
              <a:rPr lang="en-US" sz="1800" dirty="0">
                <a:solidFill>
                  <a:srgbClr val="232333"/>
                </a:solidFill>
              </a:rPr>
              <a:t>.</a:t>
            </a:r>
            <a:endParaRPr lang="en-US" sz="1800" b="0" i="0" dirty="0">
              <a:solidFill>
                <a:srgbClr val="232333"/>
              </a:solidFill>
              <a:effectLst/>
              <a:ea typeface="Calibri"/>
              <a:cs typeface="Calibri"/>
            </a:endParaRPr>
          </a:p>
          <a:p>
            <a:pPr>
              <a:spcBef>
                <a:spcPts val="1400"/>
              </a:spcBef>
              <a:spcAft>
                <a:spcPts val="200"/>
              </a:spcAft>
            </a:pPr>
            <a:r>
              <a:rPr lang="en-US" sz="1800" b="1" i="0" dirty="0">
                <a:solidFill>
                  <a:srgbClr val="232333"/>
                </a:solidFill>
                <a:effectLst/>
              </a:rPr>
              <a:t>Claim Denial Reasons and Resolutions: </a:t>
            </a:r>
            <a:r>
              <a:rPr lang="en-US" sz="1800" b="0" i="0" dirty="0">
                <a:solidFill>
                  <a:srgbClr val="232333"/>
                </a:solidFill>
                <a:effectLst/>
              </a:rPr>
              <a:t>This session will cover the most common claim denials that MassHealth providers experience and will provide instruction on how to potentially resolve these denials, including the following edits: 1945, 2502, 2020, 850, and 1010. </a:t>
            </a:r>
            <a:r>
              <a:rPr lang="en-US" sz="1800" b="0" i="0" dirty="0">
                <a:solidFill>
                  <a:srgbClr val="232333"/>
                </a:solidFill>
                <a:effectLst/>
                <a:hlinkClick r:id="rId3"/>
              </a:rPr>
              <a:t>Training 2/10/26</a:t>
            </a:r>
            <a:r>
              <a:rPr lang="en-US" sz="1800" b="0" i="0" dirty="0">
                <a:solidFill>
                  <a:srgbClr val="232333"/>
                </a:solidFill>
                <a:effectLst/>
              </a:rPr>
              <a:t>.</a:t>
            </a:r>
            <a:endParaRPr lang="en-US" sz="1800" b="0" i="0" dirty="0">
              <a:solidFill>
                <a:srgbClr val="232333"/>
              </a:solidFill>
              <a:effectLst/>
              <a:ea typeface="Calibri"/>
              <a:cs typeface="Calibri"/>
              <a:hlinkClick r:id="rId4"/>
            </a:endParaRPr>
          </a:p>
          <a:p>
            <a:pPr>
              <a:spcBef>
                <a:spcPts val="1400"/>
              </a:spcBef>
              <a:spcAft>
                <a:spcPts val="200"/>
              </a:spcAft>
            </a:pPr>
            <a:r>
              <a:rPr lang="en-US" sz="1800" b="1" i="0" dirty="0">
                <a:solidFill>
                  <a:srgbClr val="232333"/>
                </a:solidFill>
                <a:effectLst/>
              </a:rPr>
              <a:t>Office Hours Billing and Claims:</a:t>
            </a:r>
            <a:r>
              <a:rPr lang="en-US" sz="1800" b="0" i="0" dirty="0">
                <a:solidFill>
                  <a:srgbClr val="232333"/>
                </a:solidFill>
                <a:effectLst/>
              </a:rPr>
              <a:t> This session will be an open forum for providers to ask general billing and claims questions show you online tools to help you with claims questions. Please note that questions specific to your organization may need to be addressed individually. </a:t>
            </a:r>
            <a:r>
              <a:rPr lang="en-US" sz="1800" b="0" i="0" dirty="0">
                <a:solidFill>
                  <a:srgbClr val="232333"/>
                </a:solidFill>
                <a:effectLst/>
                <a:hlinkClick r:id="rId5"/>
              </a:rPr>
              <a:t>Training 3/3/26 and 4/7/26</a:t>
            </a:r>
            <a:r>
              <a:rPr lang="en-US" sz="1800" b="0" i="0" dirty="0">
                <a:solidFill>
                  <a:srgbClr val="232333"/>
                </a:solidFill>
                <a:effectLst/>
              </a:rPr>
              <a:t>.</a:t>
            </a:r>
            <a:endParaRPr lang="en-US" sz="1800" b="0" i="0" dirty="0">
              <a:solidFill>
                <a:srgbClr val="232333"/>
              </a:solidFill>
              <a:effectLst/>
              <a:ea typeface="Calibri"/>
              <a:cs typeface="Calibri"/>
            </a:endParaRPr>
          </a:p>
          <a:p>
            <a:pPr>
              <a:spcBef>
                <a:spcPts val="1400"/>
              </a:spcBef>
              <a:spcAft>
                <a:spcPts val="200"/>
              </a:spcAft>
            </a:pPr>
            <a:r>
              <a:rPr lang="en-US" sz="1800" b="1" dirty="0"/>
              <a:t>Office Hours Enrollment and Revalidation:</a:t>
            </a:r>
            <a:r>
              <a:rPr lang="en-US" sz="1800" dirty="0"/>
              <a:t> This </a:t>
            </a:r>
            <a:r>
              <a:rPr lang="en-US" sz="1800" dirty="0">
                <a:solidFill>
                  <a:srgbClr val="232333"/>
                </a:solidFill>
              </a:rPr>
              <a:t>session</a:t>
            </a:r>
            <a:r>
              <a:rPr lang="en-US" sz="1800" b="0" i="0" dirty="0">
                <a:solidFill>
                  <a:srgbClr val="232333"/>
                </a:solidFill>
                <a:effectLst/>
              </a:rPr>
              <a:t> will provide background information on MassHealth Provider Enrollment for both ORP, FFS, and Group practice providers as well as detail the requirements for enrollment. This presentation is also designed to assist providers in working through the Revalidation process. Most of the webinar will be devoted to live Q&amp;A where attendees may ask the host any questions they have regarding enrollment and revalidation. </a:t>
            </a:r>
            <a:r>
              <a:rPr lang="en-US" sz="1800" b="0" i="0" dirty="0">
                <a:solidFill>
                  <a:srgbClr val="232333"/>
                </a:solidFill>
                <a:effectLst/>
                <a:hlinkClick r:id="rId6"/>
              </a:rPr>
              <a:t>Training 3/17/26</a:t>
            </a:r>
            <a:r>
              <a:rPr lang="en-US" sz="1800" b="0" i="0" dirty="0">
                <a:solidFill>
                  <a:srgbClr val="232333"/>
                </a:solidFill>
                <a:effectLst/>
              </a:rPr>
              <a:t>.</a:t>
            </a:r>
            <a:endParaRPr lang="en-US" sz="1800" dirty="0">
              <a:ea typeface="Calibri"/>
              <a:cs typeface="Calibri"/>
            </a:endParaRPr>
          </a:p>
        </p:txBody>
      </p:sp>
      <p:sp>
        <p:nvSpPr>
          <p:cNvPr id="4" name="Slide Number Placeholder 3">
            <a:extLst>
              <a:ext uri="{FF2B5EF4-FFF2-40B4-BE49-F238E27FC236}">
                <a16:creationId xmlns:a16="http://schemas.microsoft.com/office/drawing/2014/main" id="{734B99E8-B85A-8DE8-C940-0B3A985AB00B}"/>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76</a:t>
            </a:fld>
            <a:endParaRPr lang="en-US" altLang="en-US"/>
          </a:p>
        </p:txBody>
      </p:sp>
    </p:spTree>
    <p:extLst>
      <p:ext uri="{BB962C8B-B14F-4D97-AF65-F5344CB8AC3E}">
        <p14:creationId xmlns:p14="http://schemas.microsoft.com/office/powerpoint/2010/main" val="11398072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B3D1-247D-4E96-81A2-FD727D15C20B}"/>
              </a:ext>
            </a:extLst>
          </p:cNvPr>
          <p:cNvSpPr>
            <a:spLocks noGrp="1"/>
          </p:cNvSpPr>
          <p:nvPr>
            <p:ph type="title"/>
          </p:nvPr>
        </p:nvSpPr>
        <p:spPr/>
        <p:txBody>
          <a:bodyPr/>
          <a:lstStyle/>
          <a:p>
            <a:r>
              <a:rPr lang="en-US" dirty="0">
                <a:ea typeface="Calibri" panose="020F0502020204030204" pitchFamily="34" charset="0"/>
                <a:cs typeface="Calibri" panose="020F0502020204030204" pitchFamily="34" charset="0"/>
              </a:rPr>
              <a:t>Resources</a:t>
            </a:r>
          </a:p>
        </p:txBody>
      </p:sp>
      <p:sp>
        <p:nvSpPr>
          <p:cNvPr id="4" name="Content Placeholder 3">
            <a:extLst>
              <a:ext uri="{FF2B5EF4-FFF2-40B4-BE49-F238E27FC236}">
                <a16:creationId xmlns:a16="http://schemas.microsoft.com/office/drawing/2014/main" id="{2798A544-EE07-4183-8C07-29C2770C0502}"/>
              </a:ext>
            </a:extLst>
          </p:cNvPr>
          <p:cNvSpPr>
            <a:spLocks noGrp="1"/>
          </p:cNvSpPr>
          <p:nvPr>
            <p:ph idx="1"/>
          </p:nvPr>
        </p:nvSpPr>
        <p:spPr>
          <a:xfrm>
            <a:off x="457200" y="1600200"/>
            <a:ext cx="8383725" cy="4652206"/>
          </a:xfrm>
        </p:spPr>
        <p:txBody>
          <a:bodyPr/>
          <a:lstStyle/>
          <a:p>
            <a:pPr marL="0" indent="0">
              <a:spcBef>
                <a:spcPts val="600"/>
              </a:spcBef>
              <a:spcAft>
                <a:spcPts val="600"/>
              </a:spcAft>
              <a:buClr>
                <a:srgbClr val="002060"/>
              </a:buClr>
              <a:buNone/>
            </a:pPr>
            <a:r>
              <a:rPr lang="en-US" sz="2000" b="1" dirty="0">
                <a:ea typeface="Calibri" panose="020F0502020204030204" pitchFamily="34" charset="0"/>
                <a:cs typeface="Calibri" panose="020F0502020204030204" pitchFamily="34" charset="0"/>
              </a:rPr>
              <a:t>Provider Email Alerts </a:t>
            </a:r>
          </a:p>
          <a:p>
            <a:pPr marL="0" indent="0">
              <a:spcBef>
                <a:spcPts val="600"/>
              </a:spcBef>
              <a:spcAft>
                <a:spcPts val="600"/>
              </a:spcAft>
              <a:buClr>
                <a:srgbClr val="002060"/>
              </a:buClr>
              <a:buNone/>
            </a:pPr>
            <a:r>
              <a:rPr lang="en-US" sz="2000" dirty="0">
                <a:ea typeface="Calibri" panose="020F0502020204030204" pitchFamily="34" charset="0"/>
                <a:cs typeface="Calibri" panose="020F0502020204030204" pitchFamily="34" charset="0"/>
              </a:rPr>
              <a:t>Sign up to receive email alerts when MassHealth issues new bulletins and transmittal letters, fill out the Email Notification Request for Providers on Mass.gov.</a:t>
            </a:r>
          </a:p>
          <a:p>
            <a:pPr marL="0" indent="0">
              <a:spcBef>
                <a:spcPts val="600"/>
              </a:spcBef>
              <a:spcAft>
                <a:spcPts val="600"/>
              </a:spcAft>
              <a:buClr>
                <a:srgbClr val="002060"/>
              </a:buClr>
              <a:buNone/>
            </a:pPr>
            <a:r>
              <a:rPr lang="en-US" sz="2000" dirty="0">
                <a:ea typeface="Calibri" panose="020F0502020204030204" pitchFamily="34" charset="0"/>
                <a:cs typeface="Calibri" panose="020F0502020204030204" pitchFamily="34" charset="0"/>
                <a:hlinkClick r:id="rId4"/>
              </a:rPr>
              <a:t>MassHealth New Bulletin and Transmittal Letters</a:t>
            </a:r>
            <a:endParaRPr lang="en-US" sz="2000" dirty="0">
              <a:ea typeface="Calibri" panose="020F0502020204030204" pitchFamily="34" charset="0"/>
              <a:cs typeface="Calibri" panose="020F0502020204030204" pitchFamily="34" charset="0"/>
            </a:endParaRPr>
          </a:p>
          <a:p>
            <a:pPr marL="0" indent="0">
              <a:spcBef>
                <a:spcPts val="1800"/>
              </a:spcBef>
              <a:spcAft>
                <a:spcPts val="600"/>
              </a:spcAft>
              <a:buClr>
                <a:srgbClr val="002060"/>
              </a:buClr>
              <a:buNone/>
            </a:pPr>
            <a:r>
              <a:rPr lang="en-US" sz="2000" b="1" dirty="0">
                <a:ea typeface="Calibri" panose="020F0502020204030204" pitchFamily="34" charset="0"/>
                <a:cs typeface="Calibri" panose="020F0502020204030204" pitchFamily="34" charset="0"/>
              </a:rPr>
              <a:t>MassHealth Website</a:t>
            </a:r>
          </a:p>
          <a:p>
            <a:pPr>
              <a:spcBef>
                <a:spcPts val="600"/>
              </a:spcBef>
              <a:spcAft>
                <a:spcPts val="600"/>
              </a:spcAft>
              <a:buClr>
                <a:srgbClr val="002060"/>
              </a:buClr>
              <a:buFont typeface="Arial" panose="020B0604020202020204" pitchFamily="34" charset="0"/>
              <a:buChar char="•"/>
            </a:pPr>
            <a:r>
              <a:rPr lang="en-US" sz="2000" dirty="0">
                <a:ea typeface="Calibri" panose="020F0502020204030204" pitchFamily="34" charset="0"/>
                <a:cs typeface="Calibri" panose="020F0502020204030204" pitchFamily="34" charset="0"/>
              </a:rPr>
              <a:t> </a:t>
            </a:r>
            <a:r>
              <a:rPr lang="en-US" sz="2000" dirty="0">
                <a:solidFill>
                  <a:srgbClr val="002060"/>
                </a:solidFill>
                <a:ea typeface="Calibri" panose="020F0502020204030204" pitchFamily="34" charset="0"/>
                <a:cs typeface="Calibri" panose="020F0502020204030204" pitchFamily="34" charset="0"/>
                <a:hlinkClick r:id="rId5"/>
              </a:rPr>
              <a:t>Bulletins are Available on Mass.gov</a:t>
            </a:r>
            <a:endParaRPr lang="en-US" sz="2000" dirty="0">
              <a:solidFill>
                <a:srgbClr val="002060"/>
              </a:solidFill>
              <a:ea typeface="Calibri" panose="020F0502020204030204" pitchFamily="34" charset="0"/>
              <a:cs typeface="Calibri" panose="020F0502020204030204" pitchFamily="34" charset="0"/>
            </a:endParaRPr>
          </a:p>
          <a:p>
            <a:pPr>
              <a:spcBef>
                <a:spcPts val="600"/>
              </a:spcBef>
              <a:spcAft>
                <a:spcPts val="600"/>
              </a:spcAft>
              <a:buClr>
                <a:srgbClr val="002060"/>
              </a:buClr>
              <a:buFont typeface="Arial" panose="020B0604020202020204" pitchFamily="34" charset="0"/>
              <a:buChar char="•"/>
            </a:pPr>
            <a:r>
              <a:rPr lang="en-US" sz="2000" dirty="0">
                <a:solidFill>
                  <a:srgbClr val="002060"/>
                </a:solidFill>
                <a:ea typeface="Calibri" panose="020F0502020204030204" pitchFamily="34" charset="0"/>
                <a:cs typeface="Calibri" panose="020F0502020204030204" pitchFamily="34" charset="0"/>
              </a:rPr>
              <a:t> </a:t>
            </a:r>
            <a:r>
              <a:rPr lang="en-US" sz="2000" dirty="0">
                <a:solidFill>
                  <a:srgbClr val="002060"/>
                </a:solidFill>
                <a:ea typeface="Calibri" panose="020F0502020204030204" pitchFamily="34" charset="0"/>
                <a:cs typeface="Calibri" panose="020F0502020204030204" pitchFamily="34" charset="0"/>
                <a:hlinkClick r:id="rId6"/>
              </a:rPr>
              <a:t>MassHealth Providers web page</a:t>
            </a:r>
            <a:endParaRPr lang="en-US" sz="2000" dirty="0">
              <a:solidFill>
                <a:srgbClr val="002060"/>
              </a:solidFill>
              <a:ea typeface="Calibri" panose="020F0502020204030204" pitchFamily="34" charset="0"/>
              <a:cs typeface="Calibri" panose="020F0502020204030204" pitchFamily="34" charset="0"/>
            </a:endParaRPr>
          </a:p>
          <a:p>
            <a:pPr>
              <a:spcBef>
                <a:spcPts val="600"/>
              </a:spcBef>
              <a:spcAft>
                <a:spcPts val="600"/>
              </a:spcAft>
              <a:buClr>
                <a:srgbClr val="002060"/>
              </a:buClr>
              <a:buFont typeface="Arial" panose="020B0604020202020204" pitchFamily="34" charset="0"/>
              <a:buChar char="•"/>
            </a:pPr>
            <a:r>
              <a:rPr lang="en-US" sz="2000" dirty="0">
                <a:ea typeface="Calibri" panose="020F0502020204030204" pitchFamily="34" charset="0"/>
                <a:cs typeface="Calibri" panose="020F0502020204030204" pitchFamily="34" charset="0"/>
              </a:rPr>
              <a:t> </a:t>
            </a:r>
            <a:r>
              <a:rPr lang="en-US" sz="2000" dirty="0">
                <a:solidFill>
                  <a:srgbClr val="002060"/>
                </a:solidFill>
                <a:ea typeface="Calibri" panose="020F0502020204030204" pitchFamily="34" charset="0"/>
                <a:cs typeface="Calibri" panose="020F0502020204030204" pitchFamily="34" charset="0"/>
                <a:hlinkClick r:id="rId7"/>
              </a:rPr>
              <a:t>The ACA ORP Requirements for MassHealth Providers</a:t>
            </a:r>
            <a:endParaRPr lang="en-US" sz="1600" dirty="0">
              <a:solidFill>
                <a:srgbClr val="002060"/>
              </a:solidFill>
            </a:endParaRPr>
          </a:p>
        </p:txBody>
      </p:sp>
      <p:sp>
        <p:nvSpPr>
          <p:cNvPr id="3" name="Slide Number Placeholder 3">
            <a:extLst>
              <a:ext uri="{FF2B5EF4-FFF2-40B4-BE49-F238E27FC236}">
                <a16:creationId xmlns:a16="http://schemas.microsoft.com/office/drawing/2014/main" id="{2ED8E3D9-9924-276C-37F6-A07BBAD8F6E9}"/>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77</a:t>
            </a:fld>
            <a:endParaRPr lang="en-US" altLang="en-US" dirty="0"/>
          </a:p>
        </p:txBody>
      </p:sp>
    </p:spTree>
    <p:custDataLst>
      <p:tags r:id="rId1"/>
    </p:custDataLst>
    <p:extLst>
      <p:ext uri="{BB962C8B-B14F-4D97-AF65-F5344CB8AC3E}">
        <p14:creationId xmlns:p14="http://schemas.microsoft.com/office/powerpoint/2010/main" val="28420934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420825F-5C42-48D3-A877-D87BA0EF2347}"/>
              </a:ext>
            </a:extLst>
          </p:cNvPr>
          <p:cNvSpPr>
            <a:spLocks noGrp="1"/>
          </p:cNvSpPr>
          <p:nvPr>
            <p:ph type="title"/>
          </p:nvPr>
        </p:nvSpPr>
        <p:spPr>
          <a:xfrm>
            <a:off x="1776046" y="2998113"/>
            <a:ext cx="4994031" cy="905672"/>
          </a:xfrm>
        </p:spPr>
        <p:txBody>
          <a:bodyPr/>
          <a:lstStyle/>
          <a:p>
            <a:pPr algn="ctr"/>
            <a:r>
              <a:rPr lang="en-US" altLang="en-US" sz="4800" dirty="0">
                <a:ea typeface="Calibri" panose="020F0502020204030204" pitchFamily="34" charset="0"/>
                <a:cs typeface="Calibri" panose="020F0502020204030204" pitchFamily="34" charset="0"/>
              </a:rPr>
              <a:t>Thank you!</a:t>
            </a:r>
          </a:p>
        </p:txBody>
      </p:sp>
      <p:sp>
        <p:nvSpPr>
          <p:cNvPr id="2" name="Slide Number Placeholder 3">
            <a:extLst>
              <a:ext uri="{FF2B5EF4-FFF2-40B4-BE49-F238E27FC236}">
                <a16:creationId xmlns:a16="http://schemas.microsoft.com/office/drawing/2014/main" id="{B183545E-4C2C-EDAF-4124-AFFE2D3A089D}"/>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78</a:t>
            </a:fld>
            <a:endParaRPr lang="en-US" altLang="en-US" dirty="0"/>
          </a:p>
        </p:txBody>
      </p:sp>
    </p:spTree>
    <p:custDataLst>
      <p:tags r:id="rId1"/>
    </p:custDataLst>
    <p:extLst>
      <p:ext uri="{BB962C8B-B14F-4D97-AF65-F5344CB8AC3E}">
        <p14:creationId xmlns:p14="http://schemas.microsoft.com/office/powerpoint/2010/main" val="10014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B1B25-47BD-E298-6B16-90FF8C173778}"/>
              </a:ext>
            </a:extLst>
          </p:cNvPr>
          <p:cNvSpPr>
            <a:spLocks noGrp="1"/>
          </p:cNvSpPr>
          <p:nvPr>
            <p:ph type="title"/>
          </p:nvPr>
        </p:nvSpPr>
        <p:spPr/>
        <p:txBody>
          <a:bodyPr/>
          <a:lstStyle/>
          <a:p>
            <a:r>
              <a:rPr lang="en-US" dirty="0"/>
              <a:t>Payment for Services Requiring a Referral</a:t>
            </a:r>
          </a:p>
        </p:txBody>
      </p:sp>
      <p:sp>
        <p:nvSpPr>
          <p:cNvPr id="3" name="Content Placeholder 2">
            <a:extLst>
              <a:ext uri="{FF2B5EF4-FFF2-40B4-BE49-F238E27FC236}">
                <a16:creationId xmlns:a16="http://schemas.microsoft.com/office/drawing/2014/main" id="{7BDFA43A-A36C-91FC-5831-DEE5B5AD41DE}"/>
              </a:ext>
            </a:extLst>
          </p:cNvPr>
          <p:cNvSpPr>
            <a:spLocks noGrp="1"/>
          </p:cNvSpPr>
          <p:nvPr>
            <p:ph idx="1"/>
          </p:nvPr>
        </p:nvSpPr>
        <p:spPr/>
        <p:txBody>
          <a:bodyPr/>
          <a:lstStyle/>
          <a:p>
            <a:pPr marL="0" indent="0">
              <a:spcBef>
                <a:spcPts val="1800"/>
              </a:spcBef>
              <a:buNone/>
            </a:pPr>
            <a:r>
              <a:rPr lang="en-US" sz="2000" dirty="0"/>
              <a:t>Failure to obtain a referral, when required, will result in non-payment of claims. Note that a referral is different from a Prior Authorization.</a:t>
            </a:r>
          </a:p>
          <a:p>
            <a:pPr marL="0" indent="0">
              <a:spcBef>
                <a:spcPts val="1800"/>
              </a:spcBef>
              <a:buNone/>
            </a:pPr>
            <a:r>
              <a:rPr lang="en-US" sz="2000" b="1" dirty="0"/>
              <a:t>Payment for services is subject to all conditions and restrictions of MassHealth, including but not limited to, the scope of covered services for a member’s coverage type, service limitations, and prior-authorization requirements. </a:t>
            </a:r>
          </a:p>
          <a:p>
            <a:pPr marL="0" indent="0">
              <a:spcBef>
                <a:spcPts val="1800"/>
              </a:spcBef>
              <a:buNone/>
            </a:pPr>
            <a:r>
              <a:rPr lang="en-US" sz="2000" dirty="0"/>
              <a:t>See </a:t>
            </a:r>
            <a:r>
              <a:rPr lang="en-US" sz="2000" dirty="0">
                <a:hlinkClick r:id="rId2"/>
              </a:rPr>
              <a:t>130 CMR 450.000: Administrative and Billing Regulations</a:t>
            </a:r>
            <a:endParaRPr lang="en-US" sz="2400" dirty="0"/>
          </a:p>
        </p:txBody>
      </p:sp>
      <p:sp>
        <p:nvSpPr>
          <p:cNvPr id="4" name="Slide Number Placeholder 3">
            <a:extLst>
              <a:ext uri="{FF2B5EF4-FFF2-40B4-BE49-F238E27FC236}">
                <a16:creationId xmlns:a16="http://schemas.microsoft.com/office/drawing/2014/main" id="{8AF88A97-DD2B-AB18-A834-B5E4184C3503}"/>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8</a:t>
            </a:fld>
            <a:endParaRPr lang="en-US" altLang="en-US" dirty="0"/>
          </a:p>
        </p:txBody>
      </p:sp>
    </p:spTree>
    <p:extLst>
      <p:ext uri="{BB962C8B-B14F-4D97-AF65-F5344CB8AC3E}">
        <p14:creationId xmlns:p14="http://schemas.microsoft.com/office/powerpoint/2010/main" val="3718587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88A3-BEEB-E1A5-9BE4-37E67EC5615E}"/>
              </a:ext>
            </a:extLst>
          </p:cNvPr>
          <p:cNvSpPr>
            <a:spLocks noGrp="1"/>
          </p:cNvSpPr>
          <p:nvPr>
            <p:ph type="title"/>
          </p:nvPr>
        </p:nvSpPr>
        <p:spPr>
          <a:xfrm>
            <a:off x="457200" y="304800"/>
            <a:ext cx="6553200" cy="838200"/>
          </a:xfrm>
        </p:spPr>
        <p:txBody>
          <a:bodyPr/>
          <a:lstStyle/>
          <a:p>
            <a:r>
              <a:rPr lang="en-US" dirty="0"/>
              <a:t>Referring Provider Requirements </a:t>
            </a:r>
          </a:p>
        </p:txBody>
      </p:sp>
      <p:sp>
        <p:nvSpPr>
          <p:cNvPr id="5" name="Content Placeholder 4">
            <a:extLst>
              <a:ext uri="{FF2B5EF4-FFF2-40B4-BE49-F238E27FC236}">
                <a16:creationId xmlns:a16="http://schemas.microsoft.com/office/drawing/2014/main" id="{271C9C5C-2D54-0647-170F-514F0D243E98}"/>
              </a:ext>
            </a:extLst>
          </p:cNvPr>
          <p:cNvSpPr>
            <a:spLocks noGrp="1"/>
          </p:cNvSpPr>
          <p:nvPr>
            <p:ph idx="1"/>
          </p:nvPr>
        </p:nvSpPr>
        <p:spPr>
          <a:xfrm>
            <a:off x="457200" y="1600200"/>
            <a:ext cx="8229600" cy="4953000"/>
          </a:xfrm>
        </p:spPr>
        <p:txBody>
          <a:bodyPr/>
          <a:lstStyle/>
          <a:p>
            <a:pPr marL="0" indent="0">
              <a:spcBef>
                <a:spcPts val="1800"/>
              </a:spcBef>
              <a:buNone/>
            </a:pPr>
            <a:r>
              <a:rPr lang="en-US" sz="2000" dirty="0"/>
              <a:t>Claims submitted to MassHealth for services that require a referral must include the National Provider Identifier (NPI) of an authorized individual referring provider. </a:t>
            </a:r>
          </a:p>
          <a:p>
            <a:pPr marL="0" indent="0">
              <a:spcBef>
                <a:spcPts val="1800"/>
              </a:spcBef>
              <a:buNone/>
            </a:pPr>
            <a:r>
              <a:rPr lang="en-US" sz="2000" dirty="0"/>
              <a:t>When the PCC Plan and Primary Care ACO Plan referrals are reinstated, billing providers must include the NPI of an authorized, enrolled referring provider on every claim for a service for which a referral is required for the claim to be payable. </a:t>
            </a:r>
          </a:p>
          <a:p>
            <a:pPr marL="0" indent="0">
              <a:spcBef>
                <a:spcPts val="1800"/>
              </a:spcBef>
              <a:buNone/>
            </a:pPr>
            <a:r>
              <a:rPr lang="en-US" sz="2000" dirty="0"/>
              <a:t>See </a:t>
            </a:r>
            <a:r>
              <a:rPr lang="en-US" sz="2000" dirty="0">
                <a:hlinkClick r:id="rId2"/>
              </a:rPr>
              <a:t>All-Provider Bulletin 286</a:t>
            </a:r>
            <a:r>
              <a:rPr lang="en-US" sz="2000" dirty="0"/>
              <a:t> (with updated information provided in </a:t>
            </a:r>
            <a:r>
              <a:rPr lang="en-US" sz="2000" dirty="0">
                <a:hlinkClick r:id="rId3"/>
              </a:rPr>
              <a:t>All Provider Bulletins 361, 376, 380, and 391</a:t>
            </a:r>
            <a:r>
              <a:rPr lang="en-US" sz="2000" dirty="0"/>
              <a:t>), for details on Ordering, Referring, &amp; Prescribing (ORP) requirements, including the list of individual provider types that are considered authorized referring providers.</a:t>
            </a:r>
          </a:p>
        </p:txBody>
      </p:sp>
      <p:sp>
        <p:nvSpPr>
          <p:cNvPr id="3" name="Slide Number Placeholder 3">
            <a:extLst>
              <a:ext uri="{FF2B5EF4-FFF2-40B4-BE49-F238E27FC236}">
                <a16:creationId xmlns:a16="http://schemas.microsoft.com/office/drawing/2014/main" id="{F0F00A19-7FAA-E2A7-053D-F0C14FF88CF5}"/>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815A0231-9940-4863-B13E-2164784B5DAF}" type="slidenum">
              <a:rPr lang="en-US" altLang="en-US" smtClean="0"/>
              <a:pPr>
                <a:defRPr/>
              </a:pPr>
              <a:t>9</a:t>
            </a:fld>
            <a:endParaRPr lang="en-US" altLang="en-US" dirty="0"/>
          </a:p>
        </p:txBody>
      </p:sp>
    </p:spTree>
    <p:extLst>
      <p:ext uri="{BB962C8B-B14F-4D97-AF65-F5344CB8AC3E}">
        <p14:creationId xmlns:p14="http://schemas.microsoft.com/office/powerpoint/2010/main" val="1183023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8ycfI16S"/>
  <p:tag name="ARTICULATE_PROJECT_OPEN" val="0"/>
  <p:tag name="ARTICULATE_SLIDE_COUNT" val="5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Maximu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3">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3" id="{8AB0A172-141B-4C06-941D-4D716FD60812}" vid="{D6909EBD-985C-4410-89FD-3CCC4B78829D}"/>
    </a:ext>
  </a:extLst>
</a:theme>
</file>

<file path=ppt/theme/theme4.xml><?xml version="1.0" encoding="utf-8"?>
<a:theme xmlns:a="http://schemas.openxmlformats.org/drawingml/2006/main" name="PP Theme Templat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 Theme Template" id="{580158CB-1864-43DD-B78B-3ACB16AF4676}" vid="{EDA5F751-A840-4988-A181-7EE7B7F81CB4}"/>
    </a:ext>
  </a:extLst>
</a:theme>
</file>

<file path=ppt/theme/theme5.xml><?xml version="1.0" encoding="utf-8"?>
<a:theme xmlns:a="http://schemas.openxmlformats.org/drawingml/2006/main" name="2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7435</Words>
  <Application>Microsoft Office PowerPoint</Application>
  <PresentationFormat>On-screen Show (4:3)</PresentationFormat>
  <Paragraphs>797</Paragraphs>
  <Slides>78</Slides>
  <Notes>43</Notes>
  <HiddenSlides>0</HiddenSlides>
  <MMClips>0</MMClips>
  <ScaleCrop>false</ScaleCrop>
  <HeadingPairs>
    <vt:vector size="8" baseType="variant">
      <vt:variant>
        <vt:lpstr>Fonts Used</vt:lpstr>
      </vt:variant>
      <vt:variant>
        <vt:i4>13</vt:i4>
      </vt:variant>
      <vt:variant>
        <vt:lpstr>Theme</vt:lpstr>
      </vt:variant>
      <vt:variant>
        <vt:i4>5</vt:i4>
      </vt:variant>
      <vt:variant>
        <vt:lpstr>Slide Titles</vt:lpstr>
      </vt:variant>
      <vt:variant>
        <vt:i4>78</vt:i4>
      </vt:variant>
      <vt:variant>
        <vt:lpstr>Custom Shows</vt:lpstr>
      </vt:variant>
      <vt:variant>
        <vt:i4>1</vt:i4>
      </vt:variant>
    </vt:vector>
  </HeadingPairs>
  <TitlesOfParts>
    <vt:vector size="97" baseType="lpstr">
      <vt:lpstr>MS PGothic</vt:lpstr>
      <vt:lpstr>Aptos</vt:lpstr>
      <vt:lpstr>Arial</vt:lpstr>
      <vt:lpstr>Arial,Sans-Serif</vt:lpstr>
      <vt:lpstr>Calibri</vt:lpstr>
      <vt:lpstr>Corbel</vt:lpstr>
      <vt:lpstr>Courier New</vt:lpstr>
      <vt:lpstr>Franklin Gothic Book</vt:lpstr>
      <vt:lpstr>Franklin Gothic Demi</vt:lpstr>
      <vt:lpstr>Open Sans</vt:lpstr>
      <vt:lpstr>Times New Roman</vt:lpstr>
      <vt:lpstr>Verdana</vt:lpstr>
      <vt:lpstr>Wingdings</vt:lpstr>
      <vt:lpstr>1_Office Theme</vt:lpstr>
      <vt:lpstr>3_Office Theme</vt:lpstr>
      <vt:lpstr>Theme3</vt:lpstr>
      <vt:lpstr>PP Theme Template</vt:lpstr>
      <vt:lpstr>2_Office Theme</vt:lpstr>
      <vt:lpstr>Massachusetts Healthcare Training Forum</vt:lpstr>
      <vt:lpstr>Disclaimer</vt:lpstr>
      <vt:lpstr>Agenda</vt:lpstr>
      <vt:lpstr>Primary Care Clinician Plan / Primary Care ACO Referrals  Presented by – Nestor Rivera, Sr. Provider Relations Specialist, MassHealth Business Support Services</vt:lpstr>
      <vt:lpstr>Overview</vt:lpstr>
      <vt:lpstr>PCC Plan –  Referrals for Services</vt:lpstr>
      <vt:lpstr>Primary Care ACO –  Referrals for Services</vt:lpstr>
      <vt:lpstr>Payment for Services Requiring a Referral</vt:lpstr>
      <vt:lpstr>Referring Provider Requirements </vt:lpstr>
      <vt:lpstr>Urgent Care Services</vt:lpstr>
      <vt:lpstr>Primary Care Provider Role </vt:lpstr>
      <vt:lpstr>Advancing Interoperability  and Improving Prior Authorization Processes  Presented by – Nestor Rivera, Sr. Provider Relations Specialist, MassHealth Business Support Services</vt:lpstr>
      <vt:lpstr>Interoperability 2026</vt:lpstr>
      <vt:lpstr>Virtual Gateway (VG)/Provider Online Service Center (POSC) User Updates   Presented by – Nestor Rivera, Sr. Provider Relations Specialist, MassHealth Business Support Services</vt:lpstr>
      <vt:lpstr>VG/POSC Accounts</vt:lpstr>
      <vt:lpstr>VG/POSC Account Generic User IDs</vt:lpstr>
      <vt:lpstr>Primary User Reminders  Presented by – Nestor Rivera, Sr. Provider Relations Specialist, MassHealth Business Support Services</vt:lpstr>
      <vt:lpstr>Primary User Policy</vt:lpstr>
      <vt:lpstr>Primary User Policy (continued)</vt:lpstr>
      <vt:lpstr>Responsibilities of Provider Organizations </vt:lpstr>
      <vt:lpstr>Responsibilities of Provider Organizations (continued)</vt:lpstr>
      <vt:lpstr>Options for Updating Primary User Assignments (slide 1 of 3)</vt:lpstr>
      <vt:lpstr>Options for Updating Primary User Assignments (slide 2 of 3)</vt:lpstr>
      <vt:lpstr>Options for Updating Primary User Assignments (slide 3 of 3)</vt:lpstr>
      <vt:lpstr>Office of Accountable Care and Behavioral Health (ACBH) Updates  Presented by- Michael Gilleran, Provider Operations Specialist, MassHealth Operations</vt:lpstr>
      <vt:lpstr> ACO Changes Effective January 1, 2026 </vt:lpstr>
      <vt:lpstr>ACO Changes Effective January 1, 2026 </vt:lpstr>
      <vt:lpstr>ACO Changes Effective January 1, 2026 (continued) </vt:lpstr>
      <vt:lpstr>Primary Care Provider Changes  (slide 1 of 9) </vt:lpstr>
      <vt:lpstr>Primary Care Provider Changes  (slide 2 of 9) </vt:lpstr>
      <vt:lpstr>Primary Care Provider Changes  (slide 3 of 9) </vt:lpstr>
      <vt:lpstr>Primary Care Provider Changes  (slide 4 of 9)</vt:lpstr>
      <vt:lpstr>Primary Care Provider Changes  (slide 5 of 9) </vt:lpstr>
      <vt:lpstr>Primary Care Provider Changes  (slide 6 of 9) </vt:lpstr>
      <vt:lpstr>Primary Care Provider Changes  (slide 7 of 9) </vt:lpstr>
      <vt:lpstr>Primary Care Provider Changes  (slide 8 of 9) </vt:lpstr>
      <vt:lpstr>Primary Care Provider Changes  (slide 9 of 9) </vt:lpstr>
      <vt:lpstr>Hospital Changes (slide 1 of 3)</vt:lpstr>
      <vt:lpstr>Hospital Changes (slide 2 of 3)</vt:lpstr>
      <vt:lpstr>Hospital Changes (slide 3 of 3)</vt:lpstr>
      <vt:lpstr>Continuity of Care</vt:lpstr>
      <vt:lpstr>WellSense In-House Transition of the Behavioral Health Benefit</vt:lpstr>
      <vt:lpstr>WellSense In-House Transition of the Behavioral Health Benefit</vt:lpstr>
      <vt:lpstr>Fee-for-Service Provider Directory   Presented by- Michael Gilleran, Provider Operations Specialist, MassHealth Operations</vt:lpstr>
      <vt:lpstr>FFS Directory Updates</vt:lpstr>
      <vt:lpstr>Directory on Mass.gov</vt:lpstr>
      <vt:lpstr>Directory on Mass.gov (continued) </vt:lpstr>
      <vt:lpstr>Maintaining Directory Information: Provider Self-Service</vt:lpstr>
      <vt:lpstr>Maintaining Directory Information: Revalidation</vt:lpstr>
      <vt:lpstr>Mass.gov Improvements  Presented by- Michael Gilleran, Provider Operations Specialist, MassHealth Operations</vt:lpstr>
      <vt:lpstr>Application Changes</vt:lpstr>
      <vt:lpstr>Application Requests on Mass.gov</vt:lpstr>
      <vt:lpstr>Updating Provider Files</vt:lpstr>
      <vt:lpstr>Mass.gov Updates – Group Links/Affiliations</vt:lpstr>
      <vt:lpstr>Mass.gov Updates – Job Aids</vt:lpstr>
      <vt:lpstr>Mass.gov Updates – EDI Request Form</vt:lpstr>
      <vt:lpstr>Mass.gov Updates – EDI Request Form (continued)</vt:lpstr>
      <vt:lpstr>Long-Term Services and Supports   Presented by – Lindsey Klauka Associate Director of Provider Enrollment Revalidation Training Team</vt:lpstr>
      <vt:lpstr>LTSS Provider Communications (slide 1 of 2)</vt:lpstr>
      <vt:lpstr>LTSS Provider Communications (slide 2 of 2)</vt:lpstr>
      <vt:lpstr>LTSS Provider Trainings and Quality Forums</vt:lpstr>
      <vt:lpstr>Nursing Facilities Ownership      Disclosure Form</vt:lpstr>
      <vt:lpstr>Nursing Facilities Ownership      Disclosure Form (continued)</vt:lpstr>
      <vt:lpstr>MassHealth Dental Program Vendor Transition  Presented by – Michelle Croy, Sr. Provider Relations Specialist, MassHealth Business Support Services </vt:lpstr>
      <vt:lpstr>MassHealth Dental Program Vendor Transition</vt:lpstr>
      <vt:lpstr>MassHealth Dental Program Vendor Transition (continued)</vt:lpstr>
      <vt:lpstr>Where to get more information?</vt:lpstr>
      <vt:lpstr>Payment Error Rate Measurement (PERM) RY 2026  Presented by – Michelle Croy, Sr. Provider Relations Specialist, MassHealth Business Support Services</vt:lpstr>
      <vt:lpstr>PERM RY 2026</vt:lpstr>
      <vt:lpstr>PERM RY 2026 Provider Responsibilities</vt:lpstr>
      <vt:lpstr>PERM RY 2026 Provider Documentation Errors</vt:lpstr>
      <vt:lpstr>PERM RY 2026 Resources</vt:lpstr>
      <vt:lpstr>MassHealth Updates   Presented by – Michelle Croy, Sr. Provider Relations Specialist, MassHealth Business Support Services</vt:lpstr>
      <vt:lpstr>All Provider Bulletins</vt:lpstr>
      <vt:lpstr>Provider Education LMS </vt:lpstr>
      <vt:lpstr>Trainings </vt:lpstr>
      <vt:lpstr>Resources</vt:lpstr>
      <vt:lpstr>Thank you!</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MassHealth Provider Services Winter 2026</dc:title>
  <dc:creator>MassHealth Provider Services</dc:creator>
  <cp:lastModifiedBy>Kane, Sue</cp:lastModifiedBy>
  <cp:revision>2</cp:revision>
  <dcterms:created xsi:type="dcterms:W3CDTF">2026-03-18T14:00:53Z</dcterms:created>
  <dcterms:modified xsi:type="dcterms:W3CDTF">2026-03-18T14:07:22Z</dcterms:modified>
</cp:coreProperties>
</file>