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6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62.xml" ContentType="application/vnd.openxmlformats-officedocument.presentationml.tags+xml"/>
  <Override PartName="/ppt/notesSlides/notesSlide43.xml" ContentType="application/vnd.openxmlformats-officedocument.presentationml.notesSlide+xml"/>
  <Override PartName="/ppt/tags/tag63.xml" ContentType="application/vnd.openxmlformats-officedocument.presentationml.tags+xml"/>
  <Override PartName="/ppt/notesSlides/notesSlide4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45.xml" ContentType="application/vnd.openxmlformats-officedocument.presentationml.notesSlide+xml"/>
  <Override PartName="/ppt/tags/tag68.xml" ContentType="application/vnd.openxmlformats-officedocument.presentationml.tags+xml"/>
  <Override PartName="/ppt/notesSlides/notesSlide46.xml" ContentType="application/vnd.openxmlformats-officedocument.presentationml.notesSlide+xml"/>
  <Override PartName="/ppt/tags/tag69.xml" ContentType="application/vnd.openxmlformats-officedocument.presentationml.tags+xml"/>
  <Override PartName="/ppt/notesSlides/notesSlide47.xml" ContentType="application/vnd.openxmlformats-officedocument.presentationml.notesSlide+xml"/>
  <Override PartName="/ppt/tags/tag70.xml" ContentType="application/vnd.openxmlformats-officedocument.presentationml.tags+xml"/>
  <Override PartName="/ppt/notesSlides/notesSlide48.xml" ContentType="application/vnd.openxmlformats-officedocument.presentationml.notesSlide+xml"/>
  <Override PartName="/ppt/tags/tag71.xml" ContentType="application/vnd.openxmlformats-officedocument.presentationml.tags+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0" r:id="rId5"/>
    <p:sldMasterId id="2147483717" r:id="rId6"/>
    <p:sldMasterId id="2147483730" r:id="rId7"/>
    <p:sldMasterId id="2147483738" r:id="rId8"/>
    <p:sldMasterId id="2147483753" r:id="rId9"/>
  </p:sldMasterIdLst>
  <p:notesMasterIdLst>
    <p:notesMasterId r:id="rId122"/>
  </p:notesMasterIdLst>
  <p:sldIdLst>
    <p:sldId id="3895" r:id="rId10"/>
    <p:sldId id="2145707330" r:id="rId11"/>
    <p:sldId id="2147482537" r:id="rId12"/>
    <p:sldId id="2147482647" r:id="rId13"/>
    <p:sldId id="2147482656" r:id="rId14"/>
    <p:sldId id="2147309418" r:id="rId15"/>
    <p:sldId id="2147482657" r:id="rId16"/>
    <p:sldId id="2147309419" r:id="rId17"/>
    <p:sldId id="2147482658" r:id="rId18"/>
    <p:sldId id="2147482659" r:id="rId19"/>
    <p:sldId id="2147482660" r:id="rId20"/>
    <p:sldId id="2147482661" r:id="rId21"/>
    <p:sldId id="2147482662" r:id="rId22"/>
    <p:sldId id="2147482663" r:id="rId23"/>
    <p:sldId id="2147309421" r:id="rId24"/>
    <p:sldId id="2147309426" r:id="rId25"/>
    <p:sldId id="2147309422" r:id="rId26"/>
    <p:sldId id="2147309410" r:id="rId27"/>
    <p:sldId id="2147309428" r:id="rId28"/>
    <p:sldId id="2145707323" r:id="rId29"/>
    <p:sldId id="2145707324" r:id="rId30"/>
    <p:sldId id="2145707325" r:id="rId31"/>
    <p:sldId id="2145707483" r:id="rId32"/>
    <p:sldId id="2147482625" r:id="rId33"/>
    <p:sldId id="2147482588" r:id="rId34"/>
    <p:sldId id="488" r:id="rId35"/>
    <p:sldId id="491" r:id="rId36"/>
    <p:sldId id="2147482628" r:id="rId37"/>
    <p:sldId id="2147482441" r:id="rId38"/>
    <p:sldId id="2147482664" r:id="rId39"/>
    <p:sldId id="2147482447" r:id="rId40"/>
    <p:sldId id="2147482446" r:id="rId41"/>
    <p:sldId id="2147482665" r:id="rId42"/>
    <p:sldId id="2147482449" r:id="rId43"/>
    <p:sldId id="2147482666" r:id="rId44"/>
    <p:sldId id="2147482448" r:id="rId45"/>
    <p:sldId id="2147482443" r:id="rId46"/>
    <p:sldId id="2147482567" r:id="rId47"/>
    <p:sldId id="2147482627" r:id="rId48"/>
    <p:sldId id="2147482648" r:id="rId49"/>
    <p:sldId id="2147482668" r:id="rId50"/>
    <p:sldId id="2147482669" r:id="rId51"/>
    <p:sldId id="2147482670" r:id="rId52"/>
    <p:sldId id="2147482671" r:id="rId53"/>
    <p:sldId id="2147482645" r:id="rId54"/>
    <p:sldId id="2147482672" r:id="rId55"/>
    <p:sldId id="2147482653" r:id="rId56"/>
    <p:sldId id="2147482673" r:id="rId57"/>
    <p:sldId id="2145707871" r:id="rId58"/>
    <p:sldId id="2147482674" r:id="rId59"/>
    <p:sldId id="2145707880" r:id="rId60"/>
    <p:sldId id="2147482676" r:id="rId61"/>
    <p:sldId id="2145707881" r:id="rId62"/>
    <p:sldId id="2147482675" r:id="rId63"/>
    <p:sldId id="2147482613" r:id="rId64"/>
    <p:sldId id="257" r:id="rId65"/>
    <p:sldId id="2147482473" r:id="rId66"/>
    <p:sldId id="2147482512" r:id="rId67"/>
    <p:sldId id="2147482520" r:id="rId68"/>
    <p:sldId id="2147482522" r:id="rId69"/>
    <p:sldId id="2147482629" r:id="rId70"/>
    <p:sldId id="2147482517" r:id="rId71"/>
    <p:sldId id="2147482529" r:id="rId72"/>
    <p:sldId id="2147482519" r:id="rId73"/>
    <p:sldId id="2147482630" r:id="rId74"/>
    <p:sldId id="2147482521" r:id="rId75"/>
    <p:sldId id="2147482631" r:id="rId76"/>
    <p:sldId id="2147482523" r:id="rId77"/>
    <p:sldId id="2147482540" r:id="rId78"/>
    <p:sldId id="2147482574" r:id="rId79"/>
    <p:sldId id="2145707496" r:id="rId80"/>
    <p:sldId id="2145707534" r:id="rId81"/>
    <p:sldId id="2147482651" r:id="rId82"/>
    <p:sldId id="2145707491" r:id="rId83"/>
    <p:sldId id="2145707492" r:id="rId84"/>
    <p:sldId id="2147482581" r:id="rId85"/>
    <p:sldId id="2147482582" r:id="rId86"/>
    <p:sldId id="2147482652" r:id="rId87"/>
    <p:sldId id="2147482601" r:id="rId88"/>
    <p:sldId id="2147482602" r:id="rId89"/>
    <p:sldId id="2147482606" r:id="rId90"/>
    <p:sldId id="2145707485" r:id="rId91"/>
    <p:sldId id="2145707326" r:id="rId92"/>
    <p:sldId id="2147482646" r:id="rId93"/>
    <p:sldId id="2147482607" r:id="rId94"/>
    <p:sldId id="2147482608" r:id="rId95"/>
    <p:sldId id="2147482610" r:id="rId96"/>
    <p:sldId id="2147482611" r:id="rId97"/>
    <p:sldId id="2147482568" r:id="rId98"/>
    <p:sldId id="2147482569" r:id="rId99"/>
    <p:sldId id="2147482570" r:id="rId100"/>
    <p:sldId id="2147482571" r:id="rId101"/>
    <p:sldId id="2147482572" r:id="rId102"/>
    <p:sldId id="2147482644" r:id="rId103"/>
    <p:sldId id="2147482643" r:id="rId104"/>
    <p:sldId id="2147482677" r:id="rId105"/>
    <p:sldId id="2147482678" r:id="rId106"/>
    <p:sldId id="2147482641" r:id="rId107"/>
    <p:sldId id="2147482655" r:id="rId108"/>
    <p:sldId id="2147482679" r:id="rId109"/>
    <p:sldId id="2147482639" r:id="rId110"/>
    <p:sldId id="2147482638" r:id="rId111"/>
    <p:sldId id="2147482649" r:id="rId112"/>
    <p:sldId id="2147482680" r:id="rId113"/>
    <p:sldId id="2147482636" r:id="rId114"/>
    <p:sldId id="956" r:id="rId115"/>
    <p:sldId id="2147482551" r:id="rId116"/>
    <p:sldId id="2145707428" r:id="rId117"/>
    <p:sldId id="2147469178" r:id="rId118"/>
    <p:sldId id="2147482633" r:id="rId119"/>
    <p:sldId id="2147469104" r:id="rId120"/>
    <p:sldId id="2147469179" r:id="rId121"/>
  </p:sldIdLst>
  <p:sldSz cx="9144000" cy="6858000" type="screen4x3"/>
  <p:notesSz cx="6858000" cy="9144000"/>
  <p:custShowLst>
    <p:custShow name="Custom Show 1" id="0">
      <p:sldLst>
        <p:sld r:id="rId10"/>
        <p:sld r:id="rId11"/>
      </p:sldLst>
    </p:custShow>
  </p:custShowLst>
  <p:custDataLst>
    <p:tags r:id="rId1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48527-6DFD-21FD-CBDD-D4CB27D9198E}" name="Thurston, Marilyn" initials="TM" userId="S::marilynthurston@maximus.com::07900094-7a44-426f-afdf-d731308aa27f" providerId="AD"/>
  <p188:author id="{1164CA29-4185-4469-C7B3-E1A9FE149697}" name="Hall, Joanne (EHS)" initials="JH" userId="S::joanne.hall@mass.gov::e6cef8ef-c043-4ddf-82d3-ea084d756ed9" providerId="AD"/>
  <p188:author id="{3D18143A-7F4C-B7CE-F481-D91E4FDF1030}" name="Keegan, Farrell" initials="FK" userId="S::FarrellKeegan@maximus.com::6aae515b-7c4f-4327-be76-5c9aa13c1a7b" providerId="AD"/>
  <p188:author id="{501E5A46-C452-F4C2-E360-EE3B32C1DEFF}" name="Ahsan, Shandra" initials="SA" userId="S::shanahsan@deloitte.com::c7923254-99a2-4f9d-9a19-08ef94f8b542" providerId="AD"/>
  <p188:author id="{FE22434F-3A93-88C9-C767-0F48757F151C}" name="Gamis, Haley" initials="HG" userId="S::hgamis@deloitte.com::6912f472-52d0-4e55-a3ad-879dd0980b20" providerId="AD"/>
  <p188:author id="{78FEA27A-ABB1-AD97-888B-04DA66F7E21F}" name="Rivera, Nestor" initials="NR" userId="S::nestorrivera@maximus.com::efc795d1-7c8e-4e42-9974-ad7b574117d1" providerId="AD"/>
  <p188:author id="{8FF2EFD9-A29C-B4F5-04BC-AAF773A26D7B}" name="Lindley, Emily V (EHS)" initials="EL" userId="S::Emily.V.Lindley@mass.gov::bcee1f93-9a74-452e-8008-ba15a47fcc60" providerId="AD"/>
  <p188:author id="{B2D683DD-9EF2-4008-B44F-FF2928A4F437}" name="Croy, Michelle" initials="MC" userId="S::MichelleCroy@maximus.com::dbc73caa-ea9f-46e2-b675-b6aed82b69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am, Sina" initials="ES" lastIdx="14" clrIdx="6">
    <p:extLst>
      <p:ext uri="{19B8F6BF-5375-455C-9EA6-DF929625EA0E}">
        <p15:presenceInfo xmlns:p15="http://schemas.microsoft.com/office/powerpoint/2012/main" userId="S::sinaeam@maximus.com::8eaca6ab-ea4a-49b2-864e-2c14e2f0ace6" providerId="AD"/>
      </p:ext>
    </p:extLst>
  </p:cmAuthor>
  <p:cmAuthor id="1" name="Karla" initials="K" lastIdx="27" clrIdx="0">
    <p:extLst>
      <p:ext uri="{19B8F6BF-5375-455C-9EA6-DF929625EA0E}">
        <p15:presenceInfo xmlns:p15="http://schemas.microsoft.com/office/powerpoint/2012/main" userId="S::karladburgos@maximus.com::24883b4b-e263-4b6e-80c4-09b294f6c333" providerId="AD"/>
      </p:ext>
    </p:extLst>
  </p:cmAuthor>
  <p:cmAuthor id="8" name="Hoitink, Timothy S. (EHS)" initials="HTS(" lastIdx="5" clrIdx="7">
    <p:extLst>
      <p:ext uri="{19B8F6BF-5375-455C-9EA6-DF929625EA0E}">
        <p15:presenceInfo xmlns:p15="http://schemas.microsoft.com/office/powerpoint/2012/main" userId="S::Timothy.Hoitink@massmail.state.ma.us::c406f9b2-c0e0-42ee-a5f4-65d42b4e8ea8" providerId="AD"/>
      </p:ext>
    </p:extLst>
  </p:cmAuthor>
  <p:cmAuthor id="2" name="Clements, Felicia F" initials="CFF" lastIdx="1" clrIdx="1">
    <p:extLst>
      <p:ext uri="{19B8F6BF-5375-455C-9EA6-DF929625EA0E}">
        <p15:presenceInfo xmlns:p15="http://schemas.microsoft.com/office/powerpoint/2012/main" userId="S::feliciafclements@maximus.com::1f02b34e-e1da-43e4-82b5-02bce264b829" providerId="AD"/>
      </p:ext>
    </p:extLst>
  </p:cmAuthor>
  <p:cmAuthor id="3" name="Thurston, Marilyn" initials="TM" lastIdx="27" clrIdx="2">
    <p:extLst>
      <p:ext uri="{19B8F6BF-5375-455C-9EA6-DF929625EA0E}">
        <p15:presenceInfo xmlns:p15="http://schemas.microsoft.com/office/powerpoint/2012/main" userId="S::marilynthurston@maximus.com::07900094-7a44-426f-afdf-d731308aa27f" providerId="AD"/>
      </p:ext>
    </p:extLst>
  </p:cmAuthor>
  <p:cmAuthor id="4" name="Powell, Karen (EHS)" initials="PK(" lastIdx="3" clrIdx="3">
    <p:extLst>
      <p:ext uri="{19B8F6BF-5375-455C-9EA6-DF929625EA0E}">
        <p15:presenceInfo xmlns:p15="http://schemas.microsoft.com/office/powerpoint/2012/main" userId="S::Karen.Powell@massmail.state.ma.us::493aabed-d1e2-4828-9fe6-6572ea58e296" providerId="AD"/>
      </p:ext>
    </p:extLst>
  </p:cmAuthor>
  <p:cmAuthor id="5" name="EHS -Prov Ops" initials="Barbara" lastIdx="37" clrIdx="4"/>
  <p:cmAuthor id="6" name="Kara Chiev" initials="KC" lastIdx="12" clrIdx="5">
    <p:extLst>
      <p:ext uri="{19B8F6BF-5375-455C-9EA6-DF929625EA0E}">
        <p15:presenceInfo xmlns:p15="http://schemas.microsoft.com/office/powerpoint/2012/main" userId="db4c24ebf93876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E6B9B8"/>
    <a:srgbClr val="E6E0EC"/>
    <a:srgbClr val="000000"/>
    <a:srgbClr val="0000FF"/>
    <a:srgbClr val="002060"/>
    <a:srgbClr val="D0D8E8"/>
    <a:srgbClr val="E9EDF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068" autoAdjust="0"/>
  </p:normalViewPr>
  <p:slideViewPr>
    <p:cSldViewPr snapToGrid="0">
      <p:cViewPr varScale="1">
        <p:scale>
          <a:sx n="90" d="100"/>
          <a:sy n="90" d="100"/>
        </p:scale>
        <p:origin x="1234"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tags" Target="tags/tag1.xml"/><Relationship Id="rId128"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commentAuthors" Target="commentAuthors.xml"/><Relationship Id="rId129" Type="http://schemas.microsoft.com/office/2018/10/relationships/authors" Target="authors.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DF0AF0A-C756-4219-9211-7CD4F8778A91}" type="datetimeFigureOut">
              <a:rPr lang="en-US" smtClean="0"/>
              <a:pPr/>
              <a:t>4/1/2026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9A0AE-E986-40E7-8F55-A30A2A3AA2FA}" type="slidenum">
              <a:rPr lang="en-US" smtClean="0"/>
              <a:pPr/>
              <a:t>‹#›</a:t>
            </a:fld>
            <a:endParaRPr lang="en-US" dirty="0"/>
          </a:p>
        </p:txBody>
      </p:sp>
    </p:spTree>
    <p:extLst>
      <p:ext uri="{BB962C8B-B14F-4D97-AF65-F5344CB8AC3E}">
        <p14:creationId xmlns:p14="http://schemas.microsoft.com/office/powerpoint/2010/main" val="139576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6703475" y="8366473"/>
            <a:ext cx="84959" cy="185872"/>
          </a:xfrm>
          <a:prstGeom prst="rect">
            <a:avLst/>
          </a:prstGeo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9C82D0B-2745-43F5-A242-79DE1EE6F40C}" type="slidenum">
              <a:rPr lang="en-US" sz="1200" smtClean="0">
                <a:solidFill>
                  <a:prstClr val="black"/>
                </a:solidFill>
              </a:rPr>
              <a:pPr eaLnBrk="1" hangingPunct="1"/>
              <a:t>1</a:t>
            </a:fld>
            <a:endParaRPr lang="en-US" sz="1200" dirty="0">
              <a:solidFill>
                <a:prstClr val="black"/>
              </a:solidFill>
            </a:endParaRPr>
          </a:p>
        </p:txBody>
      </p:sp>
      <p:sp>
        <p:nvSpPr>
          <p:cNvPr id="9219" name="Rectangle 9"/>
          <p:cNvSpPr>
            <a:spLocks noGrp="1" noRot="1" noChangeAspect="1" noChangeArrowheads="1" noTextEdit="1"/>
          </p:cNvSpPr>
          <p:nvPr>
            <p:ph type="sldImg"/>
          </p:nvPr>
        </p:nvSpPr>
        <p:spPr>
          <a:xfrm>
            <a:off x="781050" y="582613"/>
            <a:ext cx="5453063" cy="4090987"/>
          </a:xfrm>
          <a:ln/>
        </p:spPr>
      </p:sp>
      <p:sp>
        <p:nvSpPr>
          <p:cNvPr id="9220" name="Rectangle 10"/>
          <p:cNvSpPr>
            <a:spLocks noGrp="1" noChangeArrowheads="1"/>
          </p:cNvSpPr>
          <p:nvPr>
            <p:ph type="body" idx="1"/>
          </p:nvPr>
        </p:nvSpPr>
        <p:spPr>
          <a:xfrm>
            <a:off x="590149" y="4687932"/>
            <a:ext cx="6210284" cy="247829"/>
          </a:xfrm>
          <a:noFill/>
        </p:spPr>
        <p:txBody>
          <a:bodyPr/>
          <a:lstStyle/>
          <a:p>
            <a:pPr eaLnBrk="1" hangingPunct="1"/>
            <a:endParaRPr lang="en-US" dirty="0"/>
          </a:p>
        </p:txBody>
      </p:sp>
    </p:spTree>
    <p:extLst>
      <p:ext uri="{BB962C8B-B14F-4D97-AF65-F5344CB8AC3E}">
        <p14:creationId xmlns:p14="http://schemas.microsoft.com/office/powerpoint/2010/main" val="104133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CF41E-E146-F41C-581E-040899F9F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B2EE0-AF13-D2B4-1AE3-EBD39E769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A00849-79CB-9092-2685-B387D6D7E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06E2FF-1BD0-ABF8-7786-79E581A8BE26}"/>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07536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49225-ED0F-1C43-0963-703126596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CC57A-3FF2-CED3-1A7F-CBF54C21C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F9561-F941-7354-B3E5-6DEBD17E9A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8AA8EA-E609-7FE0-424E-F2F5084A22A0}"/>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9297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8EAAE-115D-AFC5-FEEF-62192BFD7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7AAAC-23ED-277F-6B95-9375D187E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72800-9F4C-CD8B-EFF5-E747E37158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394816-4728-B4CA-6840-A32CC31E66CF}"/>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3263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F124-DFD6-1E1E-FDF5-92B8EC4CD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03887-59D4-621A-072A-0ABCA2CE43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DA5F68-7604-00C8-B69C-9C282F843E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39DA67-A54A-58D6-A04C-CD73B7D514A1}"/>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51810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53F5A-7B57-D4BB-8124-1E2062719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D60BB-F725-E236-E0A6-110E9556E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36BF1-E3CA-B594-E0D2-ECDCF048A6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EBEE26-4BF2-0DB9-18F4-A9E8F21B040A}"/>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17290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87653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4921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28007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DC466-04F7-486B-92EC-2DD36D3CC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3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76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7CFA6F4-A289-4A2F-9FA6-98A77D3A56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587C6D6C-235F-4BFC-84E7-E05ED72E08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66153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21794-7373-CDED-5D65-2B33CE64A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78A1E-7FE7-C70F-5A76-CDFCE27EE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5697F-0658-55A4-72FE-A32CBBFD5F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0E0CF4-4028-542C-69EB-B43243184FA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636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9A0AE-E986-40E7-8F55-A30A2A3AA2FA}" type="slidenum">
              <a:rPr lang="en-US" smtClean="0"/>
              <a:pPr/>
              <a:t>27</a:t>
            </a:fld>
            <a:endParaRPr lang="en-US" dirty="0"/>
          </a:p>
        </p:txBody>
      </p:sp>
    </p:spTree>
    <p:extLst>
      <p:ext uri="{BB962C8B-B14F-4D97-AF65-F5344CB8AC3E}">
        <p14:creationId xmlns:p14="http://schemas.microsoft.com/office/powerpoint/2010/main" val="2949615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9A0AE-E986-40E7-8F55-A30A2A3AA2FA}" type="slidenum">
              <a:rPr lang="en-US" smtClean="0"/>
              <a:pPr/>
              <a:t>38</a:t>
            </a:fld>
            <a:endParaRPr lang="en-US" dirty="0"/>
          </a:p>
        </p:txBody>
      </p:sp>
    </p:spTree>
    <p:extLst>
      <p:ext uri="{BB962C8B-B14F-4D97-AF65-F5344CB8AC3E}">
        <p14:creationId xmlns:p14="http://schemas.microsoft.com/office/powerpoint/2010/main" val="1852640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AB04A-3C3A-0E7A-764B-8F72E3D40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B8853E-7F5E-9568-E4FF-35A91DB230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C9E86-961A-FCED-D025-356484475C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D50728-8A0C-C761-C903-29CBD739E979}"/>
              </a:ext>
            </a:extLst>
          </p:cNvPr>
          <p:cNvSpPr>
            <a:spLocks noGrp="1"/>
          </p:cNvSpPr>
          <p:nvPr>
            <p:ph type="sldNum" sz="quarter" idx="5"/>
          </p:nvPr>
        </p:nvSpPr>
        <p:spPr/>
        <p:txBody>
          <a:bodyPr/>
          <a:lstStyle/>
          <a:p>
            <a:fld id="{0D1A2502-61EA-4FA9-8D55-69D4578CB751}" type="slidenum">
              <a:rPr lang="en-US" smtClean="0"/>
              <a:t>40</a:t>
            </a:fld>
            <a:endParaRPr lang="en-US" dirty="0"/>
          </a:p>
        </p:txBody>
      </p:sp>
    </p:spTree>
    <p:extLst>
      <p:ext uri="{BB962C8B-B14F-4D97-AF65-F5344CB8AC3E}">
        <p14:creationId xmlns:p14="http://schemas.microsoft.com/office/powerpoint/2010/main" val="51109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68CBA-28EF-1BA2-CF2A-8F3D8B41F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D5B02-2ADB-8E20-60FA-B026C9401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1A12B-818E-5C44-A749-53B5E582C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2E17A8-4D8E-05DB-1F85-6FECC13EBF2C}"/>
              </a:ext>
            </a:extLst>
          </p:cNvPr>
          <p:cNvSpPr>
            <a:spLocks noGrp="1"/>
          </p:cNvSpPr>
          <p:nvPr>
            <p:ph type="sldNum" sz="quarter" idx="5"/>
          </p:nvPr>
        </p:nvSpPr>
        <p:spPr/>
        <p:txBody>
          <a:bodyPr/>
          <a:lstStyle/>
          <a:p>
            <a:fld id="{0D1A2502-61EA-4FA9-8D55-69D4578CB751}" type="slidenum">
              <a:rPr lang="en-US" smtClean="0"/>
              <a:t>41</a:t>
            </a:fld>
            <a:endParaRPr lang="en-US" dirty="0"/>
          </a:p>
        </p:txBody>
      </p:sp>
    </p:spTree>
    <p:extLst>
      <p:ext uri="{BB962C8B-B14F-4D97-AF65-F5344CB8AC3E}">
        <p14:creationId xmlns:p14="http://schemas.microsoft.com/office/powerpoint/2010/main" val="2095901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B7C6F-BC18-DA4E-A9F2-D777FE312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17E81-A2D5-6842-3082-9D5D2DBED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F4385-4DFC-4D2A-0DA5-A8B671195A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D79100-2FD9-44BA-91C7-820A5DA9ECA8}"/>
              </a:ext>
            </a:extLst>
          </p:cNvPr>
          <p:cNvSpPr>
            <a:spLocks noGrp="1"/>
          </p:cNvSpPr>
          <p:nvPr>
            <p:ph type="sldNum" sz="quarter" idx="5"/>
          </p:nvPr>
        </p:nvSpPr>
        <p:spPr/>
        <p:txBody>
          <a:bodyPr/>
          <a:lstStyle/>
          <a:p>
            <a:fld id="{0D1A2502-61EA-4FA9-8D55-69D4578CB751}" type="slidenum">
              <a:rPr lang="en-US" smtClean="0"/>
              <a:t>42</a:t>
            </a:fld>
            <a:endParaRPr lang="en-US" dirty="0"/>
          </a:p>
        </p:txBody>
      </p:sp>
    </p:spTree>
    <p:extLst>
      <p:ext uri="{BB962C8B-B14F-4D97-AF65-F5344CB8AC3E}">
        <p14:creationId xmlns:p14="http://schemas.microsoft.com/office/powerpoint/2010/main" val="296563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64806-1754-3C62-FCA1-27EEF37C6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F4DBE-ADF8-C7D5-9E10-46CF88375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79C61-7D1A-6E64-02E2-69C98CA713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F45887-7284-EF76-C7F8-969C14B74366}"/>
              </a:ext>
            </a:extLst>
          </p:cNvPr>
          <p:cNvSpPr>
            <a:spLocks noGrp="1"/>
          </p:cNvSpPr>
          <p:nvPr>
            <p:ph type="sldNum" sz="quarter" idx="5"/>
          </p:nvPr>
        </p:nvSpPr>
        <p:spPr/>
        <p:txBody>
          <a:bodyPr/>
          <a:lstStyle/>
          <a:p>
            <a:fld id="{0D1A2502-61EA-4FA9-8D55-69D4578CB751}" type="slidenum">
              <a:rPr lang="en-US" smtClean="0"/>
              <a:t>43</a:t>
            </a:fld>
            <a:endParaRPr lang="en-US" dirty="0"/>
          </a:p>
        </p:txBody>
      </p:sp>
    </p:spTree>
    <p:extLst>
      <p:ext uri="{BB962C8B-B14F-4D97-AF65-F5344CB8AC3E}">
        <p14:creationId xmlns:p14="http://schemas.microsoft.com/office/powerpoint/2010/main" val="755042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EF462-7851-C301-44AC-1F1316D9C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15E32-D5C2-0CE5-BF28-006A45F3B1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D1E69-3C22-9EFB-F3EB-7939D6E25F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E2351E-92BA-DE05-9ABD-C2405B5248F9}"/>
              </a:ext>
            </a:extLst>
          </p:cNvPr>
          <p:cNvSpPr>
            <a:spLocks noGrp="1"/>
          </p:cNvSpPr>
          <p:nvPr>
            <p:ph type="sldNum" sz="quarter" idx="5"/>
          </p:nvPr>
        </p:nvSpPr>
        <p:spPr/>
        <p:txBody>
          <a:bodyPr/>
          <a:lstStyle/>
          <a:p>
            <a:fld id="{0D1A2502-61EA-4FA9-8D55-69D4578CB751}" type="slidenum">
              <a:rPr lang="en-US" smtClean="0"/>
              <a:t>44</a:t>
            </a:fld>
            <a:endParaRPr lang="en-US" dirty="0"/>
          </a:p>
        </p:txBody>
      </p:sp>
    </p:spTree>
    <p:extLst>
      <p:ext uri="{BB962C8B-B14F-4D97-AF65-F5344CB8AC3E}">
        <p14:creationId xmlns:p14="http://schemas.microsoft.com/office/powerpoint/2010/main" val="2719538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1A2502-61EA-4FA9-8D55-69D4578CB751}" type="slidenum">
              <a:rPr lang="en-US" smtClean="0"/>
              <a:t>51</a:t>
            </a:fld>
            <a:endParaRPr lang="en-US" dirty="0"/>
          </a:p>
        </p:txBody>
      </p:sp>
    </p:spTree>
    <p:extLst>
      <p:ext uri="{BB962C8B-B14F-4D97-AF65-F5344CB8AC3E}">
        <p14:creationId xmlns:p14="http://schemas.microsoft.com/office/powerpoint/2010/main" val="1478551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2CEFC-BC5F-B42C-2D8B-979A4A875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8EFF1-5061-43C8-6477-478F1C63B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173E1-DA5E-4FF9-00E3-D55B958426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8B4D7-4AB8-29C5-FDC6-771C05E57427}"/>
              </a:ext>
            </a:extLst>
          </p:cNvPr>
          <p:cNvSpPr>
            <a:spLocks noGrp="1"/>
          </p:cNvSpPr>
          <p:nvPr>
            <p:ph type="sldNum" sz="quarter" idx="5"/>
          </p:nvPr>
        </p:nvSpPr>
        <p:spPr/>
        <p:txBody>
          <a:bodyPr/>
          <a:lstStyle/>
          <a:p>
            <a:fld id="{0D1A2502-61EA-4FA9-8D55-69D4578CB751}" type="slidenum">
              <a:rPr lang="en-US" smtClean="0"/>
              <a:t>52</a:t>
            </a:fld>
            <a:endParaRPr lang="en-US" dirty="0"/>
          </a:p>
        </p:txBody>
      </p:sp>
    </p:spTree>
    <p:extLst>
      <p:ext uri="{BB962C8B-B14F-4D97-AF65-F5344CB8AC3E}">
        <p14:creationId xmlns:p14="http://schemas.microsoft.com/office/powerpoint/2010/main" val="363157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8266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683B-7E48-CA97-B230-805141145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7B11F-8198-032D-9767-36EC7387C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15F53-E35F-1999-EEDC-1D0FD855F1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E639F9-6A85-4E2F-7366-7E095D3AC3D2}"/>
              </a:ext>
            </a:extLst>
          </p:cNvPr>
          <p:cNvSpPr>
            <a:spLocks noGrp="1"/>
          </p:cNvSpPr>
          <p:nvPr>
            <p:ph type="sldNum" sz="quarter" idx="5"/>
          </p:nvPr>
        </p:nvSpPr>
        <p:spPr/>
        <p:txBody>
          <a:bodyPr/>
          <a:lstStyle/>
          <a:p>
            <a:fld id="{0D1A2502-61EA-4FA9-8D55-69D4578CB751}" type="slidenum">
              <a:rPr lang="en-US" smtClean="0"/>
              <a:t>53</a:t>
            </a:fld>
            <a:endParaRPr lang="en-US" dirty="0"/>
          </a:p>
        </p:txBody>
      </p:sp>
    </p:spTree>
    <p:extLst>
      <p:ext uri="{BB962C8B-B14F-4D97-AF65-F5344CB8AC3E}">
        <p14:creationId xmlns:p14="http://schemas.microsoft.com/office/powerpoint/2010/main" val="1731014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F3B18-6A78-3EFC-78C3-A2F55E219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8D1B6-DBD2-9AC7-2C18-5C705486C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A8909-C5E4-6327-B515-B9BFC29F26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3A42EA-5F39-DC6E-B4EE-FDD805C2BF22}"/>
              </a:ext>
            </a:extLst>
          </p:cNvPr>
          <p:cNvSpPr>
            <a:spLocks noGrp="1"/>
          </p:cNvSpPr>
          <p:nvPr>
            <p:ph type="sldNum" sz="quarter" idx="5"/>
          </p:nvPr>
        </p:nvSpPr>
        <p:spPr/>
        <p:txBody>
          <a:bodyPr/>
          <a:lstStyle/>
          <a:p>
            <a:fld id="{0D1A2502-61EA-4FA9-8D55-69D4578CB751}" type="slidenum">
              <a:rPr lang="en-US" smtClean="0"/>
              <a:t>54</a:t>
            </a:fld>
            <a:endParaRPr lang="en-US" dirty="0"/>
          </a:p>
        </p:txBody>
      </p:sp>
    </p:spTree>
    <p:extLst>
      <p:ext uri="{BB962C8B-B14F-4D97-AF65-F5344CB8AC3E}">
        <p14:creationId xmlns:p14="http://schemas.microsoft.com/office/powerpoint/2010/main" val="2385826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8266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00B0D8-1F3E-4324-BF74-A80D0BB4C21B}" type="slidenum">
              <a:rPr lang="en-US" smtClean="0"/>
              <a:t>56</a:t>
            </a:fld>
            <a:endParaRPr lang="en-US" dirty="0"/>
          </a:p>
        </p:txBody>
      </p:sp>
    </p:spTree>
    <p:extLst>
      <p:ext uri="{BB962C8B-B14F-4D97-AF65-F5344CB8AC3E}">
        <p14:creationId xmlns:p14="http://schemas.microsoft.com/office/powerpoint/2010/main" val="3629401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8266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D8946-9AD1-4DDB-631C-3E51284D3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9223F-C19F-E58C-45BA-1E657BECB3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530C90-97BE-7535-7DC5-5AEE0D8FD9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F1AE12-D4C9-8E8C-FB1D-E480F79EB63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65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0B0D8-1F3E-4324-BF74-A80D0BB4C2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7093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762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21794-7373-CDED-5D65-2B33CE64A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78A1E-7FE7-C70F-5A76-CDFCE27EE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5697F-0658-55A4-72FE-A32CBBFD5F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0E0CF4-4028-542C-69EB-B43243184FA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636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51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46F55-5432-C7D2-E7F0-178F36065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F0243-9FB7-44D2-1786-475AAF1E00A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D21028B-F91C-79BA-C888-09AEBADA0C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3F3F8D-E0DC-2B54-C2CD-5C6851D019EB}"/>
              </a:ext>
            </a:extLst>
          </p:cNvPr>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4850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AC115-1B02-87CC-D2A9-1E12A8CE4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D613AF-F559-23B5-A55D-7ACAB9C19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4B76C-525B-1079-B8C1-7259DA2631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45871-B5EF-16AB-C57F-53B9F47F0E5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275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8266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0E9A0AE-E986-40E7-8F55-A30A2A3AA2FA}" type="slidenum">
              <a:rPr lang="en-US" smtClean="0"/>
              <a:pPr/>
              <a:t>86</a:t>
            </a:fld>
            <a:endParaRPr lang="en-US" dirty="0"/>
          </a:p>
        </p:txBody>
      </p:sp>
    </p:spTree>
    <p:extLst>
      <p:ext uri="{BB962C8B-B14F-4D97-AF65-F5344CB8AC3E}">
        <p14:creationId xmlns:p14="http://schemas.microsoft.com/office/powerpoint/2010/main" val="939468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255934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458913" y="1181100"/>
            <a:ext cx="4249737"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71450" indent="-296711" eaLnBrk="0" hangingPunct="0">
              <a:defRPr>
                <a:solidFill>
                  <a:schemeClr val="tx1"/>
                </a:solidFill>
                <a:latin typeface="Verdana" panose="020B0604030504040204" pitchFamily="34" charset="0"/>
                <a:cs typeface="Arial" panose="020B0604020202020204" pitchFamily="34" charset="0"/>
              </a:defRPr>
            </a:lvl2pPr>
            <a:lvl3pPr marL="1186847" indent="-237369" eaLnBrk="0" hangingPunct="0">
              <a:defRPr>
                <a:solidFill>
                  <a:schemeClr val="tx1"/>
                </a:solidFill>
                <a:latin typeface="Verdana" panose="020B0604030504040204" pitchFamily="34" charset="0"/>
                <a:cs typeface="Arial" panose="020B0604020202020204" pitchFamily="34" charset="0"/>
              </a:defRPr>
            </a:lvl3pPr>
            <a:lvl4pPr marL="1661585" indent="-237369" eaLnBrk="0" hangingPunct="0">
              <a:defRPr>
                <a:solidFill>
                  <a:schemeClr val="tx1"/>
                </a:solidFill>
                <a:latin typeface="Verdana" panose="020B0604030504040204" pitchFamily="34" charset="0"/>
                <a:cs typeface="Arial" panose="020B0604020202020204" pitchFamily="34" charset="0"/>
              </a:defRPr>
            </a:lvl4pPr>
            <a:lvl5pPr marL="2136324" indent="-237369" eaLnBrk="0" hangingPunct="0">
              <a:defRPr>
                <a:solidFill>
                  <a:schemeClr val="tx1"/>
                </a:solidFill>
                <a:latin typeface="Verdana" panose="020B0604030504040204" pitchFamily="34" charset="0"/>
                <a:cs typeface="Arial" panose="020B0604020202020204" pitchFamily="34" charset="0"/>
              </a:defRPr>
            </a:lvl5pPr>
            <a:lvl6pPr marL="2611062"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85801"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560540"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035279" indent="-237369"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9E87B0D-30C4-4C14-91C9-1E9C80D02FF9}"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itchFamily="34" charset="-128"/>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639300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CFE6-49FF-C99D-9774-175A1877AD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B174C-93DE-3672-A35A-B2A642A47F6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6B745633-4072-93F7-4064-235C0C90F9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2D239-9FC3-A18E-988D-9D1FC4CAE1C4}"/>
              </a:ext>
            </a:extLst>
          </p:cNvPr>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511050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4118483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108</a:t>
            </a:fld>
            <a:endParaRPr lang="en-US" altLang="en-US"/>
          </a:p>
        </p:txBody>
      </p:sp>
    </p:spTree>
    <p:extLst>
      <p:ext uri="{BB962C8B-B14F-4D97-AF65-F5344CB8AC3E}">
        <p14:creationId xmlns:p14="http://schemas.microsoft.com/office/powerpoint/2010/main" val="1908418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60711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42975"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114638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5605-F75C-5CB8-C9E5-BDECE3801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EE9C4-3E55-F190-53F8-6E404A2D4FE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568113A-C815-D44D-1DFE-1407B3E47C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7BDB6D-9DF5-B039-A75A-B4E6F8321117}"/>
              </a:ext>
            </a:extLst>
          </p:cNvPr>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5981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8980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40B5E-C82E-F746-1F40-35603DA30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9CD8A-5B7E-99C1-5E1E-8CE760921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AD01A-081F-A6EB-C2BC-65857F4D6A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749550-18D5-A325-B339-1E6C96CFD07A}"/>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97777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54653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7BEE7-3925-F8D9-9417-8702FFDCA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1CC0A-63E4-03C2-9565-E87684B32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0D952-28B5-4B19-12E0-8393805A2D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A434D5-535C-4AB9-32D9-208AF2E7129C}"/>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552982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15.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63E26384-0965-448B-9DAF-AB3CC72C6A37}" type="datetime1">
              <a:rPr lang="en-US" smtClean="0"/>
              <a:t>4/1/2026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5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167346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146611-51CC-44A5-A72B-3BC5C21A4568}"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dirty="0"/>
          </a:p>
        </p:txBody>
      </p:sp>
    </p:spTree>
    <p:extLst>
      <p:ext uri="{BB962C8B-B14F-4D97-AF65-F5344CB8AC3E}">
        <p14:creationId xmlns:p14="http://schemas.microsoft.com/office/powerpoint/2010/main" val="381019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8D7388-C422-4821-B380-4DD11922D1B7}"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dirty="0"/>
          </a:p>
        </p:txBody>
      </p:sp>
    </p:spTree>
    <p:extLst>
      <p:ext uri="{BB962C8B-B14F-4D97-AF65-F5344CB8AC3E}">
        <p14:creationId xmlns:p14="http://schemas.microsoft.com/office/powerpoint/2010/main" val="361042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F0C8CF0D-13AE-4405-8A10-3639D59B2258}"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3473625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3F5958-B0C8-46C3-8349-F6E55E8517D5}" type="datetime1">
              <a:rPr lang="en-US" smtClean="0"/>
              <a:t>4/1/2026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70018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7" name="Picture 6" descr="g637416508_H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19326763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7125510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pic>
        <p:nvPicPr>
          <p:cNvPr id="6" name="Picture 5" descr="t516042120_H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320867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pic>
        <p:nvPicPr>
          <p:cNvPr id="4" name="Picture 3" descr="g702545449_H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
            <a:ext cx="9144000" cy="6260623"/>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3821552579"/>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mp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
            <a:ext cx="9144000" cy="6260623"/>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859785724"/>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mper">
    <p:bg>
      <p:bgPr>
        <a:solidFill>
          <a:schemeClr val="bg1"/>
        </a:solidFill>
        <a:effectLst/>
      </p:bgPr>
    </p:bg>
    <p:spTree>
      <p:nvGrpSpPr>
        <p:cNvPr id="1" name=""/>
        <p:cNvGrpSpPr/>
        <p:nvPr/>
      </p:nvGrpSpPr>
      <p:grpSpPr>
        <a:xfrm>
          <a:off x="0" y="0"/>
          <a:ext cx="0" cy="0"/>
          <a:chOff x="0" y="0"/>
          <a:chExt cx="0" cy="0"/>
        </a:xfrm>
      </p:grpSpPr>
      <p:pic>
        <p:nvPicPr>
          <p:cNvPr id="4" name="Picture 3" descr="t83313303_H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261100"/>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2522550240"/>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F0F033-E0AA-4762-8CD4-5A2BCB9DB1F6}"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dirty="0"/>
          </a:p>
        </p:txBody>
      </p:sp>
    </p:spTree>
    <p:extLst>
      <p:ext uri="{BB962C8B-B14F-4D97-AF65-F5344CB8AC3E}">
        <p14:creationId xmlns:p14="http://schemas.microsoft.com/office/powerpoint/2010/main" val="969665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umper, No Photo">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cap="all" spc="0" baseline="0">
                <a:solidFill>
                  <a:schemeClr val="bg1"/>
                </a:solidFill>
                <a:latin typeface="Arial" charset="0"/>
                <a:ea typeface="Arial" charset="0"/>
                <a:cs typeface="Arial"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138272464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788358" y="1728489"/>
            <a:ext cx="6543875" cy="2012167"/>
          </a:xfrm>
        </p:spPr>
        <p:txBody>
          <a:body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baseline="0" dirty="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472671287"/>
      </p:ext>
    </p:extLst>
  </p:cSld>
  <p:clrMapOvr>
    <a:masterClrMapping/>
  </p:clrMapOvr>
  <p:extLst>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788351" y="1729471"/>
            <a:ext cx="6545901" cy="1782210"/>
          </a:xfrm>
        </p:spPr>
        <p:txBody>
          <a:body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5819775"/>
            <a:ext cx="9144001" cy="448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Tree>
    <p:extLst>
      <p:ext uri="{BB962C8B-B14F-4D97-AF65-F5344CB8AC3E}">
        <p14:creationId xmlns:p14="http://schemas.microsoft.com/office/powerpoint/2010/main" val="3265961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788350" y="1728938"/>
            <a:ext cx="6546056" cy="2019300"/>
          </a:xfrm>
        </p:spPr>
        <p:txBody>
          <a:bodyPr/>
          <a:lstStyle>
            <a:lvl1pPr>
              <a:defRPr/>
            </a:lvl1pPr>
            <a:lvl3pPr marL="685664" indent="0">
              <a:buNone/>
              <a:defRPr/>
            </a:lvl3p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Tree>
    <p:extLst>
      <p:ext uri="{BB962C8B-B14F-4D97-AF65-F5344CB8AC3E}">
        <p14:creationId xmlns:p14="http://schemas.microsoft.com/office/powerpoint/2010/main" val="1353485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770684955"/>
      </p:ext>
    </p:extLst>
  </p:cSld>
  <p:clrMapOvr>
    <a:masterClrMapping/>
  </p:clrMapOvr>
  <p:extLst>
    <p:ext uri="{DCECCB84-F9BA-43D5-87BE-67443E8EF086}">
      <p15:sldGuideLst xmlns:p15="http://schemas.microsoft.com/office/powerpoint/2012/main">
        <p15:guide id="1" orient="horz" pos="25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extLst>
      <p:ext uri="{BB962C8B-B14F-4D97-AF65-F5344CB8AC3E}">
        <p14:creationId xmlns:p14="http://schemas.microsoft.com/office/powerpoint/2010/main" val="3704081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218210" y="99626"/>
            <a:ext cx="7727001" cy="58059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bg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2" y="-44604"/>
            <a:ext cx="9144001" cy="880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 name="Content Placeholder 7"/>
          <p:cNvSpPr>
            <a:spLocks noGrp="1"/>
          </p:cNvSpPr>
          <p:nvPr>
            <p:ph sz="quarter" idx="10"/>
          </p:nvPr>
        </p:nvSpPr>
        <p:spPr>
          <a:xfrm>
            <a:off x="218211" y="1612933"/>
            <a:ext cx="8593282" cy="4012012"/>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3"/>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3"/>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custDataLst>
      <p:tags r:id="rId1"/>
    </p:custDataLst>
    <p:extLst>
      <p:ext uri="{BB962C8B-B14F-4D97-AF65-F5344CB8AC3E}">
        <p14:creationId xmlns:p14="http://schemas.microsoft.com/office/powerpoint/2010/main" val="1906781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extLst>
      <p:ext uri="{BB962C8B-B14F-4D97-AF65-F5344CB8AC3E}">
        <p14:creationId xmlns:p14="http://schemas.microsoft.com/office/powerpoint/2010/main" val="37898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788203" y="1733550"/>
            <a:ext cx="6536531" cy="4241800"/>
          </a:xfrm>
        </p:spPr>
        <p:txBody>
          <a:bodyPr/>
          <a:lstStyle>
            <a:lvl1pPr>
              <a:defRPr/>
            </a:lvl1pPr>
          </a:lstStyle>
          <a:p>
            <a:pPr lvl="0"/>
            <a:r>
              <a:rPr lang="en-US"/>
              <a:t>Click to edit Master text styles – Description</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788351" y="436927"/>
            <a:ext cx="7727001" cy="1085427"/>
          </a:xfrm>
        </p:spPr>
        <p:txBody>
          <a:bodyPr anchor="t"/>
          <a:lstStyle>
            <a:lvl1pPr>
              <a:defRPr b="0"/>
            </a:lvl1pPr>
          </a:lstStyle>
          <a:p>
            <a:r>
              <a:rPr lang="en-US"/>
              <a:t>Click to edit Master title style</a:t>
            </a:r>
          </a:p>
        </p:txBody>
      </p:sp>
    </p:spTree>
    <p:extLst>
      <p:ext uri="{BB962C8B-B14F-4D97-AF65-F5344CB8AC3E}">
        <p14:creationId xmlns:p14="http://schemas.microsoft.com/office/powerpoint/2010/main" val="368807309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7746-64E5-422F-A6C1-D71CD6BD7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C8581-705C-4507-B105-460FDDA0C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842C2-C0AF-4764-8CA0-B67109334CBB}"/>
              </a:ext>
            </a:extLst>
          </p:cNvPr>
          <p:cNvSpPr>
            <a:spLocks noGrp="1"/>
          </p:cNvSpPr>
          <p:nvPr>
            <p:ph type="dt" sz="half" idx="10"/>
          </p:nvPr>
        </p:nvSpPr>
        <p:spPr/>
        <p:txBody>
          <a:bodyPr/>
          <a:lstStyle/>
          <a:p>
            <a:fld id="{D0D5BB22-B339-489A-84D3-A69528ED899E}" type="datetime1">
              <a:rPr lang="en-US" smtClean="0"/>
              <a:t>4/1/2026</a:t>
            </a:fld>
            <a:endParaRPr lang="en-US" dirty="0"/>
          </a:p>
        </p:txBody>
      </p:sp>
      <p:sp>
        <p:nvSpPr>
          <p:cNvPr id="5" name="Footer Placeholder 4">
            <a:extLst>
              <a:ext uri="{FF2B5EF4-FFF2-40B4-BE49-F238E27FC236}">
                <a16:creationId xmlns:a16="http://schemas.microsoft.com/office/drawing/2014/main" id="{E08F2F64-7E72-4DBD-85B3-55B7D7E4DC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A44B4A-7431-4C4E-89F0-B97E3ECA1182}"/>
              </a:ext>
            </a:extLst>
          </p:cNvPr>
          <p:cNvSpPr>
            <a:spLocks noGrp="1"/>
          </p:cNvSpPr>
          <p:nvPr>
            <p:ph type="sldNum" sz="quarter" idx="12"/>
          </p:nvPr>
        </p:nvSpPr>
        <p:spPr/>
        <p:txBody>
          <a:bodyPr/>
          <a:lstStyle/>
          <a:p>
            <a:fld id="{D7F39E9B-8052-4E97-BB17-3636F06B0E94}" type="slidenum">
              <a:rPr lang="en-US" smtClean="0"/>
              <a:pPr/>
              <a:t>‹#›</a:t>
            </a:fld>
            <a:endParaRPr lang="en-US" dirty="0"/>
          </a:p>
        </p:txBody>
      </p:sp>
    </p:spTree>
    <p:extLst>
      <p:ext uri="{BB962C8B-B14F-4D97-AF65-F5344CB8AC3E}">
        <p14:creationId xmlns:p14="http://schemas.microsoft.com/office/powerpoint/2010/main" val="175411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82BAE3-7E9C-4A51-8A57-9CC366622D76}"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dirty="0"/>
          </a:p>
        </p:txBody>
      </p:sp>
    </p:spTree>
    <p:extLst>
      <p:ext uri="{BB962C8B-B14F-4D97-AF65-F5344CB8AC3E}">
        <p14:creationId xmlns:p14="http://schemas.microsoft.com/office/powerpoint/2010/main" val="776647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fld id="{7E04E046-DACA-4A6D-B771-E6BDD6987497}" type="datetime1">
              <a:rPr lang="en-US" smtClean="0"/>
              <a:t>4/1/2026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endParaRPr lang="en-US" dirty="0"/>
          </a:p>
        </p:txBody>
      </p:sp>
      <p:sp>
        <p:nvSpPr>
          <p:cNvPr id="10" name="Slide Number Placeholder 5"/>
          <p:cNvSpPr>
            <a:spLocks noGrp="1"/>
          </p:cNvSpPr>
          <p:nvPr>
            <p:ph type="sldNum" sz="quarter" idx="12"/>
          </p:nvPr>
        </p:nvSpPr>
        <p:spPr/>
        <p:txBody>
          <a:bodyPr/>
          <a:lstStyle>
            <a:lvl1pPr>
              <a:defRPr>
                <a:solidFill>
                  <a:schemeClr val="accent5">
                    <a:lumMod val="50000"/>
                  </a:schemeClr>
                </a:solidFill>
              </a:defRPr>
            </a:lvl1pPr>
          </a:lstStyle>
          <a:p>
            <a:fld id="{DE65444B-1068-44A4-BD15-C18BEE6A6F80}" type="slidenum">
              <a:rPr lang="en-US" smtClean="0"/>
              <a:t>‹#›</a:t>
            </a:fld>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3154543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C2FF342-7683-43FC-902A-831CB76E0B92}"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3771617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8340A0A-B177-4C3F-9B64-AE48D1DCE9C0}"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2387034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D07239B-8CA7-42F0-BCB8-C4B6B8D8803E}"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1135914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AF9144AC-368E-4426-9992-E31BE7BC58CF}" type="datetime1">
              <a:rPr lang="en-US" smtClean="0"/>
              <a:t>4/1/2026</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3805184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76EF2208-36FF-4D65-B9BC-761E9F5659B1}"/>
              </a:ext>
            </a:extLst>
          </p:cNvPr>
          <p:cNvSpPr>
            <a:spLocks noGrp="1"/>
          </p:cNvSpPr>
          <p:nvPr>
            <p:ph type="dt" sz="half" idx="10"/>
          </p:nvPr>
        </p:nvSpPr>
        <p:spPr/>
        <p:txBody>
          <a:bodyPr/>
          <a:lstStyle/>
          <a:p>
            <a:fld id="{C43BFB9F-9927-4214-B248-19EF4C6CE057}" type="datetime1">
              <a:rPr lang="en-US" smtClean="0"/>
              <a:t>4/1/2026</a:t>
            </a:fld>
            <a:endParaRPr lang="en-US" dirty="0"/>
          </a:p>
        </p:txBody>
      </p:sp>
      <p:sp>
        <p:nvSpPr>
          <p:cNvPr id="10" name="Footer Placeholder 9">
            <a:extLst>
              <a:ext uri="{FF2B5EF4-FFF2-40B4-BE49-F238E27FC236}">
                <a16:creationId xmlns:a16="http://schemas.microsoft.com/office/drawing/2014/main" id="{EE40BDF2-5F15-4B18-9A51-3DEBF0439C2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BCE03BBC-39E0-4D83-85F6-EAEFEED35AB0}"/>
              </a:ext>
            </a:extLst>
          </p:cNvPr>
          <p:cNvSpPr>
            <a:spLocks noGrp="1"/>
          </p:cNvSpPr>
          <p:nvPr>
            <p:ph type="sldNum" sz="quarter" idx="12"/>
          </p:nvPr>
        </p:nvSpPr>
        <p:spPr/>
        <p:txBody>
          <a:bodyPr/>
          <a:lstStyle/>
          <a:p>
            <a:fld id="{DE65444B-1068-44A4-BD15-C18BEE6A6F80}" type="slidenum">
              <a:rPr lang="en-US" smtClean="0"/>
              <a:t>‹#›</a:t>
            </a:fld>
            <a:endParaRPr lang="en-US" dirty="0"/>
          </a:p>
        </p:txBody>
      </p:sp>
    </p:spTree>
    <p:custDataLst>
      <p:tags r:id="rId1"/>
    </p:custDataLst>
    <p:extLst>
      <p:ext uri="{BB962C8B-B14F-4D97-AF65-F5344CB8AC3E}">
        <p14:creationId xmlns:p14="http://schemas.microsoft.com/office/powerpoint/2010/main" val="925618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F1D4389-54BF-4878-8FAB-3864CE354289}" type="datetime1">
              <a:rPr lang="en-US" smtClean="0"/>
              <a:t>4/1/2026</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custDataLst>
      <p:tags r:id="rId1"/>
    </p:custDataLst>
    <p:extLst>
      <p:ext uri="{BB962C8B-B14F-4D97-AF65-F5344CB8AC3E}">
        <p14:creationId xmlns:p14="http://schemas.microsoft.com/office/powerpoint/2010/main" val="1643157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319CA91-7CA6-42EC-9EEB-333CB9E94E1C}"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1651878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22C72C3-E2B7-4707-9750-DE51BBB37812}"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3592380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958EFEB-59E7-46BB-9524-CA611E0A70B8}"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98685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B5FF64B-2274-47C7-8442-44C1938A9776}"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dirty="0"/>
          </a:p>
        </p:txBody>
      </p:sp>
    </p:spTree>
    <p:extLst>
      <p:ext uri="{BB962C8B-B14F-4D97-AF65-F5344CB8AC3E}">
        <p14:creationId xmlns:p14="http://schemas.microsoft.com/office/powerpoint/2010/main" val="1929500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79E3D76-E913-46B2-A142-D594E5FA4638}"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1281983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fld id="{82BD774E-FDDF-4A30-8171-FFDD309C8C51}"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custDataLst>
      <p:tags r:id="rId1"/>
    </p:custDataLst>
    <p:extLst>
      <p:ext uri="{BB962C8B-B14F-4D97-AF65-F5344CB8AC3E}">
        <p14:creationId xmlns:p14="http://schemas.microsoft.com/office/powerpoint/2010/main" val="3689398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E4E42DC9-F953-4727-84D5-0D8785FE40F6}" type="datetime1">
              <a:rPr lang="en-US" smtClean="0"/>
              <a:t>4/1/2026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spTree>
    <p:extLst>
      <p:ext uri="{BB962C8B-B14F-4D97-AF65-F5344CB8AC3E}">
        <p14:creationId xmlns:p14="http://schemas.microsoft.com/office/powerpoint/2010/main" val="1610150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22B057-BA4D-489C-9B32-7F78E7615DCB}"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dirty="0"/>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58394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024C09-B5F5-436D-8D80-C4E534A57F34}"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dirty="0"/>
          </a:p>
        </p:txBody>
      </p:sp>
    </p:spTree>
    <p:extLst>
      <p:ext uri="{BB962C8B-B14F-4D97-AF65-F5344CB8AC3E}">
        <p14:creationId xmlns:p14="http://schemas.microsoft.com/office/powerpoint/2010/main" val="3992914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37A3B8A-A147-4195-B3AA-D81C28259BEF}" type="datetime1">
              <a:rPr lang="en-US" smtClean="0"/>
              <a:t>4/1/2026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dirty="0"/>
          </a:p>
        </p:txBody>
      </p:sp>
    </p:spTree>
    <p:extLst>
      <p:ext uri="{BB962C8B-B14F-4D97-AF65-F5344CB8AC3E}">
        <p14:creationId xmlns:p14="http://schemas.microsoft.com/office/powerpoint/2010/main" val="2168461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E0186C-625D-40C6-8A91-63C8C0B4F5B1}" type="datetime1">
              <a:rPr lang="en-US" smtClean="0"/>
              <a:t>4/1/2026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25961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A49E78-1CF4-4220-BBD8-40DD6DFC8EC5}"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dirty="0"/>
          </a:p>
        </p:txBody>
      </p:sp>
    </p:spTree>
    <p:extLst>
      <p:ext uri="{BB962C8B-B14F-4D97-AF65-F5344CB8AC3E}">
        <p14:creationId xmlns:p14="http://schemas.microsoft.com/office/powerpoint/2010/main" val="3714150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06049FB4-12B1-4EA8-A7FF-99B960855D11}"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27345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5E411AF3-DB0E-4312-B97B-3B2DA437047C}" type="datetime1">
              <a:rPr lang="en-US" smtClean="0"/>
              <a:t>4/1/2026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171513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FE27EF-EB41-4D71-9373-227E35C71BDC}" type="datetime1">
              <a:rPr lang="en-US" smtClean="0"/>
              <a:t>4/1/2026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dirty="0"/>
          </a:p>
        </p:txBody>
      </p:sp>
    </p:spTree>
    <p:extLst>
      <p:ext uri="{BB962C8B-B14F-4D97-AF65-F5344CB8AC3E}">
        <p14:creationId xmlns:p14="http://schemas.microsoft.com/office/powerpoint/2010/main" val="603304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4CE00C8-1A87-4B61-9144-FCA04FB1304E}"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1045464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4D2CB1D-9E93-425F-BFE1-384003735D82}"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dirty="0"/>
          </a:p>
        </p:txBody>
      </p:sp>
    </p:spTree>
    <p:extLst>
      <p:ext uri="{BB962C8B-B14F-4D97-AF65-F5344CB8AC3E}">
        <p14:creationId xmlns:p14="http://schemas.microsoft.com/office/powerpoint/2010/main" val="2204484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4FCA0D-A100-4624-89F5-649956C96742}"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dirty="0"/>
          </a:p>
        </p:txBody>
      </p:sp>
    </p:spTree>
    <p:extLst>
      <p:ext uri="{BB962C8B-B14F-4D97-AF65-F5344CB8AC3E}">
        <p14:creationId xmlns:p14="http://schemas.microsoft.com/office/powerpoint/2010/main" val="1132859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AA256D7-691D-4BF4-91C1-AA3CC60FED5F}" type="datetime1">
              <a:rPr lang="en-US" smtClean="0"/>
              <a:t>4/1/2026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dirty="0"/>
          </a:p>
        </p:txBody>
      </p:sp>
    </p:spTree>
    <p:extLst>
      <p:ext uri="{BB962C8B-B14F-4D97-AF65-F5344CB8AC3E}">
        <p14:creationId xmlns:p14="http://schemas.microsoft.com/office/powerpoint/2010/main" val="61739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E43CB6F-066C-4633-9FD8-4DA83D73F27A}" type="datetime1">
              <a:rPr lang="en-US" smtClean="0"/>
              <a:t>4/1/2026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ADC162-776C-4996-B2F6-7720B30F3999}" type="slidenum">
              <a:rPr lang="en-US" altLang="en-US"/>
              <a:pPr>
                <a:defRPr/>
              </a:pPr>
              <a:t>‹#›</a:t>
            </a:fld>
            <a:endParaRPr lang="en-US" altLang="en-US" dirty="0"/>
          </a:p>
        </p:txBody>
      </p:sp>
    </p:spTree>
    <p:extLst>
      <p:ext uri="{BB962C8B-B14F-4D97-AF65-F5344CB8AC3E}">
        <p14:creationId xmlns:p14="http://schemas.microsoft.com/office/powerpoint/2010/main" val="798321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B91DE6-F731-460A-9638-666A8A3EAFFD}" type="datetime1">
              <a:rPr lang="en-US" smtClean="0"/>
              <a:t>4/1/2026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dirty="0"/>
          </a:p>
        </p:txBody>
      </p:sp>
    </p:spTree>
    <p:extLst>
      <p:ext uri="{BB962C8B-B14F-4D97-AF65-F5344CB8AC3E}">
        <p14:creationId xmlns:p14="http://schemas.microsoft.com/office/powerpoint/2010/main" val="21903142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49632C-3EDB-4500-92CB-FB19A31DCCE2}"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dirty="0"/>
          </a:p>
        </p:txBody>
      </p:sp>
    </p:spTree>
    <p:extLst>
      <p:ext uri="{BB962C8B-B14F-4D97-AF65-F5344CB8AC3E}">
        <p14:creationId xmlns:p14="http://schemas.microsoft.com/office/powerpoint/2010/main" val="42610493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3A0D4A-1D51-4C36-B359-7BA8D824721F}"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dirty="0"/>
          </a:p>
        </p:txBody>
      </p:sp>
    </p:spTree>
    <p:extLst>
      <p:ext uri="{BB962C8B-B14F-4D97-AF65-F5344CB8AC3E}">
        <p14:creationId xmlns:p14="http://schemas.microsoft.com/office/powerpoint/2010/main" val="2836217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69A839-B198-4375-A899-014CEC6406DE}"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dirty="0"/>
          </a:p>
        </p:txBody>
      </p:sp>
    </p:spTree>
    <p:extLst>
      <p:ext uri="{BB962C8B-B14F-4D97-AF65-F5344CB8AC3E}">
        <p14:creationId xmlns:p14="http://schemas.microsoft.com/office/powerpoint/2010/main" val="2859629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43AC25-32F2-42F9-9D4B-F9BB7AB3165E}"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dirty="0"/>
          </a:p>
        </p:txBody>
      </p:sp>
    </p:spTree>
    <p:extLst>
      <p:ext uri="{BB962C8B-B14F-4D97-AF65-F5344CB8AC3E}">
        <p14:creationId xmlns:p14="http://schemas.microsoft.com/office/powerpoint/2010/main" val="426156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76EF2208-36FF-4D65-B9BC-761E9F5659B1}"/>
              </a:ext>
            </a:extLst>
          </p:cNvPr>
          <p:cNvSpPr>
            <a:spLocks noGrp="1"/>
          </p:cNvSpPr>
          <p:nvPr>
            <p:ph type="dt" sz="half" idx="10"/>
          </p:nvPr>
        </p:nvSpPr>
        <p:spPr/>
        <p:txBody>
          <a:bodyPr/>
          <a:lstStyle/>
          <a:p>
            <a:pPr>
              <a:defRPr/>
            </a:pPr>
            <a:fld id="{055FC0F7-5656-478F-B9DC-1879CB2F24D4}" type="datetime1">
              <a:rPr lang="en-US" smtClean="0"/>
              <a:t>4/1/2026</a:t>
            </a:fld>
            <a:endParaRPr lang="en-US" dirty="0"/>
          </a:p>
        </p:txBody>
      </p:sp>
      <p:sp>
        <p:nvSpPr>
          <p:cNvPr id="10" name="Footer Placeholder 9">
            <a:extLst>
              <a:ext uri="{FF2B5EF4-FFF2-40B4-BE49-F238E27FC236}">
                <a16:creationId xmlns:a16="http://schemas.microsoft.com/office/drawing/2014/main" id="{EE40BDF2-5F15-4B18-9A51-3DEBF0439C2C}"/>
              </a:ext>
            </a:extLst>
          </p:cNvPr>
          <p:cNvSpPr>
            <a:spLocks noGrp="1"/>
          </p:cNvSpPr>
          <p:nvPr>
            <p:ph type="ftr" sz="quarter" idx="11"/>
          </p:nvPr>
        </p:nvSpPr>
        <p:spPr/>
        <p:txBody>
          <a:bodyPr/>
          <a:lstStyle/>
          <a:p>
            <a:pPr>
              <a:defRPr/>
            </a:pPr>
            <a:endParaRPr lang="en-US" dirty="0"/>
          </a:p>
        </p:txBody>
      </p:sp>
      <p:sp>
        <p:nvSpPr>
          <p:cNvPr id="11" name="Slide Number Placeholder 10">
            <a:extLst>
              <a:ext uri="{FF2B5EF4-FFF2-40B4-BE49-F238E27FC236}">
                <a16:creationId xmlns:a16="http://schemas.microsoft.com/office/drawing/2014/main" id="{BCE03BBC-39E0-4D83-85F6-EAEFEED35AB0}"/>
              </a:ext>
            </a:extLst>
          </p:cNvPr>
          <p:cNvSpPr>
            <a:spLocks noGrp="1"/>
          </p:cNvSpPr>
          <p:nvPr>
            <p:ph type="sldNum" sz="quarter" idx="12"/>
          </p:nvPr>
        </p:nvSpPr>
        <p:spPr/>
        <p:txBody>
          <a:bodyPr/>
          <a:lstStyle/>
          <a:p>
            <a:pPr>
              <a:defRPr/>
            </a:pPr>
            <a:fld id="{20D403C3-47BC-4C7E-BA49-79840169F64A}" type="slidenum">
              <a:rPr lang="en-US" altLang="en-US" smtClean="0"/>
              <a:pPr>
                <a:defRPr/>
              </a:pPr>
              <a:t>‹#›</a:t>
            </a:fld>
            <a:endParaRPr lang="en-US" altLang="en-US" dirty="0"/>
          </a:p>
        </p:txBody>
      </p:sp>
    </p:spTree>
    <p:custDataLst>
      <p:tags r:id="rId1"/>
    </p:custDataLst>
    <p:extLst>
      <p:ext uri="{BB962C8B-B14F-4D97-AF65-F5344CB8AC3E}">
        <p14:creationId xmlns:p14="http://schemas.microsoft.com/office/powerpoint/2010/main" val="30118909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F2183743-90B8-4FE3-972F-ADC9B845EB67}"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dirty="0"/>
          </a:p>
        </p:txBody>
      </p:sp>
    </p:spTree>
    <p:extLst>
      <p:ext uri="{BB962C8B-B14F-4D97-AF65-F5344CB8AC3E}">
        <p14:creationId xmlns:p14="http://schemas.microsoft.com/office/powerpoint/2010/main" val="2919309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F6A4F9-90B7-43C8-9F46-B034AC8BDE88}" type="datetime1">
              <a:rPr lang="en-US" smtClean="0"/>
              <a:t>4/1/2026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933637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EC98E6DF-9213-4EDB-89F6-02D4E3E03FE9}" type="datetime1">
              <a:rPr lang="en-US" smtClean="0"/>
              <a:t>4/1/2026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extLst>
      <p:ext uri="{BB962C8B-B14F-4D97-AF65-F5344CB8AC3E}">
        <p14:creationId xmlns:p14="http://schemas.microsoft.com/office/powerpoint/2010/main" val="1582196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7F3D38D-CCC7-4F97-A789-63FCB7C5CBBC}"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dirty="0"/>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45047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660586EF-45D8-45FC-AD91-C2A999F46F4F}"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dirty="0"/>
          </a:p>
        </p:txBody>
      </p:sp>
    </p:spTree>
    <p:extLst>
      <p:ext uri="{BB962C8B-B14F-4D97-AF65-F5344CB8AC3E}">
        <p14:creationId xmlns:p14="http://schemas.microsoft.com/office/powerpoint/2010/main" val="24631065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0CFE309F-2D53-4A41-A0D6-7A091356919C}" type="datetime1">
              <a:rPr lang="en-US" smtClean="0"/>
              <a:t>4/1/2026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dirty="0"/>
          </a:p>
        </p:txBody>
      </p:sp>
    </p:spTree>
    <p:extLst>
      <p:ext uri="{BB962C8B-B14F-4D97-AF65-F5344CB8AC3E}">
        <p14:creationId xmlns:p14="http://schemas.microsoft.com/office/powerpoint/2010/main" val="925206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E07FFF-E282-4FFB-9362-D169DDDE3310}" type="datetime1">
              <a:rPr lang="en-US" smtClean="0"/>
              <a:t>4/1/2026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855834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4F337938-A8CD-497E-AB1A-E672E91E224F}"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dirty="0"/>
          </a:p>
        </p:txBody>
      </p:sp>
    </p:spTree>
    <p:extLst>
      <p:ext uri="{BB962C8B-B14F-4D97-AF65-F5344CB8AC3E}">
        <p14:creationId xmlns:p14="http://schemas.microsoft.com/office/powerpoint/2010/main" val="1793571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ACA1D280-6134-40D4-838D-C8D5F31CD37A}" type="datetime1">
              <a:rPr lang="en-US" smtClean="0"/>
              <a:t>4/1/2026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4319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699172-5C0E-4B1B-BA45-4233D4256D2C}" type="datetime1">
              <a:rPr lang="en-US" smtClean="0"/>
              <a:t>4/1/2026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137778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55B453-E816-4054-828B-D4553DFEA574}"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dirty="0"/>
          </a:p>
        </p:txBody>
      </p:sp>
    </p:spTree>
    <p:extLst>
      <p:ext uri="{BB962C8B-B14F-4D97-AF65-F5344CB8AC3E}">
        <p14:creationId xmlns:p14="http://schemas.microsoft.com/office/powerpoint/2010/main" val="249963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4B5360-81A3-4ACA-92F1-1E7E6A579853}" type="datetime1">
              <a:rPr lang="en-US" smtClean="0"/>
              <a:t>4/1/2026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dirty="0"/>
          </a:p>
        </p:txBody>
      </p:sp>
    </p:spTree>
    <p:extLst>
      <p:ext uri="{BB962C8B-B14F-4D97-AF65-F5344CB8AC3E}">
        <p14:creationId xmlns:p14="http://schemas.microsoft.com/office/powerpoint/2010/main" val="104576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7.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91EE9D2-E981-4A3C-B31E-D1CDCF689235}" type="datetime1">
              <a:rPr lang="en-US" smtClean="0"/>
              <a:t>4/1/2026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D403C3-47BC-4C7E-BA49-79840169F64A}" type="slidenum">
              <a:rPr lang="en-US" altLang="en-US"/>
              <a:pPr>
                <a:defRPr/>
              </a:pPr>
              <a:t>‹#›</a:t>
            </a:fld>
            <a:endParaRPr lang="en-US" altLang="en-US" dirty="0"/>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custDataLst>
      <p:tags r:id="rId15"/>
    </p:custDataLst>
    <p:extLst>
      <p:ext uri="{BB962C8B-B14F-4D97-AF65-F5344CB8AC3E}">
        <p14:creationId xmlns:p14="http://schemas.microsoft.com/office/powerpoint/2010/main" val="2379804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52" r:id="rId13"/>
  </p:sldLayoutIdLst>
  <p:hf hdr="0" ftr="0" dt="0"/>
  <p:txStyles>
    <p:titleStyle>
      <a:lvl1pPr algn="l" rtl="0" eaLnBrk="0" fontAlgn="base" hangingPunct="0">
        <a:lnSpc>
          <a:spcPts val="3600"/>
        </a:lnSpc>
        <a:spcBef>
          <a:spcPct val="0"/>
        </a:spcBef>
        <a:spcAft>
          <a:spcPct val="0"/>
        </a:spcAft>
        <a:defRPr sz="4000" b="1" kern="1200">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35865"/>
            <a:ext cx="7886700" cy="1073788"/>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628650" y="1662524"/>
            <a:ext cx="7886700" cy="3936764"/>
          </a:xfrm>
          <a:prstGeom prst="rect">
            <a:avLst/>
          </a:prstGeom>
          <a:noFill/>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175288" y="6422140"/>
            <a:ext cx="6836636" cy="276999"/>
          </a:xfrm>
          <a:prstGeom prst="rect">
            <a:avLst/>
          </a:prstGeom>
          <a:noFill/>
        </p:spPr>
        <p:txBody>
          <a:bodyPr wrap="none" rtlCol="0" anchor="t" anchorCtr="0">
            <a:noAutofit/>
          </a:bodyPr>
          <a:lstStyle/>
          <a:p>
            <a:fld id="{E3F5C255-0264-234E-9338-DB7FF625E05F}" type="slidenum">
              <a:rPr lang="en-US" sz="750" smtClean="0">
                <a:solidFill>
                  <a:schemeClr val="bg1">
                    <a:lumMod val="65000"/>
                  </a:schemeClr>
                </a:solidFill>
                <a:latin typeface="Arial" charset="0"/>
                <a:ea typeface="Arial" charset="0"/>
                <a:cs typeface="Arial" charset="0"/>
              </a:rPr>
              <a:pPr/>
              <a:t>‹#›</a:t>
            </a:fld>
            <a:r>
              <a:rPr lang="en-US" sz="750" dirty="0">
                <a:solidFill>
                  <a:schemeClr val="bg1">
                    <a:lumMod val="65000"/>
                  </a:schemeClr>
                </a:solidFill>
                <a:latin typeface="Arial" charset="0"/>
                <a:ea typeface="Arial" charset="0"/>
                <a:cs typeface="Arial" charset="0"/>
              </a:rPr>
              <a:t> | MAXIMUS: ACO Year 4  2021</a:t>
            </a:r>
          </a:p>
        </p:txBody>
      </p:sp>
    </p:spTree>
    <p:custDataLst>
      <p:tags r:id="rId18"/>
    </p:custDataLst>
    <p:extLst>
      <p:ext uri="{BB962C8B-B14F-4D97-AF65-F5344CB8AC3E}">
        <p14:creationId xmlns:p14="http://schemas.microsoft.com/office/powerpoint/2010/main" val="34453148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hdr="0" ftr="0" dt="0"/>
  <p:txStyles>
    <p:titleStyle>
      <a:lvl1pPr algn="l" defTabSz="685664" rtl="0" eaLnBrk="1" latinLnBrk="0" hangingPunct="1">
        <a:lnSpc>
          <a:spcPct val="100000"/>
        </a:lnSpc>
        <a:spcBef>
          <a:spcPct val="0"/>
        </a:spcBef>
        <a:buNone/>
        <a:defRPr sz="2700" b="0" i="0" kern="1200">
          <a:solidFill>
            <a:schemeClr val="tx1"/>
          </a:solidFill>
          <a:latin typeface="Arial" charset="0"/>
          <a:ea typeface="Arial" charset="0"/>
          <a:cs typeface="Arial" charset="0"/>
        </a:defRPr>
      </a:lvl1pPr>
    </p:titleStyle>
    <p:bodyStyle>
      <a:lvl1pPr marL="261890" indent="-261890" algn="l" defTabSz="685664" rtl="0" eaLnBrk="1" latinLnBrk="0" hangingPunct="1">
        <a:lnSpc>
          <a:spcPct val="100000"/>
        </a:lnSpc>
        <a:spcBef>
          <a:spcPts val="750"/>
        </a:spcBef>
        <a:buSzPct val="115000"/>
        <a:buFontTx/>
        <a:buBlip>
          <a:blip r:embed="rId19"/>
        </a:buBlip>
        <a:tabLst/>
        <a:defRPr sz="1800" kern="1200">
          <a:solidFill>
            <a:schemeClr val="accent2"/>
          </a:solidFill>
          <a:latin typeface="Arial" charset="0"/>
          <a:ea typeface="Arial" charset="0"/>
          <a:cs typeface="Arial" charset="0"/>
        </a:defRPr>
      </a:lvl1pPr>
      <a:lvl2pPr marL="514253" indent="-171418" algn="l" defTabSz="685664" rtl="0" eaLnBrk="1" latinLnBrk="0" hangingPunct="1">
        <a:lnSpc>
          <a:spcPct val="100000"/>
        </a:lnSpc>
        <a:spcBef>
          <a:spcPts val="375"/>
        </a:spcBef>
        <a:buClr>
          <a:schemeClr val="accent6"/>
        </a:buClr>
        <a:buFont typeface="Arial"/>
        <a:buChar char="•"/>
        <a:defRPr sz="1650" kern="1200">
          <a:solidFill>
            <a:schemeClr val="accent2"/>
          </a:solidFill>
          <a:latin typeface="Arial" charset="0"/>
          <a:ea typeface="Arial" charset="0"/>
          <a:cs typeface="Arial" charset="0"/>
        </a:defRPr>
      </a:lvl2pPr>
      <a:lvl3pPr marL="857081" indent="-171418" algn="l" defTabSz="685664" rtl="0" eaLnBrk="1" latinLnBrk="0" hangingPunct="1">
        <a:lnSpc>
          <a:spcPct val="100000"/>
        </a:lnSpc>
        <a:spcBef>
          <a:spcPts val="375"/>
        </a:spcBef>
        <a:buClr>
          <a:schemeClr val="accent6"/>
        </a:buClr>
        <a:buFont typeface="Arial"/>
        <a:buChar char="•"/>
        <a:defRPr sz="1500" kern="1200">
          <a:solidFill>
            <a:schemeClr val="accent2"/>
          </a:solidFill>
          <a:latin typeface="Arial" charset="0"/>
          <a:ea typeface="Arial" charset="0"/>
          <a:cs typeface="Arial" charset="0"/>
        </a:defRPr>
      </a:lvl3pPr>
      <a:lvl4pPr marL="1199910" indent="-171418" algn="l" defTabSz="685664" rtl="0" eaLnBrk="1" latinLnBrk="0" hangingPunct="1">
        <a:lnSpc>
          <a:spcPct val="100000"/>
        </a:lnSpc>
        <a:spcBef>
          <a:spcPts val="375"/>
        </a:spcBef>
        <a:buClr>
          <a:schemeClr val="accent6"/>
        </a:buClr>
        <a:buFont typeface="Arial"/>
        <a:buChar char="•"/>
        <a:defRPr sz="1350" kern="1200">
          <a:solidFill>
            <a:schemeClr val="accent2"/>
          </a:solidFill>
          <a:latin typeface="Arial" charset="0"/>
          <a:ea typeface="Arial" charset="0"/>
          <a:cs typeface="Arial" charset="0"/>
        </a:defRPr>
      </a:lvl4pPr>
      <a:lvl5pPr marL="1542740" indent="-171418" algn="l" defTabSz="685664" rtl="0" eaLnBrk="1" latinLnBrk="0" hangingPunct="1">
        <a:lnSpc>
          <a:spcPct val="100000"/>
        </a:lnSpc>
        <a:spcBef>
          <a:spcPts val="375"/>
        </a:spcBef>
        <a:buClr>
          <a:schemeClr val="accent6"/>
        </a:buClr>
        <a:buFont typeface="Arial"/>
        <a:buChar char="•"/>
        <a:defRPr sz="1350" kern="1200">
          <a:solidFill>
            <a:schemeClr val="accent2"/>
          </a:solidFill>
          <a:latin typeface="Arial" charset="0"/>
          <a:ea typeface="Arial" charset="0"/>
          <a:cs typeface="Arial" charset="0"/>
        </a:defRPr>
      </a:lvl5pPr>
      <a:lvl6pPr marL="1885574"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406"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238"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073"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664" rtl="0" eaLnBrk="1" latinLnBrk="0" hangingPunct="1">
        <a:defRPr sz="1350" kern="1200">
          <a:solidFill>
            <a:schemeClr val="tx1"/>
          </a:solidFill>
          <a:latin typeface="+mn-lt"/>
          <a:ea typeface="+mn-ea"/>
          <a:cs typeface="+mn-cs"/>
        </a:defRPr>
      </a:lvl1pPr>
      <a:lvl2pPr marL="342830" algn="l" defTabSz="685664" rtl="0" eaLnBrk="1" latinLnBrk="0" hangingPunct="1">
        <a:defRPr sz="1350" kern="1200">
          <a:solidFill>
            <a:schemeClr val="tx1"/>
          </a:solidFill>
          <a:latin typeface="+mn-lt"/>
          <a:ea typeface="+mn-ea"/>
          <a:cs typeface="+mn-cs"/>
        </a:defRPr>
      </a:lvl2pPr>
      <a:lvl3pPr marL="685664" algn="l" defTabSz="685664" rtl="0" eaLnBrk="1" latinLnBrk="0" hangingPunct="1">
        <a:defRPr sz="1350" kern="1200">
          <a:solidFill>
            <a:schemeClr val="tx1"/>
          </a:solidFill>
          <a:latin typeface="+mn-lt"/>
          <a:ea typeface="+mn-ea"/>
          <a:cs typeface="+mn-cs"/>
        </a:defRPr>
      </a:lvl3pPr>
      <a:lvl4pPr marL="1028496" algn="l" defTabSz="685664" rtl="0" eaLnBrk="1" latinLnBrk="0" hangingPunct="1">
        <a:defRPr sz="1350" kern="1200">
          <a:solidFill>
            <a:schemeClr val="tx1"/>
          </a:solidFill>
          <a:latin typeface="+mn-lt"/>
          <a:ea typeface="+mn-ea"/>
          <a:cs typeface="+mn-cs"/>
        </a:defRPr>
      </a:lvl4pPr>
      <a:lvl5pPr marL="1371328" algn="l" defTabSz="685664" rtl="0" eaLnBrk="1" latinLnBrk="0" hangingPunct="1">
        <a:defRPr sz="1350" kern="1200">
          <a:solidFill>
            <a:schemeClr val="tx1"/>
          </a:solidFill>
          <a:latin typeface="+mn-lt"/>
          <a:ea typeface="+mn-ea"/>
          <a:cs typeface="+mn-cs"/>
        </a:defRPr>
      </a:lvl5pPr>
      <a:lvl6pPr marL="1714163" algn="l" defTabSz="685664" rtl="0" eaLnBrk="1" latinLnBrk="0" hangingPunct="1">
        <a:defRPr sz="1350" kern="1200">
          <a:solidFill>
            <a:schemeClr val="tx1"/>
          </a:solidFill>
          <a:latin typeface="+mn-lt"/>
          <a:ea typeface="+mn-ea"/>
          <a:cs typeface="+mn-cs"/>
        </a:defRPr>
      </a:lvl6pPr>
      <a:lvl7pPr marL="2056991" algn="l" defTabSz="685664" rtl="0" eaLnBrk="1" latinLnBrk="0" hangingPunct="1">
        <a:defRPr sz="1350" kern="1200">
          <a:solidFill>
            <a:schemeClr val="tx1"/>
          </a:solidFill>
          <a:latin typeface="+mn-lt"/>
          <a:ea typeface="+mn-ea"/>
          <a:cs typeface="+mn-cs"/>
        </a:defRPr>
      </a:lvl7pPr>
      <a:lvl8pPr marL="2399820" algn="l" defTabSz="685664" rtl="0" eaLnBrk="1" latinLnBrk="0" hangingPunct="1">
        <a:defRPr sz="1350" kern="1200">
          <a:solidFill>
            <a:schemeClr val="tx1"/>
          </a:solidFill>
          <a:latin typeface="+mn-lt"/>
          <a:ea typeface="+mn-ea"/>
          <a:cs typeface="+mn-cs"/>
        </a:defRPr>
      </a:lvl8pPr>
      <a:lvl9pPr marL="2742650" algn="l" defTabSz="68566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fld id="{C161BCB3-FBA1-4A3F-AE20-93F919D1C02F}" type="datetime1">
              <a:rPr lang="en-US" smtClean="0"/>
              <a:t>4/1/2026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E65444B-1068-44A4-BD15-C18BEE6A6F80}" type="slidenum">
              <a:rPr lang="en-US" smtClean="0"/>
              <a:t>‹#›</a:t>
            </a:fld>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custDataLst>
      <p:tags r:id="rId14"/>
    </p:custDataLst>
    <p:extLst>
      <p:ext uri="{BB962C8B-B14F-4D97-AF65-F5344CB8AC3E}">
        <p14:creationId xmlns:p14="http://schemas.microsoft.com/office/powerpoint/2010/main" val="14411402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lnSpc>
          <a:spcPts val="3600"/>
        </a:lnSpc>
        <a:spcBef>
          <a:spcPct val="0"/>
        </a:spcBef>
        <a:spcAft>
          <a:spcPct val="0"/>
        </a:spcAft>
        <a:defRPr sz="4000" b="1" kern="1200">
          <a:solidFill>
            <a:srgbClr val="002060"/>
          </a:solidFill>
          <a:latin typeface="+mj-lt"/>
          <a:ea typeface="+mj-ea"/>
          <a:cs typeface="+mj-cs"/>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5C10A407-51B4-4FE0-B163-C8FB793C1D9C}" type="datetime1">
              <a:rPr lang="en-US" smtClean="0"/>
              <a:t>4/1/2026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dirty="0"/>
          </a:p>
        </p:txBody>
      </p:sp>
      <p:pic>
        <p:nvPicPr>
          <p:cNvPr id="9" name="Picture 8" descr="MassHealth logo"/>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166757735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47D04C1B-6234-4E94-8363-AA1142582DB3}" type="datetime1">
              <a:rPr lang="en-US" smtClean="0"/>
              <a:t>4/1/2026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D403C3-47BC-4C7E-BA49-79840169F64A}" type="slidenum">
              <a:rPr lang="en-US" altLang="en-US"/>
              <a:pPr>
                <a:defRPr/>
              </a:pPr>
              <a:t>‹#›</a:t>
            </a:fld>
            <a:endParaRPr lang="en-US" alt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extLst>
      <p:ext uri="{BB962C8B-B14F-4D97-AF65-F5344CB8AC3E}">
        <p14:creationId xmlns:p14="http://schemas.microsoft.com/office/powerpoint/2010/main" val="37331968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dt="0"/>
  <p:txStyles>
    <p:titleStyle>
      <a:lvl1pPr algn="l" rtl="0" eaLnBrk="1" fontAlgn="base" hangingPunct="1">
        <a:lnSpc>
          <a:spcPts val="3600"/>
        </a:lnSpc>
        <a:spcBef>
          <a:spcPct val="0"/>
        </a:spcBef>
        <a:spcAft>
          <a:spcPct val="0"/>
        </a:spcAft>
        <a:defRPr sz="4000" b="1" kern="1200">
          <a:solidFill>
            <a:srgbClr val="002060"/>
          </a:solidFill>
          <a:latin typeface="+mj-lt"/>
          <a:ea typeface="+mj-ea"/>
          <a:cs typeface="+mj-cs"/>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49E2CF93-F228-410D-893B-1381984FA6A4}" type="datetime1">
              <a:rPr lang="en-US" smtClean="0"/>
              <a:t>4/1/2026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dirty="0"/>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extLst>
      <p:ext uri="{BB962C8B-B14F-4D97-AF65-F5344CB8AC3E}">
        <p14:creationId xmlns:p14="http://schemas.microsoft.com/office/powerpoint/2010/main" val="65891280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www.masshealthchoices.com/" TargetMode="External"/></Relationships>
</file>

<file path=ppt/slides/_rels/slide100.xml.rels><?xml version="1.0" encoding="UTF-8" standalone="yes"?>
<Relationships xmlns="http://schemas.openxmlformats.org/package/2006/relationships"><Relationship Id="rId2" Type="http://schemas.openxmlformats.org/officeDocument/2006/relationships/hyperlink" Target="mailto:join-masshealth-doula-program@listserv.state.ma.us"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mass.gov/info-details/providers-caring-for-pregnant-and-postpartum-masshealth-members" TargetMode="Externa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hyperlink" Target="https://malegislature.gov/Laws/SessionLaws/Acts/2024/Chapter186" TargetMode="External"/><Relationship Id="rId2" Type="http://schemas.openxmlformats.org/officeDocument/2006/relationships/hyperlink" Target="https://malegislature.gov/Laws/SessionLaws/Acts/2010/Chapter313" TargetMode="External"/><Relationship Id="rId1" Type="http://schemas.openxmlformats.org/officeDocument/2006/relationships/slideLayout" Target="../slideLayouts/slideLayout2.xml"/><Relationship Id="rId4" Type="http://schemas.openxmlformats.org/officeDocument/2006/relationships/hyperlink" Target="https://www.mass.gov/doc/all-provider-bulletin-405-perinatal-depression-screening-and-depression-screening-for-infant-caregivers-0/download" TargetMode="External"/></Relationships>
</file>

<file path=ppt/slides/_rels/slide103.xml.rels><?xml version="1.0" encoding="UTF-8" standalone="yes"?>
<Relationships xmlns="http://schemas.openxmlformats.org/package/2006/relationships"><Relationship Id="rId2" Type="http://schemas.openxmlformats.org/officeDocument/2006/relationships/hyperlink" Target="https://www.mass.gov/doc/all-provider-bulletin-405-perinatal-depression-screening-and-depression-screening-for-infant-caregivers-0/download"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mass.gov/regulations/101-CMR-31700-rates-for-medicine-services" TargetMode="External"/><Relationship Id="rId2" Type="http://schemas.openxmlformats.org/officeDocument/2006/relationships/hyperlink" Target="https://www.mass.gov/doc/all-provider-bulletin-405-perinatal-depression-screening-and-depression-screening-for-infant-caregivers-0/download"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hyperlink" Target="https://mchb.hrsa.gov/programs-impact/national-maternal-mental-health-hotline" TargetMode="External"/><Relationship Id="rId3" Type="http://schemas.openxmlformats.org/officeDocument/2006/relationships/hyperlink" Target="http://www.mass.gov/info-details/perinatal-mood-anxiety-disorders-screening-tools-training-and-continuing-education" TargetMode="External"/><Relationship Id="rId7" Type="http://schemas.openxmlformats.org/officeDocument/2006/relationships/hyperlink" Target="http://www.mcpapformoms.org/" TargetMode="External"/><Relationship Id="rId2" Type="http://schemas.openxmlformats.org/officeDocument/2006/relationships/hyperlink" Target="https://www.mass.gov/doc/all-provider-bulletin-405-perinatal-depression-screening-and-depression-screening-for-infant-caregivers-0/download" TargetMode="External"/><Relationship Id="rId1" Type="http://schemas.openxmlformats.org/officeDocument/2006/relationships/slideLayout" Target="../slideLayouts/slideLayout2.xml"/><Relationship Id="rId6" Type="http://schemas.openxmlformats.org/officeDocument/2006/relationships/hyperlink" Target="https://www.mass.gov/community-behavioral-health-centers" TargetMode="External"/><Relationship Id="rId5" Type="http://schemas.openxmlformats.org/officeDocument/2006/relationships/hyperlink" Target="https://www.masshelpline.com/" TargetMode="External"/><Relationship Id="rId4" Type="http://schemas.openxmlformats.org/officeDocument/2006/relationships/hyperlink" Target="https://publications.aap.org/toolkits/resources/15625?autologincheck=redirected" TargetMode="External"/><Relationship Id="rId9" Type="http://schemas.openxmlformats.org/officeDocument/2006/relationships/hyperlink" Target="https://psichapters.com/ma"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2.xml"/><Relationship Id="rId1" Type="http://schemas.openxmlformats.org/officeDocument/2006/relationships/tags" Target="../tags/tag68.xml"/><Relationship Id="rId5" Type="http://schemas.openxmlformats.org/officeDocument/2006/relationships/image" Target="../media/image39.png"/><Relationship Id="rId4" Type="http://schemas.openxmlformats.org/officeDocument/2006/relationships/hyperlink" Target="https://masshealth.inquisiqlms.com/Default.aspx" TargetMode="Externa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2.xml"/><Relationship Id="rId1" Type="http://schemas.openxmlformats.org/officeDocument/2006/relationships/tags" Target="../tags/tag69.xml"/><Relationship Id="rId4" Type="http://schemas.openxmlformats.org/officeDocument/2006/relationships/hyperlink" Target="https://masshealth.inquisiqlms.com/Default.aspx"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www.masshealthchoices.com/" TargetMode="External"/></Relationships>
</file>

<file path=ppt/slides/_rels/slide110.xml.rels><?xml version="1.0" encoding="UTF-8" standalone="yes"?>
<Relationships xmlns="http://schemas.openxmlformats.org/package/2006/relationships"><Relationship Id="rId8" Type="http://schemas.openxmlformats.org/officeDocument/2006/relationships/hyperlink" Target="https://www.mass.gov/doc/all-provider-bulletin-410-changes-to-masshealths-accountable-care-organizations-on-january-1-2026-0/download" TargetMode="External"/><Relationship Id="rId3" Type="http://schemas.openxmlformats.org/officeDocument/2006/relationships/hyperlink" Target="https://www.mass.gov/doc/all-provider-bulletin-405-perinatal-depression-screening-and-depression-screening-for-infant-caregivers-0/download" TargetMode="External"/><Relationship Id="rId7" Type="http://schemas.openxmlformats.org/officeDocument/2006/relationships/hyperlink" Target="https://www.mass.gov/doc/all-provider-bulletin-409-update-to-certain-exceptions-to-referral-requirements-for-services-through-the-primary-care-clinician-plan-and-primary-care-accountable-care-organizations-0/download" TargetMode="External"/><Relationship Id="rId2" Type="http://schemas.openxmlformats.org/officeDocument/2006/relationships/hyperlink" Target="https://www.mass.gov/doc/all-provider-bulletin-404-administrative-and-billing-regulations-reinforcing-sanctioning-process-for-past-due-cost-reports-0/download" TargetMode="External"/><Relationship Id="rId1" Type="http://schemas.openxmlformats.org/officeDocument/2006/relationships/slideLayout" Target="../slideLayouts/slideLayout50.xml"/><Relationship Id="rId6" Type="http://schemas.openxmlformats.org/officeDocument/2006/relationships/hyperlink" Target="https://www.mass.gov/doc/all-provider-bulletin-408-annual-behavioral-health-wellness-examinations-0/download" TargetMode="External"/><Relationship Id="rId5" Type="http://schemas.openxmlformats.org/officeDocument/2006/relationships/hyperlink" Target="https://www.mass.gov/doc/all-provider-bulletin-407-changes-in-exclusion-of-designated-340b-drugs-from-masshealth-coverage-0/download" TargetMode="External"/><Relationship Id="rId4" Type="http://schemas.openxmlformats.org/officeDocument/2006/relationships/hyperlink" Target="https://www.mass.gov/doc/all-provider-bulletin-406-update-to-certain-exceptions-to-services-that-require-referrals-in-the-primary-care-clinician-plan-and-primary-care-acos-0/download" TargetMode="Externa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hyperlink" Target="https://www.mass.gov/the-aca-orp-requirements-for-masshealth-providers" TargetMode="External"/><Relationship Id="rId2" Type="http://schemas.openxmlformats.org/officeDocument/2006/relationships/slideLayout" Target="../slideLayouts/slideLayout50.xml"/><Relationship Id="rId1" Type="http://schemas.openxmlformats.org/officeDocument/2006/relationships/tags" Target="../tags/tag70.xml"/><Relationship Id="rId6" Type="http://schemas.openxmlformats.org/officeDocument/2006/relationships/hyperlink" Target="https://www.mass.gov/masshealth-for-providers" TargetMode="External"/><Relationship Id="rId5" Type="http://schemas.openxmlformats.org/officeDocument/2006/relationships/hyperlink" Target="http://www.mass.gov/masshealth-provider-bulletins" TargetMode="External"/><Relationship Id="rId4" Type="http://schemas.openxmlformats.org/officeDocument/2006/relationships/hyperlink" Target="https://www.mass.gov/forms/email-notifications-for-provider-bulletins-and-transmittal-letters" TargetMode="Externa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4.xml"/><Relationship Id="rId1" Type="http://schemas.openxmlformats.org/officeDocument/2006/relationships/tags" Target="../tags/tag7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hyperlink" Target="http://www.masshealthchoices.co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www.masshealthchoices.com/"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www.masshealthchoices.com/"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www.masshealthchoices.com/"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www.masshealthchoices.co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hyperlink" Target="http://www.masshealthchoices.com/"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www.masshealthchoices.com/"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masshealthchoice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asshealth.ehs.state.ma.us/ProviderDirectory/"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asshealth.ehs.state.ma.us/ProviderDirectory/"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asshealth.ehs.state.ma.us/ProviderDirectory/"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hyperlink" Target="https://massdhp.org/dentistfaq/" TargetMode="External"/><Relationship Id="rId2" Type="http://schemas.openxmlformats.org/officeDocument/2006/relationships/notesSlide" Target="../notesSlides/notesSlide21.xml"/><Relationship Id="rId1" Type="http://schemas.openxmlformats.org/officeDocument/2006/relationships/slideLayout" Target="../slideLayouts/slideLayout63.xml"/><Relationship Id="rId4" Type="http://schemas.openxmlformats.org/officeDocument/2006/relationships/hyperlink" Target="mailto:Tuyen.vu@mass.gov"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axonomy.nucc.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mass.gov/lists/2025-masshealth-provider-bulletins#ma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ss.gov/resource/masshealth-provider-bulletins" TargetMode="External"/><Relationship Id="rId2" Type="http://schemas.openxmlformats.org/officeDocument/2006/relationships/hyperlink" Target="https://www.mass.gov/lists/masshealth-managed-care-encounter-data-companion-guid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www.masshealthchoices.com/" TargetMode="Externa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4.xml"/><Relationship Id="rId1" Type="http://schemas.openxmlformats.org/officeDocument/2006/relationships/tags" Target="../tags/tag5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www.masshealthchoices.com/"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62.xml.rels><?xml version="1.0" encoding="UTF-8" standalone="yes"?>
<Relationships xmlns="http://schemas.openxmlformats.org/package/2006/relationships"><Relationship Id="rId3" Type="http://schemas.openxmlformats.org/officeDocument/2006/relationships/hyperlink" Target="https://www.mass.gov/doc/all-provider-bulletin-409-update-to-certain-exceptions-to-referral-requirements-for-services-through-the-primary-care-clinician-plan-and-primary-care-accountable-care-organizations-0/download" TargetMode="External"/><Relationship Id="rId2" Type="http://schemas.openxmlformats.org/officeDocument/2006/relationships/hyperlink" Target="https://www.mass.gov/doc/all-provider-bulletin-403-ending-the-suspension-of-primary-care-clinician-plan-primary-care-aco-referrals-and-updating-referral-requirements-for-urgent-care-services-0/download" TargetMode="Externa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hyperlink" Target="https://www.mass.gov/regulations/130-CMR-450000-all-provider" TargetMode="External"/><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3" Type="http://schemas.openxmlformats.org/officeDocument/2006/relationships/hyperlink" Target="https://www.mass.gov/regulations/130-CMR-450000-all-provider" TargetMode="External"/><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hyperlink" Target="https://www.mass.gov/regulations/130-CMR-450000-all-provider" TargetMode="Externa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3" Type="http://schemas.openxmlformats.org/officeDocument/2006/relationships/hyperlink" Target="https://www.mass.gov/lists/409-through-300" TargetMode="External"/><Relationship Id="rId2" Type="http://schemas.openxmlformats.org/officeDocument/2006/relationships/hyperlink" Target="https://www.mass.gov/doc/all-provider-bulletin-286-start-date-for-denials-for-claims-that-do-not-meet-ordering-referring-and-prescribing-provider-requirements-0/download" TargetMode="Externa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www.masshealthchoices.co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72.xml.rels><?xml version="1.0" encoding="UTF-8" standalone="yes"?>
<Relationships xmlns="http://schemas.openxmlformats.org/package/2006/relationships"><Relationship Id="rId3" Type="http://schemas.openxmlformats.org/officeDocument/2006/relationships/hyperlink" Target="https://www.mass.gov/masshealth-provider-bulletins" TargetMode="Externa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hyperlink" Target="https://www.mass.gov/forms/email-notifications-for-masshealth-provider-bulletins-and-transmittal-letters" TargetMode="Externa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www.masshealthchoices.com/"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mass.gov/how-to/apply-to-become-a-masshealth-provider"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asshealth.ehs.state.ma.us/ProviderSelfServic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mass.gov/info-details/electronic-data-interchange-faq"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mass.gov/electronic-data-interchange-edi-and-hipaa-information"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4.xml"/><Relationship Id="rId1" Type="http://schemas.openxmlformats.org/officeDocument/2006/relationships/tags" Target="../tags/tag61.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44.xml"/><Relationship Id="rId4" Type="http://schemas.openxmlformats.org/officeDocument/2006/relationships/hyperlink" Target="https://masshealth.ehs.state.ma.us/ProviderSelfService/"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88.xml.rels><?xml version="1.0" encoding="UTF-8" standalone="yes"?>
<Relationships xmlns="http://schemas.openxmlformats.org/package/2006/relationships"><Relationship Id="rId2" Type="http://schemas.openxmlformats.org/officeDocument/2006/relationships/hyperlink" Target="https://www.mass.gov/regulations/130-CMR-450000-all-provider" TargetMode="External"/><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www.masshealthchoices.com/" TargetMode="Externa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32.png"/></Relationships>
</file>

<file path=ppt/slides/_rels/slide91.xml.rels><?xml version="1.0" encoding="UTF-8" standalone="yes"?>
<Relationships xmlns="http://schemas.openxmlformats.org/package/2006/relationships"><Relationship Id="rId3" Type="http://schemas.openxmlformats.org/officeDocument/2006/relationships/hyperlink" Target="https://www.cms.gov/files/document/provider-required-document-list.pdf-0" TargetMode="Externa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93.xml.rels><?xml version="1.0" encoding="UTF-8" standalone="yes"?>
<Relationships xmlns="http://schemas.openxmlformats.org/package/2006/relationships"><Relationship Id="rId3" Type="http://schemas.openxmlformats.org/officeDocument/2006/relationships/hyperlink" Target="https://www.cms.gov/data-research/monitoring-programs/improper-payment-measurement-programs/payment-error-rate-measurement-perm/providers" TargetMode="Externa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hyperlink" Target="https://www.cms.gov/files/document/provider-education-faqs.pdf-0" TargetMode="External"/><Relationship Id="rId4" Type="http://schemas.openxmlformats.org/officeDocument/2006/relationships/hyperlink" Target="https://www.cms.gov/files/document/provider-overview.pdf-0" TargetMode="Externa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95.xml.rels><?xml version="1.0" encoding="UTF-8" standalone="yes"?>
<Relationships xmlns="http://schemas.openxmlformats.org/package/2006/relationships"><Relationship Id="rId3" Type="http://schemas.openxmlformats.org/officeDocument/2006/relationships/hyperlink" Target="https://www.mass.gov/info-details/information-for-pregnant-masshealth-members" TargetMode="External"/><Relationship Id="rId2" Type="http://schemas.openxmlformats.org/officeDocument/2006/relationships/hyperlink" Target="https://www.mass.gov/topics/masshealth-health-plans" TargetMode="External"/><Relationship Id="rId1" Type="http://schemas.openxmlformats.org/officeDocument/2006/relationships/slideLayout" Target="../slideLayouts/slideLayout2.xml"/><Relationship Id="rId4" Type="http://schemas.openxmlformats.org/officeDocument/2006/relationships/hyperlink" Target="https://www.mass.gov/info-details/providers-caring-for-pregnant-and-postpartum-masshealth-members#patient-facing-materials" TargetMode="External"/></Relationships>
</file>

<file path=ppt/slides/_rels/slide9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4.svg"/><Relationship Id="rId7" Type="http://schemas.openxmlformats.org/officeDocument/2006/relationships/hyperlink" Target="https://www.mass.gov/masshealth-ma-login-accounts" TargetMode="External"/><Relationship Id="rId2"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hyperlink" Target="https://www.mass.gov/info-details/schedule-an-appointment-with-a-masshealth-representative" TargetMode="External"/><Relationship Id="rId4" Type="http://schemas.openxmlformats.org/officeDocument/2006/relationships/hyperlink" Target="https://www.mass.gov/info-details/masshealth-enrollment-centers-mecs" TargetMode="External"/><Relationship Id="rId9" Type="http://schemas.openxmlformats.org/officeDocument/2006/relationships/hyperlink" Target="https://www.mass.gov/lists/masshealth-member-forms#notification-of-pregnancy-[prg-n-(03/24)]-"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www.mass.gov/info-details/primary-care-clinician-pcc-plan-for-masshealth-members" TargetMode="External"/><Relationship Id="rId7" Type="http://schemas.openxmlformats.org/officeDocument/2006/relationships/hyperlink" Target="https://www.myombudsman.org/" TargetMode="External"/><Relationship Id="rId2" Type="http://schemas.openxmlformats.org/officeDocument/2006/relationships/hyperlink" Target="https://www.mass.gov/info-details/full-list-of-masshealth-acos-and-mcos" TargetMode="External"/><Relationship Id="rId1" Type="http://schemas.openxmlformats.org/officeDocument/2006/relationships/slideLayout" Target="../slideLayouts/slideLayout2.xml"/><Relationship Id="rId6" Type="http://schemas.openxmlformats.org/officeDocument/2006/relationships/hyperlink" Target="https://www.mass.gov/one-care" TargetMode="External"/><Relationship Id="rId5" Type="http://schemas.openxmlformats.org/officeDocument/2006/relationships/hyperlink" Target="https://masshealthchoices.com/" TargetMode="External"/><Relationship Id="rId4" Type="http://schemas.openxmlformats.org/officeDocument/2006/relationships/hyperlink" Target="https://www.masshealthchoices.com/en/choosing-a-health-plan"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s://www.mass.gov/info-details/providers-caring-for-pregnant-and-postpartum-masshealth-members#social-determinants-of-health-sdoh" TargetMode="External"/><Relationship Id="rId3" Type="http://schemas.openxmlformats.org/officeDocument/2006/relationships/hyperlink" Target="https://www.mass.gov/info-details/providers-caring-for-pregnant-and-postpartum-masshealth-members#family-planning-" TargetMode="External"/><Relationship Id="rId7" Type="http://schemas.openxmlformats.org/officeDocument/2006/relationships/hyperlink" Target="https://www.mass.gov/info-details/massachusetts-oral-health-practice-guidelines-for-pregnancy-and-early-childhood" TargetMode="External"/><Relationship Id="rId12" Type="http://schemas.openxmlformats.org/officeDocument/2006/relationships/hyperlink" Target="https://www.mass.gov/doc/phy-170-updates-to-subchapter-6-0/download" TargetMode="External"/><Relationship Id="rId2" Type="http://schemas.openxmlformats.org/officeDocument/2006/relationships/hyperlink" Target="https://www.mass.gov/lists/freestanding-birth-center-manual-for-masshealth-providers" TargetMode="External"/><Relationship Id="rId1" Type="http://schemas.openxmlformats.org/officeDocument/2006/relationships/slideLayout" Target="../slideLayouts/slideLayout2.xml"/><Relationship Id="rId6" Type="http://schemas.openxmlformats.org/officeDocument/2006/relationships/hyperlink" Target="https://www.mass.gov/info-details/learn-about-masshealth-dental-benefits" TargetMode="External"/><Relationship Id="rId11" Type="http://schemas.openxmlformats.org/officeDocument/2006/relationships/hyperlink" Target="https://www.mass.gov/doc/standing-order-prenatal-vitamins-0/download" TargetMode="External"/><Relationship Id="rId5" Type="http://schemas.openxmlformats.org/officeDocument/2006/relationships/hyperlink" Target="https://www.mass.gov/info-details/providers-caring-for-pregnant-and-postpartum-masshealth-members#behavioral-health-" TargetMode="External"/><Relationship Id="rId10" Type="http://schemas.openxmlformats.org/officeDocument/2006/relationships/hyperlink" Target="https://www.mass.gov/info-details/providers-caring-for-pregnant-and-postpartum-masshealth-members#prenatal-screening/diagnosis-and-vaccines-" TargetMode="External"/><Relationship Id="rId4" Type="http://schemas.openxmlformats.org/officeDocument/2006/relationships/hyperlink" Target="https://www.mass.gov/info-details/providers-caring-for-pregnant-and-postpartum-masshealth-members#masshealth-doula-benefit-" TargetMode="External"/><Relationship Id="rId9" Type="http://schemas.openxmlformats.org/officeDocument/2006/relationships/hyperlink" Target="https://www.mass.gov/info-details/providers-caring-for-pregnant-and-postpartum-masshealth-members#breast-pumps-and-lactation-support-"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mass.gov/info-details/masshealth-doula-services-program-information-for-masshealth-members"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496217254"/>
              </p:ext>
            </p:extLst>
          </p:nvPr>
        </p:nvGraphicFramePr>
        <p:xfrm>
          <a:off x="1768" y="1768"/>
          <a:ext cx="1619" cy="1619"/>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3" name="Object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8" y="1768"/>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a:extLst>
              <a:ext uri="{FF2B5EF4-FFF2-40B4-BE49-F238E27FC236}">
                <a16:creationId xmlns:a16="http://schemas.microsoft.com/office/drawing/2014/main" id="{3BC153A9-A546-78BE-123A-67A5DF79C371}"/>
              </a:ext>
            </a:extLst>
          </p:cNvPr>
          <p:cNvSpPr>
            <a:spLocks noGrp="1"/>
          </p:cNvSpPr>
          <p:nvPr>
            <p:ph type="ctrTitle"/>
          </p:nvPr>
        </p:nvSpPr>
        <p:spPr>
          <a:xfrm>
            <a:off x="914400" y="1352418"/>
            <a:ext cx="7315200" cy="2987251"/>
          </a:xfrm>
        </p:spPr>
        <p:txBody>
          <a:bodyPr/>
          <a:lstStyle/>
          <a:p>
            <a:r>
              <a:rPr lang="en-US" dirty="0"/>
              <a:t>MassHealth Training Forum Provider Updates</a:t>
            </a:r>
            <a:br>
              <a:rPr lang="en-US" dirty="0"/>
            </a:br>
            <a:br>
              <a:rPr lang="en-US" dirty="0"/>
            </a:br>
            <a:r>
              <a:rPr lang="en-US" sz="3600" b="0" dirty="0"/>
              <a:t>October 2025 </a:t>
            </a:r>
          </a:p>
        </p:txBody>
      </p:sp>
      <p:pic>
        <p:nvPicPr>
          <p:cNvPr id="5" name="Picture 4" descr="MassHealth logo.">
            <a:extLst>
              <a:ext uri="{FF2B5EF4-FFF2-40B4-BE49-F238E27FC236}">
                <a16:creationId xmlns:a16="http://schemas.microsoft.com/office/drawing/2014/main" id="{A9AD2248-8A21-F8CC-3593-828B35288491}"/>
              </a:ext>
            </a:extLst>
          </p:cNvPr>
          <p:cNvPicPr>
            <a:picLocks noChangeAspect="1"/>
          </p:cNvPicPr>
          <p:nvPr/>
        </p:nvPicPr>
        <p:blipFill>
          <a:blip r:embed="rId7"/>
          <a:stretch>
            <a:fillRect/>
          </a:stretch>
        </p:blipFill>
        <p:spPr>
          <a:xfrm>
            <a:off x="237661" y="188381"/>
            <a:ext cx="1902117" cy="944962"/>
          </a:xfrm>
          <a:prstGeom prst="rect">
            <a:avLst/>
          </a:prstGeom>
        </p:spPr>
      </p:pic>
      <p:sp>
        <p:nvSpPr>
          <p:cNvPr id="12" name="Rectangle 54"/>
          <p:cNvSpPr txBox="1">
            <a:spLocks noChangeArrowheads="1"/>
          </p:cNvSpPr>
          <p:nvPr/>
        </p:nvSpPr>
        <p:spPr bwMode="auto">
          <a:xfrm>
            <a:off x="3276601" y="4572000"/>
            <a:ext cx="56429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eaLnBrk="1" fontAlgn="base" hangingPunct="1">
              <a:spcBef>
                <a:spcPct val="0"/>
              </a:spcBef>
              <a:spcAft>
                <a:spcPct val="0"/>
              </a:spcAft>
              <a:tabLst>
                <a:tab pos="269875" algn="l"/>
              </a:tabLst>
              <a:defRPr sz="3200" b="0"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2400" kern="0" dirty="0">
                <a:solidFill>
                  <a:srgbClr val="002960"/>
                </a:solidFill>
              </a:rPr>
              <a:t>Executive Office of Health &amp; Human Services</a:t>
            </a:r>
          </a:p>
        </p:txBody>
      </p:sp>
      <p:sp>
        <p:nvSpPr>
          <p:cNvPr id="4" name="Slide Number Placeholder 3">
            <a:extLst>
              <a:ext uri="{FF2B5EF4-FFF2-40B4-BE49-F238E27FC236}">
                <a16:creationId xmlns:a16="http://schemas.microsoft.com/office/drawing/2014/main" id="{A0650742-A99A-DBFA-7057-48191BED086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815A0231-9940-4863-B13E-2164784B5DAF}" type="slidenum">
              <a:rPr lang="en-US" altLang="en-US" smtClean="0"/>
              <a:pPr>
                <a:defRPr/>
              </a:pPr>
              <a:t>1</a:t>
            </a:fld>
            <a:endParaRPr lang="en-US" altLang="en-US" dirty="0"/>
          </a:p>
        </p:txBody>
      </p:sp>
    </p:spTree>
    <p:custDataLst>
      <p:tags r:id="rId1"/>
    </p:custDataLst>
    <p:extLst>
      <p:ext uri="{BB962C8B-B14F-4D97-AF65-F5344CB8AC3E}">
        <p14:creationId xmlns:p14="http://schemas.microsoft.com/office/powerpoint/2010/main" val="374112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11AB7-6492-D2C7-B5D3-ED38E0A0806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1F3A4BE-4C2D-C882-1D55-D134370C20AC}"/>
              </a:ext>
            </a:extLst>
          </p:cNvPr>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5 of 9) </a:t>
            </a:r>
          </a:p>
        </p:txBody>
      </p:sp>
      <p:graphicFrame>
        <p:nvGraphicFramePr>
          <p:cNvPr id="3" name="Table 2">
            <a:extLst>
              <a:ext uri="{FF2B5EF4-FFF2-40B4-BE49-F238E27FC236}">
                <a16:creationId xmlns:a16="http://schemas.microsoft.com/office/drawing/2014/main" id="{29417BC8-6BFB-6D2B-ADDA-952930EB2A29}"/>
              </a:ext>
            </a:extLst>
          </p:cNvPr>
          <p:cNvGraphicFramePr>
            <a:graphicFrameLocks noGrp="1"/>
          </p:cNvGraphicFramePr>
          <p:nvPr>
            <p:extLst>
              <p:ext uri="{D42A27DB-BD31-4B8C-83A1-F6EECF244321}">
                <p14:modId xmlns:p14="http://schemas.microsoft.com/office/powerpoint/2010/main" val="1073524701"/>
              </p:ext>
            </p:extLst>
          </p:nvPr>
        </p:nvGraphicFramePr>
        <p:xfrm>
          <a:off x="237091" y="1414136"/>
          <a:ext cx="8567424" cy="3523851"/>
        </p:xfrm>
        <a:graphic>
          <a:graphicData uri="http://schemas.openxmlformats.org/drawingml/2006/table">
            <a:tbl>
              <a:tblPr firstRow="1" firstCol="1" bandRow="1">
                <a:tableStyleId>{5C22544A-7EE6-4342-B048-85BDC9FD1C3A}</a:tableStyleId>
              </a:tblPr>
              <a:tblGrid>
                <a:gridCol w="354036">
                  <a:extLst>
                    <a:ext uri="{9D8B030D-6E8A-4147-A177-3AD203B41FA5}">
                      <a16:colId xmlns:a16="http://schemas.microsoft.com/office/drawing/2014/main" val="632897198"/>
                    </a:ext>
                  </a:extLst>
                </a:gridCol>
                <a:gridCol w="1795933">
                  <a:extLst>
                    <a:ext uri="{9D8B030D-6E8A-4147-A177-3AD203B41FA5}">
                      <a16:colId xmlns:a16="http://schemas.microsoft.com/office/drawing/2014/main" val="3648586897"/>
                    </a:ext>
                  </a:extLst>
                </a:gridCol>
                <a:gridCol w="2462031">
                  <a:extLst>
                    <a:ext uri="{9D8B030D-6E8A-4147-A177-3AD203B41FA5}">
                      <a16:colId xmlns:a16="http://schemas.microsoft.com/office/drawing/2014/main" val="314390810"/>
                    </a:ext>
                  </a:extLst>
                </a:gridCol>
                <a:gridCol w="1926290">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507028">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15</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Franklin Wrentham Family Medicine</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440 E Central St</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Franklin, MA 02038</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810288113"/>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16</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Gloria Moussa-</a:t>
                      </a:r>
                      <a:r>
                        <a:rPr lang="en-US" sz="1800" kern="1200" err="1">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Gabour</a:t>
                      </a:r>
                      <a:endPar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20 E Emerson St </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Melrose, MA 02176</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Aft>
                          <a:spcPts val="6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3800350784"/>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17</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HealthFirst Family Care Center, Inc. </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a:cs typeface="Open Sans"/>
                        </a:rPr>
                        <a:t>387 Quarry St Ste 100</a:t>
                      </a:r>
                    </a:p>
                    <a:p>
                      <a:pPr algn="ctr">
                        <a:lnSpc>
                          <a:spcPts val="2160"/>
                        </a:lnSpc>
                      </a:pPr>
                      <a:r>
                        <a:rPr lang="en-US" sz="1800" kern="1200">
                          <a:solidFill>
                            <a:schemeClr val="dk1"/>
                          </a:solidFill>
                          <a:effectLst/>
                          <a:latin typeface="Arial Narrow" panose="020B0606020202030204" pitchFamily="34" charset="0"/>
                          <a:ea typeface="Open Sans"/>
                          <a:cs typeface="Open Sans"/>
                        </a:rPr>
                        <a:t>Fall River, MA 02723</a:t>
                      </a:r>
                      <a:endParaRPr lang="en-US" sz="1800" b="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a:cs typeface="Open Sans"/>
                        </a:rPr>
                        <a:t>WellSens</a:t>
                      </a:r>
                      <a:r>
                        <a:rPr lang="en-US" sz="1800">
                          <a:solidFill>
                            <a:schemeClr val="tx1"/>
                          </a:solidFill>
                          <a:effectLst/>
                          <a:latin typeface="Arial Narrow" panose="020B0606020202030204" pitchFamily="34" charset="0"/>
                          <a:ea typeface="Open Sans"/>
                          <a:cs typeface="Open Sans"/>
                        </a:rPr>
                        <a:t>e Community Alliance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Community Care Cooperative</a:t>
                      </a:r>
                    </a:p>
                  </a:txBody>
                  <a:tcPr marL="51435" marR="51435" marT="0" marB="0" anchor="ctr"/>
                </a:tc>
                <a:extLst>
                  <a:ext uri="{0D108BD9-81ED-4DB2-BD59-A6C34878D82A}">
                    <a16:rowId xmlns:a16="http://schemas.microsoft.com/office/drawing/2014/main" val="1677968792"/>
                  </a:ext>
                </a:extLst>
              </a:tr>
            </a:tbl>
          </a:graphicData>
        </a:graphic>
      </p:graphicFrame>
      <p:sp>
        <p:nvSpPr>
          <p:cNvPr id="4" name="Slide Number Placeholder 1">
            <a:extLst>
              <a:ext uri="{FF2B5EF4-FFF2-40B4-BE49-F238E27FC236}">
                <a16:creationId xmlns:a16="http://schemas.microsoft.com/office/drawing/2014/main" id="{E60AD301-1B6F-F94A-9A24-E862525E5517}"/>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10</a:t>
            </a:fld>
            <a:endParaRPr lang="en-US" altLang="en-US" dirty="0"/>
          </a:p>
        </p:txBody>
      </p:sp>
      <p:sp>
        <p:nvSpPr>
          <p:cNvPr id="2" name="Content Placeholder 2">
            <a:extLst>
              <a:ext uri="{FF2B5EF4-FFF2-40B4-BE49-F238E27FC236}">
                <a16:creationId xmlns:a16="http://schemas.microsoft.com/office/drawing/2014/main" id="{CC2E307C-5EB5-AE26-7BDD-FD8CD1EB7A63}"/>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20670857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150E7-0B8C-0ABA-7343-7405B8519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729D4-0620-581E-06F5-7F723871FB5C}"/>
              </a:ext>
            </a:extLst>
          </p:cNvPr>
          <p:cNvSpPr>
            <a:spLocks noGrp="1"/>
          </p:cNvSpPr>
          <p:nvPr>
            <p:ph type="title"/>
          </p:nvPr>
        </p:nvSpPr>
        <p:spPr>
          <a:xfrm>
            <a:off x="186127" y="369042"/>
            <a:ext cx="7251192" cy="738664"/>
          </a:xfrm>
        </p:spPr>
        <p:txBody>
          <a:bodyPr/>
          <a:lstStyle/>
          <a:p>
            <a:r>
              <a:rPr lang="en-US" sz="3600" dirty="0">
                <a:cs typeface="Arial"/>
              </a:rPr>
              <a:t>Background: MassHealth Doula Program (continued)</a:t>
            </a:r>
            <a:endParaRPr lang="en-US" sz="3600" dirty="0"/>
          </a:p>
        </p:txBody>
      </p:sp>
      <p:sp>
        <p:nvSpPr>
          <p:cNvPr id="3" name="Slide Number Placeholder 2">
            <a:extLst>
              <a:ext uri="{FF2B5EF4-FFF2-40B4-BE49-F238E27FC236}">
                <a16:creationId xmlns:a16="http://schemas.microsoft.com/office/drawing/2014/main" id="{E7F75B53-C284-592E-61A9-9B3DBF873F9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100</a:t>
            </a:fld>
            <a:endParaRPr lang="en-US" altLang="en-US" dirty="0"/>
          </a:p>
        </p:txBody>
      </p:sp>
      <p:sp>
        <p:nvSpPr>
          <p:cNvPr id="4" name="TextBox 3">
            <a:extLst>
              <a:ext uri="{FF2B5EF4-FFF2-40B4-BE49-F238E27FC236}">
                <a16:creationId xmlns:a16="http://schemas.microsoft.com/office/drawing/2014/main" id="{A2F25686-3BA2-06C3-FAD8-ADB093342FEC}"/>
              </a:ext>
            </a:extLst>
          </p:cNvPr>
          <p:cNvSpPr txBox="1"/>
          <p:nvPr/>
        </p:nvSpPr>
        <p:spPr>
          <a:xfrm>
            <a:off x="186127" y="1837459"/>
            <a:ext cx="8771746" cy="2323713"/>
          </a:xfrm>
          <a:prstGeom prst="rect">
            <a:avLst/>
          </a:prstGeom>
          <a:noFill/>
          <a:ln w="12700">
            <a:solidFill>
              <a:srgbClr val="000000"/>
            </a:solidFill>
          </a:ln>
        </p:spPr>
        <p:txBody>
          <a:bodyPr wrap="square" rtlCol="0">
            <a:spAutoFit/>
          </a:bodyPr>
          <a:lstStyle/>
          <a:p>
            <a:pPr algn="ctr">
              <a:spcAft>
                <a:spcPts val="600"/>
              </a:spcAft>
            </a:pPr>
            <a:r>
              <a:rPr lang="en-US" sz="2000" b="1" dirty="0"/>
              <a:t>Join MassHealth’s listserv to receive updates about the MassHealth doula services program:</a:t>
            </a:r>
          </a:p>
          <a:p>
            <a:pPr marL="285750" indent="-285750">
              <a:spcAft>
                <a:spcPts val="600"/>
              </a:spcAft>
              <a:buFont typeface="Arial" panose="020B0604020202020204" pitchFamily="34" charset="0"/>
              <a:buChar char="•"/>
            </a:pPr>
            <a:r>
              <a:rPr lang="en-US" dirty="0"/>
              <a:t>Send a blank email to: </a:t>
            </a:r>
            <a:r>
              <a:rPr lang="en-US" dirty="0">
                <a:hlinkClick r:id="rId2"/>
              </a:rPr>
              <a:t>Join MassHealth Doula Program Listserv</a:t>
            </a:r>
            <a:endParaRPr lang="en-US" dirty="0"/>
          </a:p>
          <a:p>
            <a:pPr>
              <a:spcAft>
                <a:spcPts val="600"/>
              </a:spcAft>
            </a:pPr>
            <a:r>
              <a:rPr lang="en-US" dirty="0"/>
              <a:t>	IMPORTANT: The subject link and email body must be completely empty, make sure to remove any email signatures</a:t>
            </a:r>
          </a:p>
          <a:p>
            <a:pPr marL="285750" indent="-285750">
              <a:spcAft>
                <a:spcPts val="600"/>
              </a:spcAft>
              <a:buFont typeface="Arial" panose="020B0604020202020204" pitchFamily="34" charset="0"/>
              <a:buChar char="•"/>
            </a:pPr>
            <a:r>
              <a:rPr lang="en-US" dirty="0"/>
              <a:t>After sending the email, you should get an automatic response indicating that you’ve successfully joined the listserv</a:t>
            </a:r>
          </a:p>
        </p:txBody>
      </p:sp>
    </p:spTree>
    <p:extLst>
      <p:ext uri="{BB962C8B-B14F-4D97-AF65-F5344CB8AC3E}">
        <p14:creationId xmlns:p14="http://schemas.microsoft.com/office/powerpoint/2010/main" val="35416337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F0ED2-F7A5-AD72-B127-D92337BBC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FFAAC-3DCB-44E5-64A9-ED4D8D9FEB63}"/>
              </a:ext>
            </a:extLst>
          </p:cNvPr>
          <p:cNvSpPr>
            <a:spLocks noGrp="1"/>
          </p:cNvSpPr>
          <p:nvPr>
            <p:ph type="title"/>
          </p:nvPr>
        </p:nvSpPr>
        <p:spPr>
          <a:xfrm>
            <a:off x="190870" y="172906"/>
            <a:ext cx="6858000" cy="715963"/>
          </a:xfrm>
        </p:spPr>
        <p:txBody>
          <a:bodyPr/>
          <a:lstStyle/>
          <a:p>
            <a:r>
              <a:rPr lang="en-US" sz="3600" dirty="0"/>
              <a:t>Update: New Webpage and Flyers</a:t>
            </a:r>
          </a:p>
        </p:txBody>
      </p:sp>
      <p:sp>
        <p:nvSpPr>
          <p:cNvPr id="4" name="Content Placeholder 3">
            <a:extLst>
              <a:ext uri="{FF2B5EF4-FFF2-40B4-BE49-F238E27FC236}">
                <a16:creationId xmlns:a16="http://schemas.microsoft.com/office/drawing/2014/main" id="{9BB48EE8-93B1-67C1-98CA-E9C59ED133E2}"/>
              </a:ext>
            </a:extLst>
          </p:cNvPr>
          <p:cNvSpPr>
            <a:spLocks noGrp="1"/>
          </p:cNvSpPr>
          <p:nvPr>
            <p:ph sz="half" idx="1"/>
          </p:nvPr>
        </p:nvSpPr>
        <p:spPr>
          <a:xfrm>
            <a:off x="256031" y="1426464"/>
            <a:ext cx="4860914" cy="5276088"/>
          </a:xfrm>
        </p:spPr>
        <p:txBody>
          <a:bodyPr/>
          <a:lstStyle/>
          <a:p>
            <a:pPr marL="0" indent="0">
              <a:spcAft>
                <a:spcPts val="300"/>
              </a:spcAft>
              <a:buNone/>
            </a:pPr>
            <a:r>
              <a:rPr lang="en-US" sz="1800" dirty="0">
                <a:cs typeface="Arial" panose="020B0604020202020204" pitchFamily="34" charset="0"/>
              </a:rPr>
              <a:t>MassHealth is excited to share a new webpage for providers, such as OB/GYNs, midwives, primary care providers, pediatricians, and others, caring for pregnant and postpartum MassHealth members: </a:t>
            </a:r>
            <a:r>
              <a:rPr lang="en-US" sz="1800" b="1" dirty="0">
                <a:cs typeface="Arial" panose="020B0604020202020204" pitchFamily="34" charset="0"/>
                <a:hlinkClick r:id="rId2"/>
              </a:rPr>
              <a:t>Perinatal Providers</a:t>
            </a:r>
            <a:endParaRPr lang="en-US" sz="1800" b="1" dirty="0">
              <a:cs typeface="Arial" panose="020B0604020202020204" pitchFamily="34" charset="0"/>
            </a:endParaRPr>
          </a:p>
          <a:p>
            <a:pPr marL="0" indent="0">
              <a:spcBef>
                <a:spcPts val="0"/>
              </a:spcBef>
              <a:spcAft>
                <a:spcPts val="300"/>
              </a:spcAft>
              <a:buNone/>
            </a:pPr>
            <a:r>
              <a:rPr lang="en-US" sz="1800" dirty="0">
                <a:cs typeface="Arial" panose="020B0604020202020204" pitchFamily="34" charset="0"/>
              </a:rPr>
              <a:t>The page includes detailed information and resources across several topics: </a:t>
            </a:r>
          </a:p>
          <a:p>
            <a:pPr marL="285750" indent="-285750">
              <a:spcBef>
                <a:spcPts val="0"/>
              </a:spcBef>
              <a:spcAft>
                <a:spcPts val="300"/>
              </a:spcAft>
              <a:buClr>
                <a:srgbClr val="000000"/>
              </a:buClr>
              <a:buFont typeface="Arial" panose="020B0604020202020204" pitchFamily="34" charset="0"/>
              <a:buChar char="•"/>
            </a:pPr>
            <a:r>
              <a:rPr lang="en-US" sz="1800" dirty="0">
                <a:cs typeface="Arial" panose="020B0604020202020204" pitchFamily="34" charset="0"/>
              </a:rPr>
              <a:t>Eligibility and covered services  </a:t>
            </a:r>
          </a:p>
          <a:p>
            <a:pPr marL="285750" indent="-285750">
              <a:spcBef>
                <a:spcPts val="0"/>
              </a:spcBef>
              <a:spcAft>
                <a:spcPts val="300"/>
              </a:spcAft>
              <a:buClr>
                <a:srgbClr val="000000"/>
              </a:buClr>
              <a:buFont typeface="Arial" panose="020B0604020202020204" pitchFamily="34" charset="0"/>
              <a:buChar char="•"/>
            </a:pPr>
            <a:r>
              <a:rPr lang="en-US" sz="1800" dirty="0">
                <a:cs typeface="Arial" panose="020B0604020202020204" pitchFamily="34" charset="0"/>
              </a:rPr>
              <a:t>Managed care information and supports  </a:t>
            </a:r>
          </a:p>
          <a:p>
            <a:pPr marL="285750" indent="-285750">
              <a:spcBef>
                <a:spcPts val="0"/>
              </a:spcBef>
              <a:spcAft>
                <a:spcPts val="300"/>
              </a:spcAft>
              <a:buClr>
                <a:srgbClr val="000000"/>
              </a:buClr>
              <a:buFont typeface="Arial" panose="020B0604020202020204" pitchFamily="34" charset="0"/>
              <a:buChar char="•"/>
            </a:pPr>
            <a:r>
              <a:rPr lang="en-US" sz="1800" dirty="0">
                <a:cs typeface="Arial" panose="020B0604020202020204" pitchFamily="34" charset="0"/>
              </a:rPr>
              <a:t>MassHealth doula benefit  </a:t>
            </a:r>
          </a:p>
          <a:p>
            <a:pPr marL="285750" indent="-285750">
              <a:spcBef>
                <a:spcPts val="0"/>
              </a:spcBef>
              <a:spcAft>
                <a:spcPts val="300"/>
              </a:spcAft>
              <a:buClr>
                <a:srgbClr val="000000"/>
              </a:buClr>
              <a:buFont typeface="Arial" panose="020B0604020202020204" pitchFamily="34" charset="0"/>
              <a:buChar char="•"/>
            </a:pPr>
            <a:r>
              <a:rPr lang="en-US" sz="1800" dirty="0">
                <a:cs typeface="Arial" panose="020B0604020202020204" pitchFamily="34" charset="0"/>
              </a:rPr>
              <a:t>Behavioral health  </a:t>
            </a:r>
          </a:p>
          <a:p>
            <a:pPr marL="285750" indent="-285750">
              <a:spcBef>
                <a:spcPts val="0"/>
              </a:spcBef>
              <a:spcAft>
                <a:spcPts val="300"/>
              </a:spcAft>
              <a:buClr>
                <a:srgbClr val="000000"/>
              </a:buClr>
              <a:buFont typeface="Arial" panose="020B0604020202020204" pitchFamily="34" charset="0"/>
              <a:buChar char="•"/>
            </a:pPr>
            <a:r>
              <a:rPr lang="en-US" sz="1800" dirty="0">
                <a:cs typeface="Arial" panose="020B0604020202020204" pitchFamily="34" charset="0"/>
              </a:rPr>
              <a:t>Breast pumps and lactation support  </a:t>
            </a:r>
          </a:p>
          <a:p>
            <a:pPr marL="285750" indent="-285750">
              <a:spcBef>
                <a:spcPts val="0"/>
              </a:spcBef>
              <a:spcAft>
                <a:spcPts val="300"/>
              </a:spcAft>
              <a:buClr>
                <a:srgbClr val="000000"/>
              </a:buClr>
              <a:buFont typeface="Arial" panose="020B0604020202020204" pitchFamily="34" charset="0"/>
              <a:buChar char="•"/>
            </a:pPr>
            <a:r>
              <a:rPr lang="en-US" sz="1800" dirty="0">
                <a:cs typeface="Arial" panose="020B0604020202020204" pitchFamily="34" charset="0"/>
              </a:rPr>
              <a:t>Family planning  </a:t>
            </a:r>
          </a:p>
          <a:p>
            <a:pPr marL="285750" indent="-285750">
              <a:spcBef>
                <a:spcPts val="0"/>
              </a:spcBef>
              <a:spcAft>
                <a:spcPts val="300"/>
              </a:spcAft>
              <a:buClr>
                <a:srgbClr val="000000"/>
              </a:buClr>
              <a:buFont typeface="Arial" panose="020B0604020202020204" pitchFamily="34" charset="0"/>
              <a:buChar char="•"/>
            </a:pPr>
            <a:r>
              <a:rPr lang="en-US" sz="1800" dirty="0">
                <a:cs typeface="Arial" panose="020B0604020202020204" pitchFamily="34" charset="0"/>
              </a:rPr>
              <a:t>Prenatal screening/diagnosis and vaccines  </a:t>
            </a:r>
          </a:p>
          <a:p>
            <a:pPr marL="285750" indent="-285750">
              <a:spcBef>
                <a:spcPts val="0"/>
              </a:spcBef>
              <a:spcAft>
                <a:spcPts val="300"/>
              </a:spcAft>
              <a:buClr>
                <a:srgbClr val="000000"/>
              </a:buClr>
              <a:buFont typeface="Arial" panose="020B0604020202020204" pitchFamily="34" charset="0"/>
              <a:buChar char="•"/>
            </a:pPr>
            <a:r>
              <a:rPr lang="en-US" sz="1800" dirty="0">
                <a:cs typeface="Arial" panose="020B0604020202020204" pitchFamily="34" charset="0"/>
              </a:rPr>
              <a:t>Social determinants of health (SDOH)  </a:t>
            </a:r>
          </a:p>
          <a:p>
            <a:pPr marL="285750" indent="-285750">
              <a:spcBef>
                <a:spcPts val="0"/>
              </a:spcBef>
              <a:spcAft>
                <a:spcPts val="300"/>
              </a:spcAft>
              <a:buClr>
                <a:srgbClr val="000000"/>
              </a:buClr>
              <a:buFont typeface="Arial" panose="020B0604020202020204" pitchFamily="34" charset="0"/>
              <a:buChar char="•"/>
            </a:pPr>
            <a:r>
              <a:rPr lang="en-US" sz="1800" dirty="0">
                <a:cs typeface="Arial" panose="020B0604020202020204" pitchFamily="34" charset="0"/>
              </a:rPr>
              <a:t>Patient-facing materials in multiple languages, including new pregnancy checklists for members</a:t>
            </a:r>
            <a:endParaRPr lang="en-US" sz="1800" dirty="0"/>
          </a:p>
        </p:txBody>
      </p:sp>
      <p:pic>
        <p:nvPicPr>
          <p:cNvPr id="6" name="Content Placeholder 5" descr="MassHealth is here to support you during your pregnancy and beyond! flyer.">
            <a:extLst>
              <a:ext uri="{FF2B5EF4-FFF2-40B4-BE49-F238E27FC236}">
                <a16:creationId xmlns:a16="http://schemas.microsoft.com/office/drawing/2014/main" id="{03BE6C7B-2E78-D597-3333-69BE9E7285ED}"/>
              </a:ext>
            </a:extLst>
          </p:cNvPr>
          <p:cNvPicPr>
            <a:picLocks noGrp="1" noChangeAspect="1"/>
          </p:cNvPicPr>
          <p:nvPr>
            <p:ph sz="half" idx="2"/>
          </p:nvPr>
        </p:nvPicPr>
        <p:blipFill>
          <a:blip r:embed="rId3"/>
          <a:stretch>
            <a:fillRect/>
          </a:stretch>
        </p:blipFill>
        <p:spPr>
          <a:xfrm>
            <a:off x="5265516" y="1426464"/>
            <a:ext cx="3734767" cy="4900648"/>
          </a:xfrm>
          <a:prstGeom prst="rect">
            <a:avLst/>
          </a:prstGeom>
          <a:ln>
            <a:solidFill>
              <a:schemeClr val="accent1"/>
            </a:solidFill>
          </a:ln>
        </p:spPr>
      </p:pic>
      <p:sp>
        <p:nvSpPr>
          <p:cNvPr id="3" name="Slide Number Placeholder 2">
            <a:extLst>
              <a:ext uri="{FF2B5EF4-FFF2-40B4-BE49-F238E27FC236}">
                <a16:creationId xmlns:a16="http://schemas.microsoft.com/office/drawing/2014/main" id="{91208582-72E7-C198-FB90-BEDB536D587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09E8A472-2228-491D-94C1-73A97D57453E}" type="slidenum">
              <a:rPr lang="en-US" altLang="en-US" smtClean="0"/>
              <a:pPr>
                <a:defRPr/>
              </a:pPr>
              <a:t>101</a:t>
            </a:fld>
            <a:endParaRPr lang="en-US" altLang="en-US" dirty="0"/>
          </a:p>
        </p:txBody>
      </p:sp>
    </p:spTree>
    <p:extLst>
      <p:ext uri="{BB962C8B-B14F-4D97-AF65-F5344CB8AC3E}">
        <p14:creationId xmlns:p14="http://schemas.microsoft.com/office/powerpoint/2010/main" val="32960781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DD44-B171-2DC7-EE55-6EC69E948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B7B45-7F29-8CD0-298E-8104E380F6DD}"/>
              </a:ext>
            </a:extLst>
          </p:cNvPr>
          <p:cNvSpPr>
            <a:spLocks noGrp="1"/>
          </p:cNvSpPr>
          <p:nvPr>
            <p:ph type="title"/>
          </p:nvPr>
        </p:nvSpPr>
        <p:spPr>
          <a:xfrm>
            <a:off x="173736" y="222504"/>
            <a:ext cx="7333488" cy="838200"/>
          </a:xfrm>
        </p:spPr>
        <p:txBody>
          <a:bodyPr/>
          <a:lstStyle/>
          <a:p>
            <a:r>
              <a:rPr lang="en-US" sz="3600" dirty="0"/>
              <a:t>Update: MassHealth Perinatal Depression Screening Policy</a:t>
            </a:r>
          </a:p>
        </p:txBody>
      </p:sp>
      <p:sp>
        <p:nvSpPr>
          <p:cNvPr id="3" name="Content Placeholder 2">
            <a:extLst>
              <a:ext uri="{FF2B5EF4-FFF2-40B4-BE49-F238E27FC236}">
                <a16:creationId xmlns:a16="http://schemas.microsoft.com/office/drawing/2014/main" id="{C8296355-FAE1-27A5-D230-EBA3AB1BA8D6}"/>
              </a:ext>
            </a:extLst>
          </p:cNvPr>
          <p:cNvSpPr>
            <a:spLocks noGrp="1"/>
          </p:cNvSpPr>
          <p:nvPr>
            <p:ph idx="1"/>
          </p:nvPr>
        </p:nvSpPr>
        <p:spPr>
          <a:xfrm>
            <a:off x="150876" y="1423416"/>
            <a:ext cx="8842248" cy="5212080"/>
          </a:xfrm>
        </p:spPr>
        <p:txBody>
          <a:bodyPr/>
          <a:lstStyle/>
          <a:p>
            <a:pPr marL="0" indent="0">
              <a:spcAft>
                <a:spcPts val="600"/>
              </a:spcAft>
              <a:buNone/>
            </a:pPr>
            <a:r>
              <a:rPr lang="en-US" sz="1800" b="1" u="sng" dirty="0">
                <a:cs typeface="Arial"/>
              </a:rPr>
              <a:t>Background</a:t>
            </a:r>
          </a:p>
          <a:p>
            <a:pPr marL="285750" indent="-285750">
              <a:spcAft>
                <a:spcPts val="600"/>
              </a:spcAft>
              <a:buClrTx/>
            </a:pPr>
            <a:r>
              <a:rPr lang="en-US" sz="1800" dirty="0">
                <a:cs typeface="Arial"/>
              </a:rPr>
              <a:t>Perinatal depression is one of the most common complications during pregnancy and the postpartum period, affecting about 1 in 5 new parents. If left untreated, it can increase the risk of poor prenatal care, suicide, substance use, and pregnancy complications</a:t>
            </a:r>
          </a:p>
          <a:p>
            <a:pPr marL="285750" indent="-285750">
              <a:spcAft>
                <a:spcPts val="600"/>
              </a:spcAft>
              <a:buClrTx/>
            </a:pPr>
            <a:r>
              <a:rPr lang="en-US" sz="1800" dirty="0">
                <a:cs typeface="Arial"/>
              </a:rPr>
              <a:t>The Massachusetts maternal mortality and morbidity review committee found that mental health conditions likely contributed to 44% of pregnancy-related deaths based on the most recently available data</a:t>
            </a:r>
          </a:p>
          <a:p>
            <a:pPr marL="285750" indent="-285750">
              <a:spcAft>
                <a:spcPts val="600"/>
              </a:spcAft>
              <a:buClrTx/>
              <a:buFont typeface="Arial" panose="020B0604020202020204" pitchFamily="34" charset="0"/>
              <a:buChar char="•"/>
            </a:pPr>
            <a:r>
              <a:rPr lang="en-US" sz="1800" dirty="0">
                <a:cs typeface="Arial"/>
              </a:rPr>
              <a:t>The MA Department of Public Health requires providers to submit annual postpartum depression screening data (</a:t>
            </a:r>
            <a:r>
              <a:rPr lang="en-US" sz="1800" dirty="0">
                <a:cs typeface="Arial"/>
                <a:hlinkClick r:id="rId2"/>
              </a:rPr>
              <a:t>Chapter 313 of the Acts of 2010</a:t>
            </a:r>
            <a:r>
              <a:rPr lang="en-US" sz="1800" dirty="0">
                <a:cs typeface="Arial"/>
              </a:rPr>
              <a:t>)</a:t>
            </a:r>
          </a:p>
          <a:p>
            <a:pPr marL="285750" indent="-285750">
              <a:spcAft>
                <a:spcPts val="600"/>
              </a:spcAft>
              <a:buClrTx/>
              <a:buFont typeface="Arial" panose="020B0604020202020204" pitchFamily="34" charset="0"/>
              <a:buChar char="•"/>
            </a:pPr>
            <a:r>
              <a:rPr lang="en-US" sz="1800" dirty="0">
                <a:cs typeface="Arial"/>
              </a:rPr>
              <a:t>In August 2024, Governor Healey signed into law </a:t>
            </a:r>
            <a:r>
              <a:rPr lang="en-US" sz="1800" dirty="0">
                <a:cs typeface="Arial"/>
                <a:hlinkClick r:id="rId3"/>
              </a:rPr>
              <a:t>Chapter 186 of the Acts of 2024</a:t>
            </a:r>
            <a:r>
              <a:rPr lang="en-US" sz="1800" dirty="0">
                <a:cs typeface="Arial"/>
              </a:rPr>
              <a:t> (“the maternal health bill”) which included requirements for providers related to screening for depression during and after pregnancy</a:t>
            </a:r>
          </a:p>
          <a:p>
            <a:pPr marL="0" indent="0">
              <a:spcAft>
                <a:spcPts val="600"/>
              </a:spcAft>
              <a:buNone/>
            </a:pPr>
            <a:r>
              <a:rPr lang="en-US" sz="1800" b="1" u="sng" dirty="0">
                <a:cs typeface="Arial"/>
              </a:rPr>
              <a:t>Update</a:t>
            </a:r>
          </a:p>
          <a:p>
            <a:pPr>
              <a:spcAft>
                <a:spcPts val="1200"/>
              </a:spcAft>
              <a:buClrTx/>
            </a:pPr>
            <a:r>
              <a:rPr lang="en-US" sz="1800" dirty="0">
                <a:cs typeface="Arial"/>
              </a:rPr>
              <a:t>MassHealth published </a:t>
            </a:r>
            <a:r>
              <a:rPr lang="en-US" sz="1800" dirty="0">
                <a:cs typeface="Arial"/>
                <a:hlinkClick r:id="rId4"/>
              </a:rPr>
              <a:t>All Provider Bulletin 405</a:t>
            </a:r>
            <a:r>
              <a:rPr lang="en-US" sz="1800" dirty="0">
                <a:cs typeface="Arial"/>
              </a:rPr>
              <a:t> on August 19, 2025, with requirements, recommendations, and resources related to depression screening of perinatal members and infant caregivers</a:t>
            </a:r>
          </a:p>
        </p:txBody>
      </p:sp>
      <p:sp>
        <p:nvSpPr>
          <p:cNvPr id="4" name="Slide Number Placeholder 3">
            <a:extLst>
              <a:ext uri="{FF2B5EF4-FFF2-40B4-BE49-F238E27FC236}">
                <a16:creationId xmlns:a16="http://schemas.microsoft.com/office/drawing/2014/main" id="{41DB0CE9-DF6F-2EDD-24EA-BD2F81C4A8C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102</a:t>
            </a:fld>
            <a:endParaRPr lang="en-US" altLang="en-US" dirty="0"/>
          </a:p>
        </p:txBody>
      </p:sp>
    </p:spTree>
    <p:extLst>
      <p:ext uri="{BB962C8B-B14F-4D97-AF65-F5344CB8AC3E}">
        <p14:creationId xmlns:p14="http://schemas.microsoft.com/office/powerpoint/2010/main" val="1891509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C7684-9E1F-C3F5-F74F-A2DE4A0C1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54F7A-81F2-21DA-061C-5066312D02E2}"/>
              </a:ext>
            </a:extLst>
          </p:cNvPr>
          <p:cNvSpPr>
            <a:spLocks noGrp="1"/>
          </p:cNvSpPr>
          <p:nvPr>
            <p:ph type="title"/>
          </p:nvPr>
        </p:nvSpPr>
        <p:spPr>
          <a:xfrm>
            <a:off x="91439" y="249936"/>
            <a:ext cx="8378305" cy="838200"/>
          </a:xfrm>
        </p:spPr>
        <p:txBody>
          <a:bodyPr/>
          <a:lstStyle/>
          <a:p>
            <a:pPr>
              <a:lnSpc>
                <a:spcPct val="100000"/>
              </a:lnSpc>
            </a:pPr>
            <a:r>
              <a:rPr lang="en-US" sz="2800" dirty="0">
                <a:cs typeface="Arial"/>
              </a:rPr>
              <a:t>Update: Highlights from MassHealth </a:t>
            </a:r>
            <a:r>
              <a:rPr lang="en-US" sz="2800" dirty="0">
                <a:cs typeface="Arial"/>
                <a:hlinkClick r:id="rId2"/>
              </a:rPr>
              <a:t>All Provider Bulletin 405</a:t>
            </a:r>
            <a:r>
              <a:rPr lang="en-US" sz="2800" dirty="0">
                <a:cs typeface="Arial"/>
              </a:rPr>
              <a:t> published on August 19, 2025 (slide 1 of 3)</a:t>
            </a:r>
            <a:endParaRPr lang="en-US" sz="2800" dirty="0"/>
          </a:p>
        </p:txBody>
      </p:sp>
      <p:sp>
        <p:nvSpPr>
          <p:cNvPr id="4" name="Text Placeholder 2">
            <a:extLst>
              <a:ext uri="{FF2B5EF4-FFF2-40B4-BE49-F238E27FC236}">
                <a16:creationId xmlns:a16="http://schemas.microsoft.com/office/drawing/2014/main" id="{8BABFFE9-9CED-8789-11FE-7EA45E1D27F5}"/>
              </a:ext>
            </a:extLst>
          </p:cNvPr>
          <p:cNvSpPr txBox="1">
            <a:spLocks/>
          </p:cNvSpPr>
          <p:nvPr/>
        </p:nvSpPr>
        <p:spPr>
          <a:xfrm>
            <a:off x="45721" y="1314741"/>
            <a:ext cx="9052560" cy="5337359"/>
          </a:xfrm>
          <a:prstGeom prst="rect">
            <a:avLst/>
          </a:prstGeom>
        </p:spPr>
        <p:txBody>
          <a:bodyPr vert="horz" wrap="square" lIns="91440" tIns="45720" rIns="91440" bIns="45720" rtlCol="0" anchor="t">
            <a:spAutoFit/>
          </a:bodyPr>
          <a:lstStyle>
            <a:defPPr>
              <a:defRPr lang="en-US"/>
            </a:defPPr>
            <a:lvl1pPr marL="0" algn="l" defTabSz="457200"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00"/>
              </a:lnSpc>
            </a:pPr>
            <a:r>
              <a:rPr lang="en-US" sz="1800" b="1" u="sng" dirty="0">
                <a:solidFill>
                  <a:schemeClr val="tx1"/>
                </a:solidFill>
                <a:cs typeface="Arial" panose="020B0604020202020204" pitchFamily="34" charset="0"/>
              </a:rPr>
              <a:t>Postpartum depression (PPD) screening requirements </a:t>
            </a:r>
          </a:p>
          <a:p>
            <a:pPr marL="285750" indent="-285750">
              <a:lnSpc>
                <a:spcPts val="2000"/>
              </a:lnSpc>
              <a:buFont typeface="Arial" panose="020B0604020202020204" pitchFamily="34" charset="0"/>
              <a:buChar char="•"/>
            </a:pPr>
            <a:r>
              <a:rPr lang="en-US" sz="1800" dirty="0">
                <a:solidFill>
                  <a:schemeClr val="tx1"/>
                </a:solidFill>
                <a:cs typeface="Arial" panose="020B0604020202020204" pitchFamily="34" charset="0"/>
              </a:rPr>
              <a:t>MassHealth requires primary care providers, obstetricians, gynecologists, certified nurse midwives, and pediatric providers to offer postpartum depression screening to members during the 12 months following the end of pregnancy and take certain actions for positive screens</a:t>
            </a:r>
          </a:p>
          <a:p>
            <a:pPr marL="285750" indent="-285750">
              <a:lnSpc>
                <a:spcPts val="2000"/>
              </a:lnSpc>
              <a:buFont typeface="Arial" panose="020B0604020202020204" pitchFamily="34" charset="0"/>
              <a:buChar char="•"/>
            </a:pPr>
            <a:r>
              <a:rPr lang="en-US" sz="1800" dirty="0">
                <a:solidFill>
                  <a:schemeClr val="tx1"/>
                </a:solidFill>
                <a:cs typeface="Arial" panose="020B0604020202020204" pitchFamily="34" charset="0"/>
              </a:rPr>
              <a:t>For those who have a positive screen for depression, providers should discuss available treatments for perinatal depression or major depressive disorder, including pharmacological options, and a referral to a mental health clinician, when clinically appropriate</a:t>
            </a:r>
          </a:p>
          <a:p>
            <a:pPr marL="285750" indent="-285750">
              <a:lnSpc>
                <a:spcPts val="2000"/>
              </a:lnSpc>
              <a:buFont typeface="Arial" panose="020B0604020202020204" pitchFamily="34" charset="0"/>
              <a:buChar char="•"/>
            </a:pPr>
            <a:r>
              <a:rPr lang="en-US" sz="1800" dirty="0">
                <a:solidFill>
                  <a:schemeClr val="tx1"/>
                </a:solidFill>
                <a:cs typeface="Arial" panose="020B0604020202020204" pitchFamily="34" charset="0"/>
              </a:rPr>
              <a:t>Screening the infant’s parent(s) or caregiver(s), including paternal, adoptive, and non-birthing caregivers, for postpartum depression or major depressive disorder is required at every pediatric preventive health care visit from the one-month visit to the 12-month visit</a:t>
            </a:r>
            <a:endParaRPr lang="en-US" sz="1800" b="1" dirty="0">
              <a:solidFill>
                <a:schemeClr val="tx1"/>
              </a:solidFill>
              <a:cs typeface="Arial" panose="020B0604020202020204" pitchFamily="34" charset="0"/>
            </a:endParaRPr>
          </a:p>
          <a:p>
            <a:pPr>
              <a:lnSpc>
                <a:spcPts val="2000"/>
              </a:lnSpc>
              <a:spcBef>
                <a:spcPts val="600"/>
              </a:spcBef>
              <a:spcAft>
                <a:spcPts val="300"/>
              </a:spcAft>
            </a:pPr>
            <a:r>
              <a:rPr lang="en-US" sz="1800" b="1" u="sng" dirty="0">
                <a:solidFill>
                  <a:schemeClr val="tx1"/>
                </a:solidFill>
                <a:cs typeface="Arial" panose="020B0604020202020204" pitchFamily="34" charset="0"/>
              </a:rPr>
              <a:t>MassHealth payment for screenings</a:t>
            </a:r>
          </a:p>
          <a:p>
            <a:pPr marL="285750" indent="-285750">
              <a:lnSpc>
                <a:spcPts val="2000"/>
              </a:lnSpc>
              <a:buFont typeface="Arial" panose="020B0604020202020204" pitchFamily="34" charset="0"/>
              <a:buChar char="•"/>
            </a:pPr>
            <a:r>
              <a:rPr lang="en-US" sz="1800" dirty="0">
                <a:solidFill>
                  <a:schemeClr val="tx1"/>
                </a:solidFill>
                <a:cs typeface="Arial" panose="020B0604020202020204" pitchFamily="34" charset="0"/>
              </a:rPr>
              <a:t>MassHealth pays for all perinatal depression screenings that occur during pregnancy through 12 months following the end of the pregnancy, inclusive of all pregnancy outcomes, as clinically appropriate.</a:t>
            </a:r>
          </a:p>
          <a:p>
            <a:pPr marL="515938" lvl="1" indent="-285750">
              <a:lnSpc>
                <a:spcPts val="2000"/>
              </a:lnSpc>
              <a:buFont typeface="Arial" panose="020B0604020202020204" pitchFamily="34" charset="0"/>
              <a:buChar char="•"/>
            </a:pPr>
            <a:r>
              <a:rPr lang="en-US" dirty="0">
                <a:cs typeface="Arial" panose="020B0604020202020204" pitchFamily="34" charset="0"/>
              </a:rPr>
              <a:t>Consistent with guidelines from the American College of Obstetricians and Gynecologists, MassHealth recommends that OB/GYNs screen for perinatal depression at the initial prenatal visit, later in pregnancy, and at postpartum visits at a minimum</a:t>
            </a:r>
          </a:p>
          <a:p>
            <a:pPr marL="285750" indent="-285750">
              <a:lnSpc>
                <a:spcPts val="2000"/>
              </a:lnSpc>
              <a:spcAft>
                <a:spcPts val="600"/>
              </a:spcAft>
              <a:buFont typeface="Arial" panose="020B0604020202020204" pitchFamily="34" charset="0"/>
              <a:buChar char="•"/>
            </a:pPr>
            <a:r>
              <a:rPr lang="en-US" sz="1800" dirty="0">
                <a:solidFill>
                  <a:schemeClr val="tx1"/>
                </a:solidFill>
                <a:cs typeface="Arial" panose="020B0604020202020204" pitchFamily="34" charset="0"/>
              </a:rPr>
              <a:t>MassHealth pays for depression screenings for infant caregivers that occur at any pediatric visit up to the 12-month pediatric preventive health care visit, as clinically appropriate.</a:t>
            </a:r>
          </a:p>
        </p:txBody>
      </p:sp>
      <p:sp>
        <p:nvSpPr>
          <p:cNvPr id="3" name="Slide Number Placeholder 2">
            <a:extLst>
              <a:ext uri="{FF2B5EF4-FFF2-40B4-BE49-F238E27FC236}">
                <a16:creationId xmlns:a16="http://schemas.microsoft.com/office/drawing/2014/main" id="{8EBFFAB1-5994-8740-B008-A7A424BC765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103</a:t>
            </a:fld>
            <a:endParaRPr lang="en-US" altLang="en-US" dirty="0"/>
          </a:p>
        </p:txBody>
      </p:sp>
    </p:spTree>
    <p:extLst>
      <p:ext uri="{BB962C8B-B14F-4D97-AF65-F5344CB8AC3E}">
        <p14:creationId xmlns:p14="http://schemas.microsoft.com/office/powerpoint/2010/main" val="42637691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D58C0-F3A7-B16C-83F4-F486E5C8F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099B25-DA27-AD8B-8399-903311786E23}"/>
              </a:ext>
            </a:extLst>
          </p:cNvPr>
          <p:cNvSpPr>
            <a:spLocks noGrp="1"/>
          </p:cNvSpPr>
          <p:nvPr>
            <p:ph type="title"/>
          </p:nvPr>
        </p:nvSpPr>
        <p:spPr>
          <a:xfrm>
            <a:off x="91439" y="249936"/>
            <a:ext cx="8378305" cy="838200"/>
          </a:xfrm>
        </p:spPr>
        <p:txBody>
          <a:bodyPr/>
          <a:lstStyle/>
          <a:p>
            <a:pPr>
              <a:lnSpc>
                <a:spcPct val="100000"/>
              </a:lnSpc>
            </a:pPr>
            <a:r>
              <a:rPr lang="en-US" sz="2800" dirty="0">
                <a:cs typeface="Arial"/>
              </a:rPr>
              <a:t>Update: Highlights from MassHealth </a:t>
            </a:r>
            <a:r>
              <a:rPr lang="en-US" sz="2800" dirty="0">
                <a:cs typeface="Arial"/>
                <a:hlinkClick r:id="rId2"/>
              </a:rPr>
              <a:t>All Provider Bulletin 405</a:t>
            </a:r>
            <a:r>
              <a:rPr lang="en-US" sz="2800" dirty="0">
                <a:cs typeface="Arial"/>
              </a:rPr>
              <a:t> published on August 19, 2025 (slide 2 of 3)</a:t>
            </a:r>
            <a:endParaRPr lang="en-US" sz="2800" dirty="0"/>
          </a:p>
        </p:txBody>
      </p:sp>
      <p:sp>
        <p:nvSpPr>
          <p:cNvPr id="4" name="Text Placeholder 2">
            <a:extLst>
              <a:ext uri="{FF2B5EF4-FFF2-40B4-BE49-F238E27FC236}">
                <a16:creationId xmlns:a16="http://schemas.microsoft.com/office/drawing/2014/main" id="{2A9ED6A4-FB9C-4382-590C-A32E4841FB0D}"/>
              </a:ext>
            </a:extLst>
          </p:cNvPr>
          <p:cNvSpPr txBox="1">
            <a:spLocks/>
          </p:cNvSpPr>
          <p:nvPr/>
        </p:nvSpPr>
        <p:spPr>
          <a:xfrm>
            <a:off x="314035" y="1527177"/>
            <a:ext cx="8784245" cy="464871"/>
          </a:xfrm>
          <a:prstGeom prst="rect">
            <a:avLst/>
          </a:prstGeom>
        </p:spPr>
        <p:txBody>
          <a:bodyPr vert="horz" wrap="square" lIns="91440" tIns="45720" rIns="91440" bIns="45720" rtlCol="0" anchor="t">
            <a:spAutoFit/>
          </a:bodyPr>
          <a:lstStyle>
            <a:defPPr>
              <a:defRPr lang="en-US"/>
            </a:defPPr>
            <a:lvl1pPr marL="0" algn="l" defTabSz="457200"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Aft>
                <a:spcPts val="600"/>
              </a:spcAft>
            </a:pPr>
            <a:r>
              <a:rPr lang="en-US" sz="1800" dirty="0">
                <a:solidFill>
                  <a:schemeClr val="tx1"/>
                </a:solidFill>
                <a:cs typeface="Arial" panose="020B0604020202020204" pitchFamily="34" charset="0"/>
              </a:rPr>
              <a:t>For rates for these billing codes, see </a:t>
            </a:r>
            <a:r>
              <a:rPr lang="en-US" sz="1800" dirty="0">
                <a:cs typeface="Arial" panose="020B0604020202020204" pitchFamily="34" charset="0"/>
                <a:hlinkClick r:id="rId3"/>
              </a:rPr>
              <a:t>101 CMR 317.00: Rates for Medicine Services</a:t>
            </a:r>
            <a:endParaRPr lang="en-US" sz="1800" dirty="0">
              <a:cs typeface="Arial" panose="020B0604020202020204" pitchFamily="34" charset="0"/>
            </a:endParaRPr>
          </a:p>
        </p:txBody>
      </p:sp>
      <p:graphicFrame>
        <p:nvGraphicFramePr>
          <p:cNvPr id="5" name="Table 4">
            <a:extLst>
              <a:ext uri="{FF2B5EF4-FFF2-40B4-BE49-F238E27FC236}">
                <a16:creationId xmlns:a16="http://schemas.microsoft.com/office/drawing/2014/main" id="{EA093D47-5205-31C3-3E4F-EEBF9ABF0C25}"/>
              </a:ext>
            </a:extLst>
          </p:cNvPr>
          <p:cNvGraphicFramePr>
            <a:graphicFrameLocks noGrp="1"/>
          </p:cNvGraphicFramePr>
          <p:nvPr>
            <p:extLst>
              <p:ext uri="{D42A27DB-BD31-4B8C-83A1-F6EECF244321}">
                <p14:modId xmlns:p14="http://schemas.microsoft.com/office/powerpoint/2010/main" val="42371310"/>
              </p:ext>
            </p:extLst>
          </p:nvPr>
        </p:nvGraphicFramePr>
        <p:xfrm>
          <a:off x="257925" y="2431089"/>
          <a:ext cx="8628149" cy="1615440"/>
        </p:xfrm>
        <a:graphic>
          <a:graphicData uri="http://schemas.openxmlformats.org/drawingml/2006/table">
            <a:tbl>
              <a:tblPr firstRow="1" bandRow="1">
                <a:tableStyleId>{5940675A-B579-460E-94D1-54222C63F5DA}</a:tableStyleId>
              </a:tblPr>
              <a:tblGrid>
                <a:gridCol w="1116488">
                  <a:extLst>
                    <a:ext uri="{9D8B030D-6E8A-4147-A177-3AD203B41FA5}">
                      <a16:colId xmlns:a16="http://schemas.microsoft.com/office/drawing/2014/main" val="3499129328"/>
                    </a:ext>
                  </a:extLst>
                </a:gridCol>
                <a:gridCol w="1863549">
                  <a:extLst>
                    <a:ext uri="{9D8B030D-6E8A-4147-A177-3AD203B41FA5}">
                      <a16:colId xmlns:a16="http://schemas.microsoft.com/office/drawing/2014/main" val="3455160004"/>
                    </a:ext>
                  </a:extLst>
                </a:gridCol>
                <a:gridCol w="3113116">
                  <a:extLst>
                    <a:ext uri="{9D8B030D-6E8A-4147-A177-3AD203B41FA5}">
                      <a16:colId xmlns:a16="http://schemas.microsoft.com/office/drawing/2014/main" val="1804416789"/>
                    </a:ext>
                  </a:extLst>
                </a:gridCol>
                <a:gridCol w="2534996">
                  <a:extLst>
                    <a:ext uri="{9D8B030D-6E8A-4147-A177-3AD203B41FA5}">
                      <a16:colId xmlns:a16="http://schemas.microsoft.com/office/drawing/2014/main" val="1024801028"/>
                    </a:ext>
                  </a:extLst>
                </a:gridCol>
              </a:tblGrid>
              <a:tr h="188395">
                <a:tc>
                  <a:txBody>
                    <a:bodyPr/>
                    <a:lstStyle/>
                    <a:p>
                      <a:r>
                        <a:rPr lang="en-US" sz="1600" b="1" dirty="0">
                          <a:latin typeface="Arial" panose="020B0604020202020204" pitchFamily="34" charset="0"/>
                          <a:cs typeface="Arial" panose="020B0604020202020204" pitchFamily="34" charset="0"/>
                        </a:rPr>
                        <a:t>Code</a:t>
                      </a:r>
                    </a:p>
                  </a:txBody>
                  <a:tcPr anchor="ctr">
                    <a:solidFill>
                      <a:schemeClr val="accent1">
                        <a:lumMod val="20000"/>
                        <a:lumOff val="80000"/>
                      </a:schemeClr>
                    </a:solidFill>
                  </a:tcPr>
                </a:tc>
                <a:tc>
                  <a:txBody>
                    <a:bodyPr/>
                    <a:lstStyle/>
                    <a:p>
                      <a:r>
                        <a:rPr lang="en-US" sz="1600" b="1" dirty="0">
                          <a:latin typeface="Arial" panose="020B0604020202020204" pitchFamily="34" charset="0"/>
                          <a:cs typeface="Arial" panose="020B0604020202020204" pitchFamily="34" charset="0"/>
                        </a:rPr>
                        <a:t>Visit type</a:t>
                      </a:r>
                    </a:p>
                  </a:txBody>
                  <a:tcPr anchor="ctr">
                    <a:solidFill>
                      <a:schemeClr val="accent1">
                        <a:lumMod val="20000"/>
                        <a:lumOff val="80000"/>
                      </a:schemeClr>
                    </a:solidFill>
                  </a:tcPr>
                </a:tc>
                <a:tc>
                  <a:txBody>
                    <a:bodyPr/>
                    <a:lstStyle/>
                    <a:p>
                      <a:r>
                        <a:rPr lang="en-US" sz="1600" b="1" dirty="0">
                          <a:latin typeface="Arial" panose="020B0604020202020204" pitchFamily="34" charset="0"/>
                          <a:cs typeface="Arial" panose="020B0604020202020204" pitchFamily="34" charset="0"/>
                        </a:rPr>
                        <a:t>Description</a:t>
                      </a:r>
                    </a:p>
                  </a:txBody>
                  <a:tcPr anchor="ctr">
                    <a:solidFill>
                      <a:schemeClr val="accent1">
                        <a:lumMod val="20000"/>
                        <a:lumOff val="80000"/>
                      </a:schemeClr>
                    </a:solidFill>
                  </a:tcPr>
                </a:tc>
                <a:tc>
                  <a:txBody>
                    <a:bodyPr/>
                    <a:lstStyle/>
                    <a:p>
                      <a:r>
                        <a:rPr lang="en-US" sz="1600" b="1" dirty="0">
                          <a:latin typeface="Arial" panose="020B0604020202020204" pitchFamily="34" charset="0"/>
                          <a:cs typeface="Arial" panose="020B0604020202020204" pitchFamily="34" charset="0"/>
                        </a:rPr>
                        <a:t>Modifiers</a:t>
                      </a:r>
                    </a:p>
                  </a:txBody>
                  <a:tcPr anchor="ctr">
                    <a:solidFill>
                      <a:schemeClr val="accent1">
                        <a:lumMod val="20000"/>
                        <a:lumOff val="80000"/>
                      </a:schemeClr>
                    </a:solidFill>
                  </a:tcPr>
                </a:tc>
                <a:extLst>
                  <a:ext uri="{0D108BD9-81ED-4DB2-BD59-A6C34878D82A}">
                    <a16:rowId xmlns:a16="http://schemas.microsoft.com/office/drawing/2014/main" val="4199367323"/>
                  </a:ext>
                </a:extLst>
              </a:tr>
              <a:tr h="233946">
                <a:tc>
                  <a:txBody>
                    <a:bodyPr/>
                    <a:lstStyle/>
                    <a:p>
                      <a:r>
                        <a:rPr lang="en-US" sz="1800" dirty="0">
                          <a:latin typeface="+mn-lt"/>
                          <a:cs typeface="Arial" panose="020B0604020202020204" pitchFamily="34" charset="0"/>
                        </a:rPr>
                        <a:t>S3005</a:t>
                      </a:r>
                    </a:p>
                  </a:txBody>
                  <a:tcPr anchor="ctr"/>
                </a:tc>
                <a:tc>
                  <a:txBody>
                    <a:bodyPr/>
                    <a:lstStyle/>
                    <a:p>
                      <a:r>
                        <a:rPr lang="en-US" sz="1800" dirty="0">
                          <a:latin typeface="+mn-lt"/>
                          <a:cs typeface="Arial" panose="020B0604020202020204" pitchFamily="34" charset="0"/>
                        </a:rPr>
                        <a:t>Perinatal member visit</a:t>
                      </a:r>
                    </a:p>
                  </a:txBody>
                  <a:tcPr anchor="ctr"/>
                </a:tc>
                <a:tc>
                  <a:txBody>
                    <a:bodyPr/>
                    <a:lstStyle/>
                    <a:p>
                      <a:r>
                        <a:rPr lang="en-US" sz="1800" dirty="0">
                          <a:latin typeface="+mn-lt"/>
                          <a:cs typeface="Arial" panose="020B0604020202020204" pitchFamily="34" charset="0"/>
                        </a:rPr>
                        <a:t>Prenatal and Postpartum Depression Screening</a:t>
                      </a:r>
                    </a:p>
                  </a:txBody>
                  <a:tcPr anchor="ctr"/>
                </a:tc>
                <a:tc>
                  <a:txBody>
                    <a:bodyPr/>
                    <a:lstStyle/>
                    <a:p>
                      <a:r>
                        <a:rPr lang="en-US" sz="1800" dirty="0">
                          <a:latin typeface="+mn-lt"/>
                          <a:cs typeface="Arial" panose="020B0604020202020204" pitchFamily="34" charset="0"/>
                        </a:rPr>
                        <a:t>U1 – Positive Screen </a:t>
                      </a:r>
                    </a:p>
                    <a:p>
                      <a:r>
                        <a:rPr lang="en-US" sz="1800" dirty="0">
                          <a:latin typeface="+mn-lt"/>
                          <a:cs typeface="Arial" panose="020B0604020202020204" pitchFamily="34" charset="0"/>
                        </a:rPr>
                        <a:t>U2 – Negative Screen</a:t>
                      </a:r>
                    </a:p>
                  </a:txBody>
                  <a:tcPr anchor="ctr"/>
                </a:tc>
                <a:extLst>
                  <a:ext uri="{0D108BD9-81ED-4DB2-BD59-A6C34878D82A}">
                    <a16:rowId xmlns:a16="http://schemas.microsoft.com/office/drawing/2014/main" val="1704001293"/>
                  </a:ext>
                </a:extLst>
              </a:tr>
              <a:tr h="297677">
                <a:tc>
                  <a:txBody>
                    <a:bodyPr/>
                    <a:lstStyle/>
                    <a:p>
                      <a:r>
                        <a:rPr lang="en-US" sz="1800" dirty="0">
                          <a:latin typeface="+mn-lt"/>
                          <a:cs typeface="Arial" panose="020B0604020202020204" pitchFamily="34" charset="0"/>
                        </a:rPr>
                        <a:t>96110 + UD</a:t>
                      </a:r>
                    </a:p>
                  </a:txBody>
                  <a:tcPr anchor="ctr"/>
                </a:tc>
                <a:tc>
                  <a:txBody>
                    <a:bodyPr/>
                    <a:lstStyle/>
                    <a:p>
                      <a:r>
                        <a:rPr lang="en-US" sz="1800" dirty="0">
                          <a:latin typeface="+mn-lt"/>
                          <a:cs typeface="Arial" panose="020B0604020202020204" pitchFamily="34" charset="0"/>
                        </a:rPr>
                        <a:t>Infant pediatric visit</a:t>
                      </a:r>
                    </a:p>
                  </a:txBody>
                  <a:tcPr anchor="ctr"/>
                </a:tc>
                <a:tc>
                  <a:txBody>
                    <a:bodyPr/>
                    <a:lstStyle/>
                    <a:p>
                      <a:r>
                        <a:rPr lang="en-US" sz="1800" dirty="0">
                          <a:latin typeface="+mn-lt"/>
                          <a:cs typeface="Arial" panose="020B0604020202020204" pitchFamily="34" charset="0"/>
                        </a:rPr>
                        <a:t>Depression Screening for Infant Caregivers</a:t>
                      </a:r>
                    </a:p>
                  </a:txBody>
                  <a:tcPr anchor="ctr"/>
                </a:tc>
                <a:tc>
                  <a:txBody>
                    <a:bodyPr/>
                    <a:lstStyle/>
                    <a:p>
                      <a:r>
                        <a:rPr lang="en-US" sz="1800" dirty="0">
                          <a:latin typeface="+mn-lt"/>
                          <a:cs typeface="Arial" panose="020B0604020202020204" pitchFamily="34" charset="0"/>
                        </a:rPr>
                        <a:t>U1 – Positive Screen </a:t>
                      </a:r>
                    </a:p>
                    <a:p>
                      <a:r>
                        <a:rPr lang="en-US" sz="1800" dirty="0">
                          <a:latin typeface="+mn-lt"/>
                          <a:cs typeface="Arial" panose="020B0604020202020204" pitchFamily="34" charset="0"/>
                        </a:rPr>
                        <a:t>U2 – Negative Screen</a:t>
                      </a:r>
                    </a:p>
                  </a:txBody>
                  <a:tcPr anchor="ctr"/>
                </a:tc>
                <a:extLst>
                  <a:ext uri="{0D108BD9-81ED-4DB2-BD59-A6C34878D82A}">
                    <a16:rowId xmlns:a16="http://schemas.microsoft.com/office/drawing/2014/main" val="701491682"/>
                  </a:ext>
                </a:extLst>
              </a:tr>
            </a:tbl>
          </a:graphicData>
        </a:graphic>
      </p:graphicFrame>
      <p:sp>
        <p:nvSpPr>
          <p:cNvPr id="3" name="Slide Number Placeholder 2">
            <a:extLst>
              <a:ext uri="{FF2B5EF4-FFF2-40B4-BE49-F238E27FC236}">
                <a16:creationId xmlns:a16="http://schemas.microsoft.com/office/drawing/2014/main" id="{71CA7982-9618-4F25-90E0-A511A9CAAFC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104</a:t>
            </a:fld>
            <a:endParaRPr lang="en-US" altLang="en-US" dirty="0"/>
          </a:p>
        </p:txBody>
      </p:sp>
    </p:spTree>
    <p:extLst>
      <p:ext uri="{BB962C8B-B14F-4D97-AF65-F5344CB8AC3E}">
        <p14:creationId xmlns:p14="http://schemas.microsoft.com/office/powerpoint/2010/main" val="25605942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A9236-DDD7-FA2C-CF62-9C5CD28BB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DD8E6-78CB-E4B3-F838-457949B8F16B}"/>
              </a:ext>
            </a:extLst>
          </p:cNvPr>
          <p:cNvSpPr>
            <a:spLocks noGrp="1"/>
          </p:cNvSpPr>
          <p:nvPr>
            <p:ph type="title"/>
          </p:nvPr>
        </p:nvSpPr>
        <p:spPr>
          <a:xfrm>
            <a:off x="98028" y="136525"/>
            <a:ext cx="7705444" cy="939938"/>
          </a:xfrm>
        </p:spPr>
        <p:txBody>
          <a:bodyPr/>
          <a:lstStyle/>
          <a:p>
            <a:pPr>
              <a:lnSpc>
                <a:spcPct val="100000"/>
              </a:lnSpc>
            </a:pPr>
            <a:r>
              <a:rPr kumimoji="0" lang="en-US" sz="2600" b="1" i="0" u="none" strike="noStrike" kern="1200" cap="none" spc="0" normalizeH="0" baseline="0" noProof="0" dirty="0">
                <a:ln>
                  <a:noFill/>
                </a:ln>
                <a:solidFill>
                  <a:srgbClr val="002060"/>
                </a:solidFill>
                <a:effectLst/>
                <a:uLnTx/>
                <a:uFillTx/>
                <a:ea typeface="+mj-ea"/>
                <a:cs typeface="Arial"/>
              </a:rPr>
              <a:t>Update: Highlights from MassHealth </a:t>
            </a:r>
            <a:r>
              <a:rPr kumimoji="0" lang="en-US" sz="2600" b="1" i="0" u="none" strike="noStrike" kern="1200" cap="none" spc="0" normalizeH="0" baseline="0" noProof="0" dirty="0">
                <a:ln>
                  <a:noFill/>
                </a:ln>
                <a:solidFill>
                  <a:srgbClr val="002060"/>
                </a:solidFill>
                <a:effectLst/>
                <a:uLnTx/>
                <a:uFillTx/>
                <a:ea typeface="+mj-ea"/>
                <a:cs typeface="Arial"/>
                <a:hlinkClick r:id="rId2"/>
              </a:rPr>
              <a:t>All Provider Bulletin 405</a:t>
            </a:r>
            <a:r>
              <a:rPr kumimoji="0" lang="en-US" sz="2600" b="1" i="0" u="none" strike="noStrike" kern="1200" cap="none" spc="0" normalizeH="0" baseline="0" noProof="0" dirty="0">
                <a:ln>
                  <a:noFill/>
                </a:ln>
                <a:solidFill>
                  <a:srgbClr val="002060"/>
                </a:solidFill>
                <a:effectLst/>
                <a:uLnTx/>
                <a:uFillTx/>
                <a:ea typeface="+mj-ea"/>
                <a:cs typeface="Arial"/>
              </a:rPr>
              <a:t> published on August 19, 2025 </a:t>
            </a:r>
            <a:r>
              <a:rPr lang="en-US" sz="2400" dirty="0">
                <a:cs typeface="Arial"/>
              </a:rPr>
              <a:t>(slide 3 of 3)</a:t>
            </a:r>
            <a:endParaRPr lang="en-US" sz="2600" dirty="0"/>
          </a:p>
        </p:txBody>
      </p:sp>
      <p:sp>
        <p:nvSpPr>
          <p:cNvPr id="4" name="Text Placeholder 2">
            <a:extLst>
              <a:ext uri="{FF2B5EF4-FFF2-40B4-BE49-F238E27FC236}">
                <a16:creationId xmlns:a16="http://schemas.microsoft.com/office/drawing/2014/main" id="{079BC8AE-3205-5269-8547-14AB3981B10D}"/>
              </a:ext>
            </a:extLst>
          </p:cNvPr>
          <p:cNvSpPr txBox="1">
            <a:spLocks/>
          </p:cNvSpPr>
          <p:nvPr/>
        </p:nvSpPr>
        <p:spPr>
          <a:xfrm>
            <a:off x="164592" y="1224245"/>
            <a:ext cx="8979408" cy="5909310"/>
          </a:xfrm>
          <a:prstGeom prst="rect">
            <a:avLst/>
          </a:prstGeom>
        </p:spPr>
        <p:txBody>
          <a:bodyPr vert="horz" wrap="square" lIns="91440" tIns="45720" rIns="91440" bIns="45720" rtlCol="0" anchor="t">
            <a:spAutoFit/>
          </a:bodyPr>
          <a:lstStyle>
            <a:defPPr>
              <a:defRPr lang="en-US"/>
            </a:defPPr>
            <a:lvl1pPr marL="0" algn="l" defTabSz="457200"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100"/>
              </a:lnSpc>
            </a:pPr>
            <a:r>
              <a:rPr lang="en-US" sz="1800" b="1" u="sng" dirty="0">
                <a:solidFill>
                  <a:schemeClr val="tx1"/>
                </a:solidFill>
                <a:cs typeface="Arial" panose="020B0604020202020204" pitchFamily="34" charset="0"/>
              </a:rPr>
              <a:t>Screening tools</a:t>
            </a:r>
          </a:p>
          <a:p>
            <a:pPr marL="285750" indent="-285750">
              <a:lnSpc>
                <a:spcPts val="2100"/>
              </a:lnSpc>
              <a:buFont typeface="Arial" panose="020B0604020202020204" pitchFamily="34" charset="0"/>
              <a:buChar char="•"/>
            </a:pPr>
            <a:r>
              <a:rPr lang="en-US" sz="1800" dirty="0">
                <a:solidFill>
                  <a:schemeClr val="tx1"/>
                </a:solidFill>
                <a:cs typeface="Arial" panose="020B0604020202020204" pitchFamily="34" charset="0"/>
              </a:rPr>
              <a:t>For providers serving perinatal members, a list of approved validated tools can be found at </a:t>
            </a:r>
            <a:r>
              <a:rPr lang="en-US" sz="1800" dirty="0">
                <a:cs typeface="Arial" panose="020B0604020202020204" pitchFamily="34" charset="0"/>
                <a:hlinkClick r:id="rId3"/>
              </a:rPr>
              <a:t>Perinatal mood &amp; anxiety disorders screening tools, training, and continuing education</a:t>
            </a:r>
            <a:endParaRPr lang="en-US" sz="1800" dirty="0">
              <a:cs typeface="Arial" panose="020B0604020202020204" pitchFamily="34" charset="0"/>
            </a:endParaRPr>
          </a:p>
          <a:p>
            <a:pPr marL="285750" indent="-285750">
              <a:lnSpc>
                <a:spcPts val="2100"/>
              </a:lnSpc>
              <a:buFont typeface="Arial" panose="020B0604020202020204" pitchFamily="34" charset="0"/>
              <a:buChar char="•"/>
            </a:pPr>
            <a:r>
              <a:rPr lang="en-US" sz="1800" dirty="0">
                <a:solidFill>
                  <a:schemeClr val="tx1"/>
                </a:solidFill>
                <a:cs typeface="Arial" panose="020B0604020202020204" pitchFamily="34" charset="0"/>
              </a:rPr>
              <a:t>Pediatric care providers should use a standardized screening tool such as the Edinburgh Postpartum Depression Scale (EPDS) or any of the recommended screening tools listed in the </a:t>
            </a:r>
            <a:r>
              <a:rPr lang="en-US" sz="1800" dirty="0">
                <a:solidFill>
                  <a:schemeClr val="tx1"/>
                </a:solidFill>
                <a:cs typeface="Arial" panose="020B0604020202020204" pitchFamily="34" charset="0"/>
                <a:hlinkClick r:id="rId4"/>
              </a:rPr>
              <a:t>Bright Futures Toolkit </a:t>
            </a:r>
            <a:r>
              <a:rPr lang="en-US" sz="1800" dirty="0">
                <a:solidFill>
                  <a:schemeClr val="tx1"/>
                </a:solidFill>
                <a:cs typeface="Arial" panose="020B0604020202020204" pitchFamily="34" charset="0"/>
              </a:rPr>
              <a:t>under maternal depression</a:t>
            </a:r>
            <a:endParaRPr lang="en-US" sz="1800" dirty="0">
              <a:cs typeface="Arial" panose="020B0604020202020204" pitchFamily="34" charset="0"/>
            </a:endParaRPr>
          </a:p>
          <a:p>
            <a:pPr>
              <a:lnSpc>
                <a:spcPts val="2100"/>
              </a:lnSpc>
            </a:pPr>
            <a:r>
              <a:rPr lang="en-US" sz="1800" b="1" u="sng" dirty="0">
                <a:solidFill>
                  <a:schemeClr val="tx1"/>
                </a:solidFill>
                <a:cs typeface="Arial" panose="020B0604020202020204" pitchFamily="34" charset="0"/>
              </a:rPr>
              <a:t>Resources</a:t>
            </a:r>
          </a:p>
          <a:p>
            <a:pPr>
              <a:lnSpc>
                <a:spcPts val="2100"/>
              </a:lnSpc>
            </a:pPr>
            <a:r>
              <a:rPr lang="en-US" sz="1800" b="1" i="1" dirty="0">
                <a:solidFill>
                  <a:schemeClr val="tx1"/>
                </a:solidFill>
                <a:cs typeface="Arial" panose="020B0604020202020204" pitchFamily="34" charset="0"/>
              </a:rPr>
              <a:t>Emergency or Crisis Concerns:</a:t>
            </a:r>
          </a:p>
          <a:p>
            <a:pPr marL="285750" indent="-285750">
              <a:lnSpc>
                <a:spcPts val="2100"/>
              </a:lnSpc>
              <a:buClr>
                <a:srgbClr val="000000"/>
              </a:buClr>
              <a:buFont typeface="Arial" panose="020B0604020202020204" pitchFamily="34" charset="0"/>
              <a:buChar char="•"/>
            </a:pPr>
            <a:r>
              <a:rPr lang="en-US" sz="1800" dirty="0">
                <a:cs typeface="Arial" panose="020B0604020202020204" pitchFamily="34" charset="0"/>
                <a:hlinkClick r:id="rId5"/>
              </a:rPr>
              <a:t>Massachusetts Behavioral Health Help Line</a:t>
            </a:r>
            <a:r>
              <a:rPr lang="en-US" sz="1800" dirty="0">
                <a:cs typeface="Arial" panose="020B0604020202020204" pitchFamily="34" charset="0"/>
              </a:rPr>
              <a:t> </a:t>
            </a:r>
            <a:r>
              <a:rPr lang="en-US" sz="1800" dirty="0">
                <a:solidFill>
                  <a:schemeClr val="tx1"/>
                </a:solidFill>
                <a:cs typeface="Arial" panose="020B0604020202020204" pitchFamily="34" charset="0"/>
              </a:rPr>
              <a:t>(833-773-2445): Talk to a trained mental health professional for real-time clinical assessment and direct access to community mental health resources</a:t>
            </a:r>
          </a:p>
          <a:p>
            <a:pPr marL="285750" indent="-285750">
              <a:lnSpc>
                <a:spcPts val="2100"/>
              </a:lnSpc>
              <a:buClr>
                <a:srgbClr val="000000"/>
              </a:buClr>
              <a:buFont typeface="Arial" panose="020B0604020202020204" pitchFamily="34" charset="0"/>
              <a:buChar char="•"/>
            </a:pPr>
            <a:r>
              <a:rPr lang="en-US" sz="1800" dirty="0">
                <a:cs typeface="Arial" panose="020B0604020202020204" pitchFamily="34" charset="0"/>
                <a:hlinkClick r:id="rId6"/>
              </a:rPr>
              <a:t>Community Behavioral Health Centers</a:t>
            </a:r>
            <a:r>
              <a:rPr lang="en-US" sz="1800" dirty="0">
                <a:cs typeface="Arial" panose="020B0604020202020204" pitchFamily="34" charset="0"/>
              </a:rPr>
              <a:t>:</a:t>
            </a:r>
            <a:r>
              <a:rPr lang="en-US" sz="1800" dirty="0">
                <a:solidFill>
                  <a:schemeClr val="tx1"/>
                </a:solidFill>
                <a:cs typeface="Arial" panose="020B0604020202020204" pitchFamily="34" charset="0"/>
              </a:rPr>
              <a:t> One-stop-shops for psychiatric evaluation and ongoing mental health and substance use services with urgent and walk-in appointments available </a:t>
            </a:r>
          </a:p>
          <a:p>
            <a:pPr>
              <a:lnSpc>
                <a:spcPts val="2100"/>
              </a:lnSpc>
            </a:pPr>
            <a:r>
              <a:rPr lang="en-US" sz="1800" b="1" i="1" dirty="0">
                <a:solidFill>
                  <a:schemeClr val="tx1"/>
                </a:solidFill>
                <a:cs typeface="Arial" panose="020B0604020202020204" pitchFamily="34" charset="0"/>
              </a:rPr>
              <a:t>Non-emergency Concerns:</a:t>
            </a:r>
          </a:p>
          <a:p>
            <a:pPr marL="285750" indent="-285750">
              <a:lnSpc>
                <a:spcPts val="2100"/>
              </a:lnSpc>
              <a:buClr>
                <a:srgbClr val="000000"/>
              </a:buClr>
              <a:buFont typeface="Arial" panose="020B0604020202020204" pitchFamily="34" charset="0"/>
              <a:buChar char="•"/>
            </a:pPr>
            <a:r>
              <a:rPr lang="en-US" sz="1800" dirty="0">
                <a:cs typeface="Arial" panose="020B0604020202020204" pitchFamily="34" charset="0"/>
                <a:hlinkClick r:id="rId7"/>
              </a:rPr>
              <a:t>MCPAP for Moms</a:t>
            </a:r>
            <a:r>
              <a:rPr lang="en-US" sz="1800" dirty="0">
                <a:cs typeface="Arial" panose="020B0604020202020204" pitchFamily="34" charset="0"/>
              </a:rPr>
              <a:t>: </a:t>
            </a:r>
            <a:r>
              <a:rPr lang="en-US" sz="1800" dirty="0">
                <a:solidFill>
                  <a:schemeClr val="tx1"/>
                </a:solidFill>
                <a:cs typeface="Arial" panose="020B0604020202020204" pitchFamily="34" charset="0"/>
              </a:rPr>
              <a:t>Provider-to-provider consultation from a perinatal mental health professional and referral to perinatal mental health services or other supports</a:t>
            </a:r>
          </a:p>
          <a:p>
            <a:pPr marL="285750" indent="-285750">
              <a:lnSpc>
                <a:spcPts val="2100"/>
              </a:lnSpc>
              <a:buClr>
                <a:srgbClr val="000000"/>
              </a:buClr>
              <a:buFont typeface="Arial" panose="020B0604020202020204" pitchFamily="34" charset="0"/>
              <a:buChar char="•"/>
            </a:pPr>
            <a:r>
              <a:rPr lang="en-US" sz="1800" dirty="0">
                <a:cs typeface="Arial" panose="020B0604020202020204" pitchFamily="34" charset="0"/>
                <a:hlinkClick r:id="rId8"/>
              </a:rPr>
              <a:t>National Maternal Mental Health Hotline</a:t>
            </a:r>
            <a:r>
              <a:rPr lang="en-US" sz="1800" dirty="0">
                <a:cs typeface="Arial" panose="020B0604020202020204" pitchFamily="34" charset="0"/>
              </a:rPr>
              <a:t>: </a:t>
            </a:r>
            <a:r>
              <a:rPr lang="en-US" sz="1800" dirty="0">
                <a:solidFill>
                  <a:schemeClr val="tx1"/>
                </a:solidFill>
                <a:cs typeface="Arial" panose="020B0604020202020204" pitchFamily="34" charset="0"/>
              </a:rPr>
              <a:t>Perinatal mental health resources</a:t>
            </a:r>
          </a:p>
          <a:p>
            <a:pPr marL="285750" indent="-285750">
              <a:lnSpc>
                <a:spcPts val="2100"/>
              </a:lnSpc>
              <a:buClr>
                <a:srgbClr val="000000"/>
              </a:buClr>
              <a:buFont typeface="Arial" panose="020B0604020202020204" pitchFamily="34" charset="0"/>
              <a:buChar char="•"/>
            </a:pPr>
            <a:r>
              <a:rPr lang="en-US" sz="1800" dirty="0">
                <a:cs typeface="Arial" panose="020B0604020202020204" pitchFamily="34" charset="0"/>
                <a:hlinkClick r:id="rId9"/>
              </a:rPr>
              <a:t>Postpartum Support International of Massachusetts</a:t>
            </a:r>
            <a:r>
              <a:rPr lang="en-US" sz="1800" dirty="0">
                <a:cs typeface="Arial" panose="020B0604020202020204" pitchFamily="34" charset="0"/>
              </a:rPr>
              <a:t>: </a:t>
            </a:r>
            <a:r>
              <a:rPr lang="en-US" sz="1800" dirty="0">
                <a:solidFill>
                  <a:schemeClr val="tx1"/>
                </a:solidFill>
                <a:cs typeface="Arial" panose="020B0604020202020204" pitchFamily="34" charset="0"/>
              </a:rPr>
              <a:t>Perinatal mental health resources and provider directory</a:t>
            </a:r>
          </a:p>
          <a:p>
            <a:pPr algn="ctr">
              <a:lnSpc>
                <a:spcPts val="2100"/>
              </a:lnSpc>
            </a:pPr>
            <a:r>
              <a:rPr lang="en-US" sz="1800" b="1" dirty="0">
                <a:solidFill>
                  <a:srgbClr val="000000"/>
                </a:solidFill>
                <a:cs typeface="Arial" panose="020B0604020202020204" pitchFamily="34" charset="0"/>
              </a:rPr>
              <a:t>For more details, review </a:t>
            </a:r>
            <a:r>
              <a:rPr lang="en-US" sz="1800" b="1" dirty="0">
                <a:cs typeface="Arial" panose="020B0604020202020204" pitchFamily="34" charset="0"/>
                <a:hlinkClick r:id="rId2"/>
              </a:rPr>
              <a:t>MassHealth All Provider Bulletin 405</a:t>
            </a:r>
            <a:endParaRPr lang="en-US" sz="1800" b="1" dirty="0">
              <a:cs typeface="Arial" panose="020B0604020202020204" pitchFamily="34" charset="0"/>
            </a:endParaRPr>
          </a:p>
        </p:txBody>
      </p:sp>
      <p:sp>
        <p:nvSpPr>
          <p:cNvPr id="3" name="Slide Number Placeholder 2">
            <a:extLst>
              <a:ext uri="{FF2B5EF4-FFF2-40B4-BE49-F238E27FC236}">
                <a16:creationId xmlns:a16="http://schemas.microsoft.com/office/drawing/2014/main" id="{79EF06FC-850C-088E-8EA2-86DE440D733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105</a:t>
            </a:fld>
            <a:endParaRPr lang="en-US" altLang="en-US" dirty="0"/>
          </a:p>
        </p:txBody>
      </p:sp>
    </p:spTree>
    <p:extLst>
      <p:ext uri="{BB962C8B-B14F-4D97-AF65-F5344CB8AC3E}">
        <p14:creationId xmlns:p14="http://schemas.microsoft.com/office/powerpoint/2010/main" val="16711941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4A1D1-E483-2A14-3F81-A41ED2C8E329}"/>
              </a:ext>
            </a:extLst>
          </p:cNvPr>
          <p:cNvSpPr>
            <a:spLocks noGrp="1"/>
          </p:cNvSpPr>
          <p:nvPr>
            <p:ph type="title"/>
          </p:nvPr>
        </p:nvSpPr>
        <p:spPr>
          <a:xfrm>
            <a:off x="822689" y="1964922"/>
            <a:ext cx="7667296" cy="1464078"/>
          </a:xfrm>
        </p:spPr>
        <p:txBody>
          <a:bodyPr/>
          <a:lstStyle/>
          <a:p>
            <a:pPr marL="342900" marR="0" lvl="0" algn="ctr">
              <a:spcBef>
                <a:spcPts val="0"/>
              </a:spcBef>
              <a:spcAft>
                <a:spcPts val="0"/>
              </a:spcAft>
            </a:pP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MassHealth Updates</a:t>
            </a:r>
            <a:endParaRPr lang="en-US" sz="28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CA42373-0331-7315-C2C1-914F758D0AEC}"/>
              </a:ext>
            </a:extLst>
          </p:cNvPr>
          <p:cNvSpPr txBox="1"/>
          <p:nvPr/>
        </p:nvSpPr>
        <p:spPr>
          <a:xfrm>
            <a:off x="1788849" y="3507679"/>
            <a:ext cx="5734975" cy="1384995"/>
          </a:xfrm>
          <a:prstGeom prst="rect">
            <a:avLst/>
          </a:prstGeom>
          <a:noFill/>
        </p:spPr>
        <p:txBody>
          <a:bodyPr wrap="square" rtlCol="0">
            <a:spAutoFit/>
          </a:bodyPr>
          <a:lstStyle/>
          <a:p>
            <a:pPr algn="ctr"/>
            <a:r>
              <a:rPr lang="en-US" sz="2800" dirty="0">
                <a:solidFill>
                  <a:srgbClr val="002060"/>
                </a:solidFill>
              </a:rPr>
              <a:t>Presented by Nestor Rivera, </a:t>
            </a:r>
          </a:p>
          <a:p>
            <a:pPr algn="ctr"/>
            <a:r>
              <a:rPr lang="en-US" sz="2800" dirty="0">
                <a:solidFill>
                  <a:srgbClr val="002060"/>
                </a:solidFill>
              </a:rPr>
              <a:t>Senior Provider Relations Specialist, MassHealth Business Support Services</a:t>
            </a:r>
          </a:p>
        </p:txBody>
      </p:sp>
      <p:sp>
        <p:nvSpPr>
          <p:cNvPr id="2" name="Slide Number Placeholder 1">
            <a:extLst>
              <a:ext uri="{FF2B5EF4-FFF2-40B4-BE49-F238E27FC236}">
                <a16:creationId xmlns:a16="http://schemas.microsoft.com/office/drawing/2014/main" id="{6165E1FC-A8D6-C6AD-3A84-555F2F1E013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B543FC28-71BB-4923-9EC4-7D01669BF51C}" type="slidenum">
              <a:rPr lang="en-US" smtClean="0"/>
              <a:pPr>
                <a:defRPr/>
              </a:pPr>
              <a:t>106</a:t>
            </a:fld>
            <a:endParaRPr lang="en-US" dirty="0"/>
          </a:p>
        </p:txBody>
      </p:sp>
    </p:spTree>
    <p:extLst>
      <p:ext uri="{BB962C8B-B14F-4D97-AF65-F5344CB8AC3E}">
        <p14:creationId xmlns:p14="http://schemas.microsoft.com/office/powerpoint/2010/main" val="36987562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2F71-1102-4560-8366-02F16B1CB46C}"/>
              </a:ext>
            </a:extLst>
          </p:cNvPr>
          <p:cNvSpPr>
            <a:spLocks noGrp="1"/>
          </p:cNvSpPr>
          <p:nvPr>
            <p:ph type="title"/>
          </p:nvPr>
        </p:nvSpPr>
        <p:spPr>
          <a:xfrm>
            <a:off x="457200" y="304802"/>
            <a:ext cx="6553200" cy="715963"/>
          </a:xfrm>
        </p:spPr>
        <p:txBody>
          <a:bodyPr vert="horz" wrap="square" lIns="91440" tIns="45720" rIns="91440" bIns="45720" numCol="1" anchor="ctr" anchorCtr="0" compatLnSpc="1">
            <a:prstTxWarp prst="textNoShape">
              <a:avLst/>
            </a:prstTxWarp>
            <a:normAutofit/>
          </a:bodyPr>
          <a:lstStyle/>
          <a:p>
            <a:r>
              <a:rPr lang="en-US" sz="3600" b="1" kern="1200" dirty="0">
                <a:ea typeface="Calibri" panose="020F0502020204030204" pitchFamily="34" charset="0"/>
                <a:cs typeface="Calibri" panose="020F0502020204030204" pitchFamily="34" charset="0"/>
              </a:rPr>
              <a:t>Provider Education LMS </a:t>
            </a:r>
          </a:p>
        </p:txBody>
      </p:sp>
      <p:sp>
        <p:nvSpPr>
          <p:cNvPr id="3" name="TextBox 2">
            <a:extLst>
              <a:ext uri="{FF2B5EF4-FFF2-40B4-BE49-F238E27FC236}">
                <a16:creationId xmlns:a16="http://schemas.microsoft.com/office/drawing/2014/main" id="{1005C4ED-A4A1-4F7E-A560-C864AE600AA2}"/>
              </a:ext>
            </a:extLst>
          </p:cNvPr>
          <p:cNvSpPr txBox="1"/>
          <p:nvPr/>
        </p:nvSpPr>
        <p:spPr bwMode="auto">
          <a:xfrm>
            <a:off x="261170" y="1485094"/>
            <a:ext cx="8572500" cy="5273255"/>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0" marR="0" lvl="0" indent="0" algn="l" defTabSz="457189" rtl="0" eaLnBrk="0" fontAlgn="base" latinLnBrk="0" hangingPunct="0">
              <a:lnSpc>
                <a:spcPct val="100000"/>
              </a:lnSpc>
              <a:spcBef>
                <a:spcPct val="20000"/>
              </a:spcBef>
              <a:spcAft>
                <a:spcPct val="0"/>
              </a:spcAft>
              <a:buClr>
                <a:srgbClr val="4BACC6">
                  <a:lumMod val="75000"/>
                </a:srgbClr>
              </a:buClr>
              <a:buSzTx/>
              <a:buFontTx/>
              <a:buNone/>
              <a:tabLst/>
              <a:defRPr/>
            </a:pPr>
            <a:r>
              <a:rPr kumimoji="0" lang="en-US" b="0" i="0" u="none" strike="noStrike" kern="1200" cap="none" spc="0" normalizeH="0" baseline="0" noProof="0" dirty="0">
                <a:ln>
                  <a:noFill/>
                </a:ln>
                <a:solidFill>
                  <a:prstClr val="black"/>
                </a:solidFill>
                <a:effectLst/>
                <a:uLnTx/>
                <a:uFillTx/>
                <a:ea typeface="Calibri"/>
                <a:cs typeface="Calibri"/>
              </a:rPr>
              <a:t>The MassHealth Provider Learning Management System(LMS) for Non-OLTSS providers is a system providers can use 24/7 as an educational resource.</a:t>
            </a: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b="0" i="0" u="none" strike="noStrike" kern="1200" cap="none" spc="0" normalizeH="0" baseline="0" noProof="0" dirty="0">
                <a:ln>
                  <a:noFill/>
                </a:ln>
                <a:solidFill>
                  <a:prstClr val="black"/>
                </a:solidFill>
                <a:effectLst/>
                <a:uLnTx/>
                <a:uFillTx/>
                <a:ea typeface="Calibri"/>
                <a:cs typeface="Calibri"/>
              </a:rPr>
              <a:t>The Provider LMS delivers: </a:t>
            </a:r>
            <a:endParaRPr lang="en-US" b="0" i="0" u="none" strike="noStrike" kern="1200" cap="none" spc="0" normalizeH="0" baseline="0" noProof="0" dirty="0">
              <a:ln>
                <a:noFill/>
              </a:ln>
              <a:solidFill>
                <a:prstClr val="black"/>
              </a:solidFill>
              <a:effectLst/>
              <a:uLnTx/>
              <a:uFillTx/>
              <a:ea typeface="Calibri"/>
              <a:cs typeface="Calibri"/>
            </a:endParaRPr>
          </a:p>
          <a:p>
            <a:pPr marL="285115" marR="0" lvl="0" indent="-285115" algn="l" defTabSz="457189" rtl="0" eaLnBrk="0" fontAlgn="base" latinLnBrk="0" hangingPunct="0">
              <a:lnSpc>
                <a:spcPct val="100000"/>
              </a:lnSpc>
              <a:spcBef>
                <a:spcPts val="600"/>
              </a:spcBef>
              <a:spcAft>
                <a:spcPct val="0"/>
              </a:spcAft>
              <a:buSzTx/>
              <a:buFont typeface="Arial" charset="0"/>
              <a:buChar char="•"/>
              <a:tabLst/>
              <a:defRPr/>
            </a:pPr>
            <a:r>
              <a:rPr kumimoji="0" lang="en-US" b="0" i="0" u="none" strike="noStrike" kern="1200" cap="none" spc="0" normalizeH="0" baseline="0" noProof="0" dirty="0">
                <a:ln>
                  <a:noFill/>
                </a:ln>
                <a:solidFill>
                  <a:prstClr val="black"/>
                </a:solidFill>
                <a:effectLst/>
                <a:uLnTx/>
                <a:uFillTx/>
                <a:ea typeface="Calibri"/>
                <a:cs typeface="Calibri"/>
              </a:rPr>
              <a:t>Previous live training presentations</a:t>
            </a:r>
            <a:endParaRPr lang="en-US" b="0" i="0" u="none" strike="noStrike" kern="1200" cap="none" spc="0" normalizeH="0" baseline="0" noProof="0" dirty="0">
              <a:ln>
                <a:noFill/>
              </a:ln>
              <a:solidFill>
                <a:prstClr val="black"/>
              </a:solidFill>
              <a:effectLst/>
              <a:uLnTx/>
              <a:uFillTx/>
              <a:ea typeface="Calibri"/>
              <a:cs typeface="Calibri"/>
            </a:endParaRPr>
          </a:p>
          <a:p>
            <a:pPr marL="285115" marR="0" lvl="0" indent="-285115" algn="l" defTabSz="457189" rtl="0" eaLnBrk="0" fontAlgn="base" latinLnBrk="0" hangingPunct="0">
              <a:lnSpc>
                <a:spcPct val="100000"/>
              </a:lnSpc>
              <a:spcBef>
                <a:spcPts val="600"/>
              </a:spcBef>
              <a:spcAft>
                <a:spcPct val="0"/>
              </a:spcAft>
              <a:buSzTx/>
              <a:buFont typeface="Arial" charset="0"/>
              <a:buChar char="•"/>
              <a:tabLst/>
              <a:defRPr/>
            </a:pPr>
            <a:r>
              <a:rPr kumimoji="0" lang="en-US" b="0" i="0" u="none" strike="noStrike" kern="1200" cap="none" spc="0" normalizeH="0" baseline="0" noProof="0" dirty="0">
                <a:ln>
                  <a:noFill/>
                </a:ln>
                <a:solidFill>
                  <a:prstClr val="black"/>
                </a:solidFill>
                <a:effectLst/>
                <a:uLnTx/>
                <a:uFillTx/>
                <a:ea typeface="Calibri"/>
                <a:cs typeface="Calibri"/>
              </a:rPr>
              <a:t>New on demand training courses </a:t>
            </a:r>
            <a:endParaRPr lang="en-US" b="0" i="0" u="none" strike="noStrike" kern="1200" cap="none" spc="0" normalizeH="0" baseline="0" noProof="0" dirty="0">
              <a:ln>
                <a:noFill/>
              </a:ln>
              <a:solidFill>
                <a:prstClr val="black"/>
              </a:solidFill>
              <a:effectLst/>
              <a:uLnTx/>
              <a:uFillTx/>
              <a:ea typeface="Calibri"/>
              <a:cs typeface="Calibri"/>
            </a:endParaRPr>
          </a:p>
          <a:p>
            <a:pPr marL="285115" marR="0" lvl="0" indent="-285115" algn="l" defTabSz="457189" rtl="0" eaLnBrk="0" fontAlgn="base" latinLnBrk="0" hangingPunct="0">
              <a:lnSpc>
                <a:spcPct val="100000"/>
              </a:lnSpc>
              <a:spcBef>
                <a:spcPts val="600"/>
              </a:spcBef>
              <a:spcAft>
                <a:spcPct val="0"/>
              </a:spcAft>
              <a:buSzTx/>
              <a:buFont typeface="Arial" charset="0"/>
              <a:buChar char="•"/>
              <a:tabLst/>
              <a:defRPr/>
            </a:pPr>
            <a:r>
              <a:rPr kumimoji="0" lang="en-US" b="0" i="0" u="none" strike="noStrike" kern="1200" cap="none" spc="0" normalizeH="0" baseline="0" noProof="0" dirty="0">
                <a:ln>
                  <a:noFill/>
                </a:ln>
                <a:solidFill>
                  <a:prstClr val="black"/>
                </a:solidFill>
                <a:effectLst/>
                <a:uLnTx/>
                <a:uFillTx/>
                <a:ea typeface="Calibri"/>
                <a:cs typeface="Calibri"/>
              </a:rPr>
              <a:t>Course surveys</a:t>
            </a:r>
          </a:p>
          <a:p>
            <a:pPr marL="0" marR="0" lvl="0" indent="0" algn="l" defTabSz="457189" rtl="0" eaLnBrk="0" fontAlgn="base" latinLnBrk="0" hangingPunct="0">
              <a:lnSpc>
                <a:spcPct val="100000"/>
              </a:lnSpc>
              <a:spcBef>
                <a:spcPts val="4200"/>
              </a:spcBef>
              <a:spcAft>
                <a:spcPct val="0"/>
              </a:spcAft>
              <a:buClr>
                <a:srgbClr val="4BACC6">
                  <a:lumMod val="75000"/>
                </a:srgbClr>
              </a:buClr>
              <a:buSzTx/>
              <a:buFontTx/>
              <a:buNone/>
              <a:tabLst/>
              <a:defRPr/>
            </a:pPr>
            <a:r>
              <a:rPr kumimoji="0" lang="en-US" b="0" i="0" u="none" strike="noStrike" kern="1200" cap="none" spc="0" normalizeH="0" baseline="0" noProof="0" dirty="0">
                <a:ln>
                  <a:noFill/>
                </a:ln>
                <a:solidFill>
                  <a:prstClr val="black"/>
                </a:solidFill>
                <a:effectLst/>
                <a:uLnTx/>
                <a:uFillTx/>
                <a:ea typeface="Calibri"/>
                <a:cs typeface="Calibri"/>
              </a:rPr>
              <a:t>If you are currently a registered user but have forgotten your user-name or password, you can retrieve it from the sign-in screen</a:t>
            </a:r>
            <a:endParaRPr lang="en-US" b="0" i="0" u="none" strike="noStrike" kern="1200" cap="none" spc="0" normalizeH="0" baseline="0" noProof="0" dirty="0">
              <a:ln>
                <a:noFill/>
              </a:ln>
              <a:solidFill>
                <a:prstClr val="black"/>
              </a:solidFill>
              <a:effectLst/>
              <a:uLnTx/>
              <a:uFillTx/>
              <a:ea typeface="Calibri"/>
              <a:cs typeface="Calibri"/>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b="0" i="0" u="none" strike="noStrike" kern="1200" cap="none" spc="0" normalizeH="0" baseline="0" noProof="0" dirty="0">
                <a:ln>
                  <a:noFill/>
                </a:ln>
                <a:solidFill>
                  <a:prstClr val="black"/>
                </a:solidFill>
                <a:effectLst/>
                <a:uLnTx/>
                <a:uFillTx/>
                <a:ea typeface="Calibri"/>
                <a:cs typeface="Calibri"/>
              </a:rPr>
              <a:t>New Users can create a profile and begin using the system immediately</a:t>
            </a:r>
            <a:endParaRPr lang="en-US" b="0" i="0" u="none" strike="noStrike" kern="1200" cap="none" spc="0" normalizeH="0" baseline="0" noProof="0" dirty="0">
              <a:ln>
                <a:noFill/>
              </a:ln>
              <a:solidFill>
                <a:prstClr val="black"/>
              </a:solidFill>
              <a:effectLst/>
              <a:uLnTx/>
              <a:uFillTx/>
              <a:ea typeface="Calibri"/>
              <a:cs typeface="Calibri"/>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b="0" i="0" u="none" strike="noStrike" kern="1200" cap="none" spc="0" normalizeH="0" baseline="0" noProof="0" dirty="0">
                <a:ln>
                  <a:noFill/>
                </a:ln>
                <a:solidFill>
                  <a:prstClr val="black"/>
                </a:solidFill>
                <a:effectLst/>
                <a:uLnTx/>
                <a:uFillTx/>
                <a:ea typeface="Calibri"/>
                <a:cs typeface="Calibri"/>
              </a:rPr>
              <a:t>Visit </a:t>
            </a:r>
            <a:r>
              <a:rPr kumimoji="0" lang="en-US" b="0" i="0" u="none" strike="noStrike" kern="1200" cap="none" spc="0" normalizeH="0" baseline="0" noProof="0" dirty="0">
                <a:ln>
                  <a:noFill/>
                </a:ln>
                <a:solidFill>
                  <a:srgbClr val="0000FF"/>
                </a:solidFill>
                <a:effectLst/>
                <a:uLnTx/>
                <a:uFillTx/>
                <a:ea typeface="Calibri"/>
                <a:cs typeface="Calibri"/>
                <a:hlinkClick r:id="rId4">
                  <a:extLst>
                    <a:ext uri="{A12FA001-AC4F-418D-AE19-62706E023703}">
                      <ahyp:hlinkClr xmlns:ahyp="http://schemas.microsoft.com/office/drawing/2018/hyperlinkcolor" val="tx"/>
                    </a:ext>
                  </a:extLst>
                </a:hlinkClick>
              </a:rPr>
              <a:t>MassHealth BSS Provider Training portal</a:t>
            </a:r>
            <a:endParaRPr kumimoji="0" lang="en-US" b="0" i="0" u="none" strike="noStrike" kern="1200" cap="none" spc="0" normalizeH="0" baseline="0" noProof="0" dirty="0">
              <a:ln>
                <a:noFill/>
              </a:ln>
              <a:solidFill>
                <a:srgbClr val="0000FF"/>
              </a:solidFill>
              <a:effectLst/>
              <a:uLnTx/>
              <a:uFillTx/>
              <a:ea typeface="Calibri"/>
              <a:cs typeface="Calibri"/>
            </a:endParaRPr>
          </a:p>
          <a:p>
            <a:pPr marL="0" marR="0" lvl="0" indent="0" algn="l" defTabSz="457189" rtl="0" eaLnBrk="0" fontAlgn="base" latinLnBrk="0" hangingPunct="0">
              <a:lnSpc>
                <a:spcPct val="100000"/>
              </a:lnSpc>
              <a:spcBef>
                <a:spcPts val="2400"/>
              </a:spcBef>
              <a:spcAft>
                <a:spcPct val="0"/>
              </a:spcAft>
              <a:buClr>
                <a:srgbClr val="4BACC6">
                  <a:lumMod val="75000"/>
                </a:srgbClr>
              </a:buClr>
              <a:buSzTx/>
              <a:buFontTx/>
              <a:buNone/>
              <a:tabLst/>
              <a:defRPr/>
            </a:pPr>
            <a:r>
              <a:rPr kumimoji="0" lang="en-US" sz="1600" b="0" i="1" u="none" strike="noStrike" kern="1200" cap="none" spc="0" normalizeH="0" baseline="0" noProof="0" dirty="0">
                <a:ln>
                  <a:noFill/>
                </a:ln>
                <a:solidFill>
                  <a:prstClr val="black"/>
                </a:solidFill>
                <a:effectLst/>
                <a:uLnTx/>
                <a:uFillTx/>
                <a:ea typeface="Calibri"/>
                <a:cs typeface="Calibri"/>
              </a:rPr>
              <a:t>OLTSS and Dental providers should visit their respective vendor site for training opportunities</a:t>
            </a:r>
            <a:endParaRPr lang="en-US" sz="1600" b="0" i="1" u="none" strike="noStrike" kern="1200" cap="none" spc="0" normalizeH="0" baseline="0" noProof="0" dirty="0">
              <a:ln>
                <a:noFill/>
              </a:ln>
              <a:solidFill>
                <a:prstClr val="black"/>
              </a:solidFill>
              <a:effectLst/>
              <a:uLnTx/>
              <a:uFillTx/>
              <a:ea typeface="Calibri"/>
              <a:cs typeface="Calibri"/>
            </a:endParaRPr>
          </a:p>
        </p:txBody>
      </p:sp>
      <p:pic>
        <p:nvPicPr>
          <p:cNvPr id="5" name="Picture 4" descr="Home screen for the new provider learning management system.">
            <a:extLst>
              <a:ext uri="{FF2B5EF4-FFF2-40B4-BE49-F238E27FC236}">
                <a16:creationId xmlns:a16="http://schemas.microsoft.com/office/drawing/2014/main" id="{FB319F7C-4334-4EA5-AF04-5C5B11C3C32E}"/>
              </a:ext>
            </a:extLst>
          </p:cNvPr>
          <p:cNvPicPr>
            <a:picLocks noChangeAspect="1"/>
          </p:cNvPicPr>
          <p:nvPr/>
        </p:nvPicPr>
        <p:blipFill>
          <a:blip r:embed="rId5"/>
          <a:stretch>
            <a:fillRect/>
          </a:stretch>
        </p:blipFill>
        <p:spPr>
          <a:xfrm>
            <a:off x="4946416" y="2140520"/>
            <a:ext cx="3604260" cy="1981201"/>
          </a:xfrm>
          <a:prstGeom prst="rect">
            <a:avLst/>
          </a:prstGeom>
          <a:noFill/>
        </p:spPr>
      </p:pic>
      <p:sp>
        <p:nvSpPr>
          <p:cNvPr id="4" name="Slide Number Placeholder 3">
            <a:extLst>
              <a:ext uri="{FF2B5EF4-FFF2-40B4-BE49-F238E27FC236}">
                <a16:creationId xmlns:a16="http://schemas.microsoft.com/office/drawing/2014/main" id="{E5770DED-04B9-19DC-B6CB-E9F06E07DC2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09E8A472-2228-491D-94C1-73A97D57453E}" type="slidenum">
              <a:rPr lang="en-US" altLang="en-US" smtClean="0"/>
              <a:pPr>
                <a:defRPr/>
              </a:pPr>
              <a:t>107</a:t>
            </a:fld>
            <a:endParaRPr lang="en-US" altLang="en-US" dirty="0"/>
          </a:p>
        </p:txBody>
      </p:sp>
    </p:spTree>
    <p:custDataLst>
      <p:tags r:id="rId1"/>
    </p:custDataLst>
    <p:extLst>
      <p:ext uri="{BB962C8B-B14F-4D97-AF65-F5344CB8AC3E}">
        <p14:creationId xmlns:p14="http://schemas.microsoft.com/office/powerpoint/2010/main" val="11102338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DBEE5-0A03-40EC-81E6-40211617009D}"/>
              </a:ext>
            </a:extLst>
          </p:cNvPr>
          <p:cNvSpPr>
            <a:spLocks noGrp="1"/>
          </p:cNvSpPr>
          <p:nvPr>
            <p:ph type="title"/>
          </p:nvPr>
        </p:nvSpPr>
        <p:spPr>
          <a:xfrm>
            <a:off x="300361" y="277997"/>
            <a:ext cx="7319639" cy="715963"/>
          </a:xfrm>
        </p:spPr>
        <p:txBody>
          <a:bodyPr/>
          <a:lstStyle/>
          <a:p>
            <a:r>
              <a:rPr lang="en-US" sz="3600" dirty="0"/>
              <a:t>Provider Education LMS (continued)</a:t>
            </a:r>
          </a:p>
        </p:txBody>
      </p:sp>
      <p:sp>
        <p:nvSpPr>
          <p:cNvPr id="3" name="Content Placeholder 2">
            <a:extLst>
              <a:ext uri="{FF2B5EF4-FFF2-40B4-BE49-F238E27FC236}">
                <a16:creationId xmlns:a16="http://schemas.microsoft.com/office/drawing/2014/main" id="{B38BF495-0749-462A-B74E-FE5C934D6908}"/>
              </a:ext>
            </a:extLst>
          </p:cNvPr>
          <p:cNvSpPr>
            <a:spLocks noGrp="1"/>
          </p:cNvSpPr>
          <p:nvPr>
            <p:ph sz="half" idx="1"/>
          </p:nvPr>
        </p:nvSpPr>
        <p:spPr>
          <a:xfrm>
            <a:off x="152400" y="1379475"/>
            <a:ext cx="8534400" cy="5341999"/>
          </a:xfrm>
        </p:spPr>
        <p:txBody>
          <a:bodyPr/>
          <a:lstStyle/>
          <a:p>
            <a:pPr>
              <a:buClr>
                <a:srgbClr val="000000"/>
              </a:buClr>
            </a:pPr>
            <a:r>
              <a:rPr lang="en-US" sz="1800" dirty="0">
                <a:solidFill>
                  <a:srgbClr val="002060"/>
                </a:solidFill>
              </a:rPr>
              <a:t>It is recommended that providers take the Introduction to Inquisiq course as an introduction to the system upon initial login</a:t>
            </a:r>
          </a:p>
          <a:p>
            <a:pPr>
              <a:spcBef>
                <a:spcPts val="2400"/>
              </a:spcBef>
              <a:buClr>
                <a:srgbClr val="000000"/>
              </a:buClr>
            </a:pPr>
            <a:r>
              <a:rPr lang="en-US" sz="1800" dirty="0">
                <a:solidFill>
                  <a:srgbClr val="002060"/>
                </a:solidFill>
              </a:rPr>
              <a:t>New courses include:</a:t>
            </a:r>
          </a:p>
          <a:p>
            <a:pPr lvl="1">
              <a:buClr>
                <a:srgbClr val="000000"/>
              </a:buClr>
              <a:buFont typeface="Arial" panose="020B0604020202020204" pitchFamily="34" charset="0"/>
              <a:buChar char="•"/>
            </a:pPr>
            <a:r>
              <a:rPr lang="en-US" sz="1800" dirty="0">
                <a:solidFill>
                  <a:srgbClr val="002060"/>
                </a:solidFill>
              </a:rPr>
              <a:t>Self-Service Options for Claim Status Inquires and Information Video</a:t>
            </a:r>
          </a:p>
          <a:p>
            <a:pPr lvl="1">
              <a:buClr>
                <a:srgbClr val="000000"/>
              </a:buClr>
              <a:buFont typeface="Arial" panose="020B0604020202020204" pitchFamily="34" charset="0"/>
              <a:buChar char="•"/>
            </a:pPr>
            <a:r>
              <a:rPr lang="en-US" sz="1800" dirty="0">
                <a:solidFill>
                  <a:srgbClr val="002060"/>
                </a:solidFill>
              </a:rPr>
              <a:t>Provider Online Service Center (POSC) Primary User (Admin Account) and Security Policy</a:t>
            </a:r>
          </a:p>
          <a:p>
            <a:pPr lvl="1">
              <a:buClr>
                <a:srgbClr val="000000"/>
              </a:buClr>
              <a:buFont typeface="Arial" panose="020B0604020202020204" pitchFamily="34" charset="0"/>
              <a:buChar char="•"/>
            </a:pPr>
            <a:r>
              <a:rPr lang="en-US" sz="1800" dirty="0">
                <a:solidFill>
                  <a:srgbClr val="000066"/>
                </a:solidFill>
              </a:rPr>
              <a:t>PEC Self-Service Resources Video</a:t>
            </a:r>
            <a:endParaRPr lang="en-US" sz="1800" dirty="0">
              <a:solidFill>
                <a:srgbClr val="002060"/>
              </a:solidFill>
            </a:endParaRPr>
          </a:p>
          <a:p>
            <a:pPr indent="-285750">
              <a:spcBef>
                <a:spcPts val="2400"/>
              </a:spcBef>
              <a:buClr>
                <a:srgbClr val="000000"/>
              </a:buClr>
              <a:buFont typeface="Arial" panose="020B0604020202020204" pitchFamily="34" charset="0"/>
              <a:buChar char="•"/>
            </a:pPr>
            <a:r>
              <a:rPr lang="en-US" sz="1800" dirty="0">
                <a:solidFill>
                  <a:srgbClr val="002060"/>
                </a:solidFill>
              </a:rPr>
              <a:t>New Trainings will be added regularly</a:t>
            </a:r>
          </a:p>
          <a:p>
            <a:pPr indent="-285750">
              <a:spcBef>
                <a:spcPts val="2400"/>
              </a:spcBef>
              <a:buClr>
                <a:srgbClr val="000000"/>
              </a:buClr>
              <a:buFont typeface="Arial" panose="020B0604020202020204" pitchFamily="34" charset="0"/>
              <a:buChar char="•"/>
            </a:pPr>
            <a:r>
              <a:rPr lang="en-US" sz="1800" dirty="0">
                <a:solidFill>
                  <a:srgbClr val="002060"/>
                </a:solidFill>
              </a:rPr>
              <a:t>Provider feedback is important for each training – Surveys provide valuable information that helps us continually improve your experience   </a:t>
            </a:r>
          </a:p>
          <a:p>
            <a:pPr indent="-285750">
              <a:spcBef>
                <a:spcPts val="2400"/>
              </a:spcBef>
              <a:buClr>
                <a:srgbClr val="000000"/>
              </a:buClr>
              <a:buFont typeface="Arial" panose="020B0604020202020204" pitchFamily="34" charset="0"/>
              <a:buChar char="•"/>
            </a:pPr>
            <a:r>
              <a:rPr lang="en-US" sz="1800" dirty="0">
                <a:solidFill>
                  <a:srgbClr val="002060"/>
                </a:solidFill>
              </a:rPr>
              <a:t>Visit </a:t>
            </a:r>
            <a:r>
              <a:rPr lang="en-US" sz="1800" dirty="0">
                <a:solidFill>
                  <a:srgbClr val="002060"/>
                </a:solidFill>
                <a:hlinkClick r:id="rId4"/>
              </a:rPr>
              <a:t>MassHealth Business Support Services</a:t>
            </a:r>
            <a:r>
              <a:rPr lang="en-US" sz="1800" dirty="0">
                <a:hlinkClick r:id="rId4"/>
              </a:rPr>
              <a:t> </a:t>
            </a:r>
            <a:endParaRPr lang="en-US" sz="1800" dirty="0"/>
          </a:p>
          <a:p>
            <a:pPr indent="-285750">
              <a:buFont typeface="Arial" panose="020B0604020202020204" pitchFamily="34" charset="0"/>
              <a:buChar char="•"/>
            </a:pPr>
            <a:endParaRPr lang="en-US" sz="800" dirty="0">
              <a:effectLst/>
            </a:endParaRPr>
          </a:p>
          <a:p>
            <a:pPr marL="0" indent="0" eaLnBrk="0" fontAlgn="base" hangingPunct="0">
              <a:lnSpc>
                <a:spcPct val="90000"/>
              </a:lnSpc>
              <a:spcBef>
                <a:spcPts val="2400"/>
              </a:spcBef>
              <a:spcAft>
                <a:spcPct val="0"/>
              </a:spcAft>
              <a:buClr>
                <a:schemeClr val="accent5">
                  <a:lumMod val="75000"/>
                </a:schemeClr>
              </a:buClr>
              <a:buNone/>
            </a:pPr>
            <a:r>
              <a:rPr lang="en-US" sz="1600" i="1" dirty="0">
                <a:solidFill>
                  <a:srgbClr val="002060"/>
                </a:solidFill>
              </a:rPr>
              <a:t>OLTSS and Dental providers should visit their respective vendor site for training opportunities</a:t>
            </a:r>
          </a:p>
          <a:p>
            <a:pPr indent="-285750">
              <a:buFont typeface="Arial" panose="020B0604020202020204" pitchFamily="34" charset="0"/>
              <a:buChar char="•"/>
            </a:pPr>
            <a:endParaRPr lang="en-US" sz="1800" dirty="0">
              <a:solidFill>
                <a:srgbClr val="002060"/>
              </a:solidFill>
            </a:endParaRPr>
          </a:p>
        </p:txBody>
      </p:sp>
      <p:sp>
        <p:nvSpPr>
          <p:cNvPr id="5" name="Slide Number Placeholder 4">
            <a:extLst>
              <a:ext uri="{FF2B5EF4-FFF2-40B4-BE49-F238E27FC236}">
                <a16:creationId xmlns:a16="http://schemas.microsoft.com/office/drawing/2014/main" id="{C703D4EF-EF52-4517-8989-4D4B58FBA96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09E8A472-2228-491D-94C1-73A97D57453E}" type="slidenum">
              <a:rPr lang="en-US" altLang="en-US" smtClean="0"/>
              <a:pPr>
                <a:defRPr/>
              </a:pPr>
              <a:t>108</a:t>
            </a:fld>
            <a:endParaRPr lang="en-US" altLang="en-US" dirty="0"/>
          </a:p>
        </p:txBody>
      </p:sp>
    </p:spTree>
    <p:custDataLst>
      <p:tags r:id="rId1"/>
    </p:custDataLst>
    <p:extLst>
      <p:ext uri="{BB962C8B-B14F-4D97-AF65-F5344CB8AC3E}">
        <p14:creationId xmlns:p14="http://schemas.microsoft.com/office/powerpoint/2010/main" val="29181504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C1B3-26D7-12F5-F7A7-B3F650BA6C81}"/>
              </a:ext>
            </a:extLst>
          </p:cNvPr>
          <p:cNvSpPr>
            <a:spLocks noGrp="1"/>
          </p:cNvSpPr>
          <p:nvPr>
            <p:ph type="title"/>
          </p:nvPr>
        </p:nvSpPr>
        <p:spPr/>
        <p:txBody>
          <a:bodyPr/>
          <a:lstStyle/>
          <a:p>
            <a:r>
              <a:rPr lang="en-US" sz="3600" dirty="0"/>
              <a:t>Trainings </a:t>
            </a:r>
          </a:p>
        </p:txBody>
      </p:sp>
      <p:sp>
        <p:nvSpPr>
          <p:cNvPr id="3" name="Content Placeholder 2">
            <a:extLst>
              <a:ext uri="{FF2B5EF4-FFF2-40B4-BE49-F238E27FC236}">
                <a16:creationId xmlns:a16="http://schemas.microsoft.com/office/drawing/2014/main" id="{93CC9D14-7C29-E5DA-8061-85CB2F2FB5FE}"/>
              </a:ext>
            </a:extLst>
          </p:cNvPr>
          <p:cNvSpPr>
            <a:spLocks noGrp="1"/>
          </p:cNvSpPr>
          <p:nvPr>
            <p:ph idx="1"/>
          </p:nvPr>
        </p:nvSpPr>
        <p:spPr>
          <a:xfrm>
            <a:off x="297402" y="1486693"/>
            <a:ext cx="8642412" cy="5234782"/>
          </a:xfrm>
        </p:spPr>
        <p:txBody>
          <a:bodyPr/>
          <a:lstStyle/>
          <a:p>
            <a:pPr>
              <a:spcBef>
                <a:spcPts val="2400"/>
              </a:spcBef>
              <a:buNone/>
            </a:pPr>
            <a:r>
              <a:rPr lang="en-US" sz="2000" b="1" dirty="0"/>
              <a:t>New Provider Orientation: </a:t>
            </a:r>
            <a:r>
              <a:rPr lang="en-US" sz="1800" dirty="0"/>
              <a:t>This session will introduce to MassHealth to </a:t>
            </a:r>
            <a:r>
              <a:rPr lang="en-US" sz="1800" b="0" i="0" dirty="0">
                <a:solidFill>
                  <a:srgbClr val="232333"/>
                </a:solidFill>
                <a:effectLst/>
              </a:rPr>
              <a:t>Providers and will supply information on key terminology and resources, along with general requirements for all MassHealth providers. (Registration for this session has passed.)</a:t>
            </a:r>
            <a:endParaRPr lang="en-US" sz="1800" dirty="0"/>
          </a:p>
          <a:p>
            <a:pPr>
              <a:spcBef>
                <a:spcPts val="2400"/>
              </a:spcBef>
              <a:buNone/>
            </a:pPr>
            <a:r>
              <a:rPr lang="en-US" sz="2000" b="1" i="0" dirty="0">
                <a:solidFill>
                  <a:srgbClr val="232333"/>
                </a:solidFill>
                <a:effectLst/>
              </a:rPr>
              <a:t>Office Hours Billing and Claims: </a:t>
            </a:r>
            <a:r>
              <a:rPr lang="en-US" sz="1800" b="0" i="0" dirty="0">
                <a:solidFill>
                  <a:srgbClr val="232333"/>
                </a:solidFill>
                <a:effectLst/>
              </a:rPr>
              <a:t>This session will be an open forum for providers to ask general billing and claims questions show you online tools to help you with claims questions. Please note that questions specific to your organization may need to be addressed individually. (Registration for this session has passed.)</a:t>
            </a:r>
          </a:p>
          <a:p>
            <a:pPr>
              <a:spcBef>
                <a:spcPts val="2400"/>
              </a:spcBef>
              <a:buNone/>
            </a:pPr>
            <a:r>
              <a:rPr lang="en-US" sz="2000" b="1" dirty="0"/>
              <a:t>Office Hours Enrollment and Revalidation: </a:t>
            </a:r>
            <a:r>
              <a:rPr lang="en-US" sz="1800" dirty="0"/>
              <a:t>This </a:t>
            </a:r>
            <a:r>
              <a:rPr lang="en-US" sz="1800" dirty="0">
                <a:solidFill>
                  <a:srgbClr val="232333"/>
                </a:solidFill>
              </a:rPr>
              <a:t>session</a:t>
            </a:r>
            <a:r>
              <a:rPr lang="en-US" sz="1800" b="0" i="0" dirty="0">
                <a:solidFill>
                  <a:srgbClr val="232333"/>
                </a:solidFill>
                <a:effectLst/>
              </a:rPr>
              <a:t> will provide background information on MassHealth Provider Enrollment for both ORP, FFS, and Group practice providers as well as detail the requirements for enrollment. This presentation is also designed to assist providers in working through the Revalidation process. Most of the webinar will be devoted to live Q&amp;A where attendees may ask the host any questions they have regarding enrollment and revalidation. (Registration for this session has passed.)</a:t>
            </a:r>
            <a:endParaRPr lang="en-US" sz="1800" dirty="0"/>
          </a:p>
        </p:txBody>
      </p:sp>
      <p:sp>
        <p:nvSpPr>
          <p:cNvPr id="4" name="Slide Number Placeholder 3">
            <a:extLst>
              <a:ext uri="{FF2B5EF4-FFF2-40B4-BE49-F238E27FC236}">
                <a16:creationId xmlns:a16="http://schemas.microsoft.com/office/drawing/2014/main" id="{A36921E8-DA51-237F-72FF-C69CAC123BB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109</a:t>
            </a:fld>
            <a:endParaRPr lang="en-US" altLang="en-US" dirty="0"/>
          </a:p>
        </p:txBody>
      </p:sp>
    </p:spTree>
    <p:extLst>
      <p:ext uri="{BB962C8B-B14F-4D97-AF65-F5344CB8AC3E}">
        <p14:creationId xmlns:p14="http://schemas.microsoft.com/office/powerpoint/2010/main" val="113980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D69C5-8054-9CC0-5075-D246B342D4D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17D903E-EEE1-7495-EA8D-51D4FC9E11C8}"/>
              </a:ext>
            </a:extLst>
          </p:cNvPr>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6 of 9) </a:t>
            </a:r>
          </a:p>
        </p:txBody>
      </p:sp>
      <p:graphicFrame>
        <p:nvGraphicFramePr>
          <p:cNvPr id="3" name="Table 2">
            <a:extLst>
              <a:ext uri="{FF2B5EF4-FFF2-40B4-BE49-F238E27FC236}">
                <a16:creationId xmlns:a16="http://schemas.microsoft.com/office/drawing/2014/main" id="{D25F4AEC-A97B-EB24-BA53-EC312FBD4114}"/>
              </a:ext>
            </a:extLst>
          </p:cNvPr>
          <p:cNvGraphicFramePr>
            <a:graphicFrameLocks noGrp="1"/>
          </p:cNvGraphicFramePr>
          <p:nvPr>
            <p:extLst>
              <p:ext uri="{D42A27DB-BD31-4B8C-83A1-F6EECF244321}">
                <p14:modId xmlns:p14="http://schemas.microsoft.com/office/powerpoint/2010/main" val="2905307284"/>
              </p:ext>
            </p:extLst>
          </p:nvPr>
        </p:nvGraphicFramePr>
        <p:xfrm>
          <a:off x="237091" y="1414136"/>
          <a:ext cx="8567424" cy="3803251"/>
        </p:xfrm>
        <a:graphic>
          <a:graphicData uri="http://schemas.openxmlformats.org/drawingml/2006/table">
            <a:tbl>
              <a:tblPr firstRow="1" firstCol="1" bandRow="1">
                <a:tableStyleId>{5C22544A-7EE6-4342-B048-85BDC9FD1C3A}</a:tableStyleId>
              </a:tblPr>
              <a:tblGrid>
                <a:gridCol w="354036">
                  <a:extLst>
                    <a:ext uri="{9D8B030D-6E8A-4147-A177-3AD203B41FA5}">
                      <a16:colId xmlns:a16="http://schemas.microsoft.com/office/drawing/2014/main" val="632897198"/>
                    </a:ext>
                  </a:extLst>
                </a:gridCol>
                <a:gridCol w="1795933">
                  <a:extLst>
                    <a:ext uri="{9D8B030D-6E8A-4147-A177-3AD203B41FA5}">
                      <a16:colId xmlns:a16="http://schemas.microsoft.com/office/drawing/2014/main" val="3648586897"/>
                    </a:ext>
                  </a:extLst>
                </a:gridCol>
                <a:gridCol w="2462031">
                  <a:extLst>
                    <a:ext uri="{9D8B030D-6E8A-4147-A177-3AD203B41FA5}">
                      <a16:colId xmlns:a16="http://schemas.microsoft.com/office/drawing/2014/main" val="314390810"/>
                    </a:ext>
                  </a:extLst>
                </a:gridCol>
                <a:gridCol w="1926290">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507028">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18</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a:cs typeface="Open Sans"/>
                        </a:rPr>
                        <a:t>Hopkinton Family Practice</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77 W Main St Ste 204 </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Hopkinton, MA 01748</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a:cs typeface="Open Sans"/>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810288113"/>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19</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Hopkinton Internal Medicine and Pediatrics</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1 Lumber St</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Hopkinton, MA 01748</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3800350784"/>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20</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Hopkinton Primary Care</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a:cs typeface="Open Sans"/>
                        </a:rPr>
                        <a:t>169 W Main St </a:t>
                      </a:r>
                    </a:p>
                    <a:p>
                      <a:pPr algn="ctr">
                        <a:lnSpc>
                          <a:spcPts val="2160"/>
                        </a:lnSpc>
                      </a:pPr>
                      <a:r>
                        <a:rPr lang="en-US" sz="1800" kern="1200">
                          <a:solidFill>
                            <a:schemeClr val="dk1"/>
                          </a:solidFill>
                          <a:effectLst/>
                          <a:latin typeface="Arial Narrow" panose="020B0606020202030204" pitchFamily="34" charset="0"/>
                          <a:ea typeface="Open Sans"/>
                          <a:cs typeface="Open Sans"/>
                        </a:rPr>
                        <a:t>Hopkinton, MA 01748</a:t>
                      </a:r>
                      <a:endParaRPr lang="en-US" sz="1800" b="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1677968792"/>
                  </a:ext>
                </a:extLst>
              </a:tr>
            </a:tbl>
          </a:graphicData>
        </a:graphic>
      </p:graphicFrame>
      <p:sp>
        <p:nvSpPr>
          <p:cNvPr id="4" name="Slide Number Placeholder 1">
            <a:extLst>
              <a:ext uri="{FF2B5EF4-FFF2-40B4-BE49-F238E27FC236}">
                <a16:creationId xmlns:a16="http://schemas.microsoft.com/office/drawing/2014/main" id="{4BAD2B69-8A1E-8174-E8B8-55F073FDD853}"/>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11</a:t>
            </a:fld>
            <a:endParaRPr lang="en-US" altLang="en-US" dirty="0"/>
          </a:p>
        </p:txBody>
      </p:sp>
      <p:sp>
        <p:nvSpPr>
          <p:cNvPr id="2" name="Content Placeholder 2">
            <a:extLst>
              <a:ext uri="{FF2B5EF4-FFF2-40B4-BE49-F238E27FC236}">
                <a16:creationId xmlns:a16="http://schemas.microsoft.com/office/drawing/2014/main" id="{A3E8ED88-2ABE-08E8-F508-86FD4AD852F8}"/>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38703613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a:xfrm>
            <a:off x="457200" y="304800"/>
            <a:ext cx="6192175" cy="838200"/>
          </a:xfrm>
        </p:spPr>
        <p:txBody>
          <a:bodyPr/>
          <a:lstStyle/>
          <a:p>
            <a:r>
              <a:rPr lang="en-US" sz="3600" dirty="0">
                <a:ea typeface="Calibri" panose="020F0502020204030204" pitchFamily="34" charset="0"/>
                <a:cs typeface="Calibri" panose="020F0502020204030204" pitchFamily="34" charset="0"/>
              </a:rPr>
              <a:t>All Provider Bulletins</a:t>
            </a:r>
          </a:p>
        </p:txBody>
      </p:sp>
      <p:sp>
        <p:nvSpPr>
          <p:cNvPr id="2" name="Content Placeholder 1">
            <a:extLst>
              <a:ext uri="{FF2B5EF4-FFF2-40B4-BE49-F238E27FC236}">
                <a16:creationId xmlns:a16="http://schemas.microsoft.com/office/drawing/2014/main" id="{30296C36-A2F9-467D-873A-3CA75B97321C}"/>
              </a:ext>
            </a:extLst>
          </p:cNvPr>
          <p:cNvSpPr>
            <a:spLocks noGrp="1"/>
          </p:cNvSpPr>
          <p:nvPr>
            <p:ph idx="1"/>
          </p:nvPr>
        </p:nvSpPr>
        <p:spPr>
          <a:xfrm>
            <a:off x="223934" y="1464203"/>
            <a:ext cx="8809230" cy="4892148"/>
          </a:xfrm>
          <a:ln>
            <a:noFill/>
          </a:ln>
        </p:spPr>
        <p:txBody>
          <a:bodyPr/>
          <a:lstStyle/>
          <a:p>
            <a:pPr>
              <a:spcBef>
                <a:spcPts val="2400"/>
              </a:spcBef>
              <a:buClrTx/>
            </a:pPr>
            <a:r>
              <a:rPr lang="en-US" sz="1800" dirty="0">
                <a:ea typeface="Calibri" panose="020F0502020204030204" pitchFamily="34" charset="0"/>
                <a:cs typeface="Calibri" panose="020F0502020204030204" pitchFamily="34" charset="0"/>
                <a:hlinkClick r:id="rId2"/>
              </a:rPr>
              <a:t>All Provider Bulletin 404:Administrative and Billing Regulations – Reinforcing Sanctioning</a:t>
            </a:r>
            <a:endParaRPr lang="en-US" sz="1800" dirty="0">
              <a:ea typeface="Calibri" panose="020F0502020204030204" pitchFamily="34" charset="0"/>
              <a:cs typeface="Calibri" panose="020F0502020204030204" pitchFamily="34" charset="0"/>
              <a:hlinkClick r:id="" action="ppaction://noaction"/>
            </a:endParaRPr>
          </a:p>
          <a:p>
            <a:pPr>
              <a:spcBef>
                <a:spcPts val="2400"/>
              </a:spcBef>
              <a:buClrTx/>
            </a:pPr>
            <a:r>
              <a:rPr lang="en-US" sz="1800" dirty="0">
                <a:ea typeface="Calibri" panose="020F0502020204030204" pitchFamily="34" charset="0"/>
                <a:cs typeface="Calibri" panose="020F0502020204030204" pitchFamily="34" charset="0"/>
                <a:hlinkClick r:id="rId3"/>
              </a:rPr>
              <a:t>All Provider Bulletin 405:Perinatal Depression Screening and Depression Screening for Infant Caregivers</a:t>
            </a:r>
            <a:endParaRPr lang="en-US" sz="1800" dirty="0">
              <a:ea typeface="Calibri" panose="020F0502020204030204" pitchFamily="34" charset="0"/>
              <a:cs typeface="Calibri" panose="020F0502020204030204" pitchFamily="34" charset="0"/>
              <a:hlinkClick r:id="" action="ppaction://noaction"/>
            </a:endParaRPr>
          </a:p>
          <a:p>
            <a:pPr>
              <a:spcBef>
                <a:spcPts val="2400"/>
              </a:spcBef>
              <a:buClrTx/>
            </a:pPr>
            <a:r>
              <a:rPr lang="en-US" sz="1800" dirty="0">
                <a:ea typeface="Calibri" panose="020F0502020204030204" pitchFamily="34" charset="0"/>
                <a:cs typeface="Calibri" panose="020F0502020204030204" pitchFamily="34" charset="0"/>
                <a:hlinkClick r:id="rId4"/>
              </a:rPr>
              <a:t>All Provider Bulletin 406:Update to Certain Exceptions to Services that Require Referrals  in the Primary Care Clinician Plan and Primary Care ACOs</a:t>
            </a:r>
            <a:endParaRPr lang="en-US" sz="1800" dirty="0">
              <a:ea typeface="Calibri" panose="020F0502020204030204" pitchFamily="34" charset="0"/>
              <a:cs typeface="Calibri" panose="020F0502020204030204" pitchFamily="34" charset="0"/>
            </a:endParaRPr>
          </a:p>
          <a:p>
            <a:pPr>
              <a:spcBef>
                <a:spcPts val="2400"/>
              </a:spcBef>
              <a:buClrTx/>
            </a:pPr>
            <a:r>
              <a:rPr lang="en-US" sz="1800" dirty="0">
                <a:ea typeface="Calibri" panose="020F0502020204030204" pitchFamily="34" charset="0"/>
                <a:cs typeface="Calibri" panose="020F0502020204030204" pitchFamily="34" charset="0"/>
                <a:hlinkClick r:id="rId5"/>
              </a:rPr>
              <a:t>All Provider Bulletin 407:Changes in Exclusion of Designated 340B Drugs from MassHealth Coverage</a:t>
            </a:r>
            <a:endParaRPr lang="en-US" sz="1800" dirty="0">
              <a:ea typeface="Calibri" panose="020F0502020204030204" pitchFamily="34" charset="0"/>
              <a:cs typeface="Calibri" panose="020F0502020204030204" pitchFamily="34" charset="0"/>
            </a:endParaRPr>
          </a:p>
          <a:p>
            <a:pPr>
              <a:spcBef>
                <a:spcPts val="2400"/>
              </a:spcBef>
              <a:buClrTx/>
            </a:pPr>
            <a:r>
              <a:rPr lang="en-US" sz="1800" dirty="0">
                <a:hlinkClick r:id="rId6"/>
              </a:rPr>
              <a:t>All Provider Bulletin 408: Annual Behavioral Health Wellness Examinations</a:t>
            </a:r>
            <a:endParaRPr lang="en-US" sz="1800" dirty="0"/>
          </a:p>
          <a:p>
            <a:pPr>
              <a:spcBef>
                <a:spcPts val="2400"/>
              </a:spcBef>
              <a:buClrTx/>
            </a:pPr>
            <a:r>
              <a:rPr lang="en-US" sz="1800" dirty="0">
                <a:ea typeface="Calibri" panose="020F0502020204030204" pitchFamily="34" charset="0"/>
                <a:cs typeface="Calibri" panose="020F0502020204030204" pitchFamily="34" charset="0"/>
                <a:hlinkClick r:id="rId7"/>
              </a:rPr>
              <a:t>All Provider Bulletin 409: Update to Certain Exceptions to Referral Requirements for Services</a:t>
            </a:r>
            <a:endParaRPr lang="en-US" sz="1800" dirty="0">
              <a:ea typeface="Calibri" panose="020F0502020204030204" pitchFamily="34" charset="0"/>
              <a:cs typeface="Calibri" panose="020F0502020204030204" pitchFamily="34" charset="0"/>
            </a:endParaRPr>
          </a:p>
          <a:p>
            <a:pPr>
              <a:spcBef>
                <a:spcPts val="2400"/>
              </a:spcBef>
              <a:buClrTx/>
            </a:pPr>
            <a:r>
              <a:rPr lang="en-US" sz="1800" dirty="0">
                <a:ea typeface="Calibri" panose="020F0502020204030204" pitchFamily="34" charset="0"/>
                <a:cs typeface="Calibri" panose="020F0502020204030204" pitchFamily="34" charset="0"/>
                <a:hlinkClick r:id="rId8"/>
              </a:rPr>
              <a:t>All Provider Bulletin 410:Changes to MassHealth’s Accountable Care Organizations on January 1, 2026</a:t>
            </a:r>
            <a:endParaRPr lang="en-US" sz="1800" dirty="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1E757913-33C0-CDC1-1D59-E98BCBDB6FE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110</a:t>
            </a:fld>
            <a:endParaRPr lang="en-US" altLang="en-US" dirty="0"/>
          </a:p>
        </p:txBody>
      </p:sp>
    </p:spTree>
    <p:extLst>
      <p:ext uri="{BB962C8B-B14F-4D97-AF65-F5344CB8AC3E}">
        <p14:creationId xmlns:p14="http://schemas.microsoft.com/office/powerpoint/2010/main" val="30704361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B3D1-247D-4E96-81A2-FD727D15C20B}"/>
              </a:ext>
            </a:extLst>
          </p:cNvPr>
          <p:cNvSpPr>
            <a:spLocks noGrp="1"/>
          </p:cNvSpPr>
          <p:nvPr>
            <p:ph type="title"/>
          </p:nvPr>
        </p:nvSpPr>
        <p:spPr/>
        <p:txBody>
          <a:bodyPr/>
          <a:lstStyle/>
          <a:p>
            <a:r>
              <a:rPr lang="en-US" sz="3600" dirty="0">
                <a:ea typeface="Calibri" panose="020F0502020204030204" pitchFamily="34" charset="0"/>
                <a:cs typeface="Calibri" panose="020F0502020204030204" pitchFamily="34" charset="0"/>
              </a:rPr>
              <a:t>Resources</a:t>
            </a:r>
          </a:p>
        </p:txBody>
      </p:sp>
      <p:sp>
        <p:nvSpPr>
          <p:cNvPr id="4" name="Content Placeholder 3">
            <a:extLst>
              <a:ext uri="{FF2B5EF4-FFF2-40B4-BE49-F238E27FC236}">
                <a16:creationId xmlns:a16="http://schemas.microsoft.com/office/drawing/2014/main" id="{2798A544-EE07-4183-8C07-29C2770C0502}"/>
              </a:ext>
            </a:extLst>
          </p:cNvPr>
          <p:cNvSpPr>
            <a:spLocks noGrp="1"/>
          </p:cNvSpPr>
          <p:nvPr>
            <p:ph idx="1"/>
          </p:nvPr>
        </p:nvSpPr>
        <p:spPr>
          <a:xfrm>
            <a:off x="457200" y="1600200"/>
            <a:ext cx="8383725" cy="4652206"/>
          </a:xfrm>
        </p:spPr>
        <p:txBody>
          <a:bodyPr/>
          <a:lstStyle/>
          <a:p>
            <a:pPr marL="0" indent="0">
              <a:spcBef>
                <a:spcPts val="600"/>
              </a:spcBef>
              <a:spcAft>
                <a:spcPts val="600"/>
              </a:spcAft>
              <a:buClr>
                <a:srgbClr val="002060"/>
              </a:buClr>
              <a:buNone/>
            </a:pPr>
            <a:r>
              <a:rPr lang="en-US" sz="2000" b="1" dirty="0">
                <a:ea typeface="Calibri" panose="020F0502020204030204" pitchFamily="34" charset="0"/>
                <a:cs typeface="Calibri" panose="020F0502020204030204" pitchFamily="34" charset="0"/>
              </a:rPr>
              <a:t>Provider Email Alerts </a:t>
            </a:r>
          </a:p>
          <a:p>
            <a:pPr marL="0" indent="0">
              <a:spcBef>
                <a:spcPts val="600"/>
              </a:spcBef>
              <a:spcAft>
                <a:spcPts val="600"/>
              </a:spcAft>
              <a:buClr>
                <a:srgbClr val="002060"/>
              </a:buClr>
              <a:buNone/>
            </a:pPr>
            <a:r>
              <a:rPr lang="en-US" sz="2000" dirty="0">
                <a:ea typeface="Calibri" panose="020F0502020204030204" pitchFamily="34" charset="0"/>
                <a:cs typeface="Calibri" panose="020F0502020204030204" pitchFamily="34" charset="0"/>
              </a:rPr>
              <a:t>Sign up to receive email alerts when MassHealth issues new bulletins and transmittal letters, fill out the Email Notification Request for Providers on Mass.gov.</a:t>
            </a:r>
          </a:p>
          <a:p>
            <a:pPr marL="0" indent="0">
              <a:spcBef>
                <a:spcPts val="600"/>
              </a:spcBef>
              <a:spcAft>
                <a:spcPts val="600"/>
              </a:spcAft>
              <a:buClr>
                <a:srgbClr val="002060"/>
              </a:buClr>
              <a:buNone/>
            </a:pPr>
            <a:r>
              <a:rPr lang="en-US" sz="2000" dirty="0">
                <a:ea typeface="Calibri" panose="020F0502020204030204" pitchFamily="34" charset="0"/>
                <a:cs typeface="Calibri" panose="020F0502020204030204" pitchFamily="34" charset="0"/>
                <a:hlinkClick r:id="rId4"/>
              </a:rPr>
              <a:t>MassHealth New Bulletin and Transmittal Letters</a:t>
            </a:r>
            <a:endParaRPr lang="en-US" sz="2000" dirty="0">
              <a:ea typeface="Calibri" panose="020F0502020204030204" pitchFamily="34" charset="0"/>
              <a:cs typeface="Calibri" panose="020F0502020204030204" pitchFamily="34" charset="0"/>
            </a:endParaRPr>
          </a:p>
          <a:p>
            <a:pPr marL="0" indent="0">
              <a:spcBef>
                <a:spcPts val="2400"/>
              </a:spcBef>
              <a:spcAft>
                <a:spcPts val="600"/>
              </a:spcAft>
              <a:buClr>
                <a:srgbClr val="002060"/>
              </a:buClr>
              <a:buNone/>
            </a:pPr>
            <a:r>
              <a:rPr lang="en-US" sz="2000" b="1" dirty="0">
                <a:ea typeface="Calibri" panose="020F0502020204030204" pitchFamily="34" charset="0"/>
                <a:cs typeface="Calibri" panose="020F0502020204030204" pitchFamily="34" charset="0"/>
              </a:rPr>
              <a:t>MassHealth Website</a:t>
            </a:r>
          </a:p>
          <a:p>
            <a:pPr marL="0" indent="0">
              <a:spcBef>
                <a:spcPts val="600"/>
              </a:spcBef>
              <a:spcAft>
                <a:spcPts val="600"/>
              </a:spcAft>
              <a:buClr>
                <a:srgbClr val="002060"/>
              </a:buClr>
              <a:buNone/>
            </a:pPr>
            <a:r>
              <a:rPr lang="en-US" sz="2000" dirty="0">
                <a:ea typeface="Calibri" panose="020F0502020204030204" pitchFamily="34" charset="0"/>
                <a:cs typeface="Calibri" panose="020F0502020204030204" pitchFamily="34" charset="0"/>
              </a:rPr>
              <a:t> </a:t>
            </a:r>
            <a:r>
              <a:rPr lang="en-US" sz="2000" dirty="0">
                <a:solidFill>
                  <a:srgbClr val="002060"/>
                </a:solidFill>
                <a:ea typeface="Calibri" panose="020F0502020204030204" pitchFamily="34" charset="0"/>
                <a:cs typeface="Calibri" panose="020F0502020204030204" pitchFamily="34" charset="0"/>
                <a:hlinkClick r:id="rId5"/>
              </a:rPr>
              <a:t>Bulletins are Available on Mass.gov</a:t>
            </a:r>
            <a:endParaRPr lang="en-US" sz="2000" dirty="0">
              <a:solidFill>
                <a:srgbClr val="002060"/>
              </a:solidFill>
              <a:ea typeface="Calibri" panose="020F0502020204030204" pitchFamily="34" charset="0"/>
              <a:cs typeface="Calibri" panose="020F0502020204030204" pitchFamily="34" charset="0"/>
            </a:endParaRPr>
          </a:p>
          <a:p>
            <a:pPr marL="0" indent="0">
              <a:spcBef>
                <a:spcPts val="600"/>
              </a:spcBef>
              <a:spcAft>
                <a:spcPts val="600"/>
              </a:spcAft>
              <a:buClr>
                <a:srgbClr val="002060"/>
              </a:buClr>
              <a:buNone/>
            </a:pPr>
            <a:r>
              <a:rPr lang="en-US" sz="2000" dirty="0">
                <a:solidFill>
                  <a:srgbClr val="002060"/>
                </a:solidFill>
                <a:ea typeface="Calibri" panose="020F0502020204030204" pitchFamily="34" charset="0"/>
                <a:cs typeface="Calibri" panose="020F0502020204030204" pitchFamily="34" charset="0"/>
              </a:rPr>
              <a:t> </a:t>
            </a:r>
            <a:r>
              <a:rPr lang="en-US" sz="2000" dirty="0">
                <a:solidFill>
                  <a:srgbClr val="002060"/>
                </a:solidFill>
                <a:ea typeface="Calibri" panose="020F0502020204030204" pitchFamily="34" charset="0"/>
                <a:cs typeface="Calibri" panose="020F0502020204030204" pitchFamily="34" charset="0"/>
                <a:hlinkClick r:id="rId6"/>
              </a:rPr>
              <a:t>MassHealth Providers web page</a:t>
            </a:r>
            <a:endParaRPr lang="en-US" sz="2000" dirty="0">
              <a:solidFill>
                <a:srgbClr val="002060"/>
              </a:solidFill>
              <a:ea typeface="Calibri" panose="020F0502020204030204" pitchFamily="34" charset="0"/>
              <a:cs typeface="Calibri" panose="020F0502020204030204" pitchFamily="34" charset="0"/>
            </a:endParaRPr>
          </a:p>
          <a:p>
            <a:pPr marL="0" indent="0">
              <a:spcBef>
                <a:spcPts val="600"/>
              </a:spcBef>
              <a:spcAft>
                <a:spcPts val="600"/>
              </a:spcAft>
              <a:buClr>
                <a:srgbClr val="002060"/>
              </a:buClr>
              <a:buNone/>
            </a:pPr>
            <a:r>
              <a:rPr lang="en-US" sz="2000" dirty="0">
                <a:ea typeface="Calibri" panose="020F0502020204030204" pitchFamily="34" charset="0"/>
                <a:cs typeface="Calibri" panose="020F0502020204030204" pitchFamily="34" charset="0"/>
              </a:rPr>
              <a:t> </a:t>
            </a:r>
            <a:r>
              <a:rPr lang="en-US" sz="2000" dirty="0">
                <a:solidFill>
                  <a:srgbClr val="002060"/>
                </a:solidFill>
                <a:ea typeface="Calibri" panose="020F0502020204030204" pitchFamily="34" charset="0"/>
                <a:cs typeface="Calibri" panose="020F0502020204030204" pitchFamily="34" charset="0"/>
                <a:hlinkClick r:id="rId7"/>
              </a:rPr>
              <a:t>The ACA ORP Requirements for MassHealth Providers</a:t>
            </a:r>
            <a:endPar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endParaRPr lang="en-US" sz="1600" dirty="0">
              <a:solidFill>
                <a:srgbClr val="002060"/>
              </a:solidFill>
            </a:endParaRPr>
          </a:p>
        </p:txBody>
      </p:sp>
      <p:sp>
        <p:nvSpPr>
          <p:cNvPr id="3" name="Slide Number Placeholder 2">
            <a:extLst>
              <a:ext uri="{FF2B5EF4-FFF2-40B4-BE49-F238E27FC236}">
                <a16:creationId xmlns:a16="http://schemas.microsoft.com/office/drawing/2014/main" id="{FC8898AC-8121-EFB5-B3B2-22E8BB6D68A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111</a:t>
            </a:fld>
            <a:endParaRPr lang="en-US" altLang="en-US" dirty="0"/>
          </a:p>
        </p:txBody>
      </p:sp>
    </p:spTree>
    <p:custDataLst>
      <p:tags r:id="rId1"/>
    </p:custDataLst>
    <p:extLst>
      <p:ext uri="{BB962C8B-B14F-4D97-AF65-F5344CB8AC3E}">
        <p14:creationId xmlns:p14="http://schemas.microsoft.com/office/powerpoint/2010/main" val="28420934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20825F-5C42-48D3-A877-D87BA0EF2347}"/>
              </a:ext>
            </a:extLst>
          </p:cNvPr>
          <p:cNvSpPr>
            <a:spLocks noGrp="1"/>
          </p:cNvSpPr>
          <p:nvPr>
            <p:ph type="title"/>
          </p:nvPr>
        </p:nvSpPr>
        <p:spPr>
          <a:xfrm>
            <a:off x="1828800" y="2725445"/>
            <a:ext cx="5140171" cy="1039763"/>
          </a:xfrm>
        </p:spPr>
        <p:txBody>
          <a:bodyPr/>
          <a:lstStyle/>
          <a:p>
            <a:pPr algn="ctr"/>
            <a:r>
              <a:rPr lang="en-US" altLang="en-US" sz="4800" dirty="0">
                <a:ea typeface="Calibri" panose="020F0502020204030204" pitchFamily="34" charset="0"/>
                <a:cs typeface="Calibri" panose="020F0502020204030204" pitchFamily="34" charset="0"/>
              </a:rPr>
              <a:t>Thank you</a:t>
            </a:r>
          </a:p>
        </p:txBody>
      </p:sp>
      <p:sp>
        <p:nvSpPr>
          <p:cNvPr id="2" name="Slide Number Placeholder 1">
            <a:extLst>
              <a:ext uri="{FF2B5EF4-FFF2-40B4-BE49-F238E27FC236}">
                <a16:creationId xmlns:a16="http://schemas.microsoft.com/office/drawing/2014/main" id="{4F9D4298-F783-2ED9-202F-4A78C914954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EAADC162-776C-4996-B2F6-7720B30F3999}" type="slidenum">
              <a:rPr lang="en-US" altLang="en-US" smtClean="0"/>
              <a:pPr>
                <a:defRPr/>
              </a:pPr>
              <a:t>112</a:t>
            </a:fld>
            <a:endParaRPr lang="en-US" altLang="en-US" dirty="0"/>
          </a:p>
        </p:txBody>
      </p:sp>
    </p:spTree>
    <p:custDataLst>
      <p:tags r:id="rId1"/>
    </p:custDataLst>
    <p:extLst>
      <p:ext uri="{BB962C8B-B14F-4D97-AF65-F5344CB8AC3E}">
        <p14:creationId xmlns:p14="http://schemas.microsoft.com/office/powerpoint/2010/main" val="2471616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5B48B-89B7-73E0-5FF8-273D9B63C0D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239CE8E-AC4D-078A-FE9D-112C2C2DA3D3}"/>
              </a:ext>
            </a:extLst>
          </p:cNvPr>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7 of 9) </a:t>
            </a:r>
          </a:p>
        </p:txBody>
      </p:sp>
      <p:graphicFrame>
        <p:nvGraphicFramePr>
          <p:cNvPr id="3" name="Table 2">
            <a:extLst>
              <a:ext uri="{FF2B5EF4-FFF2-40B4-BE49-F238E27FC236}">
                <a16:creationId xmlns:a16="http://schemas.microsoft.com/office/drawing/2014/main" id="{805C0249-230A-FA3B-5772-CC8AEC7DB1DC}"/>
              </a:ext>
            </a:extLst>
          </p:cNvPr>
          <p:cNvGraphicFramePr>
            <a:graphicFrameLocks noGrp="1"/>
          </p:cNvGraphicFramePr>
          <p:nvPr>
            <p:extLst>
              <p:ext uri="{D42A27DB-BD31-4B8C-83A1-F6EECF244321}">
                <p14:modId xmlns:p14="http://schemas.microsoft.com/office/powerpoint/2010/main" val="1680890436"/>
              </p:ext>
            </p:extLst>
          </p:nvPr>
        </p:nvGraphicFramePr>
        <p:xfrm>
          <a:off x="237091" y="1414136"/>
          <a:ext cx="8567424" cy="3253749"/>
        </p:xfrm>
        <a:graphic>
          <a:graphicData uri="http://schemas.openxmlformats.org/drawingml/2006/table">
            <a:tbl>
              <a:tblPr firstRow="1" firstCol="1" bandRow="1">
                <a:tableStyleId>{5C22544A-7EE6-4342-B048-85BDC9FD1C3A}</a:tableStyleId>
              </a:tblPr>
              <a:tblGrid>
                <a:gridCol w="354036">
                  <a:extLst>
                    <a:ext uri="{9D8B030D-6E8A-4147-A177-3AD203B41FA5}">
                      <a16:colId xmlns:a16="http://schemas.microsoft.com/office/drawing/2014/main" val="632897198"/>
                    </a:ext>
                  </a:extLst>
                </a:gridCol>
                <a:gridCol w="1795933">
                  <a:extLst>
                    <a:ext uri="{9D8B030D-6E8A-4147-A177-3AD203B41FA5}">
                      <a16:colId xmlns:a16="http://schemas.microsoft.com/office/drawing/2014/main" val="3648586897"/>
                    </a:ext>
                  </a:extLst>
                </a:gridCol>
                <a:gridCol w="2462031">
                  <a:extLst>
                    <a:ext uri="{9D8B030D-6E8A-4147-A177-3AD203B41FA5}">
                      <a16:colId xmlns:a16="http://schemas.microsoft.com/office/drawing/2014/main" val="314390810"/>
                    </a:ext>
                  </a:extLst>
                </a:gridCol>
                <a:gridCol w="1926290">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507028">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21</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a:cs typeface="Open Sans"/>
                        </a:rPr>
                        <a:t>Mcgrath Medical Group</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117 Water St </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Milford, MA 01757</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a:cs typeface="Open Sans"/>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810288113"/>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22</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Mendon Internal Medicine</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12 Uxbridge Rd</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Mendon, MA 01756</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with UMass Memorial Health</a:t>
                      </a:r>
                    </a:p>
                  </a:txBody>
                  <a:tcPr marL="51435" marR="51435" marT="0" marB="0" anchor="ctr"/>
                </a:tc>
                <a:extLst>
                  <a:ext uri="{0D108BD9-81ED-4DB2-BD59-A6C34878D82A}">
                    <a16:rowId xmlns:a16="http://schemas.microsoft.com/office/drawing/2014/main" val="3800350784"/>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23</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Oak Pediatrics</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a:cs typeface="Open Sans"/>
                        </a:rPr>
                        <a:t>198 Littleton Road Ste 204</a:t>
                      </a:r>
                    </a:p>
                    <a:p>
                      <a:pPr algn="ctr">
                        <a:lnSpc>
                          <a:spcPts val="2160"/>
                        </a:lnSpc>
                      </a:pPr>
                      <a:r>
                        <a:rPr lang="en-US" sz="1800" kern="1200">
                          <a:solidFill>
                            <a:schemeClr val="dk1"/>
                          </a:solidFill>
                          <a:effectLst/>
                          <a:latin typeface="Arial Narrow" panose="020B0606020202030204" pitchFamily="34" charset="0"/>
                          <a:ea typeface="Open Sans"/>
                          <a:cs typeface="Open Sans"/>
                        </a:rPr>
                        <a:t>Westford, MA</a:t>
                      </a:r>
                      <a:endParaRPr lang="en-US" sz="1800" b="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a:cs typeface="Open Sans"/>
                        </a:rPr>
                        <a:t>WellSense</a:t>
                      </a:r>
                      <a:r>
                        <a:rPr lang="en-US" sz="1800" dirty="0">
                          <a:effectLst/>
                          <a:latin typeface="Arial Narrow" panose="020B0606020202030204" pitchFamily="34" charset="0"/>
                          <a:ea typeface="Open Sans"/>
                          <a:cs typeface="Open Sans"/>
                        </a:rPr>
                        <a:t> Care Alliance</a:t>
                      </a:r>
                    </a:p>
                  </a:txBody>
                  <a:tcPr marL="51435" marR="51435" marT="0" marB="0" anchor="ctr"/>
                </a:tc>
                <a:extLst>
                  <a:ext uri="{0D108BD9-81ED-4DB2-BD59-A6C34878D82A}">
                    <a16:rowId xmlns:a16="http://schemas.microsoft.com/office/drawing/2014/main" val="1677968792"/>
                  </a:ext>
                </a:extLst>
              </a:tr>
            </a:tbl>
          </a:graphicData>
        </a:graphic>
      </p:graphicFrame>
      <p:sp>
        <p:nvSpPr>
          <p:cNvPr id="4" name="Slide Number Placeholder 1">
            <a:extLst>
              <a:ext uri="{FF2B5EF4-FFF2-40B4-BE49-F238E27FC236}">
                <a16:creationId xmlns:a16="http://schemas.microsoft.com/office/drawing/2014/main" id="{2BC9CB2B-2CBE-4A0D-23DF-350330782F79}"/>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12</a:t>
            </a:fld>
            <a:endParaRPr lang="en-US" altLang="en-US" dirty="0"/>
          </a:p>
        </p:txBody>
      </p:sp>
      <p:sp>
        <p:nvSpPr>
          <p:cNvPr id="2" name="Content Placeholder 2">
            <a:extLst>
              <a:ext uri="{FF2B5EF4-FFF2-40B4-BE49-F238E27FC236}">
                <a16:creationId xmlns:a16="http://schemas.microsoft.com/office/drawing/2014/main" id="{FAD36A53-0833-F1BD-882C-BA1D038505DB}"/>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105461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BA531-DFF4-967E-9317-61AF4E50421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801DFB8-FADF-3771-5F80-B07173BFE458}"/>
              </a:ext>
            </a:extLst>
          </p:cNvPr>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8 of 9) </a:t>
            </a:r>
          </a:p>
        </p:txBody>
      </p:sp>
      <p:graphicFrame>
        <p:nvGraphicFramePr>
          <p:cNvPr id="3" name="Table 2">
            <a:extLst>
              <a:ext uri="{FF2B5EF4-FFF2-40B4-BE49-F238E27FC236}">
                <a16:creationId xmlns:a16="http://schemas.microsoft.com/office/drawing/2014/main" id="{7BBA2F41-841D-3680-CC9D-91A88B9DA02C}"/>
              </a:ext>
            </a:extLst>
          </p:cNvPr>
          <p:cNvGraphicFramePr>
            <a:graphicFrameLocks noGrp="1"/>
          </p:cNvGraphicFramePr>
          <p:nvPr>
            <p:extLst>
              <p:ext uri="{D42A27DB-BD31-4B8C-83A1-F6EECF244321}">
                <p14:modId xmlns:p14="http://schemas.microsoft.com/office/powerpoint/2010/main" val="2698485546"/>
              </p:ext>
            </p:extLst>
          </p:nvPr>
        </p:nvGraphicFramePr>
        <p:xfrm>
          <a:off x="237091" y="1414136"/>
          <a:ext cx="8567424" cy="3793690"/>
        </p:xfrm>
        <a:graphic>
          <a:graphicData uri="http://schemas.openxmlformats.org/drawingml/2006/table">
            <a:tbl>
              <a:tblPr firstRow="1" firstCol="1" bandRow="1">
                <a:tableStyleId>{5C22544A-7EE6-4342-B048-85BDC9FD1C3A}</a:tableStyleId>
              </a:tblPr>
              <a:tblGrid>
                <a:gridCol w="354036">
                  <a:extLst>
                    <a:ext uri="{9D8B030D-6E8A-4147-A177-3AD203B41FA5}">
                      <a16:colId xmlns:a16="http://schemas.microsoft.com/office/drawing/2014/main" val="632897198"/>
                    </a:ext>
                  </a:extLst>
                </a:gridCol>
                <a:gridCol w="1795933">
                  <a:extLst>
                    <a:ext uri="{9D8B030D-6E8A-4147-A177-3AD203B41FA5}">
                      <a16:colId xmlns:a16="http://schemas.microsoft.com/office/drawing/2014/main" val="3648586897"/>
                    </a:ext>
                  </a:extLst>
                </a:gridCol>
                <a:gridCol w="2462031">
                  <a:extLst>
                    <a:ext uri="{9D8B030D-6E8A-4147-A177-3AD203B41FA5}">
                      <a16:colId xmlns:a16="http://schemas.microsoft.com/office/drawing/2014/main" val="314390810"/>
                    </a:ext>
                  </a:extLst>
                </a:gridCol>
                <a:gridCol w="1926290">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507028">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24</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a:cs typeface="Open Sans"/>
                        </a:rPr>
                        <a:t>Pediatric Associates of Wellesley, Inc</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266 Main St Ste 18</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Medfield, MA 02052</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Aft>
                          <a:spcPts val="600"/>
                        </a:spcAft>
                        <a:buNone/>
                      </a:pPr>
                      <a:r>
                        <a:rPr lang="en-US" sz="1800">
                          <a:effectLst/>
                          <a:latin typeface="Arial Narrow" panose="020B0606020202030204" pitchFamily="34" charset="0"/>
                          <a:ea typeface="Open Sans"/>
                          <a:cs typeface="Open Sans"/>
                        </a:rPr>
                        <a:t>Primary Care Clinician (PCC) Plan</a:t>
                      </a:r>
                    </a:p>
                  </a:txBody>
                  <a:tcPr marL="51435" marR="51435"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a:cs typeface="Open Sans"/>
                        </a:rPr>
                        <a:t>Mass General Brigham Health Plan With Mass General Brigham ACO</a:t>
                      </a:r>
                    </a:p>
                  </a:txBody>
                  <a:tcPr marL="51435" marR="51435" marT="0" marB="0" anchor="ctr"/>
                </a:tc>
                <a:extLst>
                  <a:ext uri="{0D108BD9-81ED-4DB2-BD59-A6C34878D82A}">
                    <a16:rowId xmlns:a16="http://schemas.microsoft.com/office/drawing/2014/main" val="810288113"/>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25</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a:cs typeface="Open Sans"/>
                        </a:rPr>
                        <a:t>Pediatric Associates of Wellesley, Inc</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a:cs typeface="Open Sans"/>
                        </a:rPr>
                        <a:t>134 South Avenue</a:t>
                      </a:r>
                    </a:p>
                    <a:p>
                      <a:pPr algn="ctr">
                        <a:lnSpc>
                          <a:spcPts val="2160"/>
                        </a:lnSpc>
                      </a:pPr>
                      <a:r>
                        <a:rPr lang="en-US" sz="1800" kern="1200" dirty="0">
                          <a:solidFill>
                            <a:schemeClr val="dk1"/>
                          </a:solidFill>
                          <a:effectLst/>
                          <a:latin typeface="Arial Narrow" panose="020B0606020202030204" pitchFamily="34" charset="0"/>
                          <a:ea typeface="Open Sans"/>
                          <a:cs typeface="Open Sans"/>
                        </a:rPr>
                        <a:t>Weston, MA 02493</a:t>
                      </a:r>
                      <a:endParaRPr lang="en-US" sz="1800" b="0" dirty="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Aft>
                          <a:spcPts val="600"/>
                        </a:spcAft>
                        <a:buNone/>
                      </a:pPr>
                      <a:r>
                        <a:rPr lang="en-US" sz="1800" dirty="0">
                          <a:effectLst/>
                          <a:latin typeface="Arial Narrow" panose="020B0606020202030204" pitchFamily="34" charset="0"/>
                          <a:ea typeface="Open Sans"/>
                          <a:cs typeface="Open Sans"/>
                        </a:rPr>
                        <a:t>Primary Care Clinician (PCC) Plan</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Mass General Brigham Health Plan With Mass General Brigham ACO</a:t>
                      </a:r>
                    </a:p>
                  </a:txBody>
                  <a:tcPr marL="51435" marR="51435" marT="0" marB="0" anchor="ctr"/>
                </a:tc>
                <a:extLst>
                  <a:ext uri="{0D108BD9-81ED-4DB2-BD59-A6C34878D82A}">
                    <a16:rowId xmlns:a16="http://schemas.microsoft.com/office/drawing/2014/main" val="3800350784"/>
                  </a:ext>
                </a:extLst>
              </a:tr>
              <a:tr h="549239">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26</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a:cs typeface="Open Sans"/>
                        </a:rPr>
                        <a:t>Pelham Healthcare Associate (site 1) </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a:cs typeface="Open Sans"/>
                        </a:rPr>
                        <a:t>49 Atwood Road Ste 1 </a:t>
                      </a:r>
                    </a:p>
                    <a:p>
                      <a:pPr algn="ctr">
                        <a:lnSpc>
                          <a:spcPts val="2160"/>
                        </a:lnSpc>
                      </a:pPr>
                      <a:r>
                        <a:rPr lang="en-US" sz="1800" kern="1200">
                          <a:solidFill>
                            <a:schemeClr val="dk1"/>
                          </a:solidFill>
                          <a:effectLst/>
                          <a:latin typeface="Arial Narrow" panose="020B0606020202030204" pitchFamily="34" charset="0"/>
                          <a:ea typeface="Open Sans"/>
                          <a:cs typeface="Open Sans"/>
                        </a:rPr>
                        <a:t>Pelham, NH 03076</a:t>
                      </a:r>
                      <a:endParaRPr lang="en-US" sz="1800" b="0">
                        <a:solidFill>
                          <a:schemeClr val="tx1"/>
                        </a:solidFill>
                        <a:effectLst/>
                        <a:latin typeface="Arial Narrow" panose="020B0606020202030204" pitchFamily="34" charset="0"/>
                        <a:ea typeface="Open Sans"/>
                        <a:cs typeface="Open Sans"/>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a:cs typeface="Open Sans"/>
                        </a:rPr>
                        <a:t>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1677968792"/>
                  </a:ext>
                </a:extLst>
              </a:tr>
              <a:tr h="549239">
                <a:tc>
                  <a:txBody>
                    <a:bodyPr/>
                    <a:lstStyle/>
                    <a:p>
                      <a:pPr marL="0" marR="0" algn="ctr">
                        <a:lnSpc>
                          <a:spcPts val="2160"/>
                        </a:lnSpc>
                        <a:spcBef>
                          <a:spcPts val="200"/>
                        </a:spcBef>
                        <a:spcAft>
                          <a:spcPts val="200"/>
                        </a:spcAft>
                      </a:pPr>
                      <a:r>
                        <a:rPr lang="en-US" sz="1800" b="1" dirty="0">
                          <a:solidFill>
                            <a:schemeClr val="bg1"/>
                          </a:solidFill>
                          <a:effectLst/>
                          <a:latin typeface="Arial Narrow" panose="020B0606020202030204" pitchFamily="34" charset="0"/>
                          <a:ea typeface="Open Sans" panose="020B0606030504020204" pitchFamily="34" charset="0"/>
                          <a:cs typeface="Open Sans" panose="020B0606030504020204" pitchFamily="34" charset="0"/>
                        </a:rPr>
                        <a:t>27</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Pelham Healthcare Associates DBA Westford Primary Care (site 2) </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198 Littleton Road Ste 203</a:t>
                      </a:r>
                    </a:p>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Westford, MA 01886</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2610908913"/>
                  </a:ext>
                </a:extLst>
              </a:tr>
            </a:tbl>
          </a:graphicData>
        </a:graphic>
      </p:graphicFrame>
      <p:sp>
        <p:nvSpPr>
          <p:cNvPr id="4" name="Slide Number Placeholder 1">
            <a:extLst>
              <a:ext uri="{FF2B5EF4-FFF2-40B4-BE49-F238E27FC236}">
                <a16:creationId xmlns:a16="http://schemas.microsoft.com/office/drawing/2014/main" id="{78C7F2B1-8280-F840-762C-92900CA597C1}"/>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13</a:t>
            </a:fld>
            <a:endParaRPr lang="en-US" altLang="en-US" dirty="0"/>
          </a:p>
        </p:txBody>
      </p:sp>
      <p:sp>
        <p:nvSpPr>
          <p:cNvPr id="2" name="Content Placeholder 2">
            <a:extLst>
              <a:ext uri="{FF2B5EF4-FFF2-40B4-BE49-F238E27FC236}">
                <a16:creationId xmlns:a16="http://schemas.microsoft.com/office/drawing/2014/main" id="{AAC56C53-A326-07A1-CC91-B74FED6122C0}"/>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329898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9147-DE9B-E5A9-D4B7-10ECC8D6049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CDC9A96-8189-1E11-2589-0BE72B2D28FF}"/>
              </a:ext>
            </a:extLst>
          </p:cNvPr>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9 of 9) </a:t>
            </a:r>
          </a:p>
        </p:txBody>
      </p:sp>
      <p:graphicFrame>
        <p:nvGraphicFramePr>
          <p:cNvPr id="3" name="Table 2">
            <a:extLst>
              <a:ext uri="{FF2B5EF4-FFF2-40B4-BE49-F238E27FC236}">
                <a16:creationId xmlns:a16="http://schemas.microsoft.com/office/drawing/2014/main" id="{7555EF7D-3F1B-2D15-CECA-619109D614A6}"/>
              </a:ext>
            </a:extLst>
          </p:cNvPr>
          <p:cNvGraphicFramePr>
            <a:graphicFrameLocks noGrp="1"/>
          </p:cNvGraphicFramePr>
          <p:nvPr>
            <p:extLst>
              <p:ext uri="{D42A27DB-BD31-4B8C-83A1-F6EECF244321}">
                <p14:modId xmlns:p14="http://schemas.microsoft.com/office/powerpoint/2010/main" val="1003151353"/>
              </p:ext>
            </p:extLst>
          </p:nvPr>
        </p:nvGraphicFramePr>
        <p:xfrm>
          <a:off x="237091" y="1414136"/>
          <a:ext cx="8567424" cy="3253749"/>
        </p:xfrm>
        <a:graphic>
          <a:graphicData uri="http://schemas.openxmlformats.org/drawingml/2006/table">
            <a:tbl>
              <a:tblPr firstRow="1" firstCol="1" bandRow="1">
                <a:tableStyleId>{5C22544A-7EE6-4342-B048-85BDC9FD1C3A}</a:tableStyleId>
              </a:tblPr>
              <a:tblGrid>
                <a:gridCol w="354036">
                  <a:extLst>
                    <a:ext uri="{9D8B030D-6E8A-4147-A177-3AD203B41FA5}">
                      <a16:colId xmlns:a16="http://schemas.microsoft.com/office/drawing/2014/main" val="632897198"/>
                    </a:ext>
                  </a:extLst>
                </a:gridCol>
                <a:gridCol w="1795933">
                  <a:extLst>
                    <a:ext uri="{9D8B030D-6E8A-4147-A177-3AD203B41FA5}">
                      <a16:colId xmlns:a16="http://schemas.microsoft.com/office/drawing/2014/main" val="3648586897"/>
                    </a:ext>
                  </a:extLst>
                </a:gridCol>
                <a:gridCol w="2462031">
                  <a:extLst>
                    <a:ext uri="{9D8B030D-6E8A-4147-A177-3AD203B41FA5}">
                      <a16:colId xmlns:a16="http://schemas.microsoft.com/office/drawing/2014/main" val="314390810"/>
                    </a:ext>
                  </a:extLst>
                </a:gridCol>
                <a:gridCol w="1926290">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507028">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28</a:t>
                      </a:r>
                    </a:p>
                  </a:txBody>
                  <a:tcPr marL="9964" marR="9964" marT="0" marB="0" anchor="ctr"/>
                </a:tc>
                <a:tc>
                  <a:txBody>
                    <a:bodyPr/>
                    <a:lstStyle/>
                    <a:p>
                      <a:pPr marL="0" marR="0" algn="ctr">
                        <a:lnSpc>
                          <a:spcPts val="2160"/>
                        </a:lnSpc>
                        <a:spcBef>
                          <a:spcPts val="200"/>
                        </a:spcBef>
                        <a:spcAft>
                          <a:spcPts val="200"/>
                        </a:spcAft>
                      </a:pPr>
                      <a:r>
                        <a:rPr lang="en-US" sz="1800" dirty="0">
                          <a:effectLst/>
                          <a:latin typeface="Arial Narrow" panose="020B0606020202030204" pitchFamily="34" charset="0"/>
                          <a:ea typeface="Open Sans" panose="020B0606030504020204" pitchFamily="34" charset="0"/>
                          <a:cs typeface="Open Sans" panose="020B0606030504020204" pitchFamily="34" charset="0"/>
                        </a:rPr>
                        <a:t>Primary Care Physicians </a:t>
                      </a:r>
                    </a:p>
                  </a:txBody>
                  <a:tcPr marL="9964" marR="9964" marT="0" marB="0" anchor="ctr"/>
                </a:tc>
                <a:tc>
                  <a:txBody>
                    <a:bodyPr/>
                    <a:lstStyle/>
                    <a:p>
                      <a:pPr marL="0" marR="0" algn="ctr">
                        <a:lnSpc>
                          <a:spcPts val="2160"/>
                        </a:lnSpc>
                        <a:spcBef>
                          <a:spcPts val="200"/>
                        </a:spcBef>
                        <a:spcAft>
                          <a:spcPts val="2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221 East Main St</a:t>
                      </a:r>
                    </a:p>
                    <a:p>
                      <a:pPr algn="ctr">
                        <a:lnSpc>
                          <a:spcPts val="2160"/>
                        </a:lnSpc>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Milford, MA 01757</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810288113"/>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29</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Robert F. </a:t>
                      </a:r>
                      <a:r>
                        <a:rPr lang="en-US" sz="1800" kern="1200" err="1">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Commito</a:t>
                      </a: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 MD PC</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311 Washington St</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Brighton, MA 02135</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3800350784"/>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30</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Somerville Family Practice</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1020 Broadway</a:t>
                      </a:r>
                    </a:p>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Somerville, MA 02144</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Aft>
                          <a:spcPts val="6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1677968792"/>
                  </a:ext>
                </a:extLst>
              </a:tr>
            </a:tbl>
          </a:graphicData>
        </a:graphic>
      </p:graphicFrame>
      <p:sp>
        <p:nvSpPr>
          <p:cNvPr id="4" name="Slide Number Placeholder 1">
            <a:extLst>
              <a:ext uri="{FF2B5EF4-FFF2-40B4-BE49-F238E27FC236}">
                <a16:creationId xmlns:a16="http://schemas.microsoft.com/office/drawing/2014/main" id="{E6DE7F55-8686-E11B-CBC3-0FC1531F633D}"/>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14</a:t>
            </a:fld>
            <a:endParaRPr lang="en-US" altLang="en-US" dirty="0"/>
          </a:p>
        </p:txBody>
      </p:sp>
      <p:sp>
        <p:nvSpPr>
          <p:cNvPr id="2" name="Content Placeholder 2">
            <a:extLst>
              <a:ext uri="{FF2B5EF4-FFF2-40B4-BE49-F238E27FC236}">
                <a16:creationId xmlns:a16="http://schemas.microsoft.com/office/drawing/2014/main" id="{DB81D3AB-2A21-5B26-8FBC-0D75D7BD3C8B}"/>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237449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21969-D1B0-5C59-4431-819A6E2E66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14E3D89-D56C-7056-36C7-A35ADA254D9D}"/>
              </a:ext>
            </a:extLst>
          </p:cNvPr>
          <p:cNvSpPr txBox="1">
            <a:spLocks noGrp="1"/>
          </p:cNvSpPr>
          <p:nvPr>
            <p:ph type="title" idx="4294967295"/>
          </p:nvPr>
        </p:nvSpPr>
        <p:spPr bwMode="auto">
          <a:xfrm>
            <a:off x="174950" y="483517"/>
            <a:ext cx="6012786"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Hospital Changes (slide 1 of 3)</a:t>
            </a:r>
          </a:p>
        </p:txBody>
      </p:sp>
      <p:graphicFrame>
        <p:nvGraphicFramePr>
          <p:cNvPr id="5" name="Table 2">
            <a:extLst>
              <a:ext uri="{FF2B5EF4-FFF2-40B4-BE49-F238E27FC236}">
                <a16:creationId xmlns:a16="http://schemas.microsoft.com/office/drawing/2014/main" id="{610D5C28-F7BB-26A6-469E-3EFBD110EC2A}"/>
              </a:ext>
            </a:extLst>
          </p:cNvPr>
          <p:cNvGraphicFramePr>
            <a:graphicFrameLocks noGrp="1"/>
          </p:cNvGraphicFramePr>
          <p:nvPr>
            <p:extLst>
              <p:ext uri="{D42A27DB-BD31-4B8C-83A1-F6EECF244321}">
                <p14:modId xmlns:p14="http://schemas.microsoft.com/office/powerpoint/2010/main" val="2859285665"/>
              </p:ext>
            </p:extLst>
          </p:nvPr>
        </p:nvGraphicFramePr>
        <p:xfrm>
          <a:off x="385701" y="1457011"/>
          <a:ext cx="8266801" cy="1830705"/>
        </p:xfrm>
        <a:graphic>
          <a:graphicData uri="http://schemas.openxmlformats.org/drawingml/2006/table">
            <a:tbl>
              <a:tblPr firstRow="1" bandRow="1">
                <a:tableStyleId>{5C22544A-7EE6-4342-B048-85BDC9FD1C3A}</a:tableStyleId>
              </a:tblPr>
              <a:tblGrid>
                <a:gridCol w="334735">
                  <a:extLst>
                    <a:ext uri="{9D8B030D-6E8A-4147-A177-3AD203B41FA5}">
                      <a16:colId xmlns:a16="http://schemas.microsoft.com/office/drawing/2014/main" val="75211322"/>
                    </a:ext>
                  </a:extLst>
                </a:gridCol>
                <a:gridCol w="4367047">
                  <a:extLst>
                    <a:ext uri="{9D8B030D-6E8A-4147-A177-3AD203B41FA5}">
                      <a16:colId xmlns:a16="http://schemas.microsoft.com/office/drawing/2014/main" val="52311444"/>
                    </a:ext>
                  </a:extLst>
                </a:gridCol>
                <a:gridCol w="3565019">
                  <a:extLst>
                    <a:ext uri="{9D8B030D-6E8A-4147-A177-3AD203B41FA5}">
                      <a16:colId xmlns:a16="http://schemas.microsoft.com/office/drawing/2014/main" val="49537265"/>
                    </a:ext>
                  </a:extLst>
                </a:gridCol>
              </a:tblGrid>
              <a:tr h="276999">
                <a:tc>
                  <a:txBody>
                    <a:bodyPr/>
                    <a:lstStyle/>
                    <a:p>
                      <a:pPr marL="0" marR="0" algn="ctr">
                        <a:lnSpc>
                          <a:spcPts val="1205"/>
                        </a:lnSpc>
                        <a:spcBef>
                          <a:spcPts val="600"/>
                        </a:spcBef>
                        <a:spcAft>
                          <a:spcPts val="600"/>
                        </a:spcAft>
                      </a:pPr>
                      <a:r>
                        <a:rPr lang="en-US" sz="1800" b="1" dirty="0">
                          <a:solidFill>
                            <a:schemeClr val="bg1"/>
                          </a:solidFill>
                          <a:effectLst/>
                          <a:latin typeface="Open Sans"/>
                          <a:ea typeface="Open Sans"/>
                          <a:cs typeface="Open Sans"/>
                        </a:rPr>
                        <a:t>#</a:t>
                      </a:r>
                    </a:p>
                  </a:txBody>
                  <a:tcPr marL="13285" marR="13285" marT="0" marB="0" anchor="ctr"/>
                </a:tc>
                <a:tc>
                  <a:txBody>
                    <a:bodyPr/>
                    <a:lstStyle/>
                    <a:p>
                      <a:pPr marL="228600" marR="0" algn="ctr">
                        <a:spcBef>
                          <a:spcPts val="600"/>
                        </a:spcBef>
                      </a:pPr>
                      <a:r>
                        <a:rPr lang="en-US" sz="1800" b="1" dirty="0">
                          <a:solidFill>
                            <a:schemeClr val="bg1"/>
                          </a:solidFill>
                          <a:effectLst/>
                          <a:latin typeface="Open Sans"/>
                          <a:ea typeface="Open Sans"/>
                          <a:cs typeface="Open Sans"/>
                        </a:rPr>
                        <a:t>Plan Name</a:t>
                      </a:r>
                    </a:p>
                  </a:txBody>
                  <a:tcPr marL="68580" marR="68580" marT="0" marB="0" anchor="ctr"/>
                </a:tc>
                <a:tc>
                  <a:txBody>
                    <a:bodyPr/>
                    <a:lstStyle/>
                    <a:p>
                      <a:pPr algn="ctr"/>
                      <a:r>
                        <a:rPr lang="en-US" sz="1800" b="1" kern="1200" dirty="0">
                          <a:solidFill>
                            <a:schemeClr val="bg1"/>
                          </a:solidFill>
                          <a:effectLst/>
                          <a:latin typeface="+mn-lt"/>
                          <a:ea typeface="+mn-ea"/>
                          <a:cs typeface="+mn-cs"/>
                        </a:rPr>
                        <a:t>has added the following hospitals from its network</a:t>
                      </a: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4043816749"/>
                  </a:ext>
                </a:extLst>
              </a:tr>
              <a:tr h="908607">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1</a:t>
                      </a:r>
                    </a:p>
                  </a:txBody>
                  <a:tcPr marL="13285" marR="13285" marT="0" marB="0" anchor="ctr">
                    <a:solidFill>
                      <a:schemeClr val="accent1"/>
                    </a:solidFill>
                  </a:tcPr>
                </a:tc>
                <a:tc>
                  <a:txBody>
                    <a:bodyPr/>
                    <a:lstStyle/>
                    <a:p>
                      <a:pPr marL="228600" marR="0" algn="ctr">
                        <a:spcBef>
                          <a:spcPts val="600"/>
                        </a:spcBef>
                      </a:pPr>
                      <a:r>
                        <a:rPr lang="en-US" sz="1800" dirty="0">
                          <a:effectLst/>
                          <a:latin typeface="Open Sans" panose="020B0606030504020204" pitchFamily="34" charset="0"/>
                          <a:ea typeface="Open Sans" panose="020B0606030504020204" pitchFamily="34" charset="0"/>
                          <a:cs typeface="Open Sans" panose="020B0606030504020204" pitchFamily="34" charset="0"/>
                        </a:rPr>
                        <a:t>Mass General Brigham Health Plan with Mass General Brigham ACO</a:t>
                      </a:r>
                    </a:p>
                  </a:txBody>
                  <a:tcPr marL="68580" marR="68580" marT="0" marB="0" anchor="ctr"/>
                </a:tc>
                <a:tc>
                  <a:txBody>
                    <a:bodyPr/>
                    <a:lstStyle/>
                    <a:p>
                      <a:pPr marL="0" marR="0" algn="ctr">
                        <a:lnSpc>
                          <a:spcPct val="150000"/>
                        </a:lnSpc>
                        <a:spcBef>
                          <a:spcPts val="0"/>
                        </a:spcBef>
                        <a:spcAft>
                          <a:spcPts val="0"/>
                        </a:spcAft>
                      </a:pPr>
                      <a:r>
                        <a:rPr lang="en-US" sz="1800" dirty="0">
                          <a:effectLst/>
                          <a:latin typeface="Open Sans" panose="020B0606030504020204" pitchFamily="34" charset="0"/>
                          <a:ea typeface="Open Sans" panose="020B0606030504020204" pitchFamily="34" charset="0"/>
                          <a:cs typeface="Open Sans" panose="020B0606030504020204" pitchFamily="34" charset="0"/>
                        </a:rPr>
                        <a:t>Mercy Medical Center (Trinity Health of New England), Springfield</a:t>
                      </a:r>
                    </a:p>
                  </a:txBody>
                  <a:tcPr marL="68580" marR="68580" marT="0" marB="0" anchor="ctr"/>
                </a:tc>
                <a:extLst>
                  <a:ext uri="{0D108BD9-81ED-4DB2-BD59-A6C34878D82A}">
                    <a16:rowId xmlns:a16="http://schemas.microsoft.com/office/drawing/2014/main" val="1196331445"/>
                  </a:ext>
                </a:extLst>
              </a:tr>
            </a:tbl>
          </a:graphicData>
        </a:graphic>
      </p:graphicFrame>
      <p:sp>
        <p:nvSpPr>
          <p:cNvPr id="2" name="Slide Number Placeholder 1">
            <a:extLst>
              <a:ext uri="{FF2B5EF4-FFF2-40B4-BE49-F238E27FC236}">
                <a16:creationId xmlns:a16="http://schemas.microsoft.com/office/drawing/2014/main" id="{26861B72-4591-1BC5-389D-D9815DCDC89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15</a:t>
            </a:fld>
            <a:endParaRPr lang="en-US" altLang="en-US" dirty="0"/>
          </a:p>
        </p:txBody>
      </p:sp>
      <p:sp>
        <p:nvSpPr>
          <p:cNvPr id="4" name="Content Placeholder 2">
            <a:extLst>
              <a:ext uri="{FF2B5EF4-FFF2-40B4-BE49-F238E27FC236}">
                <a16:creationId xmlns:a16="http://schemas.microsoft.com/office/drawing/2014/main" id="{117A7080-6FD8-A07B-E126-44EE7D6CC906}"/>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104579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D2D8E-6247-4A01-F672-3E6733D0920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86BDEB2-6A33-8956-4461-AADA5054CA8B}"/>
              </a:ext>
            </a:extLst>
          </p:cNvPr>
          <p:cNvSpPr txBox="1">
            <a:spLocks noGrp="1"/>
          </p:cNvSpPr>
          <p:nvPr>
            <p:ph type="title" idx="4294967295"/>
          </p:nvPr>
        </p:nvSpPr>
        <p:spPr bwMode="auto">
          <a:xfrm>
            <a:off x="201582" y="350351"/>
            <a:ext cx="7051473"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Hospital Changes (slide 2 of 3)</a:t>
            </a:r>
          </a:p>
        </p:txBody>
      </p:sp>
      <p:graphicFrame>
        <p:nvGraphicFramePr>
          <p:cNvPr id="4" name="Table 2">
            <a:extLst>
              <a:ext uri="{FF2B5EF4-FFF2-40B4-BE49-F238E27FC236}">
                <a16:creationId xmlns:a16="http://schemas.microsoft.com/office/drawing/2014/main" id="{886C2BC2-B770-B3E0-F1BF-209DDCE949CE}"/>
              </a:ext>
            </a:extLst>
          </p:cNvPr>
          <p:cNvGraphicFramePr>
            <a:graphicFrameLocks noGrp="1"/>
          </p:cNvGraphicFramePr>
          <p:nvPr>
            <p:extLst>
              <p:ext uri="{D42A27DB-BD31-4B8C-83A1-F6EECF244321}">
                <p14:modId xmlns:p14="http://schemas.microsoft.com/office/powerpoint/2010/main" val="4140849087"/>
              </p:ext>
            </p:extLst>
          </p:nvPr>
        </p:nvGraphicFramePr>
        <p:xfrm>
          <a:off x="467871" y="1457011"/>
          <a:ext cx="8183886" cy="2198370"/>
        </p:xfrm>
        <a:graphic>
          <a:graphicData uri="http://schemas.openxmlformats.org/drawingml/2006/table">
            <a:tbl>
              <a:tblPr firstRow="1" bandRow="1">
                <a:tableStyleId>{5C22544A-7EE6-4342-B048-85BDC9FD1C3A}</a:tableStyleId>
              </a:tblPr>
              <a:tblGrid>
                <a:gridCol w="234093">
                  <a:extLst>
                    <a:ext uri="{9D8B030D-6E8A-4147-A177-3AD203B41FA5}">
                      <a16:colId xmlns:a16="http://schemas.microsoft.com/office/drawing/2014/main" val="75211322"/>
                    </a:ext>
                  </a:extLst>
                </a:gridCol>
                <a:gridCol w="4423422">
                  <a:extLst>
                    <a:ext uri="{9D8B030D-6E8A-4147-A177-3AD203B41FA5}">
                      <a16:colId xmlns:a16="http://schemas.microsoft.com/office/drawing/2014/main" val="52311444"/>
                    </a:ext>
                  </a:extLst>
                </a:gridCol>
                <a:gridCol w="3526371">
                  <a:extLst>
                    <a:ext uri="{9D8B030D-6E8A-4147-A177-3AD203B41FA5}">
                      <a16:colId xmlns:a16="http://schemas.microsoft.com/office/drawing/2014/main" val="49537265"/>
                    </a:ext>
                  </a:extLst>
                </a:gridCol>
              </a:tblGrid>
              <a:tr h="283832">
                <a:tc>
                  <a:txBody>
                    <a:bodyPr/>
                    <a:lstStyle/>
                    <a:p>
                      <a:pPr marL="0" marR="0" algn="ctr">
                        <a:lnSpc>
                          <a:spcPts val="1205"/>
                        </a:lnSpc>
                        <a:spcBef>
                          <a:spcPts val="600"/>
                        </a:spcBef>
                        <a:spcAft>
                          <a:spcPts val="600"/>
                        </a:spcAft>
                      </a:pPr>
                      <a:r>
                        <a:rPr lang="en-US" sz="1800" b="1" dirty="0">
                          <a:solidFill>
                            <a:schemeClr val="bg1"/>
                          </a:solidFill>
                          <a:effectLst/>
                          <a:latin typeface="Open Sans"/>
                          <a:ea typeface="Open Sans"/>
                          <a:cs typeface="Open Sans"/>
                        </a:rPr>
                        <a:t>#</a:t>
                      </a:r>
                    </a:p>
                  </a:txBody>
                  <a:tcPr marL="13285" marR="13285" marT="0" marB="0" anchor="ctr"/>
                </a:tc>
                <a:tc>
                  <a:txBody>
                    <a:bodyPr/>
                    <a:lstStyle/>
                    <a:p>
                      <a:pPr marL="228600" marR="0" algn="ctr">
                        <a:spcBef>
                          <a:spcPts val="600"/>
                        </a:spcBef>
                      </a:pPr>
                      <a:r>
                        <a:rPr lang="en-US" sz="1800" b="1" dirty="0">
                          <a:solidFill>
                            <a:schemeClr val="bg1"/>
                          </a:solidFill>
                          <a:effectLst/>
                          <a:latin typeface="Open Sans"/>
                          <a:ea typeface="Open Sans"/>
                          <a:cs typeface="Open Sans"/>
                        </a:rPr>
                        <a:t>Plan Name</a:t>
                      </a:r>
                    </a:p>
                  </a:txBody>
                  <a:tcPr marL="68580" marR="68580" marT="0" marB="0" anchor="ctr"/>
                </a:tc>
                <a:tc>
                  <a:txBody>
                    <a:bodyPr/>
                    <a:lstStyle/>
                    <a:p>
                      <a:pPr algn="ctr"/>
                      <a:r>
                        <a:rPr lang="en-US" sz="1800" b="1" kern="1200" dirty="0">
                          <a:solidFill>
                            <a:schemeClr val="bg1"/>
                          </a:solidFill>
                          <a:effectLst/>
                          <a:latin typeface="+mn-lt"/>
                          <a:ea typeface="+mn-ea"/>
                          <a:cs typeface="+mn-cs"/>
                        </a:rPr>
                        <a:t>has removed the following hospitals from its network</a:t>
                      </a: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4043816749"/>
                  </a:ext>
                </a:extLst>
              </a:tr>
              <a:tr h="377564">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1</a:t>
                      </a:r>
                    </a:p>
                  </a:txBody>
                  <a:tcPr marL="13285" marR="13285" marT="0" marB="0" anchor="ctr">
                    <a:solidFill>
                      <a:schemeClr val="accent1"/>
                    </a:solidFill>
                  </a:tcPr>
                </a:tc>
                <a:tc>
                  <a:txBody>
                    <a:bodyPr/>
                    <a:lstStyle/>
                    <a:p>
                      <a:pPr marL="0" marR="0" algn="ctr">
                        <a:lnSpc>
                          <a:spcPct val="107000"/>
                        </a:lnSpc>
                        <a:spcBef>
                          <a:spcPts val="0"/>
                        </a:spcBef>
                        <a:spcAft>
                          <a:spcPts val="0"/>
                        </a:spcAft>
                      </a:pPr>
                      <a:r>
                        <a:rPr lang="en-US" sz="1800">
                          <a:effectLst/>
                          <a:latin typeface="Open Sans"/>
                          <a:ea typeface="Open Sans"/>
                          <a:cs typeface="Open Sans"/>
                        </a:rPr>
                        <a:t>Fallon Atrius</a:t>
                      </a:r>
                      <a:endParaRPr lang="en-US" sz="1800">
                        <a:solidFill>
                          <a:srgbClr val="FF0000"/>
                        </a:solidFill>
                        <a:effectLst/>
                        <a:latin typeface="Open Sans"/>
                        <a:ea typeface="Open Sans"/>
                        <a:cs typeface="Open Sans"/>
                      </a:endParaRPr>
                    </a:p>
                  </a:txBody>
                  <a:tcPr marL="68580" marR="68580" marT="0" marB="0" anchor="ctr"/>
                </a:tc>
                <a:tc>
                  <a:txBody>
                    <a:bodyPr/>
                    <a:lstStyle/>
                    <a:p>
                      <a:pPr marL="0" marR="0" algn="ctr">
                        <a:lnSpc>
                          <a:spcPct val="150000"/>
                        </a:lnSpc>
                        <a:spcBef>
                          <a:spcPts val="0"/>
                        </a:spcBef>
                        <a:spcAft>
                          <a:spcPts val="0"/>
                        </a:spcAft>
                      </a:pPr>
                      <a:r>
                        <a:rPr lang="en-US" sz="1800">
                          <a:effectLst/>
                          <a:latin typeface="Open Sans"/>
                          <a:ea typeface="Open Sans"/>
                          <a:cs typeface="Open Sans"/>
                        </a:rPr>
                        <a:t>Baystate Medical Center (Baystate Health), Springfield</a:t>
                      </a:r>
                    </a:p>
                  </a:txBody>
                  <a:tcPr marL="68580" marR="68580" marT="0" marB="0" anchor="ctr"/>
                </a:tc>
                <a:extLst>
                  <a:ext uri="{0D108BD9-81ED-4DB2-BD59-A6C34878D82A}">
                    <a16:rowId xmlns:a16="http://schemas.microsoft.com/office/drawing/2014/main" val="3564873573"/>
                  </a:ext>
                </a:extLst>
              </a:tr>
              <a:tr h="752810">
                <a:tc>
                  <a:txBody>
                    <a:bodyPr/>
                    <a:lstStyle/>
                    <a:p>
                      <a:pPr marL="0" marR="0" algn="ctr">
                        <a:spcBef>
                          <a:spcPts val="200"/>
                        </a:spcBef>
                        <a:spcAft>
                          <a:spcPts val="200"/>
                        </a:spcAft>
                      </a:pPr>
                      <a:r>
                        <a:rPr lang="en-US" sz="1800" b="1" dirty="0">
                          <a:solidFill>
                            <a:schemeClr val="bg1"/>
                          </a:solidFill>
                          <a:effectLst/>
                          <a:latin typeface="Open Sans"/>
                          <a:ea typeface="Open Sans"/>
                          <a:cs typeface="Open Sans"/>
                        </a:rPr>
                        <a:t>2</a:t>
                      </a:r>
                    </a:p>
                  </a:txBody>
                  <a:tcPr marL="13285" marR="13285" marT="0" marB="0" anchor="ctr">
                    <a:solidFill>
                      <a:schemeClr val="accent1"/>
                    </a:solidFill>
                  </a:tcPr>
                </a:tc>
                <a:tc>
                  <a:txBody>
                    <a:bodyPr/>
                    <a:lstStyle/>
                    <a:p>
                      <a:pPr marL="0" marR="0" algn="ctr">
                        <a:lnSpc>
                          <a:spcPct val="107000"/>
                        </a:lnSpc>
                        <a:spcBef>
                          <a:spcPts val="0"/>
                        </a:spcBef>
                        <a:spcAft>
                          <a:spcPts val="0"/>
                        </a:spcAft>
                      </a:pPr>
                      <a:r>
                        <a:rPr lang="en-US" sz="1800" dirty="0">
                          <a:effectLst/>
                          <a:latin typeface="Open Sans" panose="020B0606030504020204" pitchFamily="34" charset="0"/>
                          <a:ea typeface="Open Sans" panose="020B0606030504020204" pitchFamily="34" charset="0"/>
                          <a:cs typeface="Open Sans" panose="020B0606030504020204" pitchFamily="34" charset="0"/>
                        </a:rPr>
                        <a:t>Mass General Brigham Health Plan with Mass General Brigham ACO</a:t>
                      </a:r>
                      <a:endParaRPr lang="en-US" sz="18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marR="0" algn="ctr">
                        <a:lnSpc>
                          <a:spcPct val="150000"/>
                        </a:lnSpc>
                        <a:spcBef>
                          <a:spcPts val="0"/>
                        </a:spcBef>
                        <a:spcAft>
                          <a:spcPts val="0"/>
                        </a:spcAft>
                      </a:pPr>
                      <a:r>
                        <a:rPr lang="en-US" sz="1800" dirty="0">
                          <a:effectLst/>
                          <a:latin typeface="Open Sans" panose="020B0606030504020204" pitchFamily="34" charset="0"/>
                          <a:ea typeface="Open Sans" panose="020B0606030504020204" pitchFamily="34" charset="0"/>
                          <a:cs typeface="Open Sans" panose="020B0606030504020204" pitchFamily="34" charset="0"/>
                        </a:rPr>
                        <a:t>Holyoke Medical Center, Holyoke</a:t>
                      </a:r>
                    </a:p>
                  </a:txBody>
                  <a:tcPr marL="68580" marR="68580" marT="0" marB="0" anchor="ctr"/>
                </a:tc>
                <a:extLst>
                  <a:ext uri="{0D108BD9-81ED-4DB2-BD59-A6C34878D82A}">
                    <a16:rowId xmlns:a16="http://schemas.microsoft.com/office/drawing/2014/main" val="2568489379"/>
                  </a:ext>
                </a:extLst>
              </a:tr>
            </a:tbl>
          </a:graphicData>
        </a:graphic>
      </p:graphicFrame>
      <p:sp>
        <p:nvSpPr>
          <p:cNvPr id="2" name="Slide Number Placeholder 1">
            <a:extLst>
              <a:ext uri="{FF2B5EF4-FFF2-40B4-BE49-F238E27FC236}">
                <a16:creationId xmlns:a16="http://schemas.microsoft.com/office/drawing/2014/main" id="{87F3B501-8EBE-49F8-2F90-D0595C3CC22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16</a:t>
            </a:fld>
            <a:endParaRPr lang="en-US" altLang="en-US" dirty="0"/>
          </a:p>
        </p:txBody>
      </p:sp>
      <p:sp>
        <p:nvSpPr>
          <p:cNvPr id="5" name="Content Placeholder 2">
            <a:extLst>
              <a:ext uri="{FF2B5EF4-FFF2-40B4-BE49-F238E27FC236}">
                <a16:creationId xmlns:a16="http://schemas.microsoft.com/office/drawing/2014/main" id="{CBD111A4-3607-CF41-D049-EA5B9150934C}"/>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216943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C1C7-B762-70C6-D4EF-4793CF5731D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E70AB1E-09FC-73F2-1179-CD189D747017}"/>
              </a:ext>
            </a:extLst>
          </p:cNvPr>
          <p:cNvSpPr txBox="1">
            <a:spLocks noGrp="1"/>
          </p:cNvSpPr>
          <p:nvPr>
            <p:ph type="title" idx="4294967295"/>
          </p:nvPr>
        </p:nvSpPr>
        <p:spPr bwMode="auto">
          <a:xfrm>
            <a:off x="174950" y="483517"/>
            <a:ext cx="5799722"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Hospital Changes (slide 3 of 3)</a:t>
            </a:r>
          </a:p>
        </p:txBody>
      </p:sp>
      <p:graphicFrame>
        <p:nvGraphicFramePr>
          <p:cNvPr id="2" name="Table 2">
            <a:extLst>
              <a:ext uri="{FF2B5EF4-FFF2-40B4-BE49-F238E27FC236}">
                <a16:creationId xmlns:a16="http://schemas.microsoft.com/office/drawing/2014/main" id="{D5DD6ECA-3310-88B4-FE1C-C08C579F67B1}"/>
              </a:ext>
            </a:extLst>
          </p:cNvPr>
          <p:cNvGraphicFramePr>
            <a:graphicFrameLocks noGrp="1"/>
          </p:cNvGraphicFramePr>
          <p:nvPr>
            <p:extLst>
              <p:ext uri="{D42A27DB-BD31-4B8C-83A1-F6EECF244321}">
                <p14:modId xmlns:p14="http://schemas.microsoft.com/office/powerpoint/2010/main" val="404033006"/>
              </p:ext>
            </p:extLst>
          </p:nvPr>
        </p:nvGraphicFramePr>
        <p:xfrm>
          <a:off x="435941" y="1443421"/>
          <a:ext cx="8155171" cy="3156288"/>
        </p:xfrm>
        <a:graphic>
          <a:graphicData uri="http://schemas.openxmlformats.org/drawingml/2006/table">
            <a:tbl>
              <a:tblPr firstRow="1" bandRow="1">
                <a:tableStyleId>{5C22544A-7EE6-4342-B048-85BDC9FD1C3A}</a:tableStyleId>
              </a:tblPr>
              <a:tblGrid>
                <a:gridCol w="8155171">
                  <a:extLst>
                    <a:ext uri="{9D8B030D-6E8A-4147-A177-3AD203B41FA5}">
                      <a16:colId xmlns:a16="http://schemas.microsoft.com/office/drawing/2014/main" val="52311444"/>
                    </a:ext>
                  </a:extLst>
                </a:gridCol>
              </a:tblGrid>
              <a:tr h="435350">
                <a:tc>
                  <a:txBody>
                    <a:bodyPr/>
                    <a:lstStyle/>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following hospitals have changed their names: </a:t>
                      </a:r>
                    </a:p>
                  </a:txBody>
                  <a:tcPr anchor="ctr"/>
                </a:tc>
                <a:extLst>
                  <a:ext uri="{0D108BD9-81ED-4DB2-BD59-A6C34878D82A}">
                    <a16:rowId xmlns:a16="http://schemas.microsoft.com/office/drawing/2014/main" val="3694856841"/>
                  </a:ext>
                </a:extLst>
              </a:tr>
              <a:tr h="2720938">
                <a:tc>
                  <a:txBody>
                    <a:bodyPr/>
                    <a:lstStyle/>
                    <a:p>
                      <a:pPr marL="171450" indent="-171450" algn="ctr">
                        <a:spcAft>
                          <a:spcPts val="600"/>
                        </a:spcAft>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Morton Hospital (Lifespan Health Systems), Taunton has changed to Morton Hospital (Brown University Health) </a:t>
                      </a:r>
                    </a:p>
                    <a:p>
                      <a:pPr marL="171450" indent="-171450" algn="ctr">
                        <a:spcAft>
                          <a:spcPts val="600"/>
                        </a:spcAft>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Saint Anne’s Hospital (Lifespan Health Systems), Fall River has changed to Saint Anne’s Hospital (Brown University Health)</a:t>
                      </a:r>
                    </a:p>
                    <a:p>
                      <a:pPr marL="171450" indent="-171450" algn="ctr">
                        <a:spcAft>
                          <a:spcPts val="600"/>
                        </a:spcAft>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St. Elizabeth’s Medical Center, Brighton is now Boston Medical Center – Brighton, Brighton </a:t>
                      </a:r>
                    </a:p>
                    <a:p>
                      <a:pPr marL="171450" indent="-171450" algn="ctr">
                        <a:spcAft>
                          <a:spcPts val="600"/>
                        </a:spcAft>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Good Samaritan Medical Center, Brockton is now Boston Medical Center – South, Brockton</a:t>
                      </a:r>
                    </a:p>
                  </a:txBody>
                  <a:tcPr anchor="ctr"/>
                </a:tc>
                <a:extLst>
                  <a:ext uri="{0D108BD9-81ED-4DB2-BD59-A6C34878D82A}">
                    <a16:rowId xmlns:a16="http://schemas.microsoft.com/office/drawing/2014/main" val="2980012762"/>
                  </a:ext>
                </a:extLst>
              </a:tr>
            </a:tbl>
          </a:graphicData>
        </a:graphic>
      </p:graphicFrame>
      <p:sp>
        <p:nvSpPr>
          <p:cNvPr id="4" name="Slide Number Placeholder 1">
            <a:extLst>
              <a:ext uri="{FF2B5EF4-FFF2-40B4-BE49-F238E27FC236}">
                <a16:creationId xmlns:a16="http://schemas.microsoft.com/office/drawing/2014/main" id="{7AE70E67-0CB8-FB2D-072A-71DDF836B993}"/>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17</a:t>
            </a:fld>
            <a:endParaRPr lang="en-US" altLang="en-US" dirty="0"/>
          </a:p>
        </p:txBody>
      </p:sp>
      <p:sp>
        <p:nvSpPr>
          <p:cNvPr id="5" name="Content Placeholder 2">
            <a:extLst>
              <a:ext uri="{FF2B5EF4-FFF2-40B4-BE49-F238E27FC236}">
                <a16:creationId xmlns:a16="http://schemas.microsoft.com/office/drawing/2014/main" id="{5F73B441-6FB2-40F4-9F35-7B18F423C779}"/>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399956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642660-6A5C-F8D3-0B4B-041CB610B70D}"/>
              </a:ext>
            </a:extLst>
          </p:cNvPr>
          <p:cNvSpPr txBox="1">
            <a:spLocks noGrp="1"/>
          </p:cNvSpPr>
          <p:nvPr>
            <p:ph type="title" idx="4294967295"/>
          </p:nvPr>
        </p:nvSpPr>
        <p:spPr bwMode="auto">
          <a:xfrm>
            <a:off x="174947" y="483515"/>
            <a:ext cx="4530259" cy="553998"/>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lnSpc>
                <a:spcPts val="2700"/>
              </a:lnSpc>
              <a:spcBef>
                <a:spcPct val="0"/>
              </a:spcBef>
              <a:spcAft>
                <a:spcPct val="0"/>
              </a:spcAft>
              <a:tabLst>
                <a:tab pos="275324" algn="l"/>
              </a:tabLst>
              <a:defRPr sz="1900" b="1" kern="1200" baseline="0">
                <a:solidFill>
                  <a:schemeClr val="tx2"/>
                </a:solidFill>
                <a:latin typeface="+mj-lt"/>
                <a:ea typeface="+mj-ea"/>
                <a:cs typeface="+mj-cs"/>
              </a:defRPr>
            </a:lvl1pPr>
            <a:lvl2pPr algn="l" defTabSz="913429" rtl="0" eaLnBrk="1" fontAlgn="base" hangingPunct="1">
              <a:lnSpc>
                <a:spcPts val="2700"/>
              </a:lnSpc>
              <a:spcBef>
                <a:spcPct val="0"/>
              </a:spcBef>
              <a:spcAft>
                <a:spcPct val="0"/>
              </a:spcAft>
              <a:defRPr sz="1900" b="1">
                <a:solidFill>
                  <a:schemeClr val="tx2"/>
                </a:solidFill>
                <a:latin typeface="Arial" charset="0"/>
              </a:defRPr>
            </a:lvl2pPr>
            <a:lvl3pPr algn="l" defTabSz="913429" rtl="0" eaLnBrk="1" fontAlgn="base" hangingPunct="1">
              <a:lnSpc>
                <a:spcPts val="2700"/>
              </a:lnSpc>
              <a:spcBef>
                <a:spcPct val="0"/>
              </a:spcBef>
              <a:spcAft>
                <a:spcPct val="0"/>
              </a:spcAft>
              <a:defRPr sz="1900" b="1">
                <a:solidFill>
                  <a:schemeClr val="tx2"/>
                </a:solidFill>
                <a:latin typeface="Arial" charset="0"/>
              </a:defRPr>
            </a:lvl3pPr>
            <a:lvl4pPr algn="l" defTabSz="913429" rtl="0" eaLnBrk="1" fontAlgn="base" hangingPunct="1">
              <a:lnSpc>
                <a:spcPts val="2700"/>
              </a:lnSpc>
              <a:spcBef>
                <a:spcPct val="0"/>
              </a:spcBef>
              <a:spcAft>
                <a:spcPct val="0"/>
              </a:spcAft>
              <a:defRPr sz="1900" b="1">
                <a:solidFill>
                  <a:schemeClr val="tx2"/>
                </a:solidFill>
                <a:latin typeface="Arial" charset="0"/>
              </a:defRPr>
            </a:lvl4pPr>
            <a:lvl5pPr algn="l" defTabSz="913429" rtl="0" eaLnBrk="1" fontAlgn="base" hangingPunct="1">
              <a:lnSpc>
                <a:spcPts val="2700"/>
              </a:lnSpc>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marL="0" marR="0" lvl="0" indent="0" algn="l" defTabSz="513785" rtl="0" eaLnBrk="1" fontAlgn="base" latinLnBrk="0" hangingPunct="1">
              <a:lnSpc>
                <a:spcPct val="100000"/>
              </a:lnSpc>
              <a:spcBef>
                <a:spcPct val="0"/>
              </a:spcBef>
              <a:spcAft>
                <a:spcPct val="0"/>
              </a:spcAft>
              <a:buClrTx/>
              <a:buSzTx/>
              <a:buFontTx/>
              <a:buNone/>
              <a:tabLst>
                <a:tab pos="154864" algn="l"/>
              </a:tabLst>
              <a:defRPr/>
            </a:pPr>
            <a:r>
              <a:rPr kumimoji="0" lang="en-US" sz="3600" b="1" i="0" u="none" strike="noStrike" kern="0" cap="none" spc="0" normalizeH="0" baseline="0" noProof="0" dirty="0">
                <a:ln>
                  <a:noFill/>
                </a:ln>
                <a:solidFill>
                  <a:srgbClr val="002060"/>
                </a:solidFill>
                <a:effectLst/>
                <a:uLnTx/>
                <a:uFillTx/>
                <a:ea typeface="Open Sans" panose="020B0606030504020204" pitchFamily="34" charset="0"/>
                <a:cs typeface="Open Sans" panose="020B0606030504020204" pitchFamily="34" charset="0"/>
              </a:rPr>
              <a:t>Continuity of Care</a:t>
            </a:r>
          </a:p>
        </p:txBody>
      </p:sp>
      <p:graphicFrame>
        <p:nvGraphicFramePr>
          <p:cNvPr id="2" name="Table 2">
            <a:extLst>
              <a:ext uri="{FF2B5EF4-FFF2-40B4-BE49-F238E27FC236}">
                <a16:creationId xmlns:a16="http://schemas.microsoft.com/office/drawing/2014/main" id="{57E08EA7-4C5F-BCF9-8612-14E6FF8728C1}"/>
              </a:ext>
            </a:extLst>
          </p:cNvPr>
          <p:cNvGraphicFramePr>
            <a:graphicFrameLocks noGrp="1"/>
          </p:cNvGraphicFramePr>
          <p:nvPr>
            <p:extLst>
              <p:ext uri="{D42A27DB-BD31-4B8C-83A1-F6EECF244321}">
                <p14:modId xmlns:p14="http://schemas.microsoft.com/office/powerpoint/2010/main" val="3796729056"/>
              </p:ext>
            </p:extLst>
          </p:nvPr>
        </p:nvGraphicFramePr>
        <p:xfrm>
          <a:off x="350907" y="1414131"/>
          <a:ext cx="8442199" cy="1114055"/>
        </p:xfrm>
        <a:graphic>
          <a:graphicData uri="http://schemas.openxmlformats.org/drawingml/2006/table">
            <a:tbl>
              <a:tblPr firstRow="1" bandRow="1">
                <a:tableStyleId>{5C22544A-7EE6-4342-B048-85BDC9FD1C3A}</a:tableStyleId>
              </a:tblPr>
              <a:tblGrid>
                <a:gridCol w="8442199">
                  <a:extLst>
                    <a:ext uri="{9D8B030D-6E8A-4147-A177-3AD203B41FA5}">
                      <a16:colId xmlns:a16="http://schemas.microsoft.com/office/drawing/2014/main" val="52311444"/>
                    </a:ext>
                  </a:extLst>
                </a:gridCol>
              </a:tblGrid>
              <a:tr h="496833">
                <a:tc>
                  <a:txBody>
                    <a:bodyPr/>
                    <a:lstStyle/>
                    <a:p>
                      <a:pPr algn="ctr"/>
                      <a:r>
                        <a:rPr lang="en-US" sz="1800" dirty="0">
                          <a:solidFill>
                            <a:schemeClr val="bg1"/>
                          </a:solidFill>
                          <a:latin typeface="Open Sans"/>
                          <a:ea typeface="Open Sans"/>
                          <a:cs typeface="Open Sans"/>
                        </a:rPr>
                        <a:t>Continuity of Care</a:t>
                      </a:r>
                    </a:p>
                  </a:txBody>
                  <a:tcPr marL="68580" marR="68580" marT="34291" marB="34291" anchor="ctr"/>
                </a:tc>
                <a:extLst>
                  <a:ext uri="{0D108BD9-81ED-4DB2-BD59-A6C34878D82A}">
                    <a16:rowId xmlns:a16="http://schemas.microsoft.com/office/drawing/2014/main" val="2052473105"/>
                  </a:ext>
                </a:extLst>
              </a:tr>
              <a:tr h="615126">
                <a:tc>
                  <a:txBody>
                    <a:bodyPr/>
                    <a:lstStyle/>
                    <a:p>
                      <a:pPr algn="ctr"/>
                      <a:r>
                        <a:rPr lang="en-US" sz="1800" dirty="0">
                          <a:latin typeface="Open Sans"/>
                          <a:ea typeface="Open Sans"/>
                          <a:cs typeface="Open Sans"/>
                        </a:rPr>
                        <a:t>The Continuity of Care </a:t>
                      </a:r>
                      <a:r>
                        <a:rPr lang="en-US" sz="1800" dirty="0">
                          <a:solidFill>
                            <a:schemeClr val="tx1"/>
                          </a:solidFill>
                          <a:latin typeface="Open Sans"/>
                          <a:ea typeface="Open Sans"/>
                          <a:cs typeface="Open Sans"/>
                        </a:rPr>
                        <a:t>(CoC) period for medical and behavioral health services ranges from January 1, 2026 to March 31, 2026  (90 days post go-live)</a:t>
                      </a:r>
                      <a:endParaRPr lang="en-US" sz="1800" dirty="0"/>
                    </a:p>
                  </a:txBody>
                  <a:tcPr marL="68580" marR="68580" marT="34291" marB="34291" anchor="ctr"/>
                </a:tc>
                <a:extLst>
                  <a:ext uri="{0D108BD9-81ED-4DB2-BD59-A6C34878D82A}">
                    <a16:rowId xmlns:a16="http://schemas.microsoft.com/office/drawing/2014/main" val="2980012762"/>
                  </a:ext>
                </a:extLst>
              </a:tr>
            </a:tbl>
          </a:graphicData>
        </a:graphic>
      </p:graphicFrame>
      <p:graphicFrame>
        <p:nvGraphicFramePr>
          <p:cNvPr id="5" name="Table 2">
            <a:extLst>
              <a:ext uri="{FF2B5EF4-FFF2-40B4-BE49-F238E27FC236}">
                <a16:creationId xmlns:a16="http://schemas.microsoft.com/office/drawing/2014/main" id="{253FD116-D1B8-5429-9603-175E5A75DDA6}"/>
              </a:ext>
            </a:extLst>
          </p:cNvPr>
          <p:cNvGraphicFramePr>
            <a:graphicFrameLocks noGrp="1"/>
          </p:cNvGraphicFramePr>
          <p:nvPr>
            <p:extLst>
              <p:ext uri="{D42A27DB-BD31-4B8C-83A1-F6EECF244321}">
                <p14:modId xmlns:p14="http://schemas.microsoft.com/office/powerpoint/2010/main" val="2714307711"/>
              </p:ext>
            </p:extLst>
          </p:nvPr>
        </p:nvGraphicFramePr>
        <p:xfrm>
          <a:off x="350900" y="2651317"/>
          <a:ext cx="8442199" cy="1330454"/>
        </p:xfrm>
        <a:graphic>
          <a:graphicData uri="http://schemas.openxmlformats.org/drawingml/2006/table">
            <a:tbl>
              <a:tblPr firstRow="1" bandRow="1">
                <a:tableStyleId>{5C22544A-7EE6-4342-B048-85BDC9FD1C3A}</a:tableStyleId>
              </a:tblPr>
              <a:tblGrid>
                <a:gridCol w="8442199">
                  <a:extLst>
                    <a:ext uri="{9D8B030D-6E8A-4147-A177-3AD203B41FA5}">
                      <a16:colId xmlns:a16="http://schemas.microsoft.com/office/drawing/2014/main" val="52311444"/>
                    </a:ext>
                  </a:extLst>
                </a:gridCol>
              </a:tblGrid>
              <a:tr h="438912">
                <a:tc>
                  <a:txBody>
                    <a:bodyPr/>
                    <a:lstStyle/>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Escalation Process</a:t>
                      </a:r>
                    </a:p>
                  </a:txBody>
                  <a:tcPr marL="68580" marR="68580" marT="34291" marB="34291" anchor="ctr"/>
                </a:tc>
                <a:extLst>
                  <a:ext uri="{0D108BD9-81ED-4DB2-BD59-A6C34878D82A}">
                    <a16:rowId xmlns:a16="http://schemas.microsoft.com/office/drawing/2014/main" val="2052473105"/>
                  </a:ext>
                </a:extLst>
              </a:tr>
              <a:tr h="631359">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Each health plan will have an escalation process in place for any access-to-care issues for members regarding pharmacy and specialty network issues during this period.  </a:t>
                      </a:r>
                    </a:p>
                  </a:txBody>
                  <a:tcPr marL="68580" marR="68580" marT="34291" marB="34291" anchor="ctr"/>
                </a:tc>
                <a:extLst>
                  <a:ext uri="{0D108BD9-81ED-4DB2-BD59-A6C34878D82A}">
                    <a16:rowId xmlns:a16="http://schemas.microsoft.com/office/drawing/2014/main" val="1524001632"/>
                  </a:ext>
                </a:extLst>
              </a:tr>
            </a:tbl>
          </a:graphicData>
        </a:graphic>
      </p:graphicFrame>
      <p:sp>
        <p:nvSpPr>
          <p:cNvPr id="4" name="Slide Number Placeholder 3">
            <a:extLst>
              <a:ext uri="{FF2B5EF4-FFF2-40B4-BE49-F238E27FC236}">
                <a16:creationId xmlns:a16="http://schemas.microsoft.com/office/drawing/2014/main" id="{3FAF573A-0DA2-EFEF-3D72-6CDD1D820ACC}"/>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defRPr/>
            </a:pPr>
            <a:fld id="{D7C3FE04-E715-46F6-B07D-5A234E157AC3}" type="slidenum">
              <a:rPr lang="en-US" altLang="en-US">
                <a:latin typeface="Calibri"/>
              </a:rPr>
              <a:pPr defTabSz="685800">
                <a:defRPr/>
              </a:pPr>
              <a:t>18</a:t>
            </a:fld>
            <a:endParaRPr lang="en-US" altLang="en-US">
              <a:latin typeface="Calibri"/>
            </a:endParaRPr>
          </a:p>
        </p:txBody>
      </p:sp>
      <p:sp>
        <p:nvSpPr>
          <p:cNvPr id="6" name="Content Placeholder 2">
            <a:extLst>
              <a:ext uri="{FF2B5EF4-FFF2-40B4-BE49-F238E27FC236}">
                <a16:creationId xmlns:a16="http://schemas.microsoft.com/office/drawing/2014/main" id="{1D923FD1-94E7-6EAC-0853-AC7443EF8590}"/>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1341855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7573-ADFB-0A02-1EC3-7A24EBDD5047}"/>
              </a:ext>
            </a:extLst>
          </p:cNvPr>
          <p:cNvSpPr>
            <a:spLocks noGrp="1"/>
          </p:cNvSpPr>
          <p:nvPr>
            <p:ph type="title"/>
          </p:nvPr>
        </p:nvSpPr>
        <p:spPr>
          <a:xfrm>
            <a:off x="192024" y="0"/>
            <a:ext cx="6553200" cy="838200"/>
          </a:xfrm>
        </p:spPr>
        <p:txBody>
          <a:bodyPr/>
          <a:lstStyle/>
          <a:p>
            <a:r>
              <a:rPr lang="en-US" sz="3600" dirty="0"/>
              <a:t>Resources (</a:t>
            </a:r>
            <a:r>
              <a:rPr lang="en-US" sz="3600" dirty="0">
                <a:solidFill>
                  <a:srgbClr val="002D5B"/>
                </a:solidFill>
                <a:ea typeface="Calibri" panose="020F0502020204030204" pitchFamily="34" charset="0"/>
                <a:cs typeface="Calibri" panose="020F0502020204030204" pitchFamily="34" charset="0"/>
              </a:rPr>
              <a:t>ACO/MCO)</a:t>
            </a:r>
            <a:endParaRPr lang="en-US" sz="3600" dirty="0"/>
          </a:p>
        </p:txBody>
      </p:sp>
      <p:sp>
        <p:nvSpPr>
          <p:cNvPr id="6" name="TextBox 5">
            <a:extLst>
              <a:ext uri="{FF2B5EF4-FFF2-40B4-BE49-F238E27FC236}">
                <a16:creationId xmlns:a16="http://schemas.microsoft.com/office/drawing/2014/main" id="{7BA0FC18-C022-CBBC-67DA-12ACEAB4EDB2}"/>
              </a:ext>
            </a:extLst>
          </p:cNvPr>
          <p:cNvSpPr txBox="1"/>
          <p:nvPr/>
        </p:nvSpPr>
        <p:spPr>
          <a:xfrm>
            <a:off x="192024" y="1399033"/>
            <a:ext cx="8804690" cy="2246769"/>
          </a:xfrm>
          <a:prstGeom prst="rect">
            <a:avLst/>
          </a:prstGeom>
          <a:noFill/>
        </p:spPr>
        <p:txBody>
          <a:bodyPr wrap="square">
            <a:spAutoFit/>
          </a:bodyPr>
          <a:lstStyle/>
          <a:p>
            <a:pPr marL="192870" defTabSz="514318">
              <a:spcBef>
                <a:spcPts val="0"/>
              </a:spcBef>
              <a:spcAft>
                <a:spcPts val="0"/>
              </a:spcAft>
              <a:buClr>
                <a:srgbClr val="4BACC6">
                  <a:lumMod val="75000"/>
                </a:srgbClr>
              </a:buClr>
            </a:pPr>
            <a:r>
              <a:rPr lang="en-US" sz="2000" dirty="0">
                <a:solidFill>
                  <a:prstClr val="black"/>
                </a:solidFill>
                <a:ea typeface="Open Sans" panose="020B0606030504020204" pitchFamily="34" charset="0"/>
                <a:cs typeface="Open Sans" panose="020B0606030504020204" pitchFamily="34" charset="0"/>
              </a:rPr>
              <a:t>The Enrollment Guide will be updated to reflect changes starting January 1, 2026.</a:t>
            </a:r>
          </a:p>
          <a:p>
            <a:pPr marL="192870" defTabSz="514318">
              <a:spcBef>
                <a:spcPts val="0"/>
              </a:spcBef>
              <a:spcAft>
                <a:spcPts val="0"/>
              </a:spcAft>
              <a:buClr>
                <a:srgbClr val="4BACC6">
                  <a:lumMod val="75000"/>
                </a:srgbClr>
              </a:buClr>
            </a:pPr>
            <a:endParaRPr lang="en-US" sz="2000" dirty="0">
              <a:solidFill>
                <a:prstClr val="black"/>
              </a:solidFill>
              <a:ea typeface="Open Sans" panose="020B0606030504020204" pitchFamily="34" charset="0"/>
              <a:cs typeface="Open Sans" panose="020B0606030504020204" pitchFamily="34" charset="0"/>
            </a:endParaRPr>
          </a:p>
          <a:p>
            <a:pPr marL="192870" defTabSz="514318">
              <a:spcBef>
                <a:spcPts val="0"/>
              </a:spcBef>
              <a:spcAft>
                <a:spcPts val="0"/>
              </a:spcAft>
              <a:buClr>
                <a:srgbClr val="4BACC6">
                  <a:lumMod val="75000"/>
                </a:srgbClr>
              </a:buClr>
            </a:pPr>
            <a:r>
              <a:rPr lang="en-US" sz="2000" dirty="0">
                <a:solidFill>
                  <a:prstClr val="black"/>
                </a:solidFill>
                <a:ea typeface="Open Sans" panose="020B0606030504020204" pitchFamily="34" charset="0"/>
                <a:cs typeface="Open Sans" panose="020B0606030504020204" pitchFamily="34" charset="0"/>
              </a:rPr>
              <a:t>If you want to learn more about the health plans options, you can: </a:t>
            </a:r>
          </a:p>
          <a:p>
            <a:pPr marL="192870" defTabSz="514318">
              <a:spcBef>
                <a:spcPts val="0"/>
              </a:spcBef>
              <a:spcAft>
                <a:spcPts val="0"/>
              </a:spcAft>
              <a:buClr>
                <a:srgbClr val="4BACC6">
                  <a:lumMod val="75000"/>
                </a:srgbClr>
              </a:buClr>
            </a:pPr>
            <a:r>
              <a:rPr lang="en-US" sz="2000" dirty="0">
                <a:solidFill>
                  <a:prstClr val="black"/>
                </a:solidFill>
                <a:ea typeface="Open Sans" panose="020B0606030504020204" pitchFamily="34" charset="0"/>
                <a:cs typeface="Open Sans" panose="020B0606030504020204" pitchFamily="34" charset="0"/>
              </a:rPr>
              <a:t>Visit </a:t>
            </a:r>
            <a:r>
              <a:rPr lang="en-US" sz="2000" dirty="0">
                <a:solidFill>
                  <a:prstClr val="black"/>
                </a:solidFill>
                <a:ea typeface="Open Sans" panose="020B0606030504020204" pitchFamily="34" charset="0"/>
                <a:cs typeface="Open Sans" panose="020B0606030504020204" pitchFamily="34" charset="0"/>
                <a:hlinkClick r:id="rId2"/>
              </a:rPr>
              <a:t>www.MassHealthChoices.com</a:t>
            </a:r>
            <a:endParaRPr lang="en-US" sz="2000" dirty="0">
              <a:solidFill>
                <a:prstClr val="black"/>
              </a:solidFill>
              <a:ea typeface="Open Sans" panose="020B0606030504020204" pitchFamily="34" charset="0"/>
              <a:cs typeface="Open Sans" panose="020B0606030504020204" pitchFamily="34" charset="0"/>
            </a:endParaRPr>
          </a:p>
          <a:p>
            <a:pPr marL="192870" defTabSz="514318">
              <a:spcBef>
                <a:spcPts val="0"/>
              </a:spcBef>
              <a:spcAft>
                <a:spcPts val="0"/>
              </a:spcAft>
              <a:buClr>
                <a:srgbClr val="4BACC6">
                  <a:lumMod val="75000"/>
                </a:srgbClr>
              </a:buClr>
            </a:pPr>
            <a:r>
              <a:rPr lang="en-US" sz="2000" dirty="0">
                <a:solidFill>
                  <a:prstClr val="black"/>
                </a:solidFill>
                <a:ea typeface="Open Sans" panose="020B0606030504020204" pitchFamily="34" charset="0"/>
                <a:cs typeface="Open Sans" panose="020B0606030504020204" pitchFamily="34" charset="0"/>
              </a:rPr>
              <a:t>Or</a:t>
            </a:r>
          </a:p>
          <a:p>
            <a:pPr marL="192870" defTabSz="514318">
              <a:spcBef>
                <a:spcPts val="0"/>
              </a:spcBef>
              <a:spcAft>
                <a:spcPts val="0"/>
              </a:spcAft>
              <a:buClr>
                <a:srgbClr val="4BACC6">
                  <a:lumMod val="75000"/>
                </a:srgbClr>
              </a:buClr>
            </a:pPr>
            <a:r>
              <a:rPr lang="en-US" sz="2000" dirty="0">
                <a:solidFill>
                  <a:prstClr val="black"/>
                </a:solidFill>
                <a:ea typeface="Open Sans" panose="020B0606030504020204" pitchFamily="34" charset="0"/>
                <a:cs typeface="Open Sans" panose="020B0606030504020204" pitchFamily="34" charset="0"/>
              </a:rPr>
              <a:t>Call MassHealth Customer Service at </a:t>
            </a:r>
          </a:p>
          <a:p>
            <a:pPr marL="192870" defTabSz="514318">
              <a:spcBef>
                <a:spcPts val="0"/>
              </a:spcBef>
              <a:spcAft>
                <a:spcPts val="0"/>
              </a:spcAft>
              <a:buClr>
                <a:srgbClr val="4BACC6">
                  <a:lumMod val="75000"/>
                </a:srgbClr>
              </a:buClr>
            </a:pPr>
            <a:r>
              <a:rPr lang="en-US" sz="2000" dirty="0">
                <a:solidFill>
                  <a:prstClr val="black"/>
                </a:solidFill>
                <a:ea typeface="Open Sans" panose="020B0606030504020204" pitchFamily="34" charset="0"/>
                <a:cs typeface="Open Sans" panose="020B0606030504020204" pitchFamily="34" charset="0"/>
              </a:rPr>
              <a:t>(800) 841-2900, TDD/TTY: 711</a:t>
            </a:r>
          </a:p>
        </p:txBody>
      </p:sp>
      <p:sp>
        <p:nvSpPr>
          <p:cNvPr id="3" name="Slide Number Placeholder 2">
            <a:extLst>
              <a:ext uri="{FF2B5EF4-FFF2-40B4-BE49-F238E27FC236}">
                <a16:creationId xmlns:a16="http://schemas.microsoft.com/office/drawing/2014/main" id="{EDEB6F32-9915-C676-0C10-A41D6EA6165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19</a:t>
            </a:fld>
            <a:endParaRPr lang="en-US" altLang="en-US" dirty="0"/>
          </a:p>
        </p:txBody>
      </p:sp>
    </p:spTree>
    <p:extLst>
      <p:ext uri="{BB962C8B-B14F-4D97-AF65-F5344CB8AC3E}">
        <p14:creationId xmlns:p14="http://schemas.microsoft.com/office/powerpoint/2010/main" val="99892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99AA83-227C-445D-8663-27C04283B297}"/>
              </a:ext>
            </a:extLst>
          </p:cNvPr>
          <p:cNvSpPr>
            <a:spLocks noGrp="1"/>
          </p:cNvSpPr>
          <p:nvPr>
            <p:ph type="title"/>
          </p:nvPr>
        </p:nvSpPr>
        <p:spPr>
          <a:xfrm>
            <a:off x="237744" y="195072"/>
            <a:ext cx="6553200" cy="715963"/>
          </a:xfrm>
        </p:spPr>
        <p:txBody>
          <a:bodyPr/>
          <a:lstStyle/>
          <a:p>
            <a:r>
              <a:rPr lang="en-US" sz="3600" dirty="0"/>
              <a:t>Agenda</a:t>
            </a:r>
          </a:p>
        </p:txBody>
      </p:sp>
      <p:sp>
        <p:nvSpPr>
          <p:cNvPr id="5" name="TextBox 4">
            <a:extLst>
              <a:ext uri="{FF2B5EF4-FFF2-40B4-BE49-F238E27FC236}">
                <a16:creationId xmlns:a16="http://schemas.microsoft.com/office/drawing/2014/main" id="{33330609-915B-1A38-E873-7B26DD37233E}"/>
              </a:ext>
            </a:extLst>
          </p:cNvPr>
          <p:cNvSpPr txBox="1"/>
          <p:nvPr/>
        </p:nvSpPr>
        <p:spPr>
          <a:xfrm>
            <a:off x="304153" y="1506124"/>
            <a:ext cx="9079992" cy="5032788"/>
          </a:xfrm>
          <a:prstGeom prst="rect">
            <a:avLst/>
          </a:prstGeom>
          <a:noFill/>
        </p:spPr>
        <p:txBody>
          <a:bodyPr wrap="square" lIns="91440" tIns="45720" rIns="91440" bIns="45720" anchor="t">
            <a:spAutoFit/>
          </a:bodyPr>
          <a:lstStyle/>
          <a:p>
            <a:pPr marL="342900" marR="0" lvl="0" indent="-342900" algn="l" defTabSz="457200" rtl="0" eaLnBrk="1" fontAlgn="auto" latinLnBrk="0" hangingPunct="1">
              <a:lnSpc>
                <a:spcPts val="2160"/>
              </a:lnSpc>
              <a:spcBef>
                <a:spcPts val="0"/>
              </a:spcBef>
              <a:spcAft>
                <a:spcPts val="600"/>
              </a:spcAft>
              <a:buClr>
                <a:prstClr val="black"/>
              </a:buClr>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Calibri"/>
                <a:ea typeface="Calibri"/>
                <a:cs typeface="+mn-cs"/>
              </a:rPr>
              <a:t>Welcome and Agenda Overview </a:t>
            </a:r>
          </a:p>
          <a:p>
            <a:pPr marL="342900" indent="-342900">
              <a:lnSpc>
                <a:spcPts val="2160"/>
              </a:lnSpc>
              <a:spcAft>
                <a:spcPts val="600"/>
              </a:spcAft>
              <a:buClr>
                <a:srgbClr val="000000"/>
              </a:buClr>
              <a:buAutoNum type="arabicPeriod"/>
              <a:defRPr/>
            </a:pPr>
            <a:r>
              <a:rPr lang="en-US" b="1" dirty="0">
                <a:solidFill>
                  <a:prstClr val="black"/>
                </a:solidFill>
                <a:latin typeface="Calibri"/>
                <a:ea typeface="Calibri"/>
                <a:cs typeface="Calibri"/>
              </a:rPr>
              <a:t>ACO/MCO Changes 2026 </a:t>
            </a:r>
          </a:p>
          <a:p>
            <a:pPr marL="342900" indent="-342900">
              <a:lnSpc>
                <a:spcPts val="2160"/>
              </a:lnSpc>
              <a:spcAft>
                <a:spcPts val="600"/>
              </a:spcAft>
              <a:buClr>
                <a:srgbClr val="000000"/>
              </a:buClr>
              <a:buAutoNum type="arabicPeriod"/>
              <a:defRPr/>
            </a:pPr>
            <a:r>
              <a:rPr lang="en-US" b="1" dirty="0">
                <a:solidFill>
                  <a:prstClr val="black"/>
                </a:solidFill>
                <a:latin typeface="Calibri"/>
                <a:ea typeface="Calibri"/>
                <a:cs typeface="Calibri"/>
              </a:rPr>
              <a:t>Fee-for-Service Provider Directory </a:t>
            </a:r>
          </a:p>
          <a:p>
            <a:pPr marL="342900" indent="-342900">
              <a:lnSpc>
                <a:spcPts val="2160"/>
              </a:lnSpc>
              <a:spcAft>
                <a:spcPts val="600"/>
              </a:spcAft>
              <a:buClr>
                <a:prstClr val="black"/>
              </a:buClr>
              <a:buFont typeface="Calibri"/>
              <a:buAutoNum type="arabicPeriod"/>
              <a:defRPr/>
            </a:pPr>
            <a:r>
              <a:rPr kumimoji="0" lang="en-US" b="1" i="0" u="none" strike="noStrike" kern="1200" cap="none" spc="0" normalizeH="0" baseline="0" noProof="0" dirty="0">
                <a:ln>
                  <a:noFill/>
                </a:ln>
                <a:solidFill>
                  <a:prstClr val="black"/>
                </a:solidFill>
                <a:effectLst/>
                <a:uLnTx/>
                <a:uFillTx/>
                <a:latin typeface="Calibri"/>
                <a:ea typeface="+mn-ea"/>
                <a:cs typeface="+mn-cs"/>
              </a:rPr>
              <a:t>Dental Update </a:t>
            </a:r>
            <a:endParaRPr lang="en-US" b="1" i="0" u="none" strike="noStrike" kern="1200" cap="none" spc="0" normalizeH="0" baseline="0" noProof="0" dirty="0">
              <a:ln>
                <a:noFill/>
              </a:ln>
              <a:solidFill>
                <a:prstClr val="black"/>
              </a:solidFill>
              <a:effectLst/>
              <a:uLnTx/>
              <a:uFillTx/>
              <a:latin typeface="Calibri"/>
              <a:ea typeface="Calibri"/>
              <a:cs typeface="Calibri"/>
            </a:endParaRPr>
          </a:p>
          <a:p>
            <a:pPr marL="342900" indent="-342900">
              <a:lnSpc>
                <a:spcPts val="2160"/>
              </a:lnSpc>
              <a:spcAft>
                <a:spcPts val="600"/>
              </a:spcAft>
              <a:buClr>
                <a:srgbClr val="000000"/>
              </a:buClr>
              <a:buAutoNum type="arabicPeriod"/>
              <a:defRPr/>
            </a:pPr>
            <a:r>
              <a:rPr lang="en-US" b="1" dirty="0">
                <a:solidFill>
                  <a:prstClr val="black"/>
                </a:solidFill>
                <a:ea typeface="Calibri"/>
                <a:cs typeface="Calibri"/>
              </a:rPr>
              <a:t>Standardized Encounter Data Program (</a:t>
            </a:r>
            <a:r>
              <a:rPr lang="en-US" b="1" dirty="0" err="1">
                <a:solidFill>
                  <a:prstClr val="black"/>
                </a:solidFill>
                <a:ea typeface="Calibri"/>
                <a:cs typeface="Calibri"/>
              </a:rPr>
              <a:t>SendPro</a:t>
            </a:r>
            <a:r>
              <a:rPr lang="en-US" b="1" dirty="0">
                <a:solidFill>
                  <a:prstClr val="black"/>
                </a:solidFill>
                <a:ea typeface="Calibri"/>
                <a:cs typeface="Calibri"/>
              </a:rPr>
              <a:t>) </a:t>
            </a:r>
            <a:endParaRPr lang="en-US" b="1" dirty="0">
              <a:solidFill>
                <a:prstClr val="black"/>
              </a:solidFill>
              <a:ea typeface="Calibri"/>
            </a:endParaRPr>
          </a:p>
          <a:p>
            <a:pPr marL="342900" marR="0" lvl="0" indent="-342900" algn="l" defTabSz="457200" rtl="0" eaLnBrk="1" fontAlgn="auto" latinLnBrk="0" hangingPunct="1">
              <a:lnSpc>
                <a:spcPts val="2160"/>
              </a:lnSpc>
              <a:spcBef>
                <a:spcPts val="0"/>
              </a:spcBef>
              <a:spcAft>
                <a:spcPts val="600"/>
              </a:spcAft>
              <a:buClr>
                <a:prstClr val="black"/>
              </a:buClr>
              <a:buSzTx/>
              <a:buFont typeface="+mj-lt"/>
              <a:buAutoNum type="arabicPeriod"/>
              <a:tabLst/>
              <a:defRPr/>
            </a:pPr>
            <a:r>
              <a:rPr kumimoji="0" lang="en-US" b="1" i="0" u="none" strike="noStrike" kern="100" cap="none" spc="0" normalizeH="0" baseline="0" noProof="0" dirty="0">
                <a:ln>
                  <a:noFill/>
                </a:ln>
                <a:solidFill>
                  <a:prstClr val="black"/>
                </a:solidFill>
                <a:effectLst/>
                <a:uLnTx/>
                <a:uFillTx/>
                <a:latin typeface="Calibri"/>
                <a:ea typeface="Calibri"/>
                <a:cs typeface="Times New Roman"/>
              </a:rPr>
              <a:t>Advancing Interoperability and Improving Prior Authorization Processes</a:t>
            </a:r>
            <a:endParaRPr kumimoji="0" lang="en-US" b="1" i="0" u="none" strike="noStrike" kern="1200" cap="none" spc="0" normalizeH="0" baseline="0" noProof="0" dirty="0">
              <a:ln>
                <a:noFill/>
              </a:ln>
              <a:solidFill>
                <a:prstClr val="black"/>
              </a:solidFill>
              <a:effectLst/>
              <a:uLnTx/>
              <a:uFillTx/>
              <a:latin typeface="Calibri"/>
              <a:ea typeface="Calibri"/>
              <a:cs typeface="Calibri"/>
            </a:endParaRPr>
          </a:p>
          <a:p>
            <a:pPr marL="342900" indent="-342900">
              <a:lnSpc>
                <a:spcPts val="2160"/>
              </a:lnSpc>
              <a:spcAft>
                <a:spcPts val="600"/>
              </a:spcAft>
              <a:buClr>
                <a:srgbClr val="000000"/>
              </a:buClr>
              <a:buAutoNum type="arabicPeriod"/>
              <a:defRPr/>
            </a:pPr>
            <a:r>
              <a:rPr lang="en-US" b="1" kern="100" dirty="0">
                <a:solidFill>
                  <a:prstClr val="black"/>
                </a:solidFill>
                <a:latin typeface="Calibri"/>
                <a:ea typeface="Calibri"/>
                <a:cs typeface="Times New Roman"/>
              </a:rPr>
              <a:t>POSC User Functionality Updates </a:t>
            </a:r>
            <a:endParaRPr lang="en-US" b="1" kern="100" dirty="0">
              <a:solidFill>
                <a:prstClr val="black"/>
              </a:solidFill>
              <a:latin typeface="Calibri"/>
              <a:cs typeface="Times New Roman"/>
            </a:endParaRPr>
          </a:p>
          <a:p>
            <a:pPr marL="342900" indent="-342900">
              <a:lnSpc>
                <a:spcPts val="2160"/>
              </a:lnSpc>
              <a:spcAft>
                <a:spcPts val="600"/>
              </a:spcAft>
              <a:buClr>
                <a:srgbClr val="000000"/>
              </a:buClr>
              <a:buFontTx/>
              <a:buAutoNum type="arabicPeriod"/>
              <a:defRPr/>
            </a:pPr>
            <a:r>
              <a:rPr lang="en-US" b="1" kern="100" dirty="0">
                <a:solidFill>
                  <a:prstClr val="black"/>
                </a:solidFill>
                <a:latin typeface="Calibri"/>
                <a:ea typeface="Calibri"/>
                <a:cs typeface="Times New Roman"/>
              </a:rPr>
              <a:t>Reinstatement of Primary Care Clinician Plan / Primary Care ACO Referral Requirements</a:t>
            </a:r>
            <a:endParaRPr lang="en-US" b="1" kern="100" dirty="0">
              <a:solidFill>
                <a:prstClr val="black"/>
              </a:solidFill>
              <a:latin typeface="Calibri"/>
              <a:cs typeface="Times New Roman"/>
            </a:endParaRPr>
          </a:p>
          <a:p>
            <a:pPr marL="342900" indent="-342900">
              <a:lnSpc>
                <a:spcPts val="2160"/>
              </a:lnSpc>
              <a:spcAft>
                <a:spcPts val="600"/>
              </a:spcAft>
              <a:buClr>
                <a:prstClr val="black"/>
              </a:buClr>
              <a:buFont typeface="+mj-lt"/>
              <a:buAutoNum type="arabicPeriod"/>
              <a:defRPr/>
            </a:pPr>
            <a:r>
              <a:rPr lang="en-US" b="1" dirty="0">
                <a:solidFill>
                  <a:prstClr val="black"/>
                </a:solidFill>
                <a:latin typeface="Calibri"/>
              </a:rPr>
              <a:t>Long-Term Services and Supports </a:t>
            </a:r>
            <a:endParaRPr kumimoji="0" lang="en-US"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ts val="2160"/>
              </a:lnSpc>
              <a:spcBef>
                <a:spcPts val="0"/>
              </a:spcBef>
              <a:spcAft>
                <a:spcPts val="600"/>
              </a:spcAft>
              <a:buClr>
                <a:prstClr val="black"/>
              </a:buClr>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Application and Mass.gov Changes</a:t>
            </a: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ts val="2160"/>
              </a:lnSpc>
              <a:spcBef>
                <a:spcPts val="0"/>
              </a:spcBef>
              <a:spcAft>
                <a:spcPts val="600"/>
              </a:spcAft>
              <a:buClr>
                <a:prstClr val="black"/>
              </a:buClr>
              <a:buSzTx/>
              <a:buFont typeface="+mj-lt"/>
              <a:buAutoNum type="arabicPeriod"/>
              <a:tabLst/>
              <a:defRPr/>
            </a:pPr>
            <a:r>
              <a:rPr kumimoji="0" lang="en-US" b="1" i="0" u="none" strike="noStrike" kern="1200" cap="none" spc="0" normalizeH="0" baseline="0" noProof="0" dirty="0">
                <a:ln>
                  <a:noFill/>
                </a:ln>
                <a:solidFill>
                  <a:prstClr val="black"/>
                </a:solidFill>
                <a:effectLst/>
                <a:uLnTx/>
                <a:uFillTx/>
                <a:latin typeface="Calibri"/>
                <a:ea typeface="Calibri"/>
                <a:cs typeface="+mn-cs"/>
              </a:rPr>
              <a:t>Self-Service Resources on Mass.gov/MassHealth </a:t>
            </a:r>
            <a:endParaRPr kumimoji="0" lang="en-US" b="0" i="0" u="none" strike="noStrike" kern="1200" cap="none" spc="0" normalizeH="0" baseline="0" noProof="0" dirty="0">
              <a:ln>
                <a:noFill/>
              </a:ln>
              <a:solidFill>
                <a:prstClr val="black"/>
              </a:solidFill>
              <a:effectLst/>
              <a:uLnTx/>
              <a:uFillTx/>
              <a:latin typeface="Calibri"/>
              <a:ea typeface="Calibri"/>
              <a:cs typeface="Calibri"/>
            </a:endParaRPr>
          </a:p>
          <a:p>
            <a:pPr marL="342900" indent="-342900">
              <a:lnSpc>
                <a:spcPts val="2160"/>
              </a:lnSpc>
              <a:spcAft>
                <a:spcPts val="600"/>
              </a:spcAft>
              <a:buClr>
                <a:prstClr val="black"/>
              </a:buClr>
              <a:buFont typeface="+mj-lt"/>
              <a:buAutoNum type="arabicPeriod"/>
              <a:defRPr/>
            </a:pPr>
            <a:r>
              <a:rPr lang="en-US" b="1" dirty="0">
                <a:solidFill>
                  <a:prstClr val="black"/>
                </a:solidFill>
                <a:latin typeface="Calibri"/>
                <a:ea typeface="Calibri"/>
                <a:cs typeface="Times New Roman"/>
              </a:rPr>
              <a:t>Payment Error Rate Measurement (PERM) RY 2026 </a:t>
            </a:r>
            <a:endParaRPr kumimoji="0" lang="en-US" b="0" i="0" u="none" strike="noStrike" kern="1200" cap="none" spc="0" normalizeH="0" baseline="0" noProof="0" dirty="0">
              <a:ln>
                <a:noFill/>
              </a:ln>
              <a:solidFill>
                <a:prstClr val="black"/>
              </a:solidFill>
              <a:effectLst/>
              <a:uLnTx/>
              <a:uFillTx/>
              <a:latin typeface="Calibri"/>
              <a:ea typeface="Calibri"/>
              <a:cs typeface="Calibri"/>
            </a:endParaRPr>
          </a:p>
          <a:p>
            <a:pPr marL="342900" indent="-342900">
              <a:lnSpc>
                <a:spcPts val="2160"/>
              </a:lnSpc>
              <a:spcAft>
                <a:spcPts val="600"/>
              </a:spcAft>
              <a:buAutoNum type="arabicPeriod"/>
              <a:defRPr/>
            </a:pPr>
            <a:r>
              <a:rPr lang="en-US" b="1" dirty="0">
                <a:solidFill>
                  <a:prstClr val="black"/>
                </a:solidFill>
                <a:latin typeface="Calibri"/>
                <a:ea typeface="Calibri"/>
              </a:rPr>
              <a:t>Perinatal and Maternal Health Overview </a:t>
            </a:r>
            <a:endParaRPr lang="en-US" dirty="0">
              <a:solidFill>
                <a:prstClr val="black"/>
              </a:solidFill>
              <a:latin typeface="Calibri"/>
              <a:ea typeface="Calibri"/>
            </a:endParaRPr>
          </a:p>
          <a:p>
            <a:pPr marL="342900" indent="-342900">
              <a:lnSpc>
                <a:spcPts val="2160"/>
              </a:lnSpc>
              <a:spcAft>
                <a:spcPts val="600"/>
              </a:spcAft>
              <a:buAutoNum type="arabicPeriod"/>
              <a:defRPr/>
            </a:pPr>
            <a:r>
              <a:rPr lang="en-US" b="1" dirty="0">
                <a:solidFill>
                  <a:prstClr val="black"/>
                </a:solidFill>
                <a:latin typeface="Calibri"/>
                <a:ea typeface="Calibri"/>
              </a:rPr>
              <a:t>MassHealth</a:t>
            </a:r>
            <a:r>
              <a:rPr lang="en-US" b="1" dirty="0">
                <a:solidFill>
                  <a:prstClr val="black"/>
                </a:solidFill>
                <a:latin typeface="Calibri"/>
                <a:ea typeface="Calibri"/>
                <a:cs typeface="Calibri"/>
              </a:rPr>
              <a:t> Brief Reminders </a:t>
            </a:r>
            <a:r>
              <a:rPr kumimoji="0" lang="en-US" b="1" i="0" u="none" strike="noStrike" kern="1200" cap="none" spc="0" normalizeH="0" baseline="0" noProof="0" dirty="0">
                <a:ln>
                  <a:noFill/>
                </a:ln>
                <a:solidFill>
                  <a:prstClr val="black"/>
                </a:solidFill>
                <a:effectLst/>
                <a:uLnTx/>
                <a:uFillTx/>
                <a:latin typeface="Calibri"/>
                <a:ea typeface="Calibri"/>
                <a:cs typeface="+mn-cs"/>
              </a:rPr>
              <a:t> </a:t>
            </a:r>
            <a:endParaRPr lang="en-US"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2" name="Slide Number Placeholder 1">
            <a:extLst>
              <a:ext uri="{FF2B5EF4-FFF2-40B4-BE49-F238E27FC236}">
                <a16:creationId xmlns:a16="http://schemas.microsoft.com/office/drawing/2014/main" id="{CCBA67DB-CFB4-24BC-15CC-CA09D09DB21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03C3-47BC-4C7E-BA49-79840169F64A}"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7631" y="2253924"/>
            <a:ext cx="682873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200" b="1" i="0" u="none" strike="noStrike" kern="1200" cap="none" spc="0" normalizeH="0" baseline="0" noProof="0" dirty="0">
                <a:ln>
                  <a:noFill/>
                </a:ln>
                <a:solidFill>
                  <a:srgbClr val="002060"/>
                </a:solidFill>
                <a:effectLst/>
                <a:uLnTx/>
                <a:uFillTx/>
                <a:latin typeface="+mj-lt"/>
                <a:ea typeface="Calibri" panose="020F0502020204030204" pitchFamily="34" charset="0"/>
                <a:cs typeface="+mn-cs"/>
              </a:rPr>
              <a:t>Fee-for-Service Provider Directory </a:t>
            </a:r>
          </a:p>
        </p:txBody>
      </p:sp>
      <p:sp>
        <p:nvSpPr>
          <p:cNvPr id="4" name="TextBox 3">
            <a:extLst>
              <a:ext uri="{FF2B5EF4-FFF2-40B4-BE49-F238E27FC236}">
                <a16:creationId xmlns:a16="http://schemas.microsoft.com/office/drawing/2014/main" id="{48F088FA-A248-F72D-56CE-63459EE5067A}"/>
              </a:ext>
            </a:extLst>
          </p:cNvPr>
          <p:cNvSpPr txBox="1"/>
          <p:nvPr/>
        </p:nvSpPr>
        <p:spPr>
          <a:xfrm>
            <a:off x="1660124" y="3133817"/>
            <a:ext cx="5965794" cy="1384995"/>
          </a:xfrm>
          <a:prstGeom prst="rect">
            <a:avLst/>
          </a:prstGeom>
          <a:noFill/>
        </p:spPr>
        <p:txBody>
          <a:bodyPr wrap="square" rtlCol="0">
            <a:spAutoFit/>
          </a:bodyPr>
          <a:lstStyle/>
          <a:p>
            <a:pPr algn="ctr"/>
            <a:r>
              <a:rPr lang="en-US" sz="2800" dirty="0">
                <a:solidFill>
                  <a:srgbClr val="002060"/>
                </a:solidFill>
              </a:rPr>
              <a:t>Presented by Michelle Croy, </a:t>
            </a:r>
          </a:p>
          <a:p>
            <a:pPr algn="ctr"/>
            <a:r>
              <a:rPr lang="en-US" sz="2800" dirty="0">
                <a:solidFill>
                  <a:srgbClr val="002060"/>
                </a:solidFill>
              </a:rPr>
              <a:t>Senior Provider Relations Specialist, MassHealth Business Support Services</a:t>
            </a:r>
          </a:p>
        </p:txBody>
      </p:sp>
      <p:sp>
        <p:nvSpPr>
          <p:cNvPr id="2" name="Slide Number Placeholder 1">
            <a:extLst>
              <a:ext uri="{FF2B5EF4-FFF2-40B4-BE49-F238E27FC236}">
                <a16:creationId xmlns:a16="http://schemas.microsoft.com/office/drawing/2014/main" id="{5ADB0D4E-5D09-48EB-B629-63BD3EFA1B8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417866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p:txBody>
          <a:bodyPr/>
          <a:lstStyle/>
          <a:p>
            <a:r>
              <a:rPr lang="en-US" sz="3600" dirty="0"/>
              <a:t>FFS Directory Updates</a:t>
            </a:r>
          </a:p>
        </p:txBody>
      </p:sp>
      <p:sp>
        <p:nvSpPr>
          <p:cNvPr id="4" name="Content Placeholder 3">
            <a:extLst>
              <a:ext uri="{FF2B5EF4-FFF2-40B4-BE49-F238E27FC236}">
                <a16:creationId xmlns:a16="http://schemas.microsoft.com/office/drawing/2014/main" id="{651D0DED-0DD0-426C-074B-2D1443D0B9C1}"/>
              </a:ext>
            </a:extLst>
          </p:cNvPr>
          <p:cNvSpPr>
            <a:spLocks noGrp="1"/>
          </p:cNvSpPr>
          <p:nvPr>
            <p:ph idx="1"/>
          </p:nvPr>
        </p:nvSpPr>
        <p:spPr/>
        <p:txBody>
          <a:bodyPr/>
          <a:lstStyle/>
          <a:p>
            <a:pPr>
              <a:buClrTx/>
            </a:pPr>
            <a:r>
              <a:rPr lang="en-US" sz="2200" dirty="0"/>
              <a:t>In accordance with the Consolidated Appropriations Act (CAA 2023), MassHealth has been instructed to expand the data elements of the Provider Directory</a:t>
            </a:r>
          </a:p>
          <a:p>
            <a:pPr>
              <a:buClrTx/>
            </a:pPr>
            <a:endParaRPr lang="en-US" sz="2200" dirty="0"/>
          </a:p>
          <a:p>
            <a:pPr>
              <a:buClrTx/>
            </a:pPr>
            <a:r>
              <a:rPr lang="en-US" sz="2200" dirty="0"/>
              <a:t>The data elements will now include languages spoken by providers, website URLs, accessibility accommodations, telehealth availability, and whether new patients are being accepted </a:t>
            </a:r>
          </a:p>
          <a:p>
            <a:pPr>
              <a:buClrTx/>
            </a:pPr>
            <a:endParaRPr lang="en-US" sz="2200" dirty="0"/>
          </a:p>
          <a:p>
            <a:pPr>
              <a:buClrTx/>
            </a:pPr>
            <a:r>
              <a:rPr lang="en-US" sz="2200" dirty="0"/>
              <a:t>Cultural capabilities were also added to the Provider Directory search results page, but are currently on hold until further guidance from the Center for Medicare and Medicaid Services (CMS) </a:t>
            </a:r>
          </a:p>
        </p:txBody>
      </p:sp>
      <p:sp>
        <p:nvSpPr>
          <p:cNvPr id="3" name="Slide Number Placeholder 2">
            <a:extLst>
              <a:ext uri="{FF2B5EF4-FFF2-40B4-BE49-F238E27FC236}">
                <a16:creationId xmlns:a16="http://schemas.microsoft.com/office/drawing/2014/main" id="{548D2BE4-07FB-815D-A57E-58629E94963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21</a:t>
            </a:fld>
            <a:endParaRPr lang="en-US" altLang="en-US" dirty="0"/>
          </a:p>
        </p:txBody>
      </p:sp>
    </p:spTree>
    <p:extLst>
      <p:ext uri="{BB962C8B-B14F-4D97-AF65-F5344CB8AC3E}">
        <p14:creationId xmlns:p14="http://schemas.microsoft.com/office/powerpoint/2010/main" val="107952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a:xfrm>
            <a:off x="457200" y="304800"/>
            <a:ext cx="6934200" cy="838200"/>
          </a:xfrm>
        </p:spPr>
        <p:txBody>
          <a:bodyPr/>
          <a:lstStyle/>
          <a:p>
            <a:r>
              <a:rPr lang="en-US" sz="3600" dirty="0"/>
              <a:t>Directory on Mass.gov</a:t>
            </a:r>
          </a:p>
        </p:txBody>
      </p:sp>
      <p:pic>
        <p:nvPicPr>
          <p:cNvPr id="7" name="Picture 6" descr="Provider directory page on Mass.gov.">
            <a:extLst>
              <a:ext uri="{FF2B5EF4-FFF2-40B4-BE49-F238E27FC236}">
                <a16:creationId xmlns:a16="http://schemas.microsoft.com/office/drawing/2014/main" id="{8B45BD61-DC9A-F7BB-DCA6-DFF959734117}"/>
              </a:ext>
            </a:extLst>
          </p:cNvPr>
          <p:cNvPicPr>
            <a:picLocks noChangeAspect="1"/>
          </p:cNvPicPr>
          <p:nvPr/>
        </p:nvPicPr>
        <p:blipFill>
          <a:blip r:embed="rId2"/>
          <a:srcRect r="4154"/>
          <a:stretch>
            <a:fillRect/>
          </a:stretch>
        </p:blipFill>
        <p:spPr>
          <a:xfrm>
            <a:off x="157480" y="1702986"/>
            <a:ext cx="6297326" cy="4380175"/>
          </a:xfrm>
          <a:prstGeom prst="rect">
            <a:avLst/>
          </a:prstGeom>
          <a:ln>
            <a:solidFill>
              <a:schemeClr val="tx1"/>
            </a:solidFill>
          </a:ln>
        </p:spPr>
      </p:pic>
      <p:sp>
        <p:nvSpPr>
          <p:cNvPr id="3" name="Content Placeholder 2">
            <a:extLst>
              <a:ext uri="{FF2B5EF4-FFF2-40B4-BE49-F238E27FC236}">
                <a16:creationId xmlns:a16="http://schemas.microsoft.com/office/drawing/2014/main" id="{69696123-9FBE-ECA8-B5EA-FA73E2F36674}"/>
              </a:ext>
            </a:extLst>
          </p:cNvPr>
          <p:cNvSpPr>
            <a:spLocks noGrp="1"/>
          </p:cNvSpPr>
          <p:nvPr>
            <p:ph idx="1"/>
          </p:nvPr>
        </p:nvSpPr>
        <p:spPr>
          <a:xfrm>
            <a:off x="6477000" y="1711864"/>
            <a:ext cx="2590800" cy="4449763"/>
          </a:xfrm>
        </p:spPr>
        <p:txBody>
          <a:bodyPr/>
          <a:lstStyle/>
          <a:p>
            <a:r>
              <a:rPr lang="en-US" sz="1800" dirty="0">
                <a:solidFill>
                  <a:srgbClr val="000000"/>
                </a:solidFill>
              </a:rPr>
              <a:t>MassHealth members may utilize the provider directory on Mass.gov, using a variety of search criteria</a:t>
            </a:r>
          </a:p>
          <a:p>
            <a:endParaRPr lang="en-US" sz="1800" dirty="0">
              <a:solidFill>
                <a:srgbClr val="000000"/>
              </a:solidFill>
            </a:endParaRPr>
          </a:p>
          <a:p>
            <a:r>
              <a:rPr lang="en-US" sz="1800" dirty="0">
                <a:solidFill>
                  <a:srgbClr val="000000"/>
                </a:solidFill>
              </a:rPr>
              <a:t>Providers can be sorted by the most essential services needed, such as primary care providers, behavioral health, hospitals, etc. </a:t>
            </a:r>
          </a:p>
          <a:p>
            <a:endParaRPr lang="en-US" sz="1600" dirty="0"/>
          </a:p>
        </p:txBody>
      </p:sp>
      <p:sp>
        <p:nvSpPr>
          <p:cNvPr id="13" name="TextBox 12">
            <a:extLst>
              <a:ext uri="{FF2B5EF4-FFF2-40B4-BE49-F238E27FC236}">
                <a16:creationId xmlns:a16="http://schemas.microsoft.com/office/drawing/2014/main" id="{2D7A124F-551F-E6DD-23D4-EB5C16B6C74C}"/>
              </a:ext>
            </a:extLst>
          </p:cNvPr>
          <p:cNvSpPr txBox="1"/>
          <p:nvPr/>
        </p:nvSpPr>
        <p:spPr>
          <a:xfrm>
            <a:off x="1245968" y="6159192"/>
            <a:ext cx="41203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a:ea typeface="+mn-ea"/>
                <a:cs typeface="+mn-cs"/>
              </a:rPr>
              <a:t>Visit the </a:t>
            </a:r>
            <a:r>
              <a:rPr kumimoji="0" lang="en-US" sz="1800" b="0" i="0" u="none" strike="noStrike" kern="1200" cap="none" spc="0" normalizeH="0" baseline="0" noProof="0" dirty="0">
                <a:ln>
                  <a:noFill/>
                </a:ln>
                <a:solidFill>
                  <a:srgbClr val="0000FF"/>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MassHealth Provider Directory</a:t>
            </a:r>
            <a:endParaRPr kumimoji="0" lang="en-US" sz="1800" b="0" i="0" u="none" strike="noStrike" kern="1200" cap="none" spc="0" normalizeH="0" baseline="0" noProof="0" dirty="0">
              <a:ln>
                <a:noFill/>
              </a:ln>
              <a:solidFill>
                <a:srgbClr val="0000FF"/>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94A2783-763A-4CB1-3447-C34E7D3DA4E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22</a:t>
            </a:fld>
            <a:endParaRPr lang="en-US" altLang="en-US" dirty="0"/>
          </a:p>
        </p:txBody>
      </p:sp>
    </p:spTree>
    <p:extLst>
      <p:ext uri="{BB962C8B-B14F-4D97-AF65-F5344CB8AC3E}">
        <p14:creationId xmlns:p14="http://schemas.microsoft.com/office/powerpoint/2010/main" val="1330208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D9069-0DE1-6669-1B97-BBA0BCE22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A2877-0D7F-9808-AA3C-046D5C5CF552}"/>
              </a:ext>
            </a:extLst>
          </p:cNvPr>
          <p:cNvSpPr>
            <a:spLocks noGrp="1"/>
          </p:cNvSpPr>
          <p:nvPr>
            <p:ph type="title"/>
          </p:nvPr>
        </p:nvSpPr>
        <p:spPr>
          <a:xfrm>
            <a:off x="457200" y="304800"/>
            <a:ext cx="6934200" cy="838200"/>
          </a:xfrm>
        </p:spPr>
        <p:txBody>
          <a:bodyPr/>
          <a:lstStyle/>
          <a:p>
            <a:r>
              <a:rPr lang="en-US" sz="3600" dirty="0"/>
              <a:t>Directory on Mass.gov (continued) </a:t>
            </a:r>
          </a:p>
        </p:txBody>
      </p:sp>
      <p:sp>
        <p:nvSpPr>
          <p:cNvPr id="3" name="Content Placeholder 2">
            <a:extLst>
              <a:ext uri="{FF2B5EF4-FFF2-40B4-BE49-F238E27FC236}">
                <a16:creationId xmlns:a16="http://schemas.microsoft.com/office/drawing/2014/main" id="{BB4FF4C7-2DF8-89B5-ED17-ED2D353B6D1E}"/>
              </a:ext>
            </a:extLst>
          </p:cNvPr>
          <p:cNvSpPr>
            <a:spLocks noGrp="1"/>
          </p:cNvSpPr>
          <p:nvPr>
            <p:ph idx="1"/>
          </p:nvPr>
        </p:nvSpPr>
        <p:spPr>
          <a:xfrm>
            <a:off x="228600" y="1726843"/>
            <a:ext cx="2286000" cy="4427386"/>
          </a:xfrm>
        </p:spPr>
        <p:txBody>
          <a:bodyPr/>
          <a:lstStyle/>
          <a:p>
            <a:r>
              <a:rPr lang="en-US" sz="1800" dirty="0">
                <a:solidFill>
                  <a:srgbClr val="000000"/>
                </a:solidFill>
              </a:rPr>
              <a:t>Searches can be narrowed down even further once a category of provider has been chosen</a:t>
            </a:r>
          </a:p>
          <a:p>
            <a:pPr>
              <a:spcBef>
                <a:spcPts val="2400"/>
              </a:spcBef>
            </a:pPr>
            <a:r>
              <a:rPr lang="en-US" sz="1800" dirty="0">
                <a:solidFill>
                  <a:srgbClr val="000000"/>
                </a:solidFill>
              </a:rPr>
              <a:t>Using the newly required data elements, MassHealth members could narrow their search to find a location that accommodates their health needs </a:t>
            </a:r>
          </a:p>
          <a:p>
            <a:endParaRPr lang="en-US" sz="1600" dirty="0">
              <a:solidFill>
                <a:srgbClr val="000000"/>
              </a:solidFill>
            </a:endParaRPr>
          </a:p>
          <a:p>
            <a:pPr marL="0" indent="0">
              <a:buNone/>
            </a:pPr>
            <a:endParaRPr lang="en-US" sz="1600" dirty="0">
              <a:solidFill>
                <a:srgbClr val="000000"/>
              </a:solidFill>
            </a:endParaRPr>
          </a:p>
          <a:p>
            <a:endParaRPr lang="en-US" sz="1600" dirty="0"/>
          </a:p>
        </p:txBody>
      </p:sp>
      <p:pic>
        <p:nvPicPr>
          <p:cNvPr id="8" name="Picture 7" descr="Primary care providers (PCP) search screen on mass.gov website.">
            <a:extLst>
              <a:ext uri="{FF2B5EF4-FFF2-40B4-BE49-F238E27FC236}">
                <a16:creationId xmlns:a16="http://schemas.microsoft.com/office/drawing/2014/main" id="{52EEC313-579B-12F8-82B4-18D315C3249E}"/>
              </a:ext>
            </a:extLst>
          </p:cNvPr>
          <p:cNvPicPr>
            <a:picLocks noChangeAspect="1"/>
          </p:cNvPicPr>
          <p:nvPr/>
        </p:nvPicPr>
        <p:blipFill>
          <a:blip r:embed="rId2"/>
          <a:stretch>
            <a:fillRect/>
          </a:stretch>
        </p:blipFill>
        <p:spPr>
          <a:xfrm>
            <a:off x="2618471" y="1727890"/>
            <a:ext cx="6296929" cy="3842496"/>
          </a:xfrm>
          <a:prstGeom prst="rect">
            <a:avLst/>
          </a:prstGeom>
          <a:ln>
            <a:solidFill>
              <a:schemeClr val="tx1"/>
            </a:solidFill>
          </a:ln>
        </p:spPr>
      </p:pic>
      <p:sp>
        <p:nvSpPr>
          <p:cNvPr id="13" name="TextBox 12">
            <a:extLst>
              <a:ext uri="{FF2B5EF4-FFF2-40B4-BE49-F238E27FC236}">
                <a16:creationId xmlns:a16="http://schemas.microsoft.com/office/drawing/2014/main" id="{5E117F62-2B83-C092-4B8C-B6A213C1F064}"/>
              </a:ext>
            </a:extLst>
          </p:cNvPr>
          <p:cNvSpPr txBox="1"/>
          <p:nvPr/>
        </p:nvSpPr>
        <p:spPr>
          <a:xfrm>
            <a:off x="2618471" y="6154229"/>
            <a:ext cx="40371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Visit the </a:t>
            </a:r>
            <a:r>
              <a:rPr kumimoji="0" lang="en-US" sz="1800" b="0" i="0" u="none" strike="noStrike" kern="1200" cap="none" spc="0" normalizeH="0" baseline="0" noProof="0" dirty="0">
                <a:ln>
                  <a:noFill/>
                </a:ln>
                <a:solidFill>
                  <a:srgbClr val="000000"/>
                </a:solidFill>
                <a:effectLst/>
                <a:uLnTx/>
                <a:uFillTx/>
                <a:latin typeface="Calibri"/>
                <a:ea typeface="+mn-ea"/>
                <a:cs typeface="+mn-cs"/>
                <a:hlinkClick r:id="rId3"/>
              </a:rPr>
              <a:t>MassHealth Provider Directory</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68527660-9AED-2937-6BE0-0D3368FDBB1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23</a:t>
            </a:fld>
            <a:endParaRPr lang="en-US" altLang="en-US" dirty="0"/>
          </a:p>
        </p:txBody>
      </p:sp>
    </p:spTree>
    <p:extLst>
      <p:ext uri="{BB962C8B-B14F-4D97-AF65-F5344CB8AC3E}">
        <p14:creationId xmlns:p14="http://schemas.microsoft.com/office/powerpoint/2010/main" val="3164849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42CC6-22FE-DCEA-B2C7-FD6FB237C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2EA80-EFA0-9E3E-F3D3-BB1896824311}"/>
              </a:ext>
            </a:extLst>
          </p:cNvPr>
          <p:cNvSpPr>
            <a:spLocks noGrp="1"/>
          </p:cNvSpPr>
          <p:nvPr>
            <p:ph type="title"/>
          </p:nvPr>
        </p:nvSpPr>
        <p:spPr>
          <a:xfrm>
            <a:off x="457200" y="304800"/>
            <a:ext cx="7086600" cy="838200"/>
          </a:xfrm>
        </p:spPr>
        <p:txBody>
          <a:bodyPr/>
          <a:lstStyle/>
          <a:p>
            <a:r>
              <a:rPr lang="en-US" sz="3600" dirty="0"/>
              <a:t>Updating Directory Information</a:t>
            </a:r>
          </a:p>
        </p:txBody>
      </p:sp>
      <p:pic>
        <p:nvPicPr>
          <p:cNvPr id="5" name="Picture 4" descr="MassHealth Provider Self-Service screen.">
            <a:extLst>
              <a:ext uri="{FF2B5EF4-FFF2-40B4-BE49-F238E27FC236}">
                <a16:creationId xmlns:a16="http://schemas.microsoft.com/office/drawing/2014/main" id="{CD3E7DB1-6B05-8186-886D-8BCB1AF01B02}"/>
              </a:ext>
            </a:extLst>
          </p:cNvPr>
          <p:cNvPicPr>
            <a:picLocks noChangeAspect="1"/>
          </p:cNvPicPr>
          <p:nvPr/>
        </p:nvPicPr>
        <p:blipFill>
          <a:blip r:embed="rId3"/>
          <a:stretch>
            <a:fillRect/>
          </a:stretch>
        </p:blipFill>
        <p:spPr>
          <a:xfrm>
            <a:off x="134883" y="1905000"/>
            <a:ext cx="4970517" cy="3733800"/>
          </a:xfrm>
          <a:prstGeom prst="rect">
            <a:avLst/>
          </a:prstGeom>
          <a:ln>
            <a:solidFill>
              <a:schemeClr val="tx1"/>
            </a:solidFill>
          </a:ln>
        </p:spPr>
      </p:pic>
      <p:sp>
        <p:nvSpPr>
          <p:cNvPr id="4" name="TextBox 3">
            <a:extLst>
              <a:ext uri="{FF2B5EF4-FFF2-40B4-BE49-F238E27FC236}">
                <a16:creationId xmlns:a16="http://schemas.microsoft.com/office/drawing/2014/main" id="{6233D2D9-9776-C9C9-5967-88AE8F9243DC}"/>
              </a:ext>
            </a:extLst>
          </p:cNvPr>
          <p:cNvSpPr txBox="1"/>
          <p:nvPr/>
        </p:nvSpPr>
        <p:spPr>
          <a:xfrm>
            <a:off x="571500" y="6031468"/>
            <a:ext cx="4686300" cy="369332"/>
          </a:xfrm>
          <a:prstGeom prst="rect">
            <a:avLst/>
          </a:prstGeom>
          <a:noFill/>
        </p:spPr>
        <p:txBody>
          <a:bodyPr wrap="square" rtlCol="0">
            <a:spAutoFit/>
          </a:bodyPr>
          <a:lstStyle/>
          <a:p>
            <a:pPr>
              <a:defRPr/>
            </a:pPr>
            <a:r>
              <a:rPr lang="en-US" dirty="0">
                <a:solidFill>
                  <a:srgbClr val="000000"/>
                </a:solidFill>
              </a:rPr>
              <a:t>Visit the </a:t>
            </a:r>
            <a:r>
              <a:rPr lang="en-US" dirty="0">
                <a:solidFill>
                  <a:srgbClr val="000000"/>
                </a:solidFill>
                <a:hlinkClick r:id="rId4"/>
              </a:rPr>
              <a:t>MassHealth Provider Directory</a:t>
            </a:r>
            <a:endParaRPr lang="en-US" dirty="0">
              <a:solidFill>
                <a:srgbClr val="000000"/>
              </a:solidFill>
            </a:endParaRPr>
          </a:p>
        </p:txBody>
      </p:sp>
      <p:sp>
        <p:nvSpPr>
          <p:cNvPr id="3" name="Content Placeholder 2">
            <a:extLst>
              <a:ext uri="{FF2B5EF4-FFF2-40B4-BE49-F238E27FC236}">
                <a16:creationId xmlns:a16="http://schemas.microsoft.com/office/drawing/2014/main" id="{6B07F063-D6D2-AE1D-5582-AE38C044EE8D}"/>
              </a:ext>
            </a:extLst>
          </p:cNvPr>
          <p:cNvSpPr>
            <a:spLocks noGrp="1"/>
          </p:cNvSpPr>
          <p:nvPr>
            <p:ph idx="1"/>
          </p:nvPr>
        </p:nvSpPr>
        <p:spPr>
          <a:xfrm>
            <a:off x="5257800" y="1654206"/>
            <a:ext cx="3657600" cy="4891596"/>
          </a:xfrm>
        </p:spPr>
        <p:txBody>
          <a:bodyPr/>
          <a:lstStyle/>
          <a:p>
            <a:pPr>
              <a:spcBef>
                <a:spcPts val="600"/>
              </a:spcBef>
            </a:pPr>
            <a:r>
              <a:rPr lang="en-US" sz="1800" dirty="0"/>
              <a:t>MassHealth providers are advised that any changes to their information, such as linking to a new group practice or moving addresses, are required they be updated. This information will be reflected in the directory for accuracy</a:t>
            </a:r>
          </a:p>
          <a:p>
            <a:pPr>
              <a:spcBef>
                <a:spcPts val="600"/>
              </a:spcBef>
            </a:pPr>
            <a:r>
              <a:rPr lang="en-US" sz="1800" dirty="0"/>
              <a:t>The provider directory file update request is targeted to go live by November 2025 </a:t>
            </a:r>
          </a:p>
          <a:p>
            <a:pPr>
              <a:spcBef>
                <a:spcPts val="600"/>
              </a:spcBef>
            </a:pPr>
            <a:r>
              <a:rPr lang="en-US" sz="1800" dirty="0"/>
              <a:t>Providers can update their directory related information, and any other changes, by initiating an update request using MassHealth Provider Self-Service (PSS)</a:t>
            </a:r>
          </a:p>
          <a:p>
            <a:endParaRPr lang="en-US" sz="1800" dirty="0"/>
          </a:p>
        </p:txBody>
      </p:sp>
      <p:sp>
        <p:nvSpPr>
          <p:cNvPr id="6" name="Slide Number Placeholder 5">
            <a:extLst>
              <a:ext uri="{FF2B5EF4-FFF2-40B4-BE49-F238E27FC236}">
                <a16:creationId xmlns:a16="http://schemas.microsoft.com/office/drawing/2014/main" id="{2D3E3539-A609-3EC8-4BF3-BDC42FFE0D8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24</a:t>
            </a:fld>
            <a:endParaRPr lang="en-US" altLang="en-US" dirty="0"/>
          </a:p>
        </p:txBody>
      </p:sp>
    </p:spTree>
    <p:extLst>
      <p:ext uri="{BB962C8B-B14F-4D97-AF65-F5344CB8AC3E}">
        <p14:creationId xmlns:p14="http://schemas.microsoft.com/office/powerpoint/2010/main" val="1021048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ECCB4-76CA-4C0F-C4EA-B8E430A277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DF2AC2-F453-3EFD-872C-7BA6112CCD1E}"/>
              </a:ext>
            </a:extLst>
          </p:cNvPr>
          <p:cNvSpPr>
            <a:spLocks noGrp="1"/>
          </p:cNvSpPr>
          <p:nvPr>
            <p:ph type="title"/>
          </p:nvPr>
        </p:nvSpPr>
        <p:spPr>
          <a:xfrm>
            <a:off x="1295400" y="2235517"/>
            <a:ext cx="6553199" cy="1262285"/>
          </a:xfrm>
        </p:spPr>
        <p:txBody>
          <a:bodyPr/>
          <a:lstStyle/>
          <a:p>
            <a:pPr algn="ctr" defTabSz="457200" eaLnBrk="1" fontAlgn="auto" hangingPunct="1">
              <a:spcBef>
                <a:spcPts val="0"/>
              </a:spcBef>
              <a:spcAft>
                <a:spcPts val="0"/>
              </a:spcAft>
              <a:buClrTx/>
              <a:tabLst>
                <a:tab pos="220980" algn="l"/>
                <a:tab pos="457200" algn="l"/>
              </a:tabLst>
              <a:defRPr/>
            </a:pPr>
            <a:r>
              <a:rPr lang="en-US" sz="3200" dirty="0">
                <a:latin typeface="Calibri" panose="020F0502020204030204" pitchFamily="34" charset="0"/>
                <a:ea typeface="Calibri" panose="020F0502020204030204" pitchFamily="34" charset="0"/>
                <a:cs typeface="Times New Roman" panose="02020603050405020304" pitchFamily="18" charset="0"/>
              </a:rPr>
              <a:t>Dental</a:t>
            </a:r>
            <a:r>
              <a:rPr lang="en-US"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Updates</a:t>
            </a:r>
            <a:endParaRPr lang="en-US" sz="2800" b="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3DE3E1E-DB6A-6D44-56D9-73BEFA8814C2}"/>
              </a:ext>
            </a:extLst>
          </p:cNvPr>
          <p:cNvSpPr txBox="1"/>
          <p:nvPr/>
        </p:nvSpPr>
        <p:spPr>
          <a:xfrm>
            <a:off x="1340528" y="3355651"/>
            <a:ext cx="6489577" cy="1384995"/>
          </a:xfrm>
          <a:prstGeom prst="rect">
            <a:avLst/>
          </a:prstGeom>
          <a:noFill/>
        </p:spPr>
        <p:txBody>
          <a:bodyPr wrap="square" rtlCol="0">
            <a:spAutoFit/>
          </a:bodyPr>
          <a:lstStyle/>
          <a:p>
            <a:pPr algn="ctr"/>
            <a:r>
              <a:rPr lang="en-US" sz="2800" dirty="0">
                <a:solidFill>
                  <a:srgbClr val="002060"/>
                </a:solidFill>
              </a:rPr>
              <a:t>Presented by Michelle Croy, </a:t>
            </a:r>
          </a:p>
          <a:p>
            <a:pPr algn="ctr"/>
            <a:r>
              <a:rPr lang="en-US" sz="2800" dirty="0">
                <a:solidFill>
                  <a:srgbClr val="002060"/>
                </a:solidFill>
              </a:rPr>
              <a:t>Senior Provider Relations Specialist, MassHealth Business Support Services</a:t>
            </a:r>
          </a:p>
        </p:txBody>
      </p:sp>
      <p:sp>
        <p:nvSpPr>
          <p:cNvPr id="2" name="Slide Number Placeholder 1">
            <a:extLst>
              <a:ext uri="{FF2B5EF4-FFF2-40B4-BE49-F238E27FC236}">
                <a16:creationId xmlns:a16="http://schemas.microsoft.com/office/drawing/2014/main" id="{4E5BD546-AE55-7FE0-2031-D491893ED21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25</a:t>
            </a:fld>
            <a:endParaRPr lang="en-US" altLang="en-US" dirty="0"/>
          </a:p>
        </p:txBody>
      </p:sp>
    </p:spTree>
    <p:custDataLst>
      <p:tags r:id="rId1"/>
    </p:custDataLst>
    <p:extLst>
      <p:ext uri="{BB962C8B-B14F-4D97-AF65-F5344CB8AC3E}">
        <p14:creationId xmlns:p14="http://schemas.microsoft.com/office/powerpoint/2010/main" val="282127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Dental TPA Vendor Transition Update</a:t>
            </a:r>
          </a:p>
        </p:txBody>
      </p:sp>
      <p:sp>
        <p:nvSpPr>
          <p:cNvPr id="2" name="Content Placeholder 1">
            <a:extLst>
              <a:ext uri="{FF2B5EF4-FFF2-40B4-BE49-F238E27FC236}">
                <a16:creationId xmlns:a16="http://schemas.microsoft.com/office/drawing/2014/main" id="{30296C36-A2F9-467D-873A-3CA75B97321C}"/>
              </a:ext>
            </a:extLst>
          </p:cNvPr>
          <p:cNvSpPr>
            <a:spLocks noGrp="1"/>
          </p:cNvSpPr>
          <p:nvPr>
            <p:ph idx="1"/>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The anticipated operational start date for the new Dental TPA is delayed and is no longer February 1, 2026. The new anticipated operational start date will be announced in the coming weeks in a future communication from EOHHS</a:t>
            </a:r>
          </a:p>
        </p:txBody>
      </p:sp>
      <p:sp>
        <p:nvSpPr>
          <p:cNvPr id="3" name="Slide Number Placeholder 2">
            <a:extLst>
              <a:ext uri="{FF2B5EF4-FFF2-40B4-BE49-F238E27FC236}">
                <a16:creationId xmlns:a16="http://schemas.microsoft.com/office/drawing/2014/main" id="{BCE65540-4D14-43D1-B2C6-59D988F6F14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i="0" u="none" strike="noStrike" kern="1200" cap="none" spc="0" normalizeH="0" baseline="0" noProof="0" dirty="0">
              <a:ln>
                <a:noFill/>
              </a:ln>
              <a:solidFill>
                <a:srgbClr val="898989"/>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2874848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23955-CC7F-2239-7460-5756FBA3BF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4EA7DE-7982-EABD-58A1-34CFA9F74080}"/>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What does this mean?</a:t>
            </a:r>
          </a:p>
        </p:txBody>
      </p:sp>
      <p:sp>
        <p:nvSpPr>
          <p:cNvPr id="2" name="Content Placeholder 1">
            <a:extLst>
              <a:ext uri="{FF2B5EF4-FFF2-40B4-BE49-F238E27FC236}">
                <a16:creationId xmlns:a16="http://schemas.microsoft.com/office/drawing/2014/main" id="{95A2A5E8-AC69-72EB-6BC6-A093920774ED}"/>
              </a:ext>
            </a:extLst>
          </p:cNvPr>
          <p:cNvSpPr>
            <a:spLocks noGrp="1"/>
          </p:cNvSpPr>
          <p:nvPr>
            <p:ph idx="1"/>
          </p:nvPr>
        </p:nvSpPr>
        <p:spPr>
          <a:xfrm>
            <a:off x="457200" y="1360502"/>
            <a:ext cx="8229600" cy="5360973"/>
          </a:xfrm>
        </p:spPr>
        <p:txBody>
          <a:bodyPr/>
          <a:lstStyle/>
          <a:p>
            <a:pPr lvl="0">
              <a:buSzPct val="105000"/>
              <a:buFont typeface="Arial" panose="020B0604020202020204" pitchFamily="34" charset="0"/>
              <a:buChar char="•"/>
              <a:tabLst>
                <a:tab pos="457200" algn="l"/>
              </a:tabLst>
            </a:pPr>
            <a:r>
              <a:rPr lang="en-US" sz="2200" dirty="0">
                <a:solidFill>
                  <a:srgbClr val="403F42"/>
                </a:solidFill>
                <a:effectLst/>
                <a:latin typeface="Calibri" panose="020F0502020204030204" pitchFamily="34" charset="0"/>
                <a:ea typeface="Calibri" panose="020F0502020204030204" pitchFamily="34" charset="0"/>
                <a:cs typeface="Calibri" panose="020F0502020204030204" pitchFamily="34" charset="0"/>
              </a:rPr>
              <a:t>The current MassHealth Dental Program TPA, </a:t>
            </a:r>
            <a:r>
              <a:rPr lang="en-US" sz="2200" dirty="0" err="1">
                <a:solidFill>
                  <a:srgbClr val="403F42"/>
                </a:solidFill>
                <a:latin typeface="Calibri" panose="020F0502020204030204" pitchFamily="34" charset="0"/>
                <a:ea typeface="Calibri" panose="020F0502020204030204" pitchFamily="34" charset="0"/>
                <a:cs typeface="Calibri" panose="020F0502020204030204" pitchFamily="34" charset="0"/>
              </a:rPr>
              <a:t>BeneCare</a:t>
            </a:r>
            <a:r>
              <a:rPr lang="en-US" sz="2200" dirty="0">
                <a:solidFill>
                  <a:srgbClr val="403F42"/>
                </a:solidFill>
                <a:latin typeface="Calibri" panose="020F0502020204030204" pitchFamily="34" charset="0"/>
                <a:ea typeface="Calibri" panose="020F0502020204030204" pitchFamily="34" charset="0"/>
                <a:cs typeface="Calibri" panose="020F0502020204030204" pitchFamily="34" charset="0"/>
              </a:rPr>
              <a:t> will</a:t>
            </a:r>
            <a:r>
              <a:rPr lang="en-US" sz="2200" dirty="0">
                <a:solidFill>
                  <a:srgbClr val="403F42"/>
                </a:solidFill>
                <a:effectLst/>
                <a:latin typeface="Calibri" panose="020F0502020204030204" pitchFamily="34" charset="0"/>
                <a:ea typeface="Calibri" panose="020F0502020204030204" pitchFamily="34" charset="0"/>
                <a:cs typeface="Calibri" panose="020F0502020204030204" pitchFamily="34" charset="0"/>
              </a:rPr>
              <a:t> continue as the Dental TPA for MassHealth until the transition to </a:t>
            </a:r>
            <a:r>
              <a:rPr lang="en-US" sz="2200" dirty="0" err="1">
                <a:solidFill>
                  <a:srgbClr val="403F42"/>
                </a:solidFill>
                <a:latin typeface="Calibri" panose="020F0502020204030204" pitchFamily="34" charset="0"/>
                <a:ea typeface="Calibri" panose="020F0502020204030204" pitchFamily="34" charset="0"/>
                <a:cs typeface="Calibri" panose="020F0502020204030204" pitchFamily="34" charset="0"/>
              </a:rPr>
              <a:t>DentaQuest</a:t>
            </a:r>
            <a:r>
              <a:rPr lang="en-US" sz="2200" dirty="0">
                <a:solidFill>
                  <a:srgbClr val="403F42"/>
                </a:solidFill>
                <a:effectLst/>
                <a:latin typeface="Calibri" panose="020F0502020204030204" pitchFamily="34" charset="0"/>
                <a:ea typeface="Calibri" panose="020F0502020204030204" pitchFamily="34" charset="0"/>
                <a:cs typeface="Calibri" panose="020F0502020204030204" pitchFamily="34" charset="0"/>
              </a:rPr>
              <a:t>. Please conduct business as usual until otherwise specified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R="0" lvl="0">
              <a:spcBef>
                <a:spcPts val="2400"/>
              </a:spcBef>
              <a:buSzPct val="105000"/>
              <a:buFont typeface="Arial" panose="020B0604020202020204" pitchFamily="34" charset="0"/>
              <a:buChar char="•"/>
              <a:tabLst>
                <a:tab pos="457200" algn="l"/>
              </a:tabLst>
            </a:pPr>
            <a:r>
              <a:rPr lang="en-US" sz="2200" dirty="0">
                <a:solidFill>
                  <a:srgbClr val="403F42"/>
                </a:solidFill>
                <a:effectLst/>
                <a:latin typeface="Calibri" panose="020F0502020204030204" pitchFamily="34" charset="0"/>
                <a:ea typeface="Calibri" panose="020F0502020204030204" pitchFamily="34" charset="0"/>
                <a:cs typeface="Calibri" panose="020F0502020204030204" pitchFamily="34" charset="0"/>
              </a:rPr>
              <a:t>Provider training dates, contact information and any other operational considerations related to </a:t>
            </a:r>
            <a:r>
              <a:rPr lang="en-US" sz="2200" dirty="0">
                <a:solidFill>
                  <a:srgbClr val="403F42"/>
                </a:solidFill>
                <a:latin typeface="Calibri" panose="020F0502020204030204" pitchFamily="34" charset="0"/>
                <a:ea typeface="Calibri" panose="020F0502020204030204" pitchFamily="34" charset="0"/>
                <a:cs typeface="Calibri" panose="020F0502020204030204" pitchFamily="34" charset="0"/>
              </a:rPr>
              <a:t>thi</a:t>
            </a:r>
            <a:r>
              <a:rPr lang="en-US" sz="2200" dirty="0">
                <a:solidFill>
                  <a:srgbClr val="403F42"/>
                </a:solidFill>
                <a:effectLst/>
                <a:latin typeface="Calibri" panose="020F0502020204030204" pitchFamily="34" charset="0"/>
                <a:ea typeface="Calibri" panose="020F0502020204030204" pitchFamily="34" charset="0"/>
                <a:cs typeface="Calibri" panose="020F0502020204030204" pitchFamily="34" charset="0"/>
              </a:rPr>
              <a:t>s transition will be announced in a subsequent correspondence in early 2026 </a:t>
            </a:r>
          </a:p>
          <a:p>
            <a:pPr marL="0" marR="0">
              <a:spcBef>
                <a:spcPts val="2400"/>
              </a:spcBef>
              <a:buFont typeface="Arial" panose="020B0604020202020204" pitchFamily="34" charset="0"/>
              <a:buChar char="•"/>
            </a:pPr>
            <a:r>
              <a:rPr lang="en-US" sz="2200" dirty="0">
                <a:solidFill>
                  <a:srgbClr val="403F42"/>
                </a:solidFill>
                <a:latin typeface="Calibri" panose="020F0502020204030204" pitchFamily="34" charset="0"/>
                <a:ea typeface="Calibri" panose="020F0502020204030204" pitchFamily="34" charset="0"/>
                <a:cs typeface="Calibri" panose="020F0502020204030204" pitchFamily="34" charset="0"/>
                <a:hlinkClick r:id="rId3"/>
              </a:rPr>
              <a:t>Frequently asked questions regarding the transition </a:t>
            </a:r>
            <a:endParaRPr lang="en-US" sz="2200" dirty="0">
              <a:solidFill>
                <a:srgbClr val="403F42"/>
              </a:solidFill>
              <a:latin typeface="Calibri" panose="020F0502020204030204" pitchFamily="34" charset="0"/>
              <a:ea typeface="Calibri" panose="020F0502020204030204" pitchFamily="34" charset="0"/>
              <a:cs typeface="Calibri" panose="020F0502020204030204" pitchFamily="34" charset="0"/>
            </a:endParaRPr>
          </a:p>
          <a:p>
            <a:pPr marR="0">
              <a:spcBef>
                <a:spcPts val="2400"/>
              </a:spcBef>
              <a:buFont typeface="Arial" panose="020B0604020202020204" pitchFamily="34" charset="0"/>
              <a:buChar char="•"/>
              <a:tabLst>
                <a:tab pos="346075" algn="l"/>
              </a:tabLst>
            </a:pPr>
            <a:r>
              <a:rPr lang="en-US" sz="2200" dirty="0">
                <a:solidFill>
                  <a:srgbClr val="403F42"/>
                </a:solidFill>
                <a:effectLst/>
                <a:latin typeface="Calibri" panose="020F0502020204030204" pitchFamily="34" charset="0"/>
                <a:ea typeface="Calibri" panose="020F0502020204030204" pitchFamily="34" charset="0"/>
                <a:cs typeface="Calibri" panose="020F0502020204030204" pitchFamily="34" charset="0"/>
              </a:rPr>
              <a:t>Continue to contact Tuyen Vu for any dental inquiry at </a:t>
            </a:r>
            <a:r>
              <a:rPr lang="en-US" sz="2200" dirty="0">
                <a:solidFill>
                  <a:srgbClr val="403F42"/>
                </a:solidFill>
                <a:effectLst/>
                <a:latin typeface="Calibri" panose="020F0502020204030204" pitchFamily="34" charset="0"/>
                <a:ea typeface="Calibri" panose="020F0502020204030204" pitchFamily="34" charset="0"/>
                <a:cs typeface="Calibri" panose="020F0502020204030204" pitchFamily="34" charset="0"/>
                <a:hlinkClick r:id="rId4"/>
              </a:rPr>
              <a:t>Tuyen.vu@mass.gov</a:t>
            </a:r>
            <a:r>
              <a:rPr lang="en-US" sz="2200" dirty="0">
                <a:solidFill>
                  <a:srgbClr val="403F42"/>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DE52518C-1A05-DD0D-8A01-0F55D18C229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02BC5-986D-42D8-BF2F-B9D0692D83AF}" type="slidenum">
              <a:rPr kumimoji="0" lang="en-US" sz="1200" i="0" u="none" strike="noStrike" kern="1200" cap="none" spc="0" normalizeH="0" baseline="0" noProof="0" smtClean="0">
                <a:ln>
                  <a:noFill/>
                </a:ln>
                <a:solidFill>
                  <a:srgbClr val="898989"/>
                </a:solidFill>
                <a:effectLst/>
                <a:uLnTx/>
                <a:uFillTx/>
                <a:latin typeface="Arial" charset="0"/>
                <a:ea typeface="MS PGothic"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i="0" u="none" strike="noStrike" kern="1200" cap="none" spc="0" normalizeH="0" baseline="0" noProof="0" dirty="0">
              <a:ln>
                <a:noFill/>
              </a:ln>
              <a:solidFill>
                <a:srgbClr val="898989"/>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3291794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7EDB0-2B4A-4E85-72AF-EB0BF4251C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3CD58C-D43C-0415-72BE-56FCC9AFB01D}"/>
              </a:ext>
            </a:extLst>
          </p:cNvPr>
          <p:cNvSpPr>
            <a:spLocks noGrp="1"/>
          </p:cNvSpPr>
          <p:nvPr>
            <p:ph type="title" idx="4294967295"/>
          </p:nvPr>
        </p:nvSpPr>
        <p:spPr>
          <a:xfrm>
            <a:off x="987353" y="1957683"/>
            <a:ext cx="716929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342900" rtl="0" eaLnBrk="0" fontAlgn="base" latinLnBrk="0" hangingPunct="0">
              <a:lnSpc>
                <a:spcPct val="100000"/>
              </a:lnSpc>
              <a:spcBef>
                <a:spcPct val="0"/>
              </a:spcBef>
              <a:spcAft>
                <a:spcPct val="0"/>
              </a:spcAft>
              <a:buClrTx/>
              <a:buSzTx/>
              <a:buFontTx/>
              <a:buNone/>
              <a:tabLst/>
              <a:defRPr/>
            </a:pPr>
            <a:r>
              <a:rPr lang="en-US" sz="4000" dirty="0">
                <a:latin typeface="+mn-lt"/>
                <a:ea typeface="Calibri" panose="020F0502020204030204" pitchFamily="34" charset="0"/>
                <a:cs typeface="Calibri" panose="020F0502020204030204" pitchFamily="34" charset="0"/>
              </a:rPr>
              <a:t>Standardized Encounter Data Program (</a:t>
            </a:r>
            <a:r>
              <a:rPr lang="en-US" sz="4000" dirty="0" err="1">
                <a:latin typeface="+mn-lt"/>
                <a:ea typeface="Calibri" panose="020F0502020204030204" pitchFamily="34" charset="0"/>
                <a:cs typeface="Calibri" panose="020F0502020204030204" pitchFamily="34" charset="0"/>
              </a:rPr>
              <a:t>SENDPro</a:t>
            </a:r>
            <a:r>
              <a:rPr lang="en-US" sz="4000" dirty="0">
                <a:latin typeface="+mn-lt"/>
                <a:ea typeface="Calibri" panose="020F0502020204030204" pitchFamily="34" charset="0"/>
                <a:cs typeface="Calibri" panose="020F0502020204030204" pitchFamily="34" charset="0"/>
              </a:rPr>
              <a:t>)</a:t>
            </a:r>
            <a:endParaRPr lang="en-US" sz="2800" b="0" dirty="0">
              <a:latin typeface="+mn-lt"/>
              <a:ea typeface="Calibri" panose="020F0502020204030204" pitchFamily="34" charset="0"/>
            </a:endParaRPr>
          </a:p>
        </p:txBody>
      </p:sp>
      <p:sp>
        <p:nvSpPr>
          <p:cNvPr id="4" name="TextBox 3">
            <a:extLst>
              <a:ext uri="{FF2B5EF4-FFF2-40B4-BE49-F238E27FC236}">
                <a16:creationId xmlns:a16="http://schemas.microsoft.com/office/drawing/2014/main" id="{109750E0-3167-BB5C-A36F-D4158A0BA73D}"/>
              </a:ext>
            </a:extLst>
          </p:cNvPr>
          <p:cNvSpPr txBox="1"/>
          <p:nvPr/>
        </p:nvSpPr>
        <p:spPr>
          <a:xfrm>
            <a:off x="870012" y="3648722"/>
            <a:ext cx="7359588" cy="1384995"/>
          </a:xfrm>
          <a:prstGeom prst="rect">
            <a:avLst/>
          </a:prstGeom>
          <a:noFill/>
        </p:spPr>
        <p:txBody>
          <a:bodyPr wrap="square" rtlCol="0">
            <a:spAutoFit/>
          </a:bodyPr>
          <a:lstStyle/>
          <a:p>
            <a:pPr algn="ctr"/>
            <a:r>
              <a:rPr lang="en-US" sz="2800" dirty="0">
                <a:solidFill>
                  <a:srgbClr val="002060"/>
                </a:solidFill>
              </a:rPr>
              <a:t>Presented by Augustus </a:t>
            </a:r>
            <a:r>
              <a:rPr lang="en-US" sz="2800" dirty="0" err="1">
                <a:solidFill>
                  <a:srgbClr val="002060"/>
                </a:solidFill>
              </a:rPr>
              <a:t>Matekole</a:t>
            </a:r>
            <a:r>
              <a:rPr lang="en-US" sz="2800" dirty="0">
                <a:solidFill>
                  <a:srgbClr val="002060"/>
                </a:solidFill>
              </a:rPr>
              <a:t>, </a:t>
            </a:r>
          </a:p>
          <a:p>
            <a:pPr algn="ctr"/>
            <a:r>
              <a:rPr lang="en-US" sz="2800" dirty="0">
                <a:solidFill>
                  <a:srgbClr val="002060"/>
                </a:solidFill>
              </a:rPr>
              <a:t>Data Quality Manager - Strategy &amp; Partnerships, MassHealth Data Integrity Team</a:t>
            </a:r>
          </a:p>
        </p:txBody>
      </p:sp>
      <p:sp>
        <p:nvSpPr>
          <p:cNvPr id="2" name="Slide Number Placeholder 1">
            <a:extLst>
              <a:ext uri="{FF2B5EF4-FFF2-40B4-BE49-F238E27FC236}">
                <a16:creationId xmlns:a16="http://schemas.microsoft.com/office/drawing/2014/main" id="{AFF37417-483F-74BB-FD5B-5791A87C6CA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1136584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3EDF-D606-7FB2-B1A8-2FD1E5B9EDF1}"/>
              </a:ext>
            </a:extLst>
          </p:cNvPr>
          <p:cNvSpPr>
            <a:spLocks noGrp="1"/>
          </p:cNvSpPr>
          <p:nvPr>
            <p:ph type="title"/>
          </p:nvPr>
        </p:nvSpPr>
        <p:spPr/>
        <p:txBody>
          <a:bodyPr/>
          <a:lstStyle/>
          <a:p>
            <a:r>
              <a:rPr lang="en-US" sz="3600" dirty="0" err="1"/>
              <a:t>SENDPro</a:t>
            </a:r>
            <a:r>
              <a:rPr lang="en-US" sz="3600" dirty="0"/>
              <a:t>: Basics (slide 1 of 3)</a:t>
            </a:r>
          </a:p>
        </p:txBody>
      </p:sp>
      <p:sp>
        <p:nvSpPr>
          <p:cNvPr id="3" name="Content Placeholder 2">
            <a:extLst>
              <a:ext uri="{FF2B5EF4-FFF2-40B4-BE49-F238E27FC236}">
                <a16:creationId xmlns:a16="http://schemas.microsoft.com/office/drawing/2014/main" id="{A914A158-28FA-1C51-6D62-285A4E3E7E38}"/>
              </a:ext>
            </a:extLst>
          </p:cNvPr>
          <p:cNvSpPr>
            <a:spLocks noGrp="1"/>
          </p:cNvSpPr>
          <p:nvPr>
            <p:ph idx="1"/>
          </p:nvPr>
        </p:nvSpPr>
        <p:spPr>
          <a:xfrm>
            <a:off x="220980" y="1431925"/>
            <a:ext cx="8892540" cy="5121275"/>
          </a:xfrm>
        </p:spPr>
        <p:txBody>
          <a:bodyPr/>
          <a:lstStyle/>
          <a:p>
            <a:pPr>
              <a:spcAft>
                <a:spcPts val="600"/>
              </a:spcAft>
              <a:buClrTx/>
            </a:pPr>
            <a:r>
              <a:rPr lang="en-US" sz="1800" dirty="0"/>
              <a:t>Currently, Managed Care Entities (MCEs) submit post-adjudicated claims, or encounters, to MassHealth using a unique flat file data process. Starting in 2026 the current flat file format will be phased out in favor of standardized Electronic Data Interchange (EDI) files: </a:t>
            </a:r>
          </a:p>
          <a:p>
            <a:pPr lvl="1">
              <a:spcAft>
                <a:spcPts val="600"/>
              </a:spcAft>
              <a:buClrTx/>
              <a:buFont typeface="Arial" panose="020B0604020202020204" pitchFamily="34" charset="0"/>
              <a:buChar char="•"/>
            </a:pPr>
            <a:r>
              <a:rPr lang="en-US" sz="1800" dirty="0"/>
              <a:t>the 837 PACDR (Post-Adjudicated Claims Data Reporting) for medical and dental encounters, and</a:t>
            </a:r>
          </a:p>
          <a:p>
            <a:pPr lvl="1">
              <a:spcAft>
                <a:spcPts val="600"/>
              </a:spcAft>
              <a:buClrTx/>
              <a:buFont typeface="Arial" panose="020B0604020202020204" pitchFamily="34" charset="0"/>
              <a:buChar char="•"/>
            </a:pPr>
            <a:r>
              <a:rPr lang="en-US" sz="1800" dirty="0"/>
              <a:t>NCPDP (National Council of Prescription Drug Program) v51 for pharmacy encounters</a:t>
            </a:r>
          </a:p>
          <a:p>
            <a:pPr>
              <a:spcAft>
                <a:spcPts val="600"/>
              </a:spcAft>
              <a:buClrTx/>
            </a:pPr>
            <a:r>
              <a:rPr lang="en-US" sz="1800" dirty="0"/>
              <a:t>The new process complies with federal mandates, enhances MassHealth data compliance controls and validation, and improves data accuracy and integrity</a:t>
            </a:r>
          </a:p>
          <a:p>
            <a:endParaRPr lang="en-US" sz="1600" dirty="0"/>
          </a:p>
        </p:txBody>
      </p:sp>
      <p:sp>
        <p:nvSpPr>
          <p:cNvPr id="4" name="Slide Number Placeholder 3">
            <a:extLst>
              <a:ext uri="{FF2B5EF4-FFF2-40B4-BE49-F238E27FC236}">
                <a16:creationId xmlns:a16="http://schemas.microsoft.com/office/drawing/2014/main" id="{BD271DA5-FAD5-E0A6-B732-FEBA94E4447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29</a:t>
            </a:fld>
            <a:endParaRPr lang="en-US" altLang="en-US"/>
          </a:p>
        </p:txBody>
      </p:sp>
    </p:spTree>
    <p:extLst>
      <p:ext uri="{BB962C8B-B14F-4D97-AF65-F5344CB8AC3E}">
        <p14:creationId xmlns:p14="http://schemas.microsoft.com/office/powerpoint/2010/main" val="203072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7759" y="2224381"/>
            <a:ext cx="856949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200" b="1" i="0" u="none" strike="noStrike" kern="1200" cap="none" spc="0" normalizeH="0" baseline="0" noProof="0" dirty="0">
                <a:ln>
                  <a:noFill/>
                </a:ln>
                <a:solidFill>
                  <a:srgbClr val="002D5B"/>
                </a:solidFill>
                <a:effectLst/>
                <a:uLnTx/>
                <a:uFillTx/>
                <a:ea typeface="Calibri" panose="020F0502020204030204" pitchFamily="34" charset="0"/>
                <a:cs typeface="Calibri" panose="020F0502020204030204" pitchFamily="34" charset="0"/>
              </a:rPr>
              <a:t> ACO/MCO Changes 2026</a:t>
            </a:r>
            <a:endParaRPr kumimoji="0" lang="en-US" sz="32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27495BC-C04A-F3D7-FDA5-E3620AFCAED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3</a:t>
            </a:fld>
            <a:endParaRPr lang="en-US" altLang="en-US" dirty="0"/>
          </a:p>
        </p:txBody>
      </p:sp>
      <p:sp>
        <p:nvSpPr>
          <p:cNvPr id="7" name="TextBox 6">
            <a:extLst>
              <a:ext uri="{FF2B5EF4-FFF2-40B4-BE49-F238E27FC236}">
                <a16:creationId xmlns:a16="http://schemas.microsoft.com/office/drawing/2014/main" id="{3D30EB13-A18E-28DC-4B37-77B6F0B12EB9}"/>
              </a:ext>
            </a:extLst>
          </p:cNvPr>
          <p:cNvSpPr txBox="1"/>
          <p:nvPr/>
        </p:nvSpPr>
        <p:spPr>
          <a:xfrm>
            <a:off x="1905000" y="3286125"/>
            <a:ext cx="5638799" cy="1815882"/>
          </a:xfrm>
          <a:prstGeom prst="rect">
            <a:avLst/>
          </a:prstGeom>
          <a:noFill/>
        </p:spPr>
        <p:txBody>
          <a:bodyPr wrap="square" rtlCol="0">
            <a:spAutoFit/>
          </a:bodyPr>
          <a:lstStyle/>
          <a:p>
            <a:pPr algn="ctr"/>
            <a:r>
              <a:rPr lang="en-US" sz="2800" dirty="0">
                <a:solidFill>
                  <a:srgbClr val="002060"/>
                </a:solidFill>
              </a:rPr>
              <a:t>Presented by Michelle Croy,</a:t>
            </a:r>
          </a:p>
          <a:p>
            <a:pPr algn="ctr"/>
            <a:r>
              <a:rPr lang="en-US" sz="2800" dirty="0">
                <a:solidFill>
                  <a:srgbClr val="002060"/>
                </a:solidFill>
              </a:rPr>
              <a:t>Senior Provider Relations Specialist, </a:t>
            </a:r>
          </a:p>
          <a:p>
            <a:pPr algn="ctr"/>
            <a:r>
              <a:rPr lang="en-US" sz="2800" dirty="0">
                <a:solidFill>
                  <a:srgbClr val="002060"/>
                </a:solidFill>
              </a:rPr>
              <a:t>MassHealth Business Support Services</a:t>
            </a:r>
          </a:p>
        </p:txBody>
      </p:sp>
    </p:spTree>
    <p:custDataLst>
      <p:tags r:id="rId1"/>
    </p:custDataLst>
    <p:extLst>
      <p:ext uri="{BB962C8B-B14F-4D97-AF65-F5344CB8AC3E}">
        <p14:creationId xmlns:p14="http://schemas.microsoft.com/office/powerpoint/2010/main" val="3696019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B216B-FD66-BA8E-3316-56D27ACC9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0859F-9BBE-B487-934A-D7850AAA5FD4}"/>
              </a:ext>
            </a:extLst>
          </p:cNvPr>
          <p:cNvSpPr>
            <a:spLocks noGrp="1"/>
          </p:cNvSpPr>
          <p:nvPr>
            <p:ph type="title"/>
          </p:nvPr>
        </p:nvSpPr>
        <p:spPr/>
        <p:txBody>
          <a:bodyPr/>
          <a:lstStyle/>
          <a:p>
            <a:r>
              <a:rPr lang="en-US" sz="3600" dirty="0" err="1"/>
              <a:t>SENDPro</a:t>
            </a:r>
            <a:r>
              <a:rPr lang="en-US" sz="3600" dirty="0"/>
              <a:t>: Basics (slide 2 of 3)</a:t>
            </a:r>
          </a:p>
        </p:txBody>
      </p:sp>
      <p:sp>
        <p:nvSpPr>
          <p:cNvPr id="3" name="Content Placeholder 2">
            <a:extLst>
              <a:ext uri="{FF2B5EF4-FFF2-40B4-BE49-F238E27FC236}">
                <a16:creationId xmlns:a16="http://schemas.microsoft.com/office/drawing/2014/main" id="{7441153E-4B60-EBD3-8975-28BB8DDCEE53}"/>
              </a:ext>
            </a:extLst>
          </p:cNvPr>
          <p:cNvSpPr>
            <a:spLocks noGrp="1"/>
          </p:cNvSpPr>
          <p:nvPr>
            <p:ph idx="1"/>
          </p:nvPr>
        </p:nvSpPr>
        <p:spPr>
          <a:xfrm>
            <a:off x="220980" y="1431925"/>
            <a:ext cx="8892540" cy="5121275"/>
          </a:xfrm>
        </p:spPr>
        <p:txBody>
          <a:bodyPr/>
          <a:lstStyle/>
          <a:p>
            <a:pPr>
              <a:buClrTx/>
            </a:pPr>
            <a:r>
              <a:rPr lang="en-US" sz="1800" dirty="0"/>
              <a:t>Who is impacted by this change:</a:t>
            </a:r>
          </a:p>
          <a:p>
            <a:pPr marL="0" indent="0">
              <a:buNone/>
            </a:pPr>
            <a:endParaRPr lang="en-US" sz="1800" dirty="0"/>
          </a:p>
          <a:p>
            <a:endParaRPr lang="en-US" sz="1600" dirty="0"/>
          </a:p>
        </p:txBody>
      </p:sp>
      <p:graphicFrame>
        <p:nvGraphicFramePr>
          <p:cNvPr id="5" name="Table 4">
            <a:extLst>
              <a:ext uri="{FF2B5EF4-FFF2-40B4-BE49-F238E27FC236}">
                <a16:creationId xmlns:a16="http://schemas.microsoft.com/office/drawing/2014/main" id="{0B0D64D2-4729-16FC-83A4-5CAFF1DF38BA}"/>
              </a:ext>
            </a:extLst>
          </p:cNvPr>
          <p:cNvGraphicFramePr>
            <a:graphicFrameLocks noGrp="1"/>
          </p:cNvGraphicFramePr>
          <p:nvPr>
            <p:extLst>
              <p:ext uri="{D42A27DB-BD31-4B8C-83A1-F6EECF244321}">
                <p14:modId xmlns:p14="http://schemas.microsoft.com/office/powerpoint/2010/main" val="1410389388"/>
              </p:ext>
            </p:extLst>
          </p:nvPr>
        </p:nvGraphicFramePr>
        <p:xfrm>
          <a:off x="516636" y="2097088"/>
          <a:ext cx="8110728" cy="4023360"/>
        </p:xfrm>
        <a:graphic>
          <a:graphicData uri="http://schemas.openxmlformats.org/drawingml/2006/table">
            <a:tbl>
              <a:tblPr firstRow="1" bandRow="1">
                <a:tableStyleId>{5C22544A-7EE6-4342-B048-85BDC9FD1C3A}</a:tableStyleId>
              </a:tblPr>
              <a:tblGrid>
                <a:gridCol w="4055364">
                  <a:extLst>
                    <a:ext uri="{9D8B030D-6E8A-4147-A177-3AD203B41FA5}">
                      <a16:colId xmlns:a16="http://schemas.microsoft.com/office/drawing/2014/main" val="3574596901"/>
                    </a:ext>
                  </a:extLst>
                </a:gridCol>
                <a:gridCol w="4055364">
                  <a:extLst>
                    <a:ext uri="{9D8B030D-6E8A-4147-A177-3AD203B41FA5}">
                      <a16:colId xmlns:a16="http://schemas.microsoft.com/office/drawing/2014/main" val="3196691874"/>
                    </a:ext>
                  </a:extLst>
                </a:gridCol>
              </a:tblGrid>
              <a:tr h="370840">
                <a:tc>
                  <a:txBody>
                    <a:bodyPr/>
                    <a:lstStyle/>
                    <a:p>
                      <a:r>
                        <a:rPr lang="en-US" sz="1800" dirty="0"/>
                        <a:t>Types of Managed Care Entities</a:t>
                      </a:r>
                    </a:p>
                  </a:txBody>
                  <a:tcPr/>
                </a:tc>
                <a:tc>
                  <a:txBody>
                    <a:bodyPr/>
                    <a:lstStyle/>
                    <a:p>
                      <a:r>
                        <a:rPr lang="en-US" sz="1800" dirty="0"/>
                        <a:t>Names of Managed Care Entities (submitting encounters):</a:t>
                      </a:r>
                    </a:p>
                  </a:txBody>
                  <a:tcPr/>
                </a:tc>
                <a:extLst>
                  <a:ext uri="{0D108BD9-81ED-4DB2-BD59-A6C34878D82A}">
                    <a16:rowId xmlns:a16="http://schemas.microsoft.com/office/drawing/2014/main" val="1190977100"/>
                  </a:ext>
                </a:extLst>
              </a:tr>
              <a:tr h="370840">
                <a:tc>
                  <a:txBody>
                    <a:bodyPr/>
                    <a:lstStyle/>
                    <a:p>
                      <a:pPr marL="285750" indent="-285750">
                        <a:buFont typeface="Arial" panose="020B0604020202020204" pitchFamily="34" charset="0"/>
                        <a:buChar char="•"/>
                      </a:pPr>
                      <a:r>
                        <a:rPr lang="en-US" sz="1800" dirty="0"/>
                        <a:t>Accountable Care Organizations (ACOs)</a:t>
                      </a:r>
                    </a:p>
                    <a:p>
                      <a:pPr marL="285750" indent="-285750">
                        <a:buFont typeface="Arial" panose="020B0604020202020204" pitchFamily="34" charset="0"/>
                        <a:buChar char="•"/>
                      </a:pPr>
                      <a:r>
                        <a:rPr lang="en-US" sz="1800" dirty="0"/>
                        <a:t>Managed Care Organizations (MCOs)</a:t>
                      </a:r>
                    </a:p>
                    <a:p>
                      <a:pPr marL="285750" indent="-285750">
                        <a:buFont typeface="Arial" panose="020B0604020202020204" pitchFamily="34" charset="0"/>
                        <a:buChar char="•"/>
                      </a:pPr>
                      <a:r>
                        <a:rPr lang="en-US" sz="1800" dirty="0"/>
                        <a:t>Senior Care Options (SCOs)</a:t>
                      </a:r>
                    </a:p>
                    <a:p>
                      <a:pPr marL="285750" indent="-285750">
                        <a:buFont typeface="Arial" panose="020B0604020202020204" pitchFamily="34" charset="0"/>
                        <a:buChar char="•"/>
                      </a:pPr>
                      <a:r>
                        <a:rPr lang="en-US" sz="1800" dirty="0"/>
                        <a:t>One Care (ICO)</a:t>
                      </a:r>
                    </a:p>
                    <a:p>
                      <a:pPr marL="285750" lvl="0" indent="-285750">
                        <a:buFont typeface="Arial" panose="020B0604020202020204" pitchFamily="34" charset="0"/>
                        <a:buChar char="•"/>
                      </a:pPr>
                      <a:r>
                        <a:rPr lang="en-US" sz="1800" dirty="0"/>
                        <a:t>Massachusetts Behavioral Health Vendor</a:t>
                      </a:r>
                    </a:p>
                  </a:txBody>
                  <a:tcPr/>
                </a:tc>
                <a:tc>
                  <a:txBody>
                    <a:bodyPr/>
                    <a:lstStyle/>
                    <a:p>
                      <a:pPr marL="285750" indent="-285750">
                        <a:buFont typeface="Arial" panose="020B0604020202020204" pitchFamily="34" charset="0"/>
                        <a:buChar char="•"/>
                      </a:pPr>
                      <a:r>
                        <a:rPr lang="en-US" sz="1800" dirty="0"/>
                        <a:t>Commonwealth Care Alliance (CCA)</a:t>
                      </a:r>
                    </a:p>
                    <a:p>
                      <a:pPr marL="285750" indent="-285750">
                        <a:buFont typeface="Arial" panose="020B0604020202020204" pitchFamily="34" charset="0"/>
                        <a:buChar char="•"/>
                      </a:pPr>
                      <a:r>
                        <a:rPr lang="en-US" sz="1800" dirty="0"/>
                        <a:t>Fallon Health</a:t>
                      </a:r>
                    </a:p>
                    <a:p>
                      <a:pPr marL="285750" indent="-285750">
                        <a:buFont typeface="Arial" panose="020B0604020202020204" pitchFamily="34" charset="0"/>
                        <a:buChar char="•"/>
                      </a:pPr>
                      <a:r>
                        <a:rPr lang="en-US" sz="1800" dirty="0"/>
                        <a:t>Health New England (HNE)</a:t>
                      </a:r>
                    </a:p>
                    <a:p>
                      <a:pPr marL="285750" indent="-285750">
                        <a:buFont typeface="Arial" panose="020B0604020202020204" pitchFamily="34" charset="0"/>
                        <a:buChar char="•"/>
                      </a:pPr>
                      <a:r>
                        <a:rPr lang="en-US" sz="1800" dirty="0"/>
                        <a:t>Massachusetts Behavioral Health Partnership (MBHP)</a:t>
                      </a:r>
                    </a:p>
                    <a:p>
                      <a:pPr marL="285750" indent="-285750">
                        <a:buFont typeface="Arial" panose="020B0604020202020204" pitchFamily="34" charset="0"/>
                        <a:buChar char="•"/>
                      </a:pPr>
                      <a:r>
                        <a:rPr lang="en-US" sz="1800" dirty="0"/>
                        <a:t>Mass General Brigham Health Plan (MGB)</a:t>
                      </a:r>
                    </a:p>
                    <a:p>
                      <a:pPr marL="285750" indent="-285750">
                        <a:buFont typeface="Arial" panose="020B0604020202020204" pitchFamily="34" charset="0"/>
                        <a:buChar char="•"/>
                      </a:pPr>
                      <a:r>
                        <a:rPr lang="en-US" sz="1800" dirty="0"/>
                        <a:t>Molina HealthCare/Senior Whole Health (SWH)</a:t>
                      </a:r>
                    </a:p>
                    <a:p>
                      <a:pPr marL="285750" indent="-285750">
                        <a:buFont typeface="Arial" panose="020B0604020202020204" pitchFamily="34" charset="0"/>
                        <a:buChar char="•"/>
                      </a:pPr>
                      <a:r>
                        <a:rPr lang="en-US" sz="1800" dirty="0"/>
                        <a:t>Point32 Health</a:t>
                      </a:r>
                    </a:p>
                    <a:p>
                      <a:pPr marL="285750" indent="-285750">
                        <a:buFont typeface="Arial" panose="020B0604020202020204" pitchFamily="34" charset="0"/>
                        <a:buChar char="•"/>
                      </a:pPr>
                      <a:r>
                        <a:rPr lang="en-US" sz="1800" dirty="0"/>
                        <a:t>United Health Care (UHC)</a:t>
                      </a:r>
                    </a:p>
                    <a:p>
                      <a:pPr marL="285750" indent="-285750">
                        <a:buFont typeface="Arial" panose="020B0604020202020204" pitchFamily="34" charset="0"/>
                        <a:buChar char="•"/>
                      </a:pPr>
                      <a:r>
                        <a:rPr lang="en-US" sz="1800" dirty="0" err="1"/>
                        <a:t>WellSense</a:t>
                      </a:r>
                      <a:endParaRPr lang="en-US" sz="1800" dirty="0"/>
                    </a:p>
                  </a:txBody>
                  <a:tcPr/>
                </a:tc>
                <a:extLst>
                  <a:ext uri="{0D108BD9-81ED-4DB2-BD59-A6C34878D82A}">
                    <a16:rowId xmlns:a16="http://schemas.microsoft.com/office/drawing/2014/main" val="3136479254"/>
                  </a:ext>
                </a:extLst>
              </a:tr>
            </a:tbl>
          </a:graphicData>
        </a:graphic>
      </p:graphicFrame>
      <p:sp>
        <p:nvSpPr>
          <p:cNvPr id="4" name="Slide Number Placeholder 3">
            <a:extLst>
              <a:ext uri="{FF2B5EF4-FFF2-40B4-BE49-F238E27FC236}">
                <a16:creationId xmlns:a16="http://schemas.microsoft.com/office/drawing/2014/main" id="{010CF449-EE8C-9805-613E-C2518113327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30</a:t>
            </a:fld>
            <a:endParaRPr lang="en-US" altLang="en-US"/>
          </a:p>
        </p:txBody>
      </p:sp>
    </p:spTree>
    <p:extLst>
      <p:ext uri="{BB962C8B-B14F-4D97-AF65-F5344CB8AC3E}">
        <p14:creationId xmlns:p14="http://schemas.microsoft.com/office/powerpoint/2010/main" val="620738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DE8D-2435-9310-CF5A-86B11EAFA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83DD7-9C16-5599-1700-F31E4C2E1597}"/>
              </a:ext>
            </a:extLst>
          </p:cNvPr>
          <p:cNvSpPr>
            <a:spLocks noGrp="1"/>
          </p:cNvSpPr>
          <p:nvPr>
            <p:ph type="title"/>
          </p:nvPr>
        </p:nvSpPr>
        <p:spPr/>
        <p:txBody>
          <a:bodyPr/>
          <a:lstStyle/>
          <a:p>
            <a:r>
              <a:rPr lang="en-US" sz="3600" dirty="0" err="1"/>
              <a:t>SENDPro</a:t>
            </a:r>
            <a:r>
              <a:rPr lang="en-US" sz="3600" dirty="0"/>
              <a:t>: Basics (slide 3 of 3)</a:t>
            </a:r>
          </a:p>
        </p:txBody>
      </p:sp>
      <p:sp>
        <p:nvSpPr>
          <p:cNvPr id="3" name="Content Placeholder 2">
            <a:extLst>
              <a:ext uri="{FF2B5EF4-FFF2-40B4-BE49-F238E27FC236}">
                <a16:creationId xmlns:a16="http://schemas.microsoft.com/office/drawing/2014/main" id="{3F83E995-B768-448C-FD43-C1A780CB2340}"/>
              </a:ext>
            </a:extLst>
          </p:cNvPr>
          <p:cNvSpPr>
            <a:spLocks noGrp="1"/>
          </p:cNvSpPr>
          <p:nvPr>
            <p:ph idx="1"/>
          </p:nvPr>
        </p:nvSpPr>
        <p:spPr>
          <a:xfrm>
            <a:off x="457200" y="1527047"/>
            <a:ext cx="8229600" cy="5121275"/>
          </a:xfrm>
        </p:spPr>
        <p:txBody>
          <a:bodyPr/>
          <a:lstStyle/>
          <a:p>
            <a:pPr>
              <a:buClrTx/>
            </a:pPr>
            <a:r>
              <a:rPr lang="en-US" sz="2000" dirty="0"/>
              <a:t>All MCEs are participating in functionality testing with MassHealth. Testing has identified common encounters rejections within the new </a:t>
            </a:r>
            <a:r>
              <a:rPr lang="en-US" sz="2000" dirty="0" err="1"/>
              <a:t>SENDPro</a:t>
            </a:r>
            <a:r>
              <a:rPr lang="en-US" sz="2000" dirty="0"/>
              <a:t> system</a:t>
            </a:r>
            <a:endParaRPr lang="en-US" sz="2000" dirty="0">
              <a:ea typeface="Calibri"/>
              <a:cs typeface="Calibri"/>
            </a:endParaRPr>
          </a:p>
          <a:p>
            <a:pPr>
              <a:spcBef>
                <a:spcPts val="2400"/>
              </a:spcBef>
              <a:buClrTx/>
            </a:pPr>
            <a:r>
              <a:rPr lang="en-US" sz="2000" dirty="0"/>
              <a:t>Though most missing/invalid data field values are required in the current Legacy flat file encounter data submission process, some are not actively enforced</a:t>
            </a:r>
          </a:p>
          <a:p>
            <a:pPr>
              <a:spcBef>
                <a:spcPts val="2400"/>
              </a:spcBef>
              <a:buClrTx/>
            </a:pPr>
            <a:r>
              <a:rPr lang="en-US" sz="2000" dirty="0"/>
              <a:t>For </a:t>
            </a:r>
            <a:r>
              <a:rPr lang="en-US" sz="2000" dirty="0" err="1"/>
              <a:t>SENDPro</a:t>
            </a:r>
            <a:r>
              <a:rPr lang="en-US" sz="2000" dirty="0"/>
              <a:t>, it is critical that providers submit required data fields and associated values to MCEs through the provider claims submission process</a:t>
            </a:r>
          </a:p>
          <a:p>
            <a:pPr>
              <a:spcBef>
                <a:spcPts val="2400"/>
              </a:spcBef>
              <a:buClrTx/>
            </a:pPr>
            <a:r>
              <a:rPr lang="en-US" sz="2000" dirty="0"/>
              <a:t>MassHealth has communicated requirements to the MCEs and will continue to work closely with MCEs as they communicate these requirements to their network and out-of-network providers</a:t>
            </a:r>
          </a:p>
        </p:txBody>
      </p:sp>
      <p:sp>
        <p:nvSpPr>
          <p:cNvPr id="4" name="Slide Number Placeholder 3">
            <a:extLst>
              <a:ext uri="{FF2B5EF4-FFF2-40B4-BE49-F238E27FC236}">
                <a16:creationId xmlns:a16="http://schemas.microsoft.com/office/drawing/2014/main" id="{BC0D22E8-4F78-A64C-6655-7D08E86795F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31</a:t>
            </a:fld>
            <a:endParaRPr lang="en-US" altLang="en-US"/>
          </a:p>
        </p:txBody>
      </p:sp>
    </p:spTree>
    <p:extLst>
      <p:ext uri="{BB962C8B-B14F-4D97-AF65-F5344CB8AC3E}">
        <p14:creationId xmlns:p14="http://schemas.microsoft.com/office/powerpoint/2010/main" val="512513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7ABA-B0B7-3F29-6575-E5DB857A7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D683E-CE6B-5BFC-56CC-D7BE9B0589F1}"/>
              </a:ext>
            </a:extLst>
          </p:cNvPr>
          <p:cNvSpPr>
            <a:spLocks noGrp="1"/>
          </p:cNvSpPr>
          <p:nvPr>
            <p:ph type="title"/>
          </p:nvPr>
        </p:nvSpPr>
        <p:spPr>
          <a:xfrm>
            <a:off x="457199" y="304800"/>
            <a:ext cx="6918341" cy="838200"/>
          </a:xfrm>
        </p:spPr>
        <p:txBody>
          <a:bodyPr/>
          <a:lstStyle/>
          <a:p>
            <a:r>
              <a:rPr lang="en-US" sz="3600" dirty="0"/>
              <a:t>Initial Encounter Submission Findings (slide 1 of 4)</a:t>
            </a:r>
          </a:p>
        </p:txBody>
      </p:sp>
      <p:sp>
        <p:nvSpPr>
          <p:cNvPr id="3" name="Content Placeholder 2">
            <a:extLst>
              <a:ext uri="{FF2B5EF4-FFF2-40B4-BE49-F238E27FC236}">
                <a16:creationId xmlns:a16="http://schemas.microsoft.com/office/drawing/2014/main" id="{15F54DEE-D71F-352A-60DB-2680CB863257}"/>
              </a:ext>
            </a:extLst>
          </p:cNvPr>
          <p:cNvSpPr>
            <a:spLocks noGrp="1"/>
          </p:cNvSpPr>
          <p:nvPr>
            <p:ph idx="1"/>
          </p:nvPr>
        </p:nvSpPr>
        <p:spPr>
          <a:xfrm>
            <a:off x="457200" y="1499616"/>
            <a:ext cx="8229600" cy="5148072"/>
          </a:xfrm>
        </p:spPr>
        <p:txBody>
          <a:bodyPr/>
          <a:lstStyle/>
          <a:p>
            <a:pPr marL="0" indent="0">
              <a:buNone/>
            </a:pPr>
            <a:r>
              <a:rPr lang="en-US" sz="1800" dirty="0"/>
              <a:t>Although not comprehensive, this is the list of priority areas that require attention from MCEs and their providers in preparation for </a:t>
            </a:r>
            <a:r>
              <a:rPr lang="en-US" sz="1800" dirty="0" err="1"/>
              <a:t>SENDPro</a:t>
            </a:r>
            <a:r>
              <a:rPr lang="en-US" sz="1800" dirty="0"/>
              <a:t> go-live:</a:t>
            </a:r>
          </a:p>
          <a:p>
            <a:r>
              <a:rPr lang="en-US" sz="1800" dirty="0"/>
              <a:t>Completeness of Provider Taxonomies:</a:t>
            </a:r>
          </a:p>
          <a:p>
            <a:pPr lvl="1">
              <a:buFont typeface="Arial" panose="020B0604020202020204" pitchFamily="34" charset="0"/>
              <a:buChar char="•"/>
            </a:pPr>
            <a:r>
              <a:rPr lang="en-US" sz="1800" dirty="0"/>
              <a:t>MCEs must include provider taxonomies on medical and dental encounter submissions (pharmacy is not included). Therefore, providers must include provider taxonomies in appropriate data elements on all claim types except for pharmacy. For a list of valid taxonomies refer to the National Uniform Claim Committee’s Health Care Provider Taxonomy Code Set, version 25.1 at </a:t>
            </a:r>
            <a:r>
              <a:rPr lang="en-US" sz="1800" dirty="0">
                <a:hlinkClick r:id="rId2"/>
              </a:rPr>
              <a:t>taxonomy.nucc.org</a:t>
            </a:r>
            <a:endParaRPr lang="en-US" sz="1800" dirty="0"/>
          </a:p>
          <a:p>
            <a:r>
              <a:rPr lang="en-US" sz="1800" dirty="0"/>
              <a:t>Completeness of Provider National Provider Identifiers (NPIs):</a:t>
            </a:r>
          </a:p>
          <a:p>
            <a:pPr lvl="1">
              <a:buFont typeface="Arial" panose="020B0604020202020204" pitchFamily="34" charset="0"/>
              <a:buChar char="•"/>
            </a:pPr>
            <a:r>
              <a:rPr lang="en-US" sz="1800" dirty="0"/>
              <a:t>MCEs must include the provider’s NPI on all encounter submissions. Therefore, all provider claims must include valid NPI in the appropriate data element of the claim for all provider types (e.g. billing, attending, referring, rendering, operating), with the exception of atypical providers.</a:t>
            </a:r>
          </a:p>
        </p:txBody>
      </p:sp>
      <p:sp>
        <p:nvSpPr>
          <p:cNvPr id="4" name="Slide Number Placeholder 3">
            <a:extLst>
              <a:ext uri="{FF2B5EF4-FFF2-40B4-BE49-F238E27FC236}">
                <a16:creationId xmlns:a16="http://schemas.microsoft.com/office/drawing/2014/main" id="{8AEE6AB7-7776-450C-FCF2-527794E67E5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32</a:t>
            </a:fld>
            <a:endParaRPr lang="en-US" altLang="en-US" dirty="0"/>
          </a:p>
        </p:txBody>
      </p:sp>
    </p:spTree>
    <p:extLst>
      <p:ext uri="{BB962C8B-B14F-4D97-AF65-F5344CB8AC3E}">
        <p14:creationId xmlns:p14="http://schemas.microsoft.com/office/powerpoint/2010/main" val="2698804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EDF58-7BF8-37A5-43BD-3E3F94DDB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944A6-04B5-32CE-312B-693B9B2A8120}"/>
              </a:ext>
            </a:extLst>
          </p:cNvPr>
          <p:cNvSpPr>
            <a:spLocks noGrp="1"/>
          </p:cNvSpPr>
          <p:nvPr>
            <p:ph type="title"/>
          </p:nvPr>
        </p:nvSpPr>
        <p:spPr>
          <a:xfrm>
            <a:off x="457199" y="304800"/>
            <a:ext cx="6918341" cy="838200"/>
          </a:xfrm>
        </p:spPr>
        <p:txBody>
          <a:bodyPr/>
          <a:lstStyle/>
          <a:p>
            <a:r>
              <a:rPr lang="en-US" sz="3600" dirty="0"/>
              <a:t>Initial Encounter Submission Findings (slide 2 of 4)</a:t>
            </a:r>
          </a:p>
        </p:txBody>
      </p:sp>
      <p:sp>
        <p:nvSpPr>
          <p:cNvPr id="3" name="Content Placeholder 2">
            <a:extLst>
              <a:ext uri="{FF2B5EF4-FFF2-40B4-BE49-F238E27FC236}">
                <a16:creationId xmlns:a16="http://schemas.microsoft.com/office/drawing/2014/main" id="{9443E43F-22DB-B7F0-66E2-4386F20C865E}"/>
              </a:ext>
            </a:extLst>
          </p:cNvPr>
          <p:cNvSpPr>
            <a:spLocks noGrp="1"/>
          </p:cNvSpPr>
          <p:nvPr>
            <p:ph idx="1"/>
          </p:nvPr>
        </p:nvSpPr>
        <p:spPr>
          <a:xfrm>
            <a:off x="457200" y="1499616"/>
            <a:ext cx="8229600" cy="5148072"/>
          </a:xfrm>
        </p:spPr>
        <p:txBody>
          <a:bodyPr/>
          <a:lstStyle/>
          <a:p>
            <a:r>
              <a:rPr lang="en-US" sz="1800" dirty="0"/>
              <a:t>Validation of Attending Provider ID:</a:t>
            </a:r>
          </a:p>
          <a:p>
            <a:pPr lvl="1">
              <a:buFont typeface="Arial" panose="020B0604020202020204" pitchFamily="34" charset="0"/>
              <a:buChar char="•"/>
            </a:pPr>
            <a:r>
              <a:rPr lang="en-US" sz="1800" dirty="0"/>
              <a:t>MCEs must include NPI values for attending provider in the appropriate data element in all 837 I encounter submissions. Therefore, providers must include a valid NPI for the attending provider in the appropriate data element for all inpatient provider claims.</a:t>
            </a:r>
          </a:p>
          <a:p>
            <a:r>
              <a:rPr lang="en-US" sz="1800" dirty="0"/>
              <a:t>Submission of Hospital Admission Date and Time:</a:t>
            </a:r>
          </a:p>
          <a:p>
            <a:pPr lvl="1">
              <a:buFont typeface="Arial" panose="020B0604020202020204" pitchFamily="34" charset="0"/>
              <a:buChar char="•"/>
            </a:pPr>
            <a:r>
              <a:rPr lang="en-US" sz="1800" dirty="0"/>
              <a:t>MCEs must include a valid admission hour in all encounters submitted via 837 I. Therefore, providers must include a valid admission hour and date for all inpatient provider claims. There are exceptions for certain bill types, see the 837 I Companion Guide for the list.</a:t>
            </a:r>
          </a:p>
          <a:p>
            <a:r>
              <a:rPr lang="en-US" sz="1800" dirty="0"/>
              <a:t>Submission of Hospital Discharge Hour:</a:t>
            </a:r>
          </a:p>
          <a:p>
            <a:pPr lvl="1">
              <a:buFont typeface="Arial" panose="020B0604020202020204" pitchFamily="34" charset="0"/>
              <a:buChar char="•"/>
            </a:pPr>
            <a:r>
              <a:rPr lang="en-US" sz="1800" dirty="0"/>
              <a:t>MCEs must include a valid discharge hour in all encounter submitted via 837 I. Therefore, providers must include a valid discharge hour and date for all inpatient provider claims. There are exceptions for certain bill types, see the 837 I Companion Guide for the list.</a:t>
            </a:r>
          </a:p>
          <a:p>
            <a:pPr lvl="1"/>
            <a:endParaRPr lang="en-US" sz="1200" dirty="0"/>
          </a:p>
        </p:txBody>
      </p:sp>
      <p:sp>
        <p:nvSpPr>
          <p:cNvPr id="4" name="Slide Number Placeholder 3">
            <a:extLst>
              <a:ext uri="{FF2B5EF4-FFF2-40B4-BE49-F238E27FC236}">
                <a16:creationId xmlns:a16="http://schemas.microsoft.com/office/drawing/2014/main" id="{58BA05F1-2993-24C7-F13A-A27E809A8BB9}"/>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33</a:t>
            </a:fld>
            <a:endParaRPr lang="en-US" altLang="en-US" dirty="0"/>
          </a:p>
        </p:txBody>
      </p:sp>
    </p:spTree>
    <p:extLst>
      <p:ext uri="{BB962C8B-B14F-4D97-AF65-F5344CB8AC3E}">
        <p14:creationId xmlns:p14="http://schemas.microsoft.com/office/powerpoint/2010/main" val="1108021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32165-6341-7492-7981-05D4074A1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082A8-8032-6444-25F4-D14C6EB6A173}"/>
              </a:ext>
            </a:extLst>
          </p:cNvPr>
          <p:cNvSpPr>
            <a:spLocks noGrp="1"/>
          </p:cNvSpPr>
          <p:nvPr>
            <p:ph type="title"/>
          </p:nvPr>
        </p:nvSpPr>
        <p:spPr>
          <a:xfrm>
            <a:off x="457199" y="304800"/>
            <a:ext cx="6918341" cy="838200"/>
          </a:xfrm>
        </p:spPr>
        <p:txBody>
          <a:bodyPr/>
          <a:lstStyle/>
          <a:p>
            <a:r>
              <a:rPr lang="en-US" sz="3600" dirty="0"/>
              <a:t>Initial Encounter Submission Findings (slide 3 of 4)</a:t>
            </a:r>
          </a:p>
        </p:txBody>
      </p:sp>
      <p:sp>
        <p:nvSpPr>
          <p:cNvPr id="3" name="Content Placeholder 2">
            <a:extLst>
              <a:ext uri="{FF2B5EF4-FFF2-40B4-BE49-F238E27FC236}">
                <a16:creationId xmlns:a16="http://schemas.microsoft.com/office/drawing/2014/main" id="{8746F6FF-BAAA-97C1-3978-2F261BA6B6C5}"/>
              </a:ext>
            </a:extLst>
          </p:cNvPr>
          <p:cNvSpPr>
            <a:spLocks noGrp="1"/>
          </p:cNvSpPr>
          <p:nvPr>
            <p:ph idx="1"/>
          </p:nvPr>
        </p:nvSpPr>
        <p:spPr>
          <a:xfrm>
            <a:off x="147782" y="1485900"/>
            <a:ext cx="8836198" cy="4953000"/>
          </a:xfrm>
        </p:spPr>
        <p:txBody>
          <a:bodyPr/>
          <a:lstStyle/>
          <a:p>
            <a:r>
              <a:rPr lang="en-US" sz="1800" dirty="0"/>
              <a:t>Completeness of Provider Identification / Service Location (PID/SL):</a:t>
            </a:r>
          </a:p>
          <a:p>
            <a:pPr lvl="1">
              <a:buFont typeface="Arial" panose="020B0604020202020204" pitchFamily="34" charset="0"/>
              <a:buChar char="•"/>
            </a:pPr>
            <a:r>
              <a:rPr lang="en-US" sz="1800" dirty="0"/>
              <a:t>MCEs must include PID/SL identifiers in provider-related data fields for all encounters.</a:t>
            </a:r>
          </a:p>
          <a:p>
            <a:pPr lvl="1">
              <a:buFont typeface="Arial" panose="020B0604020202020204" pitchFamily="34" charset="0"/>
              <a:buChar char="•"/>
            </a:pPr>
            <a:r>
              <a:rPr lang="en-US" sz="1800" dirty="0"/>
              <a:t>MCEs must accurately report all PID/SLs to MassHealth on the enhanced provider file.</a:t>
            </a:r>
          </a:p>
          <a:p>
            <a:pPr lvl="1">
              <a:buFont typeface="Arial" panose="020B0604020202020204" pitchFamily="34" charset="0"/>
              <a:buChar char="•"/>
            </a:pPr>
            <a:r>
              <a:rPr lang="en-US" sz="1800" dirty="0"/>
              <a:t>PID/SLs are </a:t>
            </a:r>
            <a:r>
              <a:rPr lang="en-US" sz="1800" b="1" u="sng" dirty="0"/>
              <a:t>not</a:t>
            </a:r>
            <a:r>
              <a:rPr lang="en-US" sz="1800" dirty="0"/>
              <a:t> required on provider-submitted claims, but providers must at minimum correctly include the following data elements for MCEs to accurately map the PID/SL for each provider:</a:t>
            </a:r>
          </a:p>
          <a:p>
            <a:pPr lvl="2"/>
            <a:r>
              <a:rPr lang="en-US" sz="1800" dirty="0"/>
              <a:t>Provider name</a:t>
            </a:r>
          </a:p>
          <a:p>
            <a:pPr lvl="2"/>
            <a:r>
              <a:rPr lang="en-US" sz="1800" dirty="0"/>
              <a:t>Provider address</a:t>
            </a:r>
          </a:p>
          <a:p>
            <a:pPr lvl="2"/>
            <a:r>
              <a:rPr lang="en-US" sz="1800" dirty="0"/>
              <a:t>Taxonomy</a:t>
            </a:r>
          </a:p>
          <a:p>
            <a:pPr lvl="2"/>
            <a:r>
              <a:rPr lang="en-US" sz="1800" dirty="0"/>
              <a:t>NPI</a:t>
            </a:r>
          </a:p>
          <a:p>
            <a:pPr lvl="1">
              <a:buFont typeface="Arial" panose="020B0604020202020204" pitchFamily="34" charset="0"/>
              <a:buChar char="•"/>
            </a:pPr>
            <a:r>
              <a:rPr lang="en-US" sz="1800" dirty="0"/>
              <a:t>It is </a:t>
            </a:r>
            <a:r>
              <a:rPr lang="en-US" sz="1800" b="1" dirty="0"/>
              <a:t>critica</a:t>
            </a:r>
            <a:r>
              <a:rPr lang="en-US" sz="1800" dirty="0"/>
              <a:t>l that providers acquire a PID/SL from MassHealth’s provider enrollment team, if they do not already have one.</a:t>
            </a:r>
          </a:p>
        </p:txBody>
      </p:sp>
      <p:sp>
        <p:nvSpPr>
          <p:cNvPr id="4" name="Slide Number Placeholder 3">
            <a:extLst>
              <a:ext uri="{FF2B5EF4-FFF2-40B4-BE49-F238E27FC236}">
                <a16:creationId xmlns:a16="http://schemas.microsoft.com/office/drawing/2014/main" id="{78DD114E-11C5-3979-453F-D4A3F5973E1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34</a:t>
            </a:fld>
            <a:endParaRPr lang="en-US" altLang="en-US" dirty="0"/>
          </a:p>
        </p:txBody>
      </p:sp>
    </p:spTree>
    <p:extLst>
      <p:ext uri="{BB962C8B-B14F-4D97-AF65-F5344CB8AC3E}">
        <p14:creationId xmlns:p14="http://schemas.microsoft.com/office/powerpoint/2010/main" val="941449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AF9FA-AA53-31C6-0103-7B1447BD8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C7E97-B36B-0044-696F-ACDB9FA3B27D}"/>
              </a:ext>
            </a:extLst>
          </p:cNvPr>
          <p:cNvSpPr>
            <a:spLocks noGrp="1"/>
          </p:cNvSpPr>
          <p:nvPr>
            <p:ph type="title"/>
          </p:nvPr>
        </p:nvSpPr>
        <p:spPr>
          <a:xfrm>
            <a:off x="457199" y="304800"/>
            <a:ext cx="6918341" cy="838200"/>
          </a:xfrm>
        </p:spPr>
        <p:txBody>
          <a:bodyPr/>
          <a:lstStyle/>
          <a:p>
            <a:r>
              <a:rPr lang="en-US" sz="3600" dirty="0"/>
              <a:t>Initial Encounter Submission Findings (slide 4 of 4)</a:t>
            </a:r>
          </a:p>
        </p:txBody>
      </p:sp>
      <p:sp>
        <p:nvSpPr>
          <p:cNvPr id="3" name="Content Placeholder 2">
            <a:extLst>
              <a:ext uri="{FF2B5EF4-FFF2-40B4-BE49-F238E27FC236}">
                <a16:creationId xmlns:a16="http://schemas.microsoft.com/office/drawing/2014/main" id="{A9C8FE31-A3E0-1CE1-C8DB-23A0B2F89F4D}"/>
              </a:ext>
            </a:extLst>
          </p:cNvPr>
          <p:cNvSpPr>
            <a:spLocks noGrp="1"/>
          </p:cNvSpPr>
          <p:nvPr>
            <p:ph idx="1"/>
          </p:nvPr>
        </p:nvSpPr>
        <p:spPr>
          <a:xfrm>
            <a:off x="147782" y="1485900"/>
            <a:ext cx="8836198" cy="4953000"/>
          </a:xfrm>
        </p:spPr>
        <p:txBody>
          <a:bodyPr/>
          <a:lstStyle/>
          <a:p>
            <a:pPr>
              <a:spcBef>
                <a:spcPts val="600"/>
              </a:spcBef>
            </a:pPr>
            <a:r>
              <a:rPr lang="en-US" sz="1800" dirty="0"/>
              <a:t>Procedure Codes and Modifiers, Diagnosis Codes, and Any Standardized Codes:</a:t>
            </a:r>
          </a:p>
          <a:p>
            <a:pPr lvl="1">
              <a:buFont typeface="Arial" panose="020B0604020202020204" pitchFamily="34" charset="0"/>
              <a:buChar char="•"/>
            </a:pPr>
            <a:r>
              <a:rPr lang="en-US" sz="1800" dirty="0"/>
              <a:t>MCEs and providers must use standardized code sets as per EDI implementation guide/MassHealth specifications and  requirements. Typos and invalid codes will be rejected in the </a:t>
            </a:r>
            <a:r>
              <a:rPr lang="en-US" sz="1800" dirty="0" err="1"/>
              <a:t>SENDPro</a:t>
            </a:r>
            <a:r>
              <a:rPr lang="en-US" sz="1800" dirty="0"/>
              <a:t> system.</a:t>
            </a:r>
          </a:p>
          <a:p>
            <a:pPr lvl="1">
              <a:buFont typeface="Arial" panose="020B0604020202020204" pitchFamily="34" charset="0"/>
              <a:buChar char="•"/>
            </a:pPr>
            <a:r>
              <a:rPr lang="en-US" sz="1800" dirty="0"/>
              <a:t>It is critical that MCEs and providers comply with all requirements for claims and encounter submissions. Failure to populate required fields may result in rejection, exclusion from settlement, and exclusion from rate setting</a:t>
            </a:r>
          </a:p>
          <a:p>
            <a:pPr lvl="1"/>
            <a:endParaRPr lang="en-US" sz="1200" dirty="0"/>
          </a:p>
        </p:txBody>
      </p:sp>
      <p:sp>
        <p:nvSpPr>
          <p:cNvPr id="4" name="Slide Number Placeholder 3">
            <a:extLst>
              <a:ext uri="{FF2B5EF4-FFF2-40B4-BE49-F238E27FC236}">
                <a16:creationId xmlns:a16="http://schemas.microsoft.com/office/drawing/2014/main" id="{622CC001-077F-28EE-A6E5-DA3BF0EBA60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35</a:t>
            </a:fld>
            <a:endParaRPr lang="en-US" altLang="en-US" dirty="0"/>
          </a:p>
        </p:txBody>
      </p:sp>
    </p:spTree>
    <p:extLst>
      <p:ext uri="{BB962C8B-B14F-4D97-AF65-F5344CB8AC3E}">
        <p14:creationId xmlns:p14="http://schemas.microsoft.com/office/powerpoint/2010/main" val="2985072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EA44E-A408-7126-0A02-0F7085995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792A8-0883-C05F-A425-0F1EF29EAE0D}"/>
              </a:ext>
            </a:extLst>
          </p:cNvPr>
          <p:cNvSpPr>
            <a:spLocks noGrp="1"/>
          </p:cNvSpPr>
          <p:nvPr>
            <p:ph type="title"/>
          </p:nvPr>
        </p:nvSpPr>
        <p:spPr/>
        <p:txBody>
          <a:bodyPr/>
          <a:lstStyle/>
          <a:p>
            <a:r>
              <a:rPr lang="en-US" sz="3600" dirty="0" err="1"/>
              <a:t>SENDPro</a:t>
            </a:r>
            <a:r>
              <a:rPr lang="en-US" sz="3600" dirty="0"/>
              <a:t>: Communication &amp; Resources</a:t>
            </a:r>
          </a:p>
        </p:txBody>
      </p:sp>
      <p:sp>
        <p:nvSpPr>
          <p:cNvPr id="3" name="Content Placeholder 2">
            <a:extLst>
              <a:ext uri="{FF2B5EF4-FFF2-40B4-BE49-F238E27FC236}">
                <a16:creationId xmlns:a16="http://schemas.microsoft.com/office/drawing/2014/main" id="{0E2D876D-EF53-D25D-1116-5E513E84FCB9}"/>
              </a:ext>
            </a:extLst>
          </p:cNvPr>
          <p:cNvSpPr>
            <a:spLocks noGrp="1"/>
          </p:cNvSpPr>
          <p:nvPr>
            <p:ph idx="1"/>
          </p:nvPr>
        </p:nvSpPr>
        <p:spPr>
          <a:xfrm>
            <a:off x="457200" y="1600199"/>
            <a:ext cx="8229600" cy="4525393"/>
          </a:xfrm>
        </p:spPr>
        <p:txBody>
          <a:bodyPr/>
          <a:lstStyle/>
          <a:p>
            <a:r>
              <a:rPr lang="en-US" sz="1800" dirty="0"/>
              <a:t>In the upcoming transition to </a:t>
            </a:r>
            <a:r>
              <a:rPr lang="en-US" sz="1800" dirty="0" err="1"/>
              <a:t>SENDPro</a:t>
            </a:r>
            <a:r>
              <a:rPr lang="en-US" sz="1800" dirty="0"/>
              <a:t>, MCEs are responsible for</a:t>
            </a:r>
          </a:p>
          <a:p>
            <a:pPr lvl="1">
              <a:buFont typeface="Arial" panose="020B0604020202020204" pitchFamily="34" charset="0"/>
              <a:buChar char="•"/>
            </a:pPr>
            <a:r>
              <a:rPr lang="en-US" sz="1800" dirty="0"/>
              <a:t>Communicating key timelines and expectations to network and out-of-network providers</a:t>
            </a:r>
          </a:p>
          <a:p>
            <a:pPr lvl="1">
              <a:buFont typeface="Arial" panose="020B0604020202020204" pitchFamily="34" charset="0"/>
              <a:buChar char="•"/>
            </a:pPr>
            <a:r>
              <a:rPr lang="en-US" sz="1800" dirty="0"/>
              <a:t>Explaining new EDI file and provider claim data submission requirements to providers</a:t>
            </a:r>
          </a:p>
          <a:p>
            <a:pPr lvl="1">
              <a:buFont typeface="Arial" panose="020B0604020202020204" pitchFamily="34" charset="0"/>
              <a:buChar char="•"/>
            </a:pPr>
            <a:r>
              <a:rPr lang="en-US" sz="1800" dirty="0"/>
              <a:t>Working with providers to submit complete, accurate and timely claims data to MCEs</a:t>
            </a:r>
          </a:p>
          <a:p>
            <a:pPr>
              <a:spcBef>
                <a:spcPts val="2400"/>
              </a:spcBef>
            </a:pPr>
            <a:r>
              <a:rPr lang="en-US" sz="1800" dirty="0"/>
              <a:t>MassHealth has issued two </a:t>
            </a:r>
            <a:r>
              <a:rPr lang="en-US" sz="1800" dirty="0" err="1"/>
              <a:t>SENDPro</a:t>
            </a:r>
            <a:r>
              <a:rPr lang="en-US" sz="1800" dirty="0"/>
              <a:t> Managed Care Entity bulletins on the mass.gov website with additional detail to support MCEs and providers as they prepare for </a:t>
            </a:r>
            <a:r>
              <a:rPr lang="en-US" sz="1800" dirty="0" err="1"/>
              <a:t>SENDPro</a:t>
            </a:r>
            <a:r>
              <a:rPr lang="en-US" sz="1800" dirty="0"/>
              <a:t> implementation</a:t>
            </a:r>
          </a:p>
          <a:p>
            <a:pPr>
              <a:spcBef>
                <a:spcPts val="2400"/>
              </a:spcBef>
            </a:pPr>
            <a:r>
              <a:rPr lang="en-US" sz="1800" dirty="0"/>
              <a:t>Although this guidance is for plans, information in the bulletins is also helpful for providers. </a:t>
            </a:r>
            <a:r>
              <a:rPr lang="en-US" sz="1800" dirty="0" err="1"/>
              <a:t>SENDPro</a:t>
            </a:r>
            <a:r>
              <a:rPr lang="en-US" sz="1800" dirty="0"/>
              <a:t> bulletins are posted here: </a:t>
            </a:r>
            <a:r>
              <a:rPr lang="en-US" sz="1800" dirty="0">
                <a:hlinkClick r:id="rId2"/>
              </a:rPr>
              <a:t>2025 MassHealth Provider Bulletins (May)</a:t>
            </a:r>
            <a:endParaRPr lang="en-US" sz="1800" dirty="0"/>
          </a:p>
          <a:p>
            <a:pPr lvl="1">
              <a:buFont typeface="Arial" panose="020B0604020202020204" pitchFamily="34" charset="0"/>
              <a:buChar char="•"/>
            </a:pPr>
            <a:r>
              <a:rPr lang="en-US" sz="1800" kern="100" dirty="0">
                <a:cs typeface="Arial" panose="020B0604020202020204" pitchFamily="34" charset="0"/>
              </a:rPr>
              <a:t>First </a:t>
            </a:r>
            <a:r>
              <a:rPr lang="en-US" sz="1800" kern="100" dirty="0" err="1">
                <a:cs typeface="Arial" panose="020B0604020202020204" pitchFamily="34" charset="0"/>
              </a:rPr>
              <a:t>SENDPro</a:t>
            </a:r>
            <a:r>
              <a:rPr lang="en-US" sz="1800" kern="100" dirty="0">
                <a:cs typeface="Arial" panose="020B0604020202020204" pitchFamily="34" charset="0"/>
              </a:rPr>
              <a:t> Managed Care Entity Bulletin – Bulletin 129 </a:t>
            </a:r>
          </a:p>
          <a:p>
            <a:pPr lvl="1">
              <a:buFont typeface="Arial" panose="020B0604020202020204" pitchFamily="34" charset="0"/>
              <a:buChar char="•"/>
            </a:pPr>
            <a:r>
              <a:rPr lang="en-US" sz="1800" kern="100" dirty="0">
                <a:cs typeface="Arial" panose="020B0604020202020204" pitchFamily="34" charset="0"/>
              </a:rPr>
              <a:t>Second </a:t>
            </a:r>
            <a:r>
              <a:rPr lang="en-US" sz="1800" kern="100" dirty="0" err="1">
                <a:cs typeface="Arial" panose="020B0604020202020204" pitchFamily="34" charset="0"/>
              </a:rPr>
              <a:t>SENDPro</a:t>
            </a:r>
            <a:r>
              <a:rPr lang="en-US" sz="1800" kern="100" dirty="0">
                <a:cs typeface="Arial" panose="020B0604020202020204" pitchFamily="34" charset="0"/>
              </a:rPr>
              <a:t> Managed Care Entity Bulletin – Bulletin 133</a:t>
            </a:r>
          </a:p>
        </p:txBody>
      </p:sp>
      <p:sp>
        <p:nvSpPr>
          <p:cNvPr id="4" name="Slide Number Placeholder 3">
            <a:extLst>
              <a:ext uri="{FF2B5EF4-FFF2-40B4-BE49-F238E27FC236}">
                <a16:creationId xmlns:a16="http://schemas.microsoft.com/office/drawing/2014/main" id="{2BE33D01-32E8-2121-55ED-C62645CCF82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36</a:t>
            </a:fld>
            <a:endParaRPr lang="en-US" altLang="en-US"/>
          </a:p>
        </p:txBody>
      </p:sp>
    </p:spTree>
    <p:extLst>
      <p:ext uri="{BB962C8B-B14F-4D97-AF65-F5344CB8AC3E}">
        <p14:creationId xmlns:p14="http://schemas.microsoft.com/office/powerpoint/2010/main" val="1408831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FB9E4-CFFB-7F2C-4E80-BF071FED4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DD7BF-DFDF-1B63-B3C3-B3B5D387C336}"/>
              </a:ext>
            </a:extLst>
          </p:cNvPr>
          <p:cNvSpPr>
            <a:spLocks noGrp="1"/>
          </p:cNvSpPr>
          <p:nvPr>
            <p:ph type="title"/>
          </p:nvPr>
        </p:nvSpPr>
        <p:spPr>
          <a:xfrm>
            <a:off x="415771" y="136525"/>
            <a:ext cx="7204229" cy="838200"/>
          </a:xfrm>
        </p:spPr>
        <p:txBody>
          <a:bodyPr/>
          <a:lstStyle/>
          <a:p>
            <a:r>
              <a:rPr lang="en-US" sz="3600" dirty="0"/>
              <a:t>Additional Information &amp; Resources</a:t>
            </a:r>
          </a:p>
        </p:txBody>
      </p:sp>
      <p:sp>
        <p:nvSpPr>
          <p:cNvPr id="3" name="Content Placeholder 2">
            <a:extLst>
              <a:ext uri="{FF2B5EF4-FFF2-40B4-BE49-F238E27FC236}">
                <a16:creationId xmlns:a16="http://schemas.microsoft.com/office/drawing/2014/main" id="{C94CB2C2-8600-A63E-7520-F0ABED3ED6F6}"/>
              </a:ext>
            </a:extLst>
          </p:cNvPr>
          <p:cNvSpPr>
            <a:spLocks noGrp="1"/>
          </p:cNvSpPr>
          <p:nvPr>
            <p:ph idx="1"/>
          </p:nvPr>
        </p:nvSpPr>
        <p:spPr>
          <a:xfrm>
            <a:off x="415771" y="1467035"/>
            <a:ext cx="8229600" cy="4738456"/>
          </a:xfrm>
        </p:spPr>
        <p:txBody>
          <a:bodyPr/>
          <a:lstStyle/>
          <a:p>
            <a:pPr marL="0" indent="0">
              <a:buNone/>
            </a:pPr>
            <a:r>
              <a:rPr lang="en-US" sz="2000" b="1" kern="100" dirty="0">
                <a:effectLst/>
                <a:ea typeface="Aptos" panose="020B0004020202020204" pitchFamily="34" charset="0"/>
                <a:cs typeface="Arial" panose="020B0604020202020204" pitchFamily="34" charset="0"/>
              </a:rPr>
              <a:t>Additional Information</a:t>
            </a:r>
          </a:p>
          <a:p>
            <a:r>
              <a:rPr lang="en-US" sz="1800" kern="100" dirty="0">
                <a:ea typeface="Aptos" panose="020B0004020202020204" pitchFamily="34" charset="0"/>
                <a:cs typeface="Arial" panose="020B0604020202020204" pitchFamily="34" charset="0"/>
              </a:rPr>
              <a:t>MassHealth companion guides (CGs) are a supplement to the mandated X12 Implementation Guide/Technical Report (IG/TR3) and NCPDP Post Adjudication Standard </a:t>
            </a:r>
            <a:r>
              <a:rPr lang="en-US" sz="1800" kern="100" dirty="0">
                <a:cs typeface="Arial" panose="020B0604020202020204" pitchFamily="34" charset="0"/>
              </a:rPr>
              <a:t>Implementation Guide. The companion guides provide additional specifications on MassHealth business needs and cannot replace or include X12 requirements due to licensing copyright laws. </a:t>
            </a:r>
          </a:p>
          <a:p>
            <a:pPr lvl="1">
              <a:buFont typeface="Arial" panose="020B0604020202020204" pitchFamily="34" charset="0"/>
              <a:buChar char="•"/>
            </a:pPr>
            <a:r>
              <a:rPr lang="en-US" sz="1800" kern="100" dirty="0">
                <a:ea typeface="Aptos" panose="020B0004020202020204" pitchFamily="34" charset="0"/>
                <a:cs typeface="Arial" panose="020B0604020202020204" pitchFamily="34" charset="0"/>
              </a:rPr>
              <a:t>Visit the </a:t>
            </a:r>
            <a:r>
              <a:rPr lang="en-US" sz="1800" kern="100" dirty="0">
                <a:ea typeface="Aptos" panose="020B0004020202020204" pitchFamily="34" charset="0"/>
                <a:cs typeface="Arial" panose="020B0604020202020204" pitchFamily="34" charset="0"/>
                <a:hlinkClick r:id="rId2"/>
              </a:rPr>
              <a:t>latest draft companion guides</a:t>
            </a:r>
            <a:endParaRPr lang="en-US" sz="1800" kern="100" dirty="0">
              <a:ea typeface="Aptos" panose="020B0004020202020204" pitchFamily="34" charset="0"/>
              <a:cs typeface="Arial" panose="020B0604020202020204" pitchFamily="34" charset="0"/>
            </a:endParaRPr>
          </a:p>
          <a:p>
            <a:pPr>
              <a:spcBef>
                <a:spcPts val="2400"/>
              </a:spcBef>
            </a:pPr>
            <a:r>
              <a:rPr lang="en-US" sz="1800" kern="100" dirty="0">
                <a:effectLst/>
                <a:ea typeface="Aptos" panose="020B0004020202020204" pitchFamily="34" charset="0"/>
                <a:cs typeface="Arial" panose="020B0604020202020204" pitchFamily="34" charset="0"/>
              </a:rPr>
              <a:t>MCEs are responsible for communicating to their </a:t>
            </a:r>
            <a:r>
              <a:rPr lang="en-US" sz="1800" kern="100" dirty="0">
                <a:ea typeface="Aptos" panose="020B0004020202020204" pitchFamily="34" charset="0"/>
                <a:cs typeface="Arial" panose="020B0604020202020204" pitchFamily="34" charset="0"/>
              </a:rPr>
              <a:t>network and out-of-network </a:t>
            </a:r>
            <a:r>
              <a:rPr lang="en-US" sz="1800" kern="100" dirty="0">
                <a:effectLst/>
                <a:ea typeface="Aptos" panose="020B0004020202020204" pitchFamily="34" charset="0"/>
                <a:cs typeface="Arial" panose="020B0604020202020204" pitchFamily="34" charset="0"/>
              </a:rPr>
              <a:t>providers how CG requirements may affect provider submission guidelines</a:t>
            </a:r>
          </a:p>
          <a:p>
            <a:pPr>
              <a:spcBef>
                <a:spcPts val="2400"/>
              </a:spcBef>
            </a:pPr>
            <a:r>
              <a:rPr lang="en-US" sz="1800" kern="100" dirty="0" err="1">
                <a:ea typeface="Aptos" panose="020B0004020202020204" pitchFamily="34" charset="0"/>
                <a:cs typeface="Arial" panose="020B0604020202020204" pitchFamily="34" charset="0"/>
              </a:rPr>
              <a:t>SENDPro</a:t>
            </a:r>
            <a:r>
              <a:rPr lang="en-US" sz="1800" kern="100" dirty="0">
                <a:ea typeface="Aptos" panose="020B0004020202020204" pitchFamily="34" charset="0"/>
                <a:cs typeface="Arial" panose="020B0604020202020204" pitchFamily="34" charset="0"/>
              </a:rPr>
              <a:t> provider related information will continue to be shared through MassHealth MCE bulletins at: </a:t>
            </a:r>
            <a:r>
              <a:rPr lang="en-US" sz="1800" u="sng" kern="100" dirty="0">
                <a:solidFill>
                  <a:srgbClr val="0000FF"/>
                </a:solidFill>
                <a:cs typeface="Arial" panose="020B0604020202020204" pitchFamily="34" charset="0"/>
                <a:hlinkClick r:id="rId3"/>
              </a:rPr>
              <a:t>MassHealth Provider Bulletins</a:t>
            </a:r>
            <a:endParaRPr lang="en-US" sz="1800" u="sng" kern="100" dirty="0">
              <a:solidFill>
                <a:srgbClr val="0000FF"/>
              </a:solidFill>
              <a:cs typeface="Arial" panose="020B0604020202020204" pitchFamily="34" charset="0"/>
            </a:endParaRPr>
          </a:p>
        </p:txBody>
      </p:sp>
      <p:sp>
        <p:nvSpPr>
          <p:cNvPr id="4" name="Slide Number Placeholder 3">
            <a:extLst>
              <a:ext uri="{FF2B5EF4-FFF2-40B4-BE49-F238E27FC236}">
                <a16:creationId xmlns:a16="http://schemas.microsoft.com/office/drawing/2014/main" id="{905C1D20-40A1-2664-E166-39FBFB966D3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37</a:t>
            </a:fld>
            <a:endParaRPr lang="en-US" altLang="en-US"/>
          </a:p>
        </p:txBody>
      </p:sp>
    </p:spTree>
    <p:extLst>
      <p:ext uri="{BB962C8B-B14F-4D97-AF65-F5344CB8AC3E}">
        <p14:creationId xmlns:p14="http://schemas.microsoft.com/office/powerpoint/2010/main" val="509902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BED06-004F-3659-26FB-E2331A1ECC9D}"/>
              </a:ext>
            </a:extLst>
          </p:cNvPr>
          <p:cNvSpPr txBox="1">
            <a:spLocks noGrp="1"/>
          </p:cNvSpPr>
          <p:nvPr>
            <p:ph type="title" idx="4294967295"/>
          </p:nvPr>
        </p:nvSpPr>
        <p:spPr>
          <a:xfrm>
            <a:off x="512323" y="2560642"/>
            <a:ext cx="8125355"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Calibri"/>
                <a:cs typeface="Calibri"/>
              </a:rPr>
              <a:t>Advancing Interoperability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Calibri"/>
                <a:cs typeface="Calibri"/>
              </a:rPr>
              <a:t>and Improving Prior Authorization Processes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45EFDC94-7054-35F1-7F32-622A74907375}"/>
              </a:ext>
            </a:extLst>
          </p:cNvPr>
          <p:cNvSpPr txBox="1"/>
          <p:nvPr/>
        </p:nvSpPr>
        <p:spPr>
          <a:xfrm>
            <a:off x="559293" y="3994951"/>
            <a:ext cx="8127507" cy="1384995"/>
          </a:xfrm>
          <a:prstGeom prst="rect">
            <a:avLst/>
          </a:prstGeom>
          <a:noFill/>
        </p:spPr>
        <p:txBody>
          <a:bodyPr wrap="square" rtlCol="0">
            <a:spAutoFit/>
          </a:bodyPr>
          <a:lstStyle/>
          <a:p>
            <a:pPr algn="ctr"/>
            <a:r>
              <a:rPr lang="en-US" sz="2800" dirty="0">
                <a:solidFill>
                  <a:srgbClr val="002060"/>
                </a:solidFill>
              </a:rPr>
              <a:t>Presented by Nestor Rivera, </a:t>
            </a:r>
          </a:p>
          <a:p>
            <a:pPr algn="ctr"/>
            <a:r>
              <a:rPr lang="en-US" sz="2800" dirty="0">
                <a:solidFill>
                  <a:srgbClr val="002060"/>
                </a:solidFill>
              </a:rPr>
              <a:t>Senior Provider Relations Specialist, </a:t>
            </a:r>
          </a:p>
          <a:p>
            <a:pPr algn="ctr"/>
            <a:r>
              <a:rPr lang="en-US" sz="2800" dirty="0">
                <a:solidFill>
                  <a:srgbClr val="002060"/>
                </a:solidFill>
              </a:rPr>
              <a:t>MassHealth Business Support Services</a:t>
            </a:r>
          </a:p>
        </p:txBody>
      </p:sp>
      <p:sp>
        <p:nvSpPr>
          <p:cNvPr id="3" name="Slide Number Placeholder 2">
            <a:extLst>
              <a:ext uri="{FF2B5EF4-FFF2-40B4-BE49-F238E27FC236}">
                <a16:creationId xmlns:a16="http://schemas.microsoft.com/office/drawing/2014/main" id="{6FC71FC4-A437-7680-50D6-A4A7350E349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38</a:t>
            </a:fld>
            <a:endParaRPr lang="en-US" altLang="en-US" dirty="0"/>
          </a:p>
        </p:txBody>
      </p:sp>
    </p:spTree>
    <p:extLst>
      <p:ext uri="{BB962C8B-B14F-4D97-AF65-F5344CB8AC3E}">
        <p14:creationId xmlns:p14="http://schemas.microsoft.com/office/powerpoint/2010/main" val="75575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B93CB-FCBF-C9C1-9309-378098F8AA96}"/>
              </a:ext>
            </a:extLst>
          </p:cNvPr>
          <p:cNvSpPr txBox="1">
            <a:spLocks noGrp="1"/>
          </p:cNvSpPr>
          <p:nvPr>
            <p:ph type="title" idx="4294967295"/>
          </p:nvPr>
        </p:nvSpPr>
        <p:spPr>
          <a:xfrm>
            <a:off x="2198077" y="217135"/>
            <a:ext cx="4747846" cy="5909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ea typeface="+mn-ea"/>
                <a:cs typeface="+mn-cs"/>
              </a:rPr>
              <a:t>CMS INTEROPERABILITY</a:t>
            </a:r>
          </a:p>
        </p:txBody>
      </p:sp>
      <p:pic>
        <p:nvPicPr>
          <p:cNvPr id="2" name="Picture 1" descr="Interoperable healthcare data exchange enables coordinated care, improved health outcomes, and reduced cost.">
            <a:extLst>
              <a:ext uri="{FF2B5EF4-FFF2-40B4-BE49-F238E27FC236}">
                <a16:creationId xmlns:a16="http://schemas.microsoft.com/office/drawing/2014/main" id="{85912459-250D-35C0-7BCA-4AB2C212CC29}"/>
              </a:ext>
            </a:extLst>
          </p:cNvPr>
          <p:cNvPicPr>
            <a:picLocks noChangeAspect="1"/>
          </p:cNvPicPr>
          <p:nvPr/>
        </p:nvPicPr>
        <p:blipFill rotWithShape="1">
          <a:blip r:embed="rId2"/>
          <a:srcRect l="8539" t="11879" r="8615" b="5825"/>
          <a:stretch/>
        </p:blipFill>
        <p:spPr>
          <a:xfrm>
            <a:off x="16829" y="1209368"/>
            <a:ext cx="9127171" cy="5097487"/>
          </a:xfrm>
          <a:prstGeom prst="rect">
            <a:avLst/>
          </a:prstGeom>
        </p:spPr>
      </p:pic>
      <p:sp>
        <p:nvSpPr>
          <p:cNvPr id="3" name="Slide Number Placeholder 2">
            <a:extLst>
              <a:ext uri="{FF2B5EF4-FFF2-40B4-BE49-F238E27FC236}">
                <a16:creationId xmlns:a16="http://schemas.microsoft.com/office/drawing/2014/main" id="{B241B004-CA24-F116-D573-C33BB6FE152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F29414F-AC54-48BF-9F92-3C72CFA66291}" type="slidenum">
              <a:rPr lang="en-US" altLang="en-US" smtClean="0"/>
              <a:pPr>
                <a:defRPr/>
              </a:pPr>
              <a:t>39</a:t>
            </a:fld>
            <a:endParaRPr lang="en-US" altLang="en-US" dirty="0"/>
          </a:p>
        </p:txBody>
      </p:sp>
    </p:spTree>
    <p:extLst>
      <p:ext uri="{BB962C8B-B14F-4D97-AF65-F5344CB8AC3E}">
        <p14:creationId xmlns:p14="http://schemas.microsoft.com/office/powerpoint/2010/main" val="143880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D4162-ECF2-C2E7-215A-451B98A6DBD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1AAF2AA-1647-AC5F-062C-B1568F4772B7}"/>
              </a:ext>
            </a:extLst>
          </p:cNvPr>
          <p:cNvSpPr txBox="1">
            <a:spLocks noGrp="1"/>
          </p:cNvSpPr>
          <p:nvPr>
            <p:ph type="title" idx="4294967295"/>
          </p:nvPr>
        </p:nvSpPr>
        <p:spPr bwMode="auto">
          <a:xfrm>
            <a:off x="194062" y="124320"/>
            <a:ext cx="7425938"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a:lnSpc>
                <a:spcPct val="100000"/>
              </a:lnSpc>
              <a:defRPr/>
            </a:pPr>
            <a:r>
              <a:rPr lang="en-US" sz="3600" kern="0" dirty="0">
                <a:solidFill>
                  <a:srgbClr val="002060"/>
                </a:solidFill>
                <a:ea typeface="Open Sans" panose="020B0606030504020204" pitchFamily="34" charset="0"/>
                <a:cs typeface="Open Sans" panose="020B0606030504020204" pitchFamily="34" charset="0"/>
              </a:rPr>
              <a:t>ACO Changes Starting January 1, 2026 (slide 1 of 2) </a:t>
            </a:r>
          </a:p>
        </p:txBody>
      </p:sp>
      <p:sp>
        <p:nvSpPr>
          <p:cNvPr id="4" name="TextBox 3">
            <a:extLst>
              <a:ext uri="{FF2B5EF4-FFF2-40B4-BE49-F238E27FC236}">
                <a16:creationId xmlns:a16="http://schemas.microsoft.com/office/drawing/2014/main" id="{C0DE785C-4427-BA3B-8EAA-5F14BFDCC925}"/>
              </a:ext>
            </a:extLst>
          </p:cNvPr>
          <p:cNvSpPr txBox="1"/>
          <p:nvPr/>
        </p:nvSpPr>
        <p:spPr>
          <a:xfrm>
            <a:off x="350901" y="1402549"/>
            <a:ext cx="8442198" cy="400110"/>
          </a:xfrm>
          <a:prstGeom prst="rect">
            <a:avLst/>
          </a:prstGeom>
          <a:solidFill>
            <a:srgbClr val="4F81BD"/>
          </a:solidFill>
          <a:ln>
            <a:solidFill>
              <a:schemeClr val="bg1">
                <a:lumMod val="75000"/>
              </a:schemeClr>
            </a:solidFill>
          </a:ln>
        </p:spPr>
        <p:txBody>
          <a:bodyPr wrap="square" rtlCol="0">
            <a:spAutoFit/>
          </a:bodyPr>
          <a:lstStyle/>
          <a:p>
            <a:pPr algn="ctr"/>
            <a:r>
              <a:rPr lang="en-US" sz="2000" b="1" dirty="0">
                <a:solidFill>
                  <a:schemeClr val="bg1"/>
                </a:solidFill>
              </a:rPr>
              <a:t>Service Area Changes</a:t>
            </a:r>
            <a:endParaRPr lang="en-US" b="1" dirty="0">
              <a:solidFill>
                <a:schemeClr val="bg1"/>
              </a:solidFill>
            </a:endParaRPr>
          </a:p>
        </p:txBody>
      </p:sp>
      <p:sp>
        <p:nvSpPr>
          <p:cNvPr id="10" name="TextBox 9">
            <a:extLst>
              <a:ext uri="{FF2B5EF4-FFF2-40B4-BE49-F238E27FC236}">
                <a16:creationId xmlns:a16="http://schemas.microsoft.com/office/drawing/2014/main" id="{46145D00-DC9A-790A-D199-91B7B2A62A17}"/>
              </a:ext>
            </a:extLst>
          </p:cNvPr>
          <p:cNvSpPr txBox="1"/>
          <p:nvPr/>
        </p:nvSpPr>
        <p:spPr>
          <a:xfrm>
            <a:off x="350902" y="1837228"/>
            <a:ext cx="8442198" cy="646331"/>
          </a:xfrm>
          <a:prstGeom prst="rect">
            <a:avLst/>
          </a:prstGeom>
          <a:solidFill>
            <a:srgbClr val="D0D8E8"/>
          </a:solidFill>
        </p:spPr>
        <p:txBody>
          <a:bodyPr wrap="square" rtlCol="0">
            <a:spAutoFit/>
          </a:bodyPr>
          <a:lstStyle/>
          <a:p>
            <a:pPr algn="ctr"/>
            <a:r>
              <a:rPr lang="en-US" dirty="0"/>
              <a:t>The following health plan will no longer be offered by MassHealth in the following service areas starting on January 1, 2026</a:t>
            </a:r>
          </a:p>
        </p:txBody>
      </p:sp>
      <p:graphicFrame>
        <p:nvGraphicFramePr>
          <p:cNvPr id="7" name="Table 2">
            <a:extLst>
              <a:ext uri="{FF2B5EF4-FFF2-40B4-BE49-F238E27FC236}">
                <a16:creationId xmlns:a16="http://schemas.microsoft.com/office/drawing/2014/main" id="{BE03AA3B-6996-595B-DBFC-FBC0DD4A5B7F}"/>
              </a:ext>
            </a:extLst>
          </p:cNvPr>
          <p:cNvGraphicFramePr>
            <a:graphicFrameLocks noGrp="1"/>
          </p:cNvGraphicFramePr>
          <p:nvPr>
            <p:extLst>
              <p:ext uri="{D42A27DB-BD31-4B8C-83A1-F6EECF244321}">
                <p14:modId xmlns:p14="http://schemas.microsoft.com/office/powerpoint/2010/main" val="1362125552"/>
              </p:ext>
            </p:extLst>
          </p:nvPr>
        </p:nvGraphicFramePr>
        <p:xfrm>
          <a:off x="350901" y="2483559"/>
          <a:ext cx="8442198" cy="965413"/>
        </p:xfrm>
        <a:graphic>
          <a:graphicData uri="http://schemas.openxmlformats.org/drawingml/2006/table">
            <a:tbl>
              <a:tblPr firstRow="1" bandRow="1">
                <a:tableStyleId>{5C22544A-7EE6-4342-B048-85BDC9FD1C3A}</a:tableStyleId>
              </a:tblPr>
              <a:tblGrid>
                <a:gridCol w="4221099">
                  <a:extLst>
                    <a:ext uri="{9D8B030D-6E8A-4147-A177-3AD203B41FA5}">
                      <a16:colId xmlns:a16="http://schemas.microsoft.com/office/drawing/2014/main" val="52311444"/>
                    </a:ext>
                  </a:extLst>
                </a:gridCol>
                <a:gridCol w="4221099">
                  <a:extLst>
                    <a:ext uri="{9D8B030D-6E8A-4147-A177-3AD203B41FA5}">
                      <a16:colId xmlns:a16="http://schemas.microsoft.com/office/drawing/2014/main" val="3781617466"/>
                    </a:ext>
                  </a:extLst>
                </a:gridCol>
              </a:tblGrid>
              <a:tr h="302955">
                <a:tc>
                  <a:txBody>
                    <a:bodyPr/>
                    <a:lstStyle/>
                    <a:p>
                      <a:pPr algn="ct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Plan Name</a:t>
                      </a:r>
                    </a:p>
                  </a:txBody>
                  <a:tcPr marL="68580" marR="68580" marT="34291" marB="34291" anchor="ctr">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Service Area Removal</a:t>
                      </a:r>
                    </a:p>
                  </a:txBody>
                  <a:tcPr marL="68580" marR="68580" marT="34291" marB="34291" anchor="ctr">
                    <a:solidFill>
                      <a:srgbClr val="E9EDF4"/>
                    </a:solidFill>
                  </a:tcPr>
                </a:tc>
                <a:extLst>
                  <a:ext uri="{0D108BD9-81ED-4DB2-BD59-A6C34878D82A}">
                    <a16:rowId xmlns:a16="http://schemas.microsoft.com/office/drawing/2014/main" val="2500018179"/>
                  </a:ext>
                </a:extLst>
              </a:tr>
              <a:tr h="622511">
                <a:tc>
                  <a:txBody>
                    <a:bodyPr/>
                    <a:lstStyle/>
                    <a:p>
                      <a:pPr algn="ctr"/>
                      <a:r>
                        <a:rPr lang="en-US" sz="1800" b="0" kern="1200" dirty="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WellSense</a:t>
                      </a:r>
                      <a:r>
                        <a:rPr lang="en-US" sz="18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Care Alliance </a:t>
                      </a:r>
                      <a:endParaRPr lang="en-US" sz="1800" b="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1" marB="34291" anchor="ctr"/>
                </a:tc>
                <a:tc>
                  <a:txBody>
                    <a:bodyPr/>
                    <a:lstStyle/>
                    <a:p>
                      <a:pPr algn="ctr"/>
                      <a:r>
                        <a:rPr lang="en-US" sz="18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Brockton</a:t>
                      </a:r>
                    </a:p>
                    <a:p>
                      <a:pPr algn="ctr"/>
                      <a:r>
                        <a:rPr lang="en-US" sz="18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Haverhill</a:t>
                      </a:r>
                    </a:p>
                  </a:txBody>
                  <a:tcPr marL="68580" marR="68580" marT="34291" marB="34291" anchor="ctr"/>
                </a:tc>
                <a:extLst>
                  <a:ext uri="{0D108BD9-81ED-4DB2-BD59-A6C34878D82A}">
                    <a16:rowId xmlns:a16="http://schemas.microsoft.com/office/drawing/2014/main" val="2576082324"/>
                  </a:ext>
                </a:extLst>
              </a:tr>
            </a:tbl>
          </a:graphicData>
        </a:graphic>
      </p:graphicFrame>
      <p:graphicFrame>
        <p:nvGraphicFramePr>
          <p:cNvPr id="2" name="Table 2">
            <a:extLst>
              <a:ext uri="{FF2B5EF4-FFF2-40B4-BE49-F238E27FC236}">
                <a16:creationId xmlns:a16="http://schemas.microsoft.com/office/drawing/2014/main" id="{23235F06-B1B1-E7B0-97A7-0EE6EC8DBD33}"/>
              </a:ext>
            </a:extLst>
          </p:cNvPr>
          <p:cNvGraphicFramePr>
            <a:graphicFrameLocks noGrp="1"/>
          </p:cNvGraphicFramePr>
          <p:nvPr>
            <p:extLst>
              <p:ext uri="{D42A27DB-BD31-4B8C-83A1-F6EECF244321}">
                <p14:modId xmlns:p14="http://schemas.microsoft.com/office/powerpoint/2010/main" val="4155649342"/>
              </p:ext>
            </p:extLst>
          </p:nvPr>
        </p:nvGraphicFramePr>
        <p:xfrm>
          <a:off x="350902" y="3429000"/>
          <a:ext cx="8442199" cy="1144715"/>
        </p:xfrm>
        <a:graphic>
          <a:graphicData uri="http://schemas.openxmlformats.org/drawingml/2006/table">
            <a:tbl>
              <a:tblPr firstRow="1" bandRow="1">
                <a:tableStyleId>{5C22544A-7EE6-4342-B048-85BDC9FD1C3A}</a:tableStyleId>
              </a:tblPr>
              <a:tblGrid>
                <a:gridCol w="8442199">
                  <a:extLst>
                    <a:ext uri="{9D8B030D-6E8A-4147-A177-3AD203B41FA5}">
                      <a16:colId xmlns:a16="http://schemas.microsoft.com/office/drawing/2014/main" val="52311444"/>
                    </a:ext>
                  </a:extLst>
                </a:gridCol>
              </a:tblGrid>
              <a:tr h="408827">
                <a:tc>
                  <a:txBody>
                    <a:bodyPr/>
                    <a:lstStyle/>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Provider Changes</a:t>
                      </a:r>
                    </a:p>
                  </a:txBody>
                  <a:tcPr marL="68580" marR="68580" marT="34291" marB="34291" anchor="ctr"/>
                </a:tc>
                <a:extLst>
                  <a:ext uri="{0D108BD9-81ED-4DB2-BD59-A6C34878D82A}">
                    <a16:rowId xmlns:a16="http://schemas.microsoft.com/office/drawing/2014/main" val="2052473105"/>
                  </a:ext>
                </a:extLst>
              </a:tr>
              <a:tr h="735888">
                <a:tc>
                  <a:txBody>
                    <a:bodyPr/>
                    <a:lstStyle/>
                    <a:p>
                      <a:pPr algn="ct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As of January 1, 2026, 30 providers are joining or moving in the MassHealth ACO program. These moves will affect approximately 20,000 members. </a:t>
                      </a:r>
                    </a:p>
                  </a:txBody>
                  <a:tcPr marL="68580" marR="68580" marT="34291" marB="34291" anchor="ctr"/>
                </a:tc>
                <a:extLst>
                  <a:ext uri="{0D108BD9-81ED-4DB2-BD59-A6C34878D82A}">
                    <a16:rowId xmlns:a16="http://schemas.microsoft.com/office/drawing/2014/main" val="2980012762"/>
                  </a:ext>
                </a:extLst>
              </a:tr>
            </a:tbl>
          </a:graphicData>
        </a:graphic>
      </p:graphicFrame>
      <p:graphicFrame>
        <p:nvGraphicFramePr>
          <p:cNvPr id="5" name="Table 2">
            <a:extLst>
              <a:ext uri="{FF2B5EF4-FFF2-40B4-BE49-F238E27FC236}">
                <a16:creationId xmlns:a16="http://schemas.microsoft.com/office/drawing/2014/main" id="{14562AA6-043F-BDC7-3EF4-8D7667FED00B}"/>
              </a:ext>
            </a:extLst>
          </p:cNvPr>
          <p:cNvGraphicFramePr>
            <a:graphicFrameLocks noGrp="1"/>
          </p:cNvGraphicFramePr>
          <p:nvPr>
            <p:extLst>
              <p:ext uri="{D42A27DB-BD31-4B8C-83A1-F6EECF244321}">
                <p14:modId xmlns:p14="http://schemas.microsoft.com/office/powerpoint/2010/main" val="1971473602"/>
              </p:ext>
            </p:extLst>
          </p:nvPr>
        </p:nvGraphicFramePr>
        <p:xfrm>
          <a:off x="350902" y="4573715"/>
          <a:ext cx="8442199" cy="1234444"/>
        </p:xfrm>
        <a:graphic>
          <a:graphicData uri="http://schemas.openxmlformats.org/drawingml/2006/table">
            <a:tbl>
              <a:tblPr firstRow="1" bandRow="1">
                <a:tableStyleId>{5C22544A-7EE6-4342-B048-85BDC9FD1C3A}</a:tableStyleId>
              </a:tblPr>
              <a:tblGrid>
                <a:gridCol w="8442199">
                  <a:extLst>
                    <a:ext uri="{9D8B030D-6E8A-4147-A177-3AD203B41FA5}">
                      <a16:colId xmlns:a16="http://schemas.microsoft.com/office/drawing/2014/main" val="52311444"/>
                    </a:ext>
                  </a:extLst>
                </a:gridCol>
              </a:tblGrid>
              <a:tr h="251461">
                <a:tc>
                  <a:txBody>
                    <a:bodyPr/>
                    <a:lstStyle/>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Hospital Changes</a:t>
                      </a:r>
                    </a:p>
                  </a:txBody>
                  <a:tcPr marL="68580" marR="68580" marT="34291" marB="34291" anchor="ctr"/>
                </a:tc>
                <a:extLst>
                  <a:ext uri="{0D108BD9-81ED-4DB2-BD59-A6C34878D82A}">
                    <a16:rowId xmlns:a16="http://schemas.microsoft.com/office/drawing/2014/main" val="3694856841"/>
                  </a:ext>
                </a:extLst>
              </a:tr>
              <a:tr h="440188">
                <a:tc>
                  <a:txBody>
                    <a:bodyPr/>
                    <a:lstStyle/>
                    <a:p>
                      <a:pPr algn="ctr"/>
                      <a:r>
                        <a:rPr lang="en-US" sz="1800" dirty="0">
                          <a:solidFill>
                            <a:schemeClr val="tx1"/>
                          </a:solidFill>
                          <a:latin typeface="Open Sans"/>
                          <a:ea typeface="Open Sans"/>
                          <a:cs typeface="Open Sans"/>
                        </a:rPr>
                        <a:t>As of January 1, 2026, 2 ACOs will make changes to their hospital network. However, in an emergency, members can go to any hospital. Members do not need to worry about which health plan they have.</a:t>
                      </a:r>
                    </a:p>
                  </a:txBody>
                  <a:tcPr marL="68580" marR="68580" marT="34291" marB="34291" anchor="ctr"/>
                </a:tc>
                <a:extLst>
                  <a:ext uri="{0D108BD9-81ED-4DB2-BD59-A6C34878D82A}">
                    <a16:rowId xmlns:a16="http://schemas.microsoft.com/office/drawing/2014/main" val="2980012762"/>
                  </a:ext>
                </a:extLst>
              </a:tr>
            </a:tbl>
          </a:graphicData>
        </a:graphic>
      </p:graphicFrame>
      <p:sp>
        <p:nvSpPr>
          <p:cNvPr id="11" name="Slide Number Placeholder 1">
            <a:extLst>
              <a:ext uri="{FF2B5EF4-FFF2-40B4-BE49-F238E27FC236}">
                <a16:creationId xmlns:a16="http://schemas.microsoft.com/office/drawing/2014/main" id="{FE8CE9C2-D4AF-0D58-DAEA-26320D0110F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4</a:t>
            </a:fld>
            <a:endParaRPr lang="en-US" altLang="en-US" dirty="0"/>
          </a:p>
        </p:txBody>
      </p:sp>
    </p:spTree>
    <p:custDataLst>
      <p:tags r:id="rId1"/>
    </p:custDataLst>
    <p:extLst>
      <p:ext uri="{BB962C8B-B14F-4D97-AF65-F5344CB8AC3E}">
        <p14:creationId xmlns:p14="http://schemas.microsoft.com/office/powerpoint/2010/main" val="1603481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F8DF2-75ED-4316-5ACD-CC025BEC27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BD92198-A9ED-3994-E73D-610D3683AAD8}"/>
              </a:ext>
              <a:ext uri="{C183D7F6-B498-43B3-948B-1728B52AA6E4}">
                <adec:decorative xmlns:adec="http://schemas.microsoft.com/office/drawing/2017/decorative" val="1"/>
              </a:ext>
            </a:extLst>
          </p:cNvPr>
          <p:cNvSpPr/>
          <p:nvPr/>
        </p:nvSpPr>
        <p:spPr>
          <a:xfrm>
            <a:off x="7315200" y="44245"/>
            <a:ext cx="1824795" cy="111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26">
            <a:extLst>
              <a:ext uri="{FF2B5EF4-FFF2-40B4-BE49-F238E27FC236}">
                <a16:creationId xmlns:a16="http://schemas.microsoft.com/office/drawing/2014/main" id="{DB5AEC85-7C08-DBD3-B46E-6E1126732A47}"/>
              </a:ext>
            </a:extLst>
          </p:cNvPr>
          <p:cNvSpPr txBox="1">
            <a:spLocks noGrp="1"/>
          </p:cNvSpPr>
          <p:nvPr>
            <p:ph type="title" idx="4294967295"/>
          </p:nvPr>
        </p:nvSpPr>
        <p:spPr>
          <a:xfrm>
            <a:off x="666867" y="44245"/>
            <a:ext cx="7655097"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ea typeface="+mn-ea"/>
                <a:cs typeface="+mn-cs"/>
              </a:rPr>
              <a:t>HIGH-LEVEL SUMMARY (slide 1 of 5)</a:t>
            </a:r>
          </a:p>
        </p:txBody>
      </p:sp>
      <p:sp>
        <p:nvSpPr>
          <p:cNvPr id="25" name="TextBox 24">
            <a:extLst>
              <a:ext uri="{FF2B5EF4-FFF2-40B4-BE49-F238E27FC236}">
                <a16:creationId xmlns:a16="http://schemas.microsoft.com/office/drawing/2014/main" id="{C09B0844-3238-5031-C528-2EA5EC07D86D}"/>
              </a:ext>
            </a:extLst>
          </p:cNvPr>
          <p:cNvSpPr txBox="1"/>
          <p:nvPr/>
        </p:nvSpPr>
        <p:spPr>
          <a:xfrm>
            <a:off x="565569" y="385245"/>
            <a:ext cx="791156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effectLst/>
                <a:uLnTx/>
                <a:uFillTx/>
                <a:latin typeface="Calibri" panose="020F0502020204030204"/>
                <a:ea typeface="+mn-ea"/>
                <a:cs typeface="+mn-cs"/>
              </a:rPr>
              <a:t>The CMS Advancing Interoperability and Improving Prior Authorization Processes rule requires that Medicaid and CHIP FFS programs, their managed care plans, and other entities (e.g., Medicare Advantage, QHP) to comply with the Final Rule.</a:t>
            </a:r>
            <a:endParaRPr kumimoji="0" lang="en-US" u="none" strike="noStrike" kern="1200" cap="none" spc="0" normalizeH="0" baseline="0" noProof="0" dirty="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54A8350-755A-2079-64B5-0CFD88C83DB6}"/>
              </a:ext>
            </a:extLst>
          </p:cNvPr>
          <p:cNvSpPr txBox="1"/>
          <p:nvPr/>
        </p:nvSpPr>
        <p:spPr>
          <a:xfrm>
            <a:off x="873679" y="1420730"/>
            <a:ext cx="3698320" cy="369332"/>
          </a:xfrm>
          <a:prstGeom prst="rect">
            <a:avLst/>
          </a:prstGeom>
          <a:noFill/>
        </p:spPr>
        <p:txBody>
          <a:bodyPr wrap="none" rtlCol="0">
            <a:spAutoFit/>
          </a:bodyPr>
          <a:lstStyle/>
          <a:p>
            <a:pPr lvl="0" defTabSz="914400">
              <a:defRPr/>
            </a:pPr>
            <a:r>
              <a:rPr lang="en-US" b="1" dirty="0">
                <a:solidFill>
                  <a:srgbClr val="000000"/>
                </a:solidFill>
                <a:latin typeface="Arial Narrow" panose="020B0606020202030204" pitchFamily="34" charset="0"/>
              </a:rPr>
              <a:t>Medicaid/CHP FFS: </a:t>
            </a:r>
            <a:r>
              <a:rPr lang="en-US" dirty="0">
                <a:solidFill>
                  <a:srgbClr val="000000"/>
                </a:solidFill>
                <a:latin typeface="Arial Narrow" panose="020B0606020202030204" pitchFamily="34" charset="0"/>
              </a:rPr>
              <a:t>Effective date of rule</a:t>
            </a:r>
          </a:p>
        </p:txBody>
      </p:sp>
      <p:sp>
        <p:nvSpPr>
          <p:cNvPr id="5" name="TextBox 4">
            <a:extLst>
              <a:ext uri="{FF2B5EF4-FFF2-40B4-BE49-F238E27FC236}">
                <a16:creationId xmlns:a16="http://schemas.microsoft.com/office/drawing/2014/main" id="{B1EB11EE-EF95-6B37-616A-38D788E9B938}"/>
              </a:ext>
            </a:extLst>
          </p:cNvPr>
          <p:cNvSpPr txBox="1"/>
          <p:nvPr/>
        </p:nvSpPr>
        <p:spPr>
          <a:xfrm>
            <a:off x="4571999" y="1423721"/>
            <a:ext cx="4427751" cy="369332"/>
          </a:xfrm>
          <a:prstGeom prst="rect">
            <a:avLst/>
          </a:prstGeom>
          <a:noFill/>
        </p:spPr>
        <p:txBody>
          <a:bodyPr wrap="none" rtlCol="0">
            <a:spAutoFit/>
          </a:bodyPr>
          <a:lstStyle/>
          <a:p>
            <a:pPr lvl="0" defTabSz="914400">
              <a:defRPr/>
            </a:pPr>
            <a:r>
              <a:rPr lang="en-US" b="1" dirty="0">
                <a:solidFill>
                  <a:srgbClr val="000000"/>
                </a:solidFill>
                <a:latin typeface="Arial Narrow" panose="020B0606020202030204" pitchFamily="34" charset="0"/>
              </a:rPr>
              <a:t>Medicaid Mgd. Care entities:  </a:t>
            </a:r>
            <a:r>
              <a:rPr lang="en-US" dirty="0">
                <a:solidFill>
                  <a:srgbClr val="000000"/>
                </a:solidFill>
                <a:latin typeface="Arial Narrow" panose="020B0606020202030204" pitchFamily="34" charset="0"/>
              </a:rPr>
              <a:t>Effective rate year </a:t>
            </a:r>
          </a:p>
        </p:txBody>
      </p:sp>
      <p:graphicFrame>
        <p:nvGraphicFramePr>
          <p:cNvPr id="6" name="Table 5">
            <a:extLst>
              <a:ext uri="{FF2B5EF4-FFF2-40B4-BE49-F238E27FC236}">
                <a16:creationId xmlns:a16="http://schemas.microsoft.com/office/drawing/2014/main" id="{7CA53A18-E776-EE29-3706-AC1B34CA348E}"/>
              </a:ext>
            </a:extLst>
          </p:cNvPr>
          <p:cNvGraphicFramePr>
            <a:graphicFrameLocks noGrp="1"/>
          </p:cNvGraphicFramePr>
          <p:nvPr>
            <p:extLst>
              <p:ext uri="{D42A27DB-BD31-4B8C-83A1-F6EECF244321}">
                <p14:modId xmlns:p14="http://schemas.microsoft.com/office/powerpoint/2010/main" val="2611321508"/>
              </p:ext>
            </p:extLst>
          </p:nvPr>
        </p:nvGraphicFramePr>
        <p:xfrm>
          <a:off x="0" y="1746239"/>
          <a:ext cx="9139996" cy="4215988"/>
        </p:xfrm>
        <a:graphic>
          <a:graphicData uri="http://schemas.openxmlformats.org/drawingml/2006/table">
            <a:tbl>
              <a:tblPr firstRow="1" bandRow="1">
                <a:tableStyleId>{5C22544A-7EE6-4342-B048-85BDC9FD1C3A}</a:tableStyleId>
              </a:tblPr>
              <a:tblGrid>
                <a:gridCol w="2006600">
                  <a:extLst>
                    <a:ext uri="{9D8B030D-6E8A-4147-A177-3AD203B41FA5}">
                      <a16:colId xmlns:a16="http://schemas.microsoft.com/office/drawing/2014/main" val="1257785568"/>
                    </a:ext>
                  </a:extLst>
                </a:gridCol>
                <a:gridCol w="3175000">
                  <a:extLst>
                    <a:ext uri="{9D8B030D-6E8A-4147-A177-3AD203B41FA5}">
                      <a16:colId xmlns:a16="http://schemas.microsoft.com/office/drawing/2014/main" val="4221265961"/>
                    </a:ext>
                  </a:extLst>
                </a:gridCol>
                <a:gridCol w="877455">
                  <a:extLst>
                    <a:ext uri="{9D8B030D-6E8A-4147-A177-3AD203B41FA5}">
                      <a16:colId xmlns:a16="http://schemas.microsoft.com/office/drawing/2014/main" val="1979212378"/>
                    </a:ext>
                  </a:extLst>
                </a:gridCol>
                <a:gridCol w="923636">
                  <a:extLst>
                    <a:ext uri="{9D8B030D-6E8A-4147-A177-3AD203B41FA5}">
                      <a16:colId xmlns:a16="http://schemas.microsoft.com/office/drawing/2014/main" val="2167243958"/>
                    </a:ext>
                  </a:extLst>
                </a:gridCol>
                <a:gridCol w="707995">
                  <a:extLst>
                    <a:ext uri="{9D8B030D-6E8A-4147-A177-3AD203B41FA5}">
                      <a16:colId xmlns:a16="http://schemas.microsoft.com/office/drawing/2014/main" val="3022298978"/>
                    </a:ext>
                  </a:extLst>
                </a:gridCol>
                <a:gridCol w="686696">
                  <a:extLst>
                    <a:ext uri="{9D8B030D-6E8A-4147-A177-3AD203B41FA5}">
                      <a16:colId xmlns:a16="http://schemas.microsoft.com/office/drawing/2014/main" val="169428416"/>
                    </a:ext>
                  </a:extLst>
                </a:gridCol>
                <a:gridCol w="762614">
                  <a:extLst>
                    <a:ext uri="{9D8B030D-6E8A-4147-A177-3AD203B41FA5}">
                      <a16:colId xmlns:a16="http://schemas.microsoft.com/office/drawing/2014/main" val="333437453"/>
                    </a:ext>
                  </a:extLst>
                </a:gridCol>
              </a:tblGrid>
              <a:tr h="1564228">
                <a:tc>
                  <a:txBody>
                    <a:bodyPr/>
                    <a:lstStyle/>
                    <a:p>
                      <a:pPr algn="ctr"/>
                      <a:r>
                        <a:rPr lang="en-US" sz="1800" dirty="0">
                          <a:latin typeface="Arial Narrow" panose="020B0606020202030204" pitchFamily="34" charset="0"/>
                        </a:rPr>
                        <a:t>Requirement</a:t>
                      </a:r>
                    </a:p>
                  </a:txBody>
                  <a:tcPr anchor="ctr">
                    <a:solidFill>
                      <a:srgbClr val="002060"/>
                    </a:solidFill>
                  </a:tcPr>
                </a:tc>
                <a:tc>
                  <a:txBody>
                    <a:bodyPr/>
                    <a:lstStyle/>
                    <a:p>
                      <a:pPr algn="ctr"/>
                      <a:r>
                        <a:rPr lang="en-US" sz="1800" dirty="0">
                          <a:latin typeface="Arial Narrow" panose="020B0606020202030204" pitchFamily="34" charset="0"/>
                        </a:rPr>
                        <a:t>Description</a:t>
                      </a:r>
                    </a:p>
                  </a:txBody>
                  <a:tcPr anchor="ctr">
                    <a:solidFill>
                      <a:srgbClr val="002060"/>
                    </a:solidFill>
                  </a:tcPr>
                </a:tc>
                <a:tc>
                  <a:txBody>
                    <a:bodyPr/>
                    <a:lstStyle/>
                    <a:p>
                      <a:pPr algn="ctr"/>
                      <a:r>
                        <a:rPr lang="en-US" sz="1800" dirty="0">
                          <a:solidFill>
                            <a:schemeClr val="bg1"/>
                          </a:solidFill>
                          <a:latin typeface="Arial Narrow" panose="020B0606020202030204" pitchFamily="34" charset="0"/>
                        </a:rPr>
                        <a:t>Implementation Date 1/1/26</a:t>
                      </a:r>
                    </a:p>
                  </a:txBody>
                  <a:tcPr vert="vert270" anchor="ctr" anchorCtr="1">
                    <a:solidFill>
                      <a:srgbClr val="0066FF"/>
                    </a:solidFill>
                  </a:tcPr>
                </a:tc>
                <a:tc>
                  <a:txBody>
                    <a:bodyPr/>
                    <a:lstStyle/>
                    <a:p>
                      <a:pPr algn="ctr"/>
                      <a:r>
                        <a:rPr lang="en-US" sz="1800" dirty="0">
                          <a:solidFill>
                            <a:schemeClr val="bg1"/>
                          </a:solidFill>
                          <a:latin typeface="Arial Narrow" panose="020B0606020202030204" pitchFamily="34" charset="0"/>
                        </a:rPr>
                        <a:t>Implementation Date 3/31/26</a:t>
                      </a:r>
                    </a:p>
                  </a:txBody>
                  <a:tcPr vert="vert270" anchor="ctr" anchorCtr="1">
                    <a:solidFill>
                      <a:srgbClr val="0066FF"/>
                    </a:solidFill>
                  </a:tcPr>
                </a:tc>
                <a:tc>
                  <a:txBody>
                    <a:bodyPr/>
                    <a:lstStyle/>
                    <a:p>
                      <a:pPr algn="ctr"/>
                      <a:r>
                        <a:rPr lang="en-US" sz="1800" dirty="0">
                          <a:solidFill>
                            <a:schemeClr val="bg1"/>
                          </a:solidFill>
                          <a:latin typeface="Arial Narrow" panose="020B0606020202030204" pitchFamily="34" charset="0"/>
                        </a:rPr>
                        <a:t>Implementation Date 1/1/27</a:t>
                      </a:r>
                    </a:p>
                  </a:txBody>
                  <a:tcPr vert="vert270" anchor="ctr" anchorCtr="1">
                    <a:solidFill>
                      <a:srgbClr val="0066FF"/>
                    </a:solidFill>
                  </a:tcPr>
                </a:tc>
                <a:tc>
                  <a:txBody>
                    <a:bodyPr/>
                    <a:lstStyle/>
                    <a:p>
                      <a:pPr algn="ctr"/>
                      <a:r>
                        <a:rPr lang="en-US" sz="1800" dirty="0">
                          <a:latin typeface="Arial Narrow" panose="020B0606020202030204" pitchFamily="34" charset="0"/>
                        </a:rPr>
                        <a:t>1-Year Extension</a:t>
                      </a:r>
                    </a:p>
                  </a:txBody>
                  <a:tcPr vert="vert270" anchor="ctr">
                    <a:solidFill>
                      <a:srgbClr val="002060"/>
                    </a:solidFill>
                  </a:tcPr>
                </a:tc>
                <a:tc>
                  <a:txBody>
                    <a:bodyPr/>
                    <a:lstStyle/>
                    <a:p>
                      <a:pPr algn="ctr"/>
                      <a:r>
                        <a:rPr lang="en-US" sz="1800" dirty="0" err="1">
                          <a:latin typeface="Arial Narrow" panose="020B0606020202030204" pitchFamily="34" charset="0"/>
                        </a:rPr>
                        <a:t>Exemp</a:t>
                      </a:r>
                      <a:r>
                        <a:rPr lang="en-US" sz="1800" dirty="0">
                          <a:latin typeface="Arial Narrow" panose="020B0606020202030204" pitchFamily="34" charset="0"/>
                        </a:rPr>
                        <a:t>.</a:t>
                      </a:r>
                    </a:p>
                  </a:txBody>
                  <a:tcPr vert="vert270" anchor="ctr">
                    <a:solidFill>
                      <a:srgbClr val="002060"/>
                    </a:solidFill>
                  </a:tcPr>
                </a:tc>
                <a:extLst>
                  <a:ext uri="{0D108BD9-81ED-4DB2-BD59-A6C34878D82A}">
                    <a16:rowId xmlns:a16="http://schemas.microsoft.com/office/drawing/2014/main" val="3630747580"/>
                  </a:ext>
                </a:extLst>
              </a:tr>
              <a:tr h="370840">
                <a:tc>
                  <a:txBody>
                    <a:bodyPr/>
                    <a:lstStyle/>
                    <a:p>
                      <a:r>
                        <a:rPr lang="en-US" sz="1800" b="1" dirty="0">
                          <a:latin typeface="Arial Narrow" panose="020B0606020202030204" pitchFamily="34" charset="0"/>
                        </a:rPr>
                        <a:t>Patient Access API</a:t>
                      </a:r>
                    </a:p>
                    <a:p>
                      <a:r>
                        <a:rPr lang="en-US" sz="1800" b="1" i="0" dirty="0">
                          <a:latin typeface="Arial Narrow" panose="020B0606020202030204" pitchFamily="34" charset="0"/>
                        </a:rPr>
                        <a:t>(Application Programming  Interface)</a:t>
                      </a:r>
                    </a:p>
                  </a:txBody>
                  <a:tcPr>
                    <a:solidFill>
                      <a:schemeClr val="accent5">
                        <a:lumMod val="40000"/>
                        <a:lumOff val="60000"/>
                      </a:schemeClr>
                    </a:solidFill>
                  </a:tcPr>
                </a:tc>
                <a:tc>
                  <a:txBody>
                    <a:bodyPr/>
                    <a:lstStyle/>
                    <a:p>
                      <a:r>
                        <a:rPr lang="en-US" sz="1800" dirty="0">
                          <a:latin typeface="Arial Narrow" panose="020B0606020202030204" pitchFamily="34" charset="0"/>
                        </a:rPr>
                        <a:t>Expands upon the Patient Access API finalized in the Interoperability and Patient Access Final Rule to include information related to the patient’s prior authorizations</a:t>
                      </a:r>
                    </a:p>
                  </a:txBody>
                  <a:tcPr>
                    <a:solidFill>
                      <a:schemeClr val="accent5">
                        <a:lumMod val="40000"/>
                        <a:lumOff val="60000"/>
                      </a:schemeClr>
                    </a:solidFill>
                  </a:tcP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Yes</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extLst>
                  <a:ext uri="{0D108BD9-81ED-4DB2-BD59-A6C34878D82A}">
                    <a16:rowId xmlns:a16="http://schemas.microsoft.com/office/drawing/2014/main" val="3247350031"/>
                  </a:ext>
                </a:extLst>
              </a:tr>
              <a:tr h="370840">
                <a:tc>
                  <a:txBody>
                    <a:bodyPr/>
                    <a:lstStyle/>
                    <a:p>
                      <a:r>
                        <a:rPr lang="en-US" sz="1800" b="1" i="0" dirty="0">
                          <a:latin typeface="Arial Narrow" panose="020B0606020202030204" pitchFamily="34" charset="0"/>
                        </a:rPr>
                        <a:t>Patient Access API</a:t>
                      </a:r>
                    </a:p>
                    <a:p>
                      <a:r>
                        <a:rPr lang="en-US" sz="1800" b="1" i="0" dirty="0">
                          <a:latin typeface="Arial Narrow" panose="020B0606020202030204" pitchFamily="34" charset="0"/>
                        </a:rPr>
                        <a:t>(Application Programming  Interface)</a:t>
                      </a:r>
                    </a:p>
                  </a:txBody>
                  <a:tcPr>
                    <a:solidFill>
                      <a:schemeClr val="accent5">
                        <a:lumMod val="40000"/>
                        <a:lumOff val="60000"/>
                      </a:schemeClr>
                    </a:solidFill>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Annually provide metrics in the form of aggregated, de-identified data to CMS about patient use of the Patient Access API</a:t>
                      </a:r>
                    </a:p>
                  </a:txBody>
                  <a:tcPr>
                    <a:solidFill>
                      <a:schemeClr val="accent5">
                        <a:lumMod val="40000"/>
                        <a:lumOff val="60000"/>
                      </a:schemeClr>
                    </a:solidFill>
                  </a:tcP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Yes</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extLst>
                  <a:ext uri="{0D108BD9-81ED-4DB2-BD59-A6C34878D82A}">
                    <a16:rowId xmlns:a16="http://schemas.microsoft.com/office/drawing/2014/main" val="2973038181"/>
                  </a:ext>
                </a:extLst>
              </a:tr>
            </a:tbl>
          </a:graphicData>
        </a:graphic>
      </p:graphicFrame>
      <p:sp>
        <p:nvSpPr>
          <p:cNvPr id="29" name="TextBox 28">
            <a:extLst>
              <a:ext uri="{FF2B5EF4-FFF2-40B4-BE49-F238E27FC236}">
                <a16:creationId xmlns:a16="http://schemas.microsoft.com/office/drawing/2014/main" id="{DCF16C72-FDD9-290E-5F68-3431661B7FD1}"/>
              </a:ext>
            </a:extLst>
          </p:cNvPr>
          <p:cNvSpPr txBox="1"/>
          <p:nvPr/>
        </p:nvSpPr>
        <p:spPr>
          <a:xfrm>
            <a:off x="151781" y="5987018"/>
            <a:ext cx="66311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Narrow" panose="020B0606020202030204" pitchFamily="34" charset="0"/>
              </a:rPr>
              <a:t>Key Fact:  </a:t>
            </a:r>
            <a:r>
              <a:rPr kumimoji="0" lang="en-US" b="0" i="0" u="none" strike="noStrike" kern="1200" cap="none" spc="0" normalizeH="0" baseline="0" noProof="0" dirty="0">
                <a:ln>
                  <a:noFill/>
                </a:ln>
                <a:solidFill>
                  <a:srgbClr val="000000"/>
                </a:solidFill>
                <a:effectLst/>
                <a:uLnTx/>
                <a:uFillTx/>
                <a:latin typeface="Arial Narrow" panose="020B0606020202030204" pitchFamily="34" charset="0"/>
              </a:rPr>
              <a:t>Final Rule excludes pharmacy Prior Authorizations (prescriptions)</a:t>
            </a:r>
          </a:p>
        </p:txBody>
      </p:sp>
      <p:sp>
        <p:nvSpPr>
          <p:cNvPr id="2" name="TextBox 1">
            <a:extLst>
              <a:ext uri="{FF2B5EF4-FFF2-40B4-BE49-F238E27FC236}">
                <a16:creationId xmlns:a16="http://schemas.microsoft.com/office/drawing/2014/main" id="{98DD5D9E-FF72-E8D3-FB9F-1655AD81748A}"/>
              </a:ext>
            </a:extLst>
          </p:cNvPr>
          <p:cNvSpPr txBox="1"/>
          <p:nvPr/>
        </p:nvSpPr>
        <p:spPr>
          <a:xfrm>
            <a:off x="151781" y="6241997"/>
            <a:ext cx="28632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50000"/>
                    <a:lumOff val="50000"/>
                  </a:schemeClr>
                </a:solidFill>
                <a:effectLst/>
                <a:uLnTx/>
                <a:uFillTx/>
                <a:latin typeface="Arial Narrow" panose="020B0606020202030204" pitchFamily="34" charset="0"/>
              </a:rPr>
              <a:t>Business &amp; Systems Integration</a:t>
            </a:r>
          </a:p>
        </p:txBody>
      </p:sp>
      <p:sp>
        <p:nvSpPr>
          <p:cNvPr id="8" name="TextBox 7">
            <a:extLst>
              <a:ext uri="{FF2B5EF4-FFF2-40B4-BE49-F238E27FC236}">
                <a16:creationId xmlns:a16="http://schemas.microsoft.com/office/drawing/2014/main" id="{26BDE0C6-3A40-C409-15A6-3A6C6840CE4B}"/>
              </a:ext>
            </a:extLst>
          </p:cNvPr>
          <p:cNvSpPr txBox="1"/>
          <p:nvPr/>
        </p:nvSpPr>
        <p:spPr>
          <a:xfrm>
            <a:off x="151781" y="6536809"/>
            <a:ext cx="67470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50000"/>
                    <a:lumOff val="50000"/>
                  </a:schemeClr>
                </a:solidFill>
                <a:effectLst/>
                <a:uLnTx/>
                <a:uFillTx/>
                <a:latin typeface="Arial Narrow" panose="020B0606020202030204" pitchFamily="34" charset="0"/>
              </a:rPr>
              <a:t>* States must contact CMS by 4/1/25 if unable to meet PA disposition standard </a:t>
            </a:r>
          </a:p>
        </p:txBody>
      </p:sp>
      <p:sp>
        <p:nvSpPr>
          <p:cNvPr id="3" name="Slide Number Placeholder 2">
            <a:extLst>
              <a:ext uri="{FF2B5EF4-FFF2-40B4-BE49-F238E27FC236}">
                <a16:creationId xmlns:a16="http://schemas.microsoft.com/office/drawing/2014/main" id="{AB2D2815-E7F9-D097-CC7C-4E3BFB6E084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40</a:t>
            </a:fld>
            <a:endParaRPr lang="en-US" altLang="en-US" dirty="0"/>
          </a:p>
        </p:txBody>
      </p:sp>
    </p:spTree>
    <p:custDataLst>
      <p:tags r:id="rId1"/>
    </p:custDataLst>
    <p:extLst>
      <p:ext uri="{BB962C8B-B14F-4D97-AF65-F5344CB8AC3E}">
        <p14:creationId xmlns:p14="http://schemas.microsoft.com/office/powerpoint/2010/main" val="2542126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DD5C-6ADC-FED8-237C-8AB893087D8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975F2F-F4A1-30A9-9B75-E7A4373000EF}"/>
              </a:ext>
              <a:ext uri="{C183D7F6-B498-43B3-948B-1728B52AA6E4}">
                <adec:decorative xmlns:adec="http://schemas.microsoft.com/office/drawing/2017/decorative" val="1"/>
              </a:ext>
            </a:extLst>
          </p:cNvPr>
          <p:cNvSpPr/>
          <p:nvPr/>
        </p:nvSpPr>
        <p:spPr>
          <a:xfrm>
            <a:off x="7315200" y="44245"/>
            <a:ext cx="1824795" cy="111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26">
            <a:extLst>
              <a:ext uri="{FF2B5EF4-FFF2-40B4-BE49-F238E27FC236}">
                <a16:creationId xmlns:a16="http://schemas.microsoft.com/office/drawing/2014/main" id="{3A3BD735-E57C-1D16-3085-298A4F80A1A3}"/>
              </a:ext>
            </a:extLst>
          </p:cNvPr>
          <p:cNvSpPr txBox="1">
            <a:spLocks noGrp="1"/>
          </p:cNvSpPr>
          <p:nvPr>
            <p:ph type="title" idx="4294967295"/>
          </p:nvPr>
        </p:nvSpPr>
        <p:spPr>
          <a:xfrm>
            <a:off x="666867" y="44245"/>
            <a:ext cx="7655097"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ea typeface="+mn-ea"/>
                <a:cs typeface="+mn-cs"/>
              </a:rPr>
              <a:t>HIGH-LEVEL SUMMARY (slide 2 of 5)</a:t>
            </a:r>
          </a:p>
        </p:txBody>
      </p:sp>
      <p:sp>
        <p:nvSpPr>
          <p:cNvPr id="25" name="TextBox 24">
            <a:extLst>
              <a:ext uri="{FF2B5EF4-FFF2-40B4-BE49-F238E27FC236}">
                <a16:creationId xmlns:a16="http://schemas.microsoft.com/office/drawing/2014/main" id="{93F1B144-A5E4-5962-A495-A9E9BFEFAC17}"/>
              </a:ext>
            </a:extLst>
          </p:cNvPr>
          <p:cNvSpPr txBox="1"/>
          <p:nvPr/>
        </p:nvSpPr>
        <p:spPr>
          <a:xfrm>
            <a:off x="565569" y="385245"/>
            <a:ext cx="791156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effectLst/>
                <a:uLnTx/>
                <a:uFillTx/>
                <a:latin typeface="Calibri" panose="020F0502020204030204"/>
                <a:ea typeface="+mn-ea"/>
                <a:cs typeface="+mn-cs"/>
              </a:rPr>
              <a:t>The CMS Advancing Interoperability and Improving Prior Authorization Processes rule requires that Medicaid and CHIP FFS programs, their managed care plans, and other entities (e.g., Medicare Advantage, QHP) to comply with the Final Rule.</a:t>
            </a:r>
            <a:endParaRPr kumimoji="0" lang="en-US" u="none" strike="noStrike" kern="1200" cap="none" spc="0" normalizeH="0" baseline="0" noProof="0" dirty="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2B2EC87E-4740-D451-7F1F-14BFC8D08A0A}"/>
              </a:ext>
            </a:extLst>
          </p:cNvPr>
          <p:cNvSpPr txBox="1"/>
          <p:nvPr/>
        </p:nvSpPr>
        <p:spPr>
          <a:xfrm>
            <a:off x="873679" y="1420730"/>
            <a:ext cx="3698320" cy="369332"/>
          </a:xfrm>
          <a:prstGeom prst="rect">
            <a:avLst/>
          </a:prstGeom>
          <a:noFill/>
        </p:spPr>
        <p:txBody>
          <a:bodyPr wrap="none" rtlCol="0">
            <a:spAutoFit/>
          </a:bodyPr>
          <a:lstStyle/>
          <a:p>
            <a:pPr lvl="0" defTabSz="914400">
              <a:defRPr/>
            </a:pPr>
            <a:r>
              <a:rPr lang="en-US" b="1" dirty="0">
                <a:solidFill>
                  <a:srgbClr val="000000"/>
                </a:solidFill>
                <a:latin typeface="Arial Narrow" panose="020B0606020202030204" pitchFamily="34" charset="0"/>
              </a:rPr>
              <a:t>Medicaid/CHP FFS: </a:t>
            </a:r>
            <a:r>
              <a:rPr lang="en-US" dirty="0">
                <a:solidFill>
                  <a:srgbClr val="000000"/>
                </a:solidFill>
                <a:latin typeface="Arial Narrow" panose="020B0606020202030204" pitchFamily="34" charset="0"/>
              </a:rPr>
              <a:t>Effective date of rule</a:t>
            </a:r>
          </a:p>
        </p:txBody>
      </p:sp>
      <p:sp>
        <p:nvSpPr>
          <p:cNvPr id="5" name="TextBox 4">
            <a:extLst>
              <a:ext uri="{FF2B5EF4-FFF2-40B4-BE49-F238E27FC236}">
                <a16:creationId xmlns:a16="http://schemas.microsoft.com/office/drawing/2014/main" id="{FAAB62A2-473A-22B8-7C1D-59683EF26F99}"/>
              </a:ext>
            </a:extLst>
          </p:cNvPr>
          <p:cNvSpPr txBox="1"/>
          <p:nvPr/>
        </p:nvSpPr>
        <p:spPr>
          <a:xfrm>
            <a:off x="4571999" y="1423721"/>
            <a:ext cx="4427751" cy="369332"/>
          </a:xfrm>
          <a:prstGeom prst="rect">
            <a:avLst/>
          </a:prstGeom>
          <a:noFill/>
        </p:spPr>
        <p:txBody>
          <a:bodyPr wrap="none" rtlCol="0">
            <a:spAutoFit/>
          </a:bodyPr>
          <a:lstStyle/>
          <a:p>
            <a:pPr lvl="0" defTabSz="914400">
              <a:defRPr/>
            </a:pPr>
            <a:r>
              <a:rPr lang="en-US" b="1" dirty="0">
                <a:solidFill>
                  <a:srgbClr val="000000"/>
                </a:solidFill>
                <a:latin typeface="Arial Narrow" panose="020B0606020202030204" pitchFamily="34" charset="0"/>
              </a:rPr>
              <a:t>Medicaid Mgd. Care entities:  </a:t>
            </a:r>
            <a:r>
              <a:rPr lang="en-US" dirty="0">
                <a:solidFill>
                  <a:srgbClr val="000000"/>
                </a:solidFill>
                <a:latin typeface="Arial Narrow" panose="020B0606020202030204" pitchFamily="34" charset="0"/>
              </a:rPr>
              <a:t>Effective rate year </a:t>
            </a:r>
          </a:p>
        </p:txBody>
      </p:sp>
      <p:graphicFrame>
        <p:nvGraphicFramePr>
          <p:cNvPr id="6" name="Table 5">
            <a:extLst>
              <a:ext uri="{FF2B5EF4-FFF2-40B4-BE49-F238E27FC236}">
                <a16:creationId xmlns:a16="http://schemas.microsoft.com/office/drawing/2014/main" id="{EE8102F7-A999-1D4B-5E9E-4916EC76E9AD}"/>
              </a:ext>
            </a:extLst>
          </p:cNvPr>
          <p:cNvGraphicFramePr>
            <a:graphicFrameLocks noGrp="1"/>
          </p:cNvGraphicFramePr>
          <p:nvPr>
            <p:extLst>
              <p:ext uri="{D42A27DB-BD31-4B8C-83A1-F6EECF244321}">
                <p14:modId xmlns:p14="http://schemas.microsoft.com/office/powerpoint/2010/main" val="1499914758"/>
              </p:ext>
            </p:extLst>
          </p:nvPr>
        </p:nvGraphicFramePr>
        <p:xfrm>
          <a:off x="4005" y="1718906"/>
          <a:ext cx="9139995" cy="405769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257785568"/>
                    </a:ext>
                  </a:extLst>
                </a:gridCol>
                <a:gridCol w="4246262">
                  <a:extLst>
                    <a:ext uri="{9D8B030D-6E8A-4147-A177-3AD203B41FA5}">
                      <a16:colId xmlns:a16="http://schemas.microsoft.com/office/drawing/2014/main" val="4221265961"/>
                    </a:ext>
                  </a:extLst>
                </a:gridCol>
                <a:gridCol w="787400">
                  <a:extLst>
                    <a:ext uri="{9D8B030D-6E8A-4147-A177-3AD203B41FA5}">
                      <a16:colId xmlns:a16="http://schemas.microsoft.com/office/drawing/2014/main" val="1979212378"/>
                    </a:ext>
                  </a:extLst>
                </a:gridCol>
                <a:gridCol w="753533">
                  <a:extLst>
                    <a:ext uri="{9D8B030D-6E8A-4147-A177-3AD203B41FA5}">
                      <a16:colId xmlns:a16="http://schemas.microsoft.com/office/drawing/2014/main" val="2167243958"/>
                    </a:ext>
                  </a:extLst>
                </a:gridCol>
                <a:gridCol w="762000">
                  <a:extLst>
                    <a:ext uri="{9D8B030D-6E8A-4147-A177-3AD203B41FA5}">
                      <a16:colId xmlns:a16="http://schemas.microsoft.com/office/drawing/2014/main" val="3022298978"/>
                    </a:ext>
                  </a:extLst>
                </a:gridCol>
                <a:gridCol w="674926">
                  <a:extLst>
                    <a:ext uri="{9D8B030D-6E8A-4147-A177-3AD203B41FA5}">
                      <a16:colId xmlns:a16="http://schemas.microsoft.com/office/drawing/2014/main" val="169428416"/>
                    </a:ext>
                  </a:extLst>
                </a:gridCol>
                <a:gridCol w="696674">
                  <a:extLst>
                    <a:ext uri="{9D8B030D-6E8A-4147-A177-3AD203B41FA5}">
                      <a16:colId xmlns:a16="http://schemas.microsoft.com/office/drawing/2014/main" val="333437453"/>
                    </a:ext>
                  </a:extLst>
                </a:gridCol>
              </a:tblGrid>
              <a:tr h="1513790">
                <a:tc>
                  <a:txBody>
                    <a:bodyPr/>
                    <a:lstStyle/>
                    <a:p>
                      <a:pPr algn="ctr"/>
                      <a:r>
                        <a:rPr lang="en-US" sz="1600" dirty="0">
                          <a:latin typeface="Arial Narrow" panose="020B0606020202030204" pitchFamily="34" charset="0"/>
                        </a:rPr>
                        <a:t>Requirement</a:t>
                      </a:r>
                    </a:p>
                  </a:txBody>
                  <a:tcPr anchor="ctr">
                    <a:solidFill>
                      <a:srgbClr val="002060"/>
                    </a:solidFill>
                  </a:tcPr>
                </a:tc>
                <a:tc>
                  <a:txBody>
                    <a:bodyPr/>
                    <a:lstStyle/>
                    <a:p>
                      <a:pPr algn="ctr"/>
                      <a:r>
                        <a:rPr lang="en-US" sz="1800" dirty="0">
                          <a:latin typeface="Arial Narrow" panose="020B0606020202030204" pitchFamily="34" charset="0"/>
                        </a:rPr>
                        <a:t>Description</a:t>
                      </a:r>
                    </a:p>
                  </a:txBody>
                  <a:tcPr anchor="ctr">
                    <a:solidFill>
                      <a:srgbClr val="002060"/>
                    </a:solidFill>
                  </a:tcPr>
                </a:tc>
                <a:tc>
                  <a:txBody>
                    <a:bodyPr/>
                    <a:lstStyle/>
                    <a:p>
                      <a:pPr algn="ctr"/>
                      <a:r>
                        <a:rPr lang="en-US" sz="1800" dirty="0">
                          <a:solidFill>
                            <a:schemeClr val="bg1"/>
                          </a:solidFill>
                          <a:latin typeface="Arial Narrow" panose="020B0606020202030204" pitchFamily="34" charset="0"/>
                        </a:rPr>
                        <a:t>Implementation Date 1/1/26</a:t>
                      </a:r>
                    </a:p>
                  </a:txBody>
                  <a:tcPr vert="vert270" anchor="ctr" anchorCtr="1">
                    <a:solidFill>
                      <a:srgbClr val="0066FF"/>
                    </a:solidFill>
                  </a:tcPr>
                </a:tc>
                <a:tc>
                  <a:txBody>
                    <a:bodyPr/>
                    <a:lstStyle/>
                    <a:p>
                      <a:pPr algn="ctr"/>
                      <a:r>
                        <a:rPr lang="en-US" sz="1800" dirty="0">
                          <a:solidFill>
                            <a:schemeClr val="bg1"/>
                          </a:solidFill>
                          <a:latin typeface="Arial Narrow" panose="020B0606020202030204" pitchFamily="34" charset="0"/>
                        </a:rPr>
                        <a:t>Implementation Date 3/31/26</a:t>
                      </a:r>
                    </a:p>
                  </a:txBody>
                  <a:tcPr vert="vert270" anchor="ctr" anchorCtr="1">
                    <a:solidFill>
                      <a:srgbClr val="0066FF"/>
                    </a:solidFill>
                  </a:tcPr>
                </a:tc>
                <a:tc>
                  <a:txBody>
                    <a:bodyPr/>
                    <a:lstStyle/>
                    <a:p>
                      <a:pPr algn="ctr"/>
                      <a:r>
                        <a:rPr lang="en-US" sz="1800" dirty="0">
                          <a:solidFill>
                            <a:schemeClr val="bg1"/>
                          </a:solidFill>
                          <a:latin typeface="Arial Narrow" panose="020B0606020202030204" pitchFamily="34" charset="0"/>
                        </a:rPr>
                        <a:t>Implementation Date 1/1/27</a:t>
                      </a:r>
                    </a:p>
                  </a:txBody>
                  <a:tcPr vert="vert270" anchor="ctr" anchorCtr="1">
                    <a:solidFill>
                      <a:srgbClr val="0066FF"/>
                    </a:solidFill>
                  </a:tcPr>
                </a:tc>
                <a:tc>
                  <a:txBody>
                    <a:bodyPr/>
                    <a:lstStyle/>
                    <a:p>
                      <a:pPr algn="ctr"/>
                      <a:r>
                        <a:rPr lang="en-US" sz="1800" dirty="0">
                          <a:latin typeface="Arial Narrow" panose="020B0606020202030204" pitchFamily="34" charset="0"/>
                        </a:rPr>
                        <a:t>1-year extension</a:t>
                      </a:r>
                    </a:p>
                  </a:txBody>
                  <a:tcPr vert="vert270" anchor="ctr">
                    <a:solidFill>
                      <a:srgbClr val="002060"/>
                    </a:solidFill>
                  </a:tcPr>
                </a:tc>
                <a:tc>
                  <a:txBody>
                    <a:bodyPr/>
                    <a:lstStyle/>
                    <a:p>
                      <a:pPr algn="ctr"/>
                      <a:r>
                        <a:rPr lang="en-US" sz="1800" dirty="0" err="1">
                          <a:latin typeface="Arial Narrow" panose="020B0606020202030204" pitchFamily="34" charset="0"/>
                        </a:rPr>
                        <a:t>Exemp</a:t>
                      </a:r>
                      <a:r>
                        <a:rPr lang="en-US" sz="1800" dirty="0">
                          <a:latin typeface="Arial Narrow" panose="020B0606020202030204" pitchFamily="34" charset="0"/>
                        </a:rPr>
                        <a:t>.</a:t>
                      </a:r>
                    </a:p>
                  </a:txBody>
                  <a:tcPr vert="vert270" anchor="ctr">
                    <a:solidFill>
                      <a:srgbClr val="002060"/>
                    </a:solidFill>
                  </a:tcPr>
                </a:tc>
                <a:extLst>
                  <a:ext uri="{0D108BD9-81ED-4DB2-BD59-A6C34878D82A}">
                    <a16:rowId xmlns:a16="http://schemas.microsoft.com/office/drawing/2014/main" val="3630747580"/>
                  </a:ext>
                </a:extLst>
              </a:tr>
              <a:tr h="2543900">
                <a:tc>
                  <a:txBody>
                    <a:bodyPr/>
                    <a:lstStyle/>
                    <a:p>
                      <a:r>
                        <a:rPr lang="en-US" sz="1800" b="1" dirty="0">
                          <a:latin typeface="Arial Narrow" panose="020B0606020202030204" pitchFamily="34" charset="0"/>
                        </a:rPr>
                        <a:t>Provider Access API</a:t>
                      </a:r>
                    </a:p>
                  </a:txBody>
                  <a:tcPr>
                    <a:solidFill>
                      <a:srgbClr val="E6E0EC"/>
                    </a:solidFill>
                  </a:tcPr>
                </a:tc>
                <a:tc>
                  <a:txBody>
                    <a:bodyPr/>
                    <a:lstStyle/>
                    <a:p>
                      <a:r>
                        <a:rPr lang="en-US" sz="1800" dirty="0">
                          <a:latin typeface="Arial Narrow" panose="020B0606020202030204" pitchFamily="34" charset="0"/>
                        </a:rPr>
                        <a:t>Impacted payers must implement and maintain a Provider Access API to share patient data with in-network (enrolled) providers with whom the patient has a treatment relationship </a:t>
                      </a:r>
                      <a:r>
                        <a:rPr lang="en-US" sz="1800" i="1" dirty="0">
                          <a:latin typeface="Arial Narrow" panose="020B0606020202030204" pitchFamily="34" charset="0"/>
                        </a:rPr>
                        <a:t>(includes patient attribution and “Opt Out” procedures);</a:t>
                      </a:r>
                    </a:p>
                    <a:p>
                      <a:r>
                        <a:rPr lang="en-US" sz="1800" i="0" dirty="0">
                          <a:latin typeface="Arial Narrow" panose="020B0606020202030204" pitchFamily="34" charset="0"/>
                        </a:rPr>
                        <a:t>Requires impacted payers to provide “plain language” resources to providers and patients re: the benefits, utilization and related processes </a:t>
                      </a:r>
                    </a:p>
                  </a:txBody>
                  <a:tcPr>
                    <a:solidFill>
                      <a:srgbClr val="E6E0EC"/>
                    </a:solidFill>
                  </a:tcP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Yes</a:t>
                      </a:r>
                    </a:p>
                  </a:txBody>
                  <a:tcPr anchor="ctr"/>
                </a:tc>
                <a:tc>
                  <a:txBody>
                    <a:bodyPr/>
                    <a:lstStyle/>
                    <a:p>
                      <a:pPr algn="ctr"/>
                      <a:r>
                        <a:rPr lang="en-US" sz="1800" dirty="0">
                          <a:latin typeface="Arial Narrow" panose="020B0606020202030204" pitchFamily="34" charset="0"/>
                        </a:rPr>
                        <a:t>Yes</a:t>
                      </a:r>
                    </a:p>
                  </a:txBody>
                  <a:tcPr anchor="ctr"/>
                </a:tc>
                <a:tc>
                  <a:txBody>
                    <a:bodyPr/>
                    <a:lstStyle/>
                    <a:p>
                      <a:pPr algn="ctr"/>
                      <a:r>
                        <a:rPr lang="en-US" sz="1800" dirty="0">
                          <a:latin typeface="Arial Narrow" panose="020B0606020202030204" pitchFamily="34" charset="0"/>
                        </a:rPr>
                        <a:t>Yes</a:t>
                      </a:r>
                    </a:p>
                  </a:txBody>
                  <a:tcPr anchor="ctr"/>
                </a:tc>
                <a:extLst>
                  <a:ext uri="{0D108BD9-81ED-4DB2-BD59-A6C34878D82A}">
                    <a16:rowId xmlns:a16="http://schemas.microsoft.com/office/drawing/2014/main" val="3247350031"/>
                  </a:ext>
                </a:extLst>
              </a:tr>
            </a:tbl>
          </a:graphicData>
        </a:graphic>
      </p:graphicFrame>
      <p:sp>
        <p:nvSpPr>
          <p:cNvPr id="29" name="TextBox 28">
            <a:extLst>
              <a:ext uri="{FF2B5EF4-FFF2-40B4-BE49-F238E27FC236}">
                <a16:creationId xmlns:a16="http://schemas.microsoft.com/office/drawing/2014/main" id="{1AF0AB74-78E8-DAFE-EB6E-55593C761D40}"/>
              </a:ext>
            </a:extLst>
          </p:cNvPr>
          <p:cNvSpPr txBox="1"/>
          <p:nvPr/>
        </p:nvSpPr>
        <p:spPr>
          <a:xfrm>
            <a:off x="151781" y="5961261"/>
            <a:ext cx="66311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Narrow" panose="020B0606020202030204" pitchFamily="34" charset="0"/>
              </a:rPr>
              <a:t>Key Fact:  </a:t>
            </a:r>
            <a:r>
              <a:rPr kumimoji="0" lang="en-US" b="0" i="0" u="none" strike="noStrike" kern="1200" cap="none" spc="0" normalizeH="0" baseline="0" noProof="0" dirty="0">
                <a:ln>
                  <a:noFill/>
                </a:ln>
                <a:solidFill>
                  <a:srgbClr val="000000"/>
                </a:solidFill>
                <a:effectLst/>
                <a:uLnTx/>
                <a:uFillTx/>
                <a:latin typeface="Arial Narrow" panose="020B0606020202030204" pitchFamily="34" charset="0"/>
              </a:rPr>
              <a:t>Final Rule excludes pharmacy Prior Authorizations (prescriptions)</a:t>
            </a:r>
          </a:p>
        </p:txBody>
      </p:sp>
      <p:sp>
        <p:nvSpPr>
          <p:cNvPr id="2" name="TextBox 1">
            <a:extLst>
              <a:ext uri="{FF2B5EF4-FFF2-40B4-BE49-F238E27FC236}">
                <a16:creationId xmlns:a16="http://schemas.microsoft.com/office/drawing/2014/main" id="{4AD7DCE9-ECE9-DF2F-5A9D-1C72E0917CA4}"/>
              </a:ext>
            </a:extLst>
          </p:cNvPr>
          <p:cNvSpPr txBox="1"/>
          <p:nvPr/>
        </p:nvSpPr>
        <p:spPr>
          <a:xfrm>
            <a:off x="151781" y="6241997"/>
            <a:ext cx="28632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50000"/>
                    <a:lumOff val="50000"/>
                  </a:schemeClr>
                </a:solidFill>
                <a:effectLst/>
                <a:uLnTx/>
                <a:uFillTx/>
                <a:latin typeface="Arial Narrow" panose="020B0606020202030204" pitchFamily="34" charset="0"/>
              </a:rPr>
              <a:t>Business &amp; Systems Integration</a:t>
            </a:r>
          </a:p>
        </p:txBody>
      </p:sp>
      <p:sp>
        <p:nvSpPr>
          <p:cNvPr id="8" name="TextBox 7">
            <a:extLst>
              <a:ext uri="{FF2B5EF4-FFF2-40B4-BE49-F238E27FC236}">
                <a16:creationId xmlns:a16="http://schemas.microsoft.com/office/drawing/2014/main" id="{5AFD7C2E-33ED-431F-F9B6-C097B02F519B}"/>
              </a:ext>
            </a:extLst>
          </p:cNvPr>
          <p:cNvSpPr txBox="1"/>
          <p:nvPr/>
        </p:nvSpPr>
        <p:spPr>
          <a:xfrm>
            <a:off x="151781" y="6536809"/>
            <a:ext cx="67470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50000"/>
                    <a:lumOff val="50000"/>
                  </a:schemeClr>
                </a:solidFill>
                <a:effectLst/>
                <a:uLnTx/>
                <a:uFillTx/>
                <a:latin typeface="Arial Narrow" panose="020B0606020202030204" pitchFamily="34" charset="0"/>
              </a:rPr>
              <a:t>* States must contact CMS by 4/1/25 if unable to meet PA disposition standard </a:t>
            </a:r>
          </a:p>
        </p:txBody>
      </p:sp>
      <p:sp>
        <p:nvSpPr>
          <p:cNvPr id="3" name="Slide Number Placeholder 2">
            <a:extLst>
              <a:ext uri="{FF2B5EF4-FFF2-40B4-BE49-F238E27FC236}">
                <a16:creationId xmlns:a16="http://schemas.microsoft.com/office/drawing/2014/main" id="{B6A2B541-BF9B-A122-85AC-FE6DA3C80579}"/>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41</a:t>
            </a:fld>
            <a:endParaRPr lang="en-US" altLang="en-US" dirty="0"/>
          </a:p>
        </p:txBody>
      </p:sp>
    </p:spTree>
    <p:custDataLst>
      <p:tags r:id="rId1"/>
    </p:custDataLst>
    <p:extLst>
      <p:ext uri="{BB962C8B-B14F-4D97-AF65-F5344CB8AC3E}">
        <p14:creationId xmlns:p14="http://schemas.microsoft.com/office/powerpoint/2010/main" val="3646361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D5787-F5BD-40CF-E9D9-E1F094837EE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C4352D-6265-F606-3DF9-03AA646B539E}"/>
              </a:ext>
              <a:ext uri="{C183D7F6-B498-43B3-948B-1728B52AA6E4}">
                <adec:decorative xmlns:adec="http://schemas.microsoft.com/office/drawing/2017/decorative" val="1"/>
              </a:ext>
            </a:extLst>
          </p:cNvPr>
          <p:cNvSpPr/>
          <p:nvPr/>
        </p:nvSpPr>
        <p:spPr>
          <a:xfrm>
            <a:off x="7315200" y="44245"/>
            <a:ext cx="1824795" cy="111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26">
            <a:extLst>
              <a:ext uri="{FF2B5EF4-FFF2-40B4-BE49-F238E27FC236}">
                <a16:creationId xmlns:a16="http://schemas.microsoft.com/office/drawing/2014/main" id="{32BCC8E1-B9CB-4D6C-C77A-A6D30CBFBD17}"/>
              </a:ext>
            </a:extLst>
          </p:cNvPr>
          <p:cNvSpPr txBox="1">
            <a:spLocks noGrp="1"/>
          </p:cNvSpPr>
          <p:nvPr>
            <p:ph type="title" idx="4294967295"/>
          </p:nvPr>
        </p:nvSpPr>
        <p:spPr>
          <a:xfrm>
            <a:off x="666867" y="44245"/>
            <a:ext cx="7655097"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ea typeface="+mn-ea"/>
                <a:cs typeface="+mn-cs"/>
              </a:rPr>
              <a:t>HIGH-LEVEL SUMMARY (slide 3 of 5)</a:t>
            </a:r>
          </a:p>
        </p:txBody>
      </p:sp>
      <p:sp>
        <p:nvSpPr>
          <p:cNvPr id="25" name="TextBox 24">
            <a:extLst>
              <a:ext uri="{FF2B5EF4-FFF2-40B4-BE49-F238E27FC236}">
                <a16:creationId xmlns:a16="http://schemas.microsoft.com/office/drawing/2014/main" id="{2A8CFAF1-DF99-CFC7-D0F1-52824A9F21D0}"/>
              </a:ext>
            </a:extLst>
          </p:cNvPr>
          <p:cNvSpPr txBox="1"/>
          <p:nvPr/>
        </p:nvSpPr>
        <p:spPr>
          <a:xfrm>
            <a:off x="565569" y="385245"/>
            <a:ext cx="791156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effectLst/>
                <a:uLnTx/>
                <a:uFillTx/>
                <a:latin typeface="Calibri" panose="020F0502020204030204"/>
                <a:ea typeface="+mn-ea"/>
                <a:cs typeface="+mn-cs"/>
              </a:rPr>
              <a:t>The CMS Advancing Interoperability and Improving Prior Authorization Processes rule requires that Medicaid and CHIP FFS programs, their managed care plans, and other entities (e.g., Medicare Advantage, QHP) to comply with the Final Rule.</a:t>
            </a:r>
            <a:endParaRPr kumimoji="0" lang="en-US" u="none" strike="noStrike" kern="1200" cap="none" spc="0" normalizeH="0" baseline="0" noProof="0" dirty="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A2BC386-4765-76BD-5278-7FC8780D8DDB}"/>
              </a:ext>
            </a:extLst>
          </p:cNvPr>
          <p:cNvSpPr txBox="1"/>
          <p:nvPr/>
        </p:nvSpPr>
        <p:spPr>
          <a:xfrm>
            <a:off x="873679" y="1346842"/>
            <a:ext cx="3698320" cy="369332"/>
          </a:xfrm>
          <a:prstGeom prst="rect">
            <a:avLst/>
          </a:prstGeom>
          <a:noFill/>
        </p:spPr>
        <p:txBody>
          <a:bodyPr wrap="none" rtlCol="0">
            <a:spAutoFit/>
          </a:bodyPr>
          <a:lstStyle/>
          <a:p>
            <a:pPr lvl="0" defTabSz="914400">
              <a:defRPr/>
            </a:pPr>
            <a:r>
              <a:rPr lang="en-US" b="1" dirty="0">
                <a:solidFill>
                  <a:srgbClr val="000000"/>
                </a:solidFill>
                <a:latin typeface="Arial Narrow" panose="020B0606020202030204" pitchFamily="34" charset="0"/>
              </a:rPr>
              <a:t>Medicaid/CHP FFS: </a:t>
            </a:r>
            <a:r>
              <a:rPr lang="en-US" dirty="0">
                <a:solidFill>
                  <a:srgbClr val="000000"/>
                </a:solidFill>
                <a:latin typeface="Arial Narrow" panose="020B0606020202030204" pitchFamily="34" charset="0"/>
              </a:rPr>
              <a:t>Effective date of rule</a:t>
            </a:r>
          </a:p>
        </p:txBody>
      </p:sp>
      <p:sp>
        <p:nvSpPr>
          <p:cNvPr id="5" name="TextBox 4">
            <a:extLst>
              <a:ext uri="{FF2B5EF4-FFF2-40B4-BE49-F238E27FC236}">
                <a16:creationId xmlns:a16="http://schemas.microsoft.com/office/drawing/2014/main" id="{13E01143-06BE-44DE-64BF-DA443DDD1B1C}"/>
              </a:ext>
            </a:extLst>
          </p:cNvPr>
          <p:cNvSpPr txBox="1"/>
          <p:nvPr/>
        </p:nvSpPr>
        <p:spPr>
          <a:xfrm>
            <a:off x="4571999" y="1349833"/>
            <a:ext cx="4427751" cy="369332"/>
          </a:xfrm>
          <a:prstGeom prst="rect">
            <a:avLst/>
          </a:prstGeom>
          <a:noFill/>
        </p:spPr>
        <p:txBody>
          <a:bodyPr wrap="none" rtlCol="0">
            <a:spAutoFit/>
          </a:bodyPr>
          <a:lstStyle/>
          <a:p>
            <a:pPr lvl="0" defTabSz="914400">
              <a:defRPr/>
            </a:pPr>
            <a:r>
              <a:rPr lang="en-US" b="1" dirty="0">
                <a:solidFill>
                  <a:srgbClr val="000000"/>
                </a:solidFill>
                <a:latin typeface="Arial Narrow" panose="020B0606020202030204" pitchFamily="34" charset="0"/>
              </a:rPr>
              <a:t>Medicaid Mgd. Care entities:  </a:t>
            </a:r>
            <a:r>
              <a:rPr lang="en-US" dirty="0">
                <a:solidFill>
                  <a:srgbClr val="000000"/>
                </a:solidFill>
                <a:latin typeface="Arial Narrow" panose="020B0606020202030204" pitchFamily="34" charset="0"/>
              </a:rPr>
              <a:t>Effective rate year </a:t>
            </a:r>
          </a:p>
        </p:txBody>
      </p:sp>
      <p:graphicFrame>
        <p:nvGraphicFramePr>
          <p:cNvPr id="6" name="Table 5">
            <a:extLst>
              <a:ext uri="{FF2B5EF4-FFF2-40B4-BE49-F238E27FC236}">
                <a16:creationId xmlns:a16="http://schemas.microsoft.com/office/drawing/2014/main" id="{8E9DC21D-F6BA-86ED-DE71-8018F7863D23}"/>
              </a:ext>
            </a:extLst>
          </p:cNvPr>
          <p:cNvGraphicFramePr>
            <a:graphicFrameLocks noGrp="1"/>
          </p:cNvGraphicFramePr>
          <p:nvPr>
            <p:extLst>
              <p:ext uri="{D42A27DB-BD31-4B8C-83A1-F6EECF244321}">
                <p14:modId xmlns:p14="http://schemas.microsoft.com/office/powerpoint/2010/main" val="3771939272"/>
              </p:ext>
            </p:extLst>
          </p:nvPr>
        </p:nvGraphicFramePr>
        <p:xfrm>
          <a:off x="-1801" y="1672351"/>
          <a:ext cx="9145802" cy="4354222"/>
        </p:xfrm>
        <a:graphic>
          <a:graphicData uri="http://schemas.openxmlformats.org/drawingml/2006/table">
            <a:tbl>
              <a:tblPr firstRow="1" bandRow="1">
                <a:tableStyleId>{5C22544A-7EE6-4342-B048-85BDC9FD1C3A}</a:tableStyleId>
              </a:tblPr>
              <a:tblGrid>
                <a:gridCol w="1248710">
                  <a:extLst>
                    <a:ext uri="{9D8B030D-6E8A-4147-A177-3AD203B41FA5}">
                      <a16:colId xmlns:a16="http://schemas.microsoft.com/office/drawing/2014/main" val="1257785568"/>
                    </a:ext>
                  </a:extLst>
                </a:gridCol>
                <a:gridCol w="4298758">
                  <a:extLst>
                    <a:ext uri="{9D8B030D-6E8A-4147-A177-3AD203B41FA5}">
                      <a16:colId xmlns:a16="http://schemas.microsoft.com/office/drawing/2014/main" val="4221265961"/>
                    </a:ext>
                  </a:extLst>
                </a:gridCol>
                <a:gridCol w="745066">
                  <a:extLst>
                    <a:ext uri="{9D8B030D-6E8A-4147-A177-3AD203B41FA5}">
                      <a16:colId xmlns:a16="http://schemas.microsoft.com/office/drawing/2014/main" val="1979212378"/>
                    </a:ext>
                  </a:extLst>
                </a:gridCol>
                <a:gridCol w="745067">
                  <a:extLst>
                    <a:ext uri="{9D8B030D-6E8A-4147-A177-3AD203B41FA5}">
                      <a16:colId xmlns:a16="http://schemas.microsoft.com/office/drawing/2014/main" val="2167243958"/>
                    </a:ext>
                  </a:extLst>
                </a:gridCol>
                <a:gridCol w="762000">
                  <a:extLst>
                    <a:ext uri="{9D8B030D-6E8A-4147-A177-3AD203B41FA5}">
                      <a16:colId xmlns:a16="http://schemas.microsoft.com/office/drawing/2014/main" val="3022298978"/>
                    </a:ext>
                  </a:extLst>
                </a:gridCol>
                <a:gridCol w="728133">
                  <a:extLst>
                    <a:ext uri="{9D8B030D-6E8A-4147-A177-3AD203B41FA5}">
                      <a16:colId xmlns:a16="http://schemas.microsoft.com/office/drawing/2014/main" val="169428416"/>
                    </a:ext>
                  </a:extLst>
                </a:gridCol>
                <a:gridCol w="618068">
                  <a:extLst>
                    <a:ext uri="{9D8B030D-6E8A-4147-A177-3AD203B41FA5}">
                      <a16:colId xmlns:a16="http://schemas.microsoft.com/office/drawing/2014/main" val="333437453"/>
                    </a:ext>
                  </a:extLst>
                </a:gridCol>
              </a:tblGrid>
              <a:tr h="1519582">
                <a:tc>
                  <a:txBody>
                    <a:bodyPr/>
                    <a:lstStyle/>
                    <a:p>
                      <a:pPr algn="ctr"/>
                      <a:r>
                        <a:rPr lang="en-US" sz="1600" dirty="0">
                          <a:latin typeface="Arial Narrow" panose="020B0606020202030204" pitchFamily="34" charset="0"/>
                        </a:rPr>
                        <a:t>Requirement</a:t>
                      </a:r>
                    </a:p>
                  </a:txBody>
                  <a:tcPr anchor="ctr">
                    <a:solidFill>
                      <a:srgbClr val="002060"/>
                    </a:solidFill>
                  </a:tcPr>
                </a:tc>
                <a:tc>
                  <a:txBody>
                    <a:bodyPr/>
                    <a:lstStyle/>
                    <a:p>
                      <a:pPr algn="ctr"/>
                      <a:r>
                        <a:rPr lang="en-US" sz="1800" dirty="0">
                          <a:latin typeface="Arial Narrow" panose="020B0606020202030204" pitchFamily="34" charset="0"/>
                        </a:rPr>
                        <a:t>Description</a:t>
                      </a:r>
                    </a:p>
                  </a:txBody>
                  <a:tcPr anchor="ctr">
                    <a:solidFill>
                      <a:srgbClr val="002060"/>
                    </a:solidFill>
                  </a:tcPr>
                </a:tc>
                <a:tc>
                  <a:txBody>
                    <a:bodyPr/>
                    <a:lstStyle/>
                    <a:p>
                      <a:pPr algn="ctr"/>
                      <a:r>
                        <a:rPr lang="en-US" sz="1800" dirty="0">
                          <a:solidFill>
                            <a:schemeClr val="bg1"/>
                          </a:solidFill>
                          <a:latin typeface="Arial Narrow" panose="020B0606020202030204" pitchFamily="34" charset="0"/>
                        </a:rPr>
                        <a:t>Implementation date 1/1/26</a:t>
                      </a:r>
                    </a:p>
                  </a:txBody>
                  <a:tcPr vert="vert270" anchor="ctr" anchorCtr="1">
                    <a:solidFill>
                      <a:srgbClr val="0066FF"/>
                    </a:solidFill>
                  </a:tcPr>
                </a:tc>
                <a:tc>
                  <a:txBody>
                    <a:bodyPr/>
                    <a:lstStyle/>
                    <a:p>
                      <a:pPr algn="ctr"/>
                      <a:r>
                        <a:rPr lang="en-US" sz="1800" dirty="0">
                          <a:solidFill>
                            <a:schemeClr val="bg1"/>
                          </a:solidFill>
                          <a:latin typeface="Arial Narrow" panose="020B0606020202030204" pitchFamily="34" charset="0"/>
                        </a:rPr>
                        <a:t>Implementation date 3/31/26</a:t>
                      </a:r>
                    </a:p>
                  </a:txBody>
                  <a:tcPr vert="vert270" anchor="ctr" anchorCtr="1">
                    <a:solidFill>
                      <a:srgbClr val="0066FF"/>
                    </a:solidFill>
                  </a:tcPr>
                </a:tc>
                <a:tc>
                  <a:txBody>
                    <a:bodyPr/>
                    <a:lstStyle/>
                    <a:p>
                      <a:pPr algn="ctr"/>
                      <a:r>
                        <a:rPr lang="en-US" sz="1800" dirty="0">
                          <a:solidFill>
                            <a:schemeClr val="bg1"/>
                          </a:solidFill>
                          <a:latin typeface="Arial Narrow" panose="020B0606020202030204" pitchFamily="34" charset="0"/>
                        </a:rPr>
                        <a:t>Implementation date 1/1/27</a:t>
                      </a:r>
                    </a:p>
                  </a:txBody>
                  <a:tcPr vert="vert270" anchor="ctr" anchorCtr="1">
                    <a:solidFill>
                      <a:srgbClr val="0066FF"/>
                    </a:solidFill>
                  </a:tcPr>
                </a:tc>
                <a:tc>
                  <a:txBody>
                    <a:bodyPr/>
                    <a:lstStyle/>
                    <a:p>
                      <a:pPr algn="ctr"/>
                      <a:r>
                        <a:rPr lang="en-US" sz="1800" dirty="0">
                          <a:latin typeface="Arial Narrow" panose="020B0606020202030204" pitchFamily="34" charset="0"/>
                        </a:rPr>
                        <a:t>1-year extension</a:t>
                      </a:r>
                    </a:p>
                  </a:txBody>
                  <a:tcPr vert="vert270" anchor="ctr">
                    <a:solidFill>
                      <a:srgbClr val="002060"/>
                    </a:solidFill>
                  </a:tcPr>
                </a:tc>
                <a:tc>
                  <a:txBody>
                    <a:bodyPr/>
                    <a:lstStyle/>
                    <a:p>
                      <a:pPr algn="ctr"/>
                      <a:r>
                        <a:rPr lang="en-US" sz="1800" dirty="0" err="1">
                          <a:latin typeface="Arial Narrow" panose="020B0606020202030204" pitchFamily="34" charset="0"/>
                        </a:rPr>
                        <a:t>Exemp</a:t>
                      </a:r>
                      <a:r>
                        <a:rPr lang="en-US" sz="1800" dirty="0">
                          <a:latin typeface="Arial Narrow" panose="020B0606020202030204" pitchFamily="34" charset="0"/>
                        </a:rPr>
                        <a:t>.</a:t>
                      </a:r>
                    </a:p>
                  </a:txBody>
                  <a:tcPr vert="vert270" anchor="ctr">
                    <a:solidFill>
                      <a:srgbClr val="002060"/>
                    </a:solidFill>
                  </a:tcPr>
                </a:tc>
                <a:extLst>
                  <a:ext uri="{0D108BD9-81ED-4DB2-BD59-A6C34878D82A}">
                    <a16:rowId xmlns:a16="http://schemas.microsoft.com/office/drawing/2014/main" val="3630747580"/>
                  </a:ext>
                </a:extLst>
              </a:tr>
              <a:tr h="370840">
                <a:tc>
                  <a:txBody>
                    <a:bodyPr/>
                    <a:lstStyle/>
                    <a:p>
                      <a:r>
                        <a:rPr lang="en-US" sz="1800" b="1" dirty="0">
                          <a:latin typeface="Arial Narrow" panose="020B0606020202030204" pitchFamily="34" charset="0"/>
                        </a:rPr>
                        <a:t>Payer to Payer API</a:t>
                      </a:r>
                    </a:p>
                  </a:txBody>
                  <a:tcPr>
                    <a:solidFill>
                      <a:srgbClr val="E6B9B8"/>
                    </a:solidFill>
                  </a:tcPr>
                </a:tc>
                <a:tc>
                  <a:txBody>
                    <a:bodyPr/>
                    <a:lstStyle/>
                    <a:p>
                      <a:r>
                        <a:rPr lang="en-US" sz="1800" dirty="0">
                          <a:latin typeface="Arial Narrow" panose="020B0606020202030204" pitchFamily="34" charset="0"/>
                        </a:rPr>
                        <a:t>Impacted payers must implement and maintain a Payer-to-Payer API to make available claims and encounter data </a:t>
                      </a:r>
                      <a:r>
                        <a:rPr lang="en-US" sz="1800" i="0" dirty="0">
                          <a:latin typeface="Arial Narrow" panose="020B0606020202030204" pitchFamily="34" charset="0"/>
                        </a:rPr>
                        <a:t>(excluding provider remittances and enrollee cost-sharing information), and information about prior authorizations (excluding those for drugs and those that were denied); includes patient “Opt In” procedures;</a:t>
                      </a:r>
                      <a:endParaRPr lang="en-US" sz="1800" i="1" dirty="0">
                        <a:latin typeface="Arial Narrow" panose="020B0606020202030204" pitchFamily="34" charset="0"/>
                      </a:endParaRPr>
                    </a:p>
                    <a:p>
                      <a:pPr marL="0" marR="0" lvl="0" indent="0" algn="l" defTabSz="9328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Requires impacted payers to provide “plain language” resources to providers and patients re: the benefits, utilization and related processes </a:t>
                      </a:r>
                    </a:p>
                  </a:txBody>
                  <a:tcPr>
                    <a:solidFill>
                      <a:srgbClr val="E6B9B8"/>
                    </a:solidFill>
                  </a:tcP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Yes</a:t>
                      </a:r>
                    </a:p>
                  </a:txBody>
                  <a:tcPr anchor="ctr"/>
                </a:tc>
                <a:tc>
                  <a:txBody>
                    <a:bodyPr/>
                    <a:lstStyle/>
                    <a:p>
                      <a:pPr algn="ctr"/>
                      <a:r>
                        <a:rPr lang="en-US" sz="1800" dirty="0">
                          <a:latin typeface="Arial Narrow" panose="020B0606020202030204" pitchFamily="34" charset="0"/>
                        </a:rPr>
                        <a:t>Yes</a:t>
                      </a:r>
                    </a:p>
                  </a:txBody>
                  <a:tcPr anchor="ctr"/>
                </a:tc>
                <a:tc>
                  <a:txBody>
                    <a:bodyPr/>
                    <a:lstStyle/>
                    <a:p>
                      <a:pPr algn="ctr"/>
                      <a:r>
                        <a:rPr lang="en-US" sz="1800" dirty="0">
                          <a:latin typeface="Arial Narrow" panose="020B0606020202030204" pitchFamily="34" charset="0"/>
                        </a:rPr>
                        <a:t>Yes</a:t>
                      </a:r>
                    </a:p>
                  </a:txBody>
                  <a:tcPr anchor="ctr"/>
                </a:tc>
                <a:extLst>
                  <a:ext uri="{0D108BD9-81ED-4DB2-BD59-A6C34878D82A}">
                    <a16:rowId xmlns:a16="http://schemas.microsoft.com/office/drawing/2014/main" val="3247350031"/>
                  </a:ext>
                </a:extLst>
              </a:tr>
            </a:tbl>
          </a:graphicData>
        </a:graphic>
      </p:graphicFrame>
      <p:sp>
        <p:nvSpPr>
          <p:cNvPr id="29" name="TextBox 28">
            <a:extLst>
              <a:ext uri="{FF2B5EF4-FFF2-40B4-BE49-F238E27FC236}">
                <a16:creationId xmlns:a16="http://schemas.microsoft.com/office/drawing/2014/main" id="{440E336A-5F43-A36A-E936-A807B9D09FD2}"/>
              </a:ext>
            </a:extLst>
          </p:cNvPr>
          <p:cNvSpPr txBox="1"/>
          <p:nvPr/>
        </p:nvSpPr>
        <p:spPr>
          <a:xfrm>
            <a:off x="105601" y="6303818"/>
            <a:ext cx="66311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Narrow" panose="020B0606020202030204" pitchFamily="34" charset="0"/>
              </a:rPr>
              <a:t>Key Fact:  </a:t>
            </a:r>
            <a:r>
              <a:rPr kumimoji="0" lang="en-US" b="0" i="0" u="none" strike="noStrike" kern="1200" cap="none" spc="0" normalizeH="0" baseline="0" noProof="0" dirty="0">
                <a:ln>
                  <a:noFill/>
                </a:ln>
                <a:solidFill>
                  <a:srgbClr val="000000"/>
                </a:solidFill>
                <a:effectLst/>
                <a:uLnTx/>
                <a:uFillTx/>
                <a:latin typeface="Arial Narrow" panose="020B0606020202030204" pitchFamily="34" charset="0"/>
              </a:rPr>
              <a:t>Final Rule excludes pharmacy Prior Authorizations (prescriptions)</a:t>
            </a:r>
          </a:p>
        </p:txBody>
      </p:sp>
      <p:sp>
        <p:nvSpPr>
          <p:cNvPr id="2" name="TextBox 1">
            <a:extLst>
              <a:ext uri="{FF2B5EF4-FFF2-40B4-BE49-F238E27FC236}">
                <a16:creationId xmlns:a16="http://schemas.microsoft.com/office/drawing/2014/main" id="{00BDD0F5-C4B3-EBC5-87D6-8A9A7E366F89}"/>
              </a:ext>
            </a:extLst>
          </p:cNvPr>
          <p:cNvSpPr txBox="1"/>
          <p:nvPr/>
        </p:nvSpPr>
        <p:spPr>
          <a:xfrm>
            <a:off x="-1801" y="6528120"/>
            <a:ext cx="28632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50000"/>
                    <a:lumOff val="50000"/>
                  </a:schemeClr>
                </a:solidFill>
                <a:effectLst/>
                <a:uLnTx/>
                <a:uFillTx/>
                <a:latin typeface="Arial Narrow" panose="020B0606020202030204" pitchFamily="34" charset="0"/>
              </a:rPr>
              <a:t>Business &amp; Systems Integration</a:t>
            </a:r>
          </a:p>
        </p:txBody>
      </p:sp>
      <p:sp>
        <p:nvSpPr>
          <p:cNvPr id="8" name="TextBox 7">
            <a:extLst>
              <a:ext uri="{FF2B5EF4-FFF2-40B4-BE49-F238E27FC236}">
                <a16:creationId xmlns:a16="http://schemas.microsoft.com/office/drawing/2014/main" id="{BA97A551-5D63-A37C-21DA-A9204617EE6E}"/>
              </a:ext>
            </a:extLst>
          </p:cNvPr>
          <p:cNvSpPr txBox="1"/>
          <p:nvPr/>
        </p:nvSpPr>
        <p:spPr>
          <a:xfrm>
            <a:off x="2754080" y="6536809"/>
            <a:ext cx="6747067"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chemeClr val="tx1">
                    <a:lumMod val="50000"/>
                    <a:lumOff val="50000"/>
                  </a:schemeClr>
                </a:solidFill>
                <a:effectLst/>
                <a:uLnTx/>
                <a:uFillTx/>
                <a:latin typeface="Arial Narrow" panose="020B0606020202030204" pitchFamily="34" charset="0"/>
              </a:rPr>
              <a:t>* States must contact CMS by 4/1/25 if unable to meet PA disposition standard </a:t>
            </a:r>
          </a:p>
        </p:txBody>
      </p:sp>
      <p:sp>
        <p:nvSpPr>
          <p:cNvPr id="3" name="Slide Number Placeholder 2">
            <a:extLst>
              <a:ext uri="{FF2B5EF4-FFF2-40B4-BE49-F238E27FC236}">
                <a16:creationId xmlns:a16="http://schemas.microsoft.com/office/drawing/2014/main" id="{9010E1DB-915D-1CF5-54D8-79B2AC4C17E3}"/>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42</a:t>
            </a:fld>
            <a:endParaRPr lang="en-US" altLang="en-US" dirty="0"/>
          </a:p>
        </p:txBody>
      </p:sp>
    </p:spTree>
    <p:custDataLst>
      <p:tags r:id="rId1"/>
    </p:custDataLst>
    <p:extLst>
      <p:ext uri="{BB962C8B-B14F-4D97-AF65-F5344CB8AC3E}">
        <p14:creationId xmlns:p14="http://schemas.microsoft.com/office/powerpoint/2010/main" val="3348084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1B79-E9EF-8201-8070-79FA6E219F2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357C5B5-B6A3-56AF-9E00-167491870759}"/>
              </a:ext>
              <a:ext uri="{C183D7F6-B498-43B3-948B-1728B52AA6E4}">
                <adec:decorative xmlns:adec="http://schemas.microsoft.com/office/drawing/2017/decorative" val="1"/>
              </a:ext>
            </a:extLst>
          </p:cNvPr>
          <p:cNvSpPr/>
          <p:nvPr/>
        </p:nvSpPr>
        <p:spPr>
          <a:xfrm>
            <a:off x="7315200" y="44245"/>
            <a:ext cx="1824795" cy="111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26">
            <a:extLst>
              <a:ext uri="{FF2B5EF4-FFF2-40B4-BE49-F238E27FC236}">
                <a16:creationId xmlns:a16="http://schemas.microsoft.com/office/drawing/2014/main" id="{9AA04659-70EC-38B7-D262-C0705655EC98}"/>
              </a:ext>
            </a:extLst>
          </p:cNvPr>
          <p:cNvSpPr txBox="1">
            <a:spLocks noGrp="1"/>
          </p:cNvSpPr>
          <p:nvPr>
            <p:ph type="title" idx="4294967295"/>
          </p:nvPr>
        </p:nvSpPr>
        <p:spPr>
          <a:xfrm>
            <a:off x="666867" y="44245"/>
            <a:ext cx="7655097"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ea typeface="+mn-ea"/>
                <a:cs typeface="+mn-cs"/>
              </a:rPr>
              <a:t>HIGH-LEVEL SUMMARY (slide 4 of 5)</a:t>
            </a:r>
          </a:p>
        </p:txBody>
      </p:sp>
      <p:sp>
        <p:nvSpPr>
          <p:cNvPr id="25" name="TextBox 24">
            <a:extLst>
              <a:ext uri="{FF2B5EF4-FFF2-40B4-BE49-F238E27FC236}">
                <a16:creationId xmlns:a16="http://schemas.microsoft.com/office/drawing/2014/main" id="{C61AC182-5E6C-D414-D2CE-B2DEC57DB9C8}"/>
              </a:ext>
            </a:extLst>
          </p:cNvPr>
          <p:cNvSpPr txBox="1"/>
          <p:nvPr/>
        </p:nvSpPr>
        <p:spPr>
          <a:xfrm>
            <a:off x="565569" y="385245"/>
            <a:ext cx="791156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effectLst/>
                <a:uLnTx/>
                <a:uFillTx/>
                <a:latin typeface="Calibri" panose="020F0502020204030204"/>
                <a:ea typeface="+mn-ea"/>
                <a:cs typeface="+mn-cs"/>
              </a:rPr>
              <a:t>The CMS Advancing Interoperability and Improving Prior Authorization Processes rule requires that Medicaid and CHIP FFS programs, their managed care plans, and other entities (e.g., Medicare Advantage, QHP) to comply with the Final Rule.</a:t>
            </a:r>
            <a:endParaRPr kumimoji="0" lang="en-US" u="none" strike="noStrike" kern="1200" cap="none" spc="0" normalizeH="0" baseline="0" noProof="0" dirty="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71EC0319-7997-BDC1-2D5E-040335743C9D}"/>
              </a:ext>
            </a:extLst>
          </p:cNvPr>
          <p:cNvSpPr txBox="1"/>
          <p:nvPr/>
        </p:nvSpPr>
        <p:spPr>
          <a:xfrm>
            <a:off x="873679" y="1346842"/>
            <a:ext cx="3698320" cy="369332"/>
          </a:xfrm>
          <a:prstGeom prst="rect">
            <a:avLst/>
          </a:prstGeom>
          <a:noFill/>
        </p:spPr>
        <p:txBody>
          <a:bodyPr wrap="none" rtlCol="0">
            <a:spAutoFit/>
          </a:bodyPr>
          <a:lstStyle/>
          <a:p>
            <a:pPr lvl="0" defTabSz="914400">
              <a:defRPr/>
            </a:pPr>
            <a:r>
              <a:rPr lang="en-US" b="1" dirty="0">
                <a:solidFill>
                  <a:srgbClr val="000000"/>
                </a:solidFill>
                <a:latin typeface="Arial Narrow" panose="020B0606020202030204" pitchFamily="34" charset="0"/>
              </a:rPr>
              <a:t>Medicaid/CHP FFS: </a:t>
            </a:r>
            <a:r>
              <a:rPr lang="en-US" dirty="0">
                <a:solidFill>
                  <a:srgbClr val="000000"/>
                </a:solidFill>
                <a:latin typeface="Arial Narrow" panose="020B0606020202030204" pitchFamily="34" charset="0"/>
              </a:rPr>
              <a:t>Effective date of rule</a:t>
            </a:r>
          </a:p>
        </p:txBody>
      </p:sp>
      <p:sp>
        <p:nvSpPr>
          <p:cNvPr id="5" name="TextBox 4">
            <a:extLst>
              <a:ext uri="{FF2B5EF4-FFF2-40B4-BE49-F238E27FC236}">
                <a16:creationId xmlns:a16="http://schemas.microsoft.com/office/drawing/2014/main" id="{7F41AB32-7DAD-A42F-ABA8-70132FB27518}"/>
              </a:ext>
            </a:extLst>
          </p:cNvPr>
          <p:cNvSpPr txBox="1"/>
          <p:nvPr/>
        </p:nvSpPr>
        <p:spPr>
          <a:xfrm>
            <a:off x="4571999" y="1349833"/>
            <a:ext cx="4427751" cy="369332"/>
          </a:xfrm>
          <a:prstGeom prst="rect">
            <a:avLst/>
          </a:prstGeom>
          <a:noFill/>
        </p:spPr>
        <p:txBody>
          <a:bodyPr wrap="none" rtlCol="0">
            <a:spAutoFit/>
          </a:bodyPr>
          <a:lstStyle/>
          <a:p>
            <a:pPr lvl="0" defTabSz="914400">
              <a:defRPr/>
            </a:pPr>
            <a:r>
              <a:rPr lang="en-US" b="1" dirty="0">
                <a:solidFill>
                  <a:srgbClr val="000000"/>
                </a:solidFill>
                <a:latin typeface="Arial Narrow" panose="020B0606020202030204" pitchFamily="34" charset="0"/>
              </a:rPr>
              <a:t>Medicaid Mgd. Care entities:  </a:t>
            </a:r>
            <a:r>
              <a:rPr lang="en-US" dirty="0">
                <a:solidFill>
                  <a:srgbClr val="000000"/>
                </a:solidFill>
                <a:latin typeface="Arial Narrow" panose="020B0606020202030204" pitchFamily="34" charset="0"/>
              </a:rPr>
              <a:t>Effective rate year </a:t>
            </a:r>
          </a:p>
        </p:txBody>
      </p:sp>
      <p:graphicFrame>
        <p:nvGraphicFramePr>
          <p:cNvPr id="6" name="Table 5">
            <a:extLst>
              <a:ext uri="{FF2B5EF4-FFF2-40B4-BE49-F238E27FC236}">
                <a16:creationId xmlns:a16="http://schemas.microsoft.com/office/drawing/2014/main" id="{4B7F70E2-A1A1-1200-4B31-A667A2334739}"/>
              </a:ext>
            </a:extLst>
          </p:cNvPr>
          <p:cNvGraphicFramePr>
            <a:graphicFrameLocks noGrp="1"/>
          </p:cNvGraphicFramePr>
          <p:nvPr>
            <p:extLst>
              <p:ext uri="{D42A27DB-BD31-4B8C-83A1-F6EECF244321}">
                <p14:modId xmlns:p14="http://schemas.microsoft.com/office/powerpoint/2010/main" val="281931169"/>
              </p:ext>
            </p:extLst>
          </p:nvPr>
        </p:nvGraphicFramePr>
        <p:xfrm>
          <a:off x="-1801" y="1672351"/>
          <a:ext cx="9145802" cy="4462596"/>
        </p:xfrm>
        <a:graphic>
          <a:graphicData uri="http://schemas.openxmlformats.org/drawingml/2006/table">
            <a:tbl>
              <a:tblPr firstRow="1" bandRow="1">
                <a:tableStyleId>{5C22544A-7EE6-4342-B048-85BDC9FD1C3A}</a:tableStyleId>
              </a:tblPr>
              <a:tblGrid>
                <a:gridCol w="1287321">
                  <a:extLst>
                    <a:ext uri="{9D8B030D-6E8A-4147-A177-3AD203B41FA5}">
                      <a16:colId xmlns:a16="http://schemas.microsoft.com/office/drawing/2014/main" val="1257785568"/>
                    </a:ext>
                  </a:extLst>
                </a:gridCol>
                <a:gridCol w="4059568">
                  <a:extLst>
                    <a:ext uri="{9D8B030D-6E8A-4147-A177-3AD203B41FA5}">
                      <a16:colId xmlns:a16="http://schemas.microsoft.com/office/drawing/2014/main" val="4221265961"/>
                    </a:ext>
                  </a:extLst>
                </a:gridCol>
                <a:gridCol w="802654">
                  <a:extLst>
                    <a:ext uri="{9D8B030D-6E8A-4147-A177-3AD203B41FA5}">
                      <a16:colId xmlns:a16="http://schemas.microsoft.com/office/drawing/2014/main" val="1979212378"/>
                    </a:ext>
                  </a:extLst>
                </a:gridCol>
                <a:gridCol w="784387">
                  <a:extLst>
                    <a:ext uri="{9D8B030D-6E8A-4147-A177-3AD203B41FA5}">
                      <a16:colId xmlns:a16="http://schemas.microsoft.com/office/drawing/2014/main" val="2167243958"/>
                    </a:ext>
                  </a:extLst>
                </a:gridCol>
                <a:gridCol w="761641">
                  <a:extLst>
                    <a:ext uri="{9D8B030D-6E8A-4147-A177-3AD203B41FA5}">
                      <a16:colId xmlns:a16="http://schemas.microsoft.com/office/drawing/2014/main" val="3022298978"/>
                    </a:ext>
                  </a:extLst>
                </a:gridCol>
                <a:gridCol w="753115">
                  <a:extLst>
                    <a:ext uri="{9D8B030D-6E8A-4147-A177-3AD203B41FA5}">
                      <a16:colId xmlns:a16="http://schemas.microsoft.com/office/drawing/2014/main" val="169428416"/>
                    </a:ext>
                  </a:extLst>
                </a:gridCol>
                <a:gridCol w="697116">
                  <a:extLst>
                    <a:ext uri="{9D8B030D-6E8A-4147-A177-3AD203B41FA5}">
                      <a16:colId xmlns:a16="http://schemas.microsoft.com/office/drawing/2014/main" val="333437453"/>
                    </a:ext>
                  </a:extLst>
                </a:gridCol>
              </a:tblGrid>
              <a:tr h="1536516">
                <a:tc>
                  <a:txBody>
                    <a:bodyPr/>
                    <a:lstStyle/>
                    <a:p>
                      <a:pPr algn="ctr"/>
                      <a:r>
                        <a:rPr lang="en-US" sz="1600" dirty="0">
                          <a:latin typeface="Arial Narrow" panose="020B0606020202030204" pitchFamily="34" charset="0"/>
                        </a:rPr>
                        <a:t>Requirement</a:t>
                      </a:r>
                    </a:p>
                  </a:txBody>
                  <a:tcPr anchor="ctr">
                    <a:solidFill>
                      <a:srgbClr val="002060"/>
                    </a:solidFill>
                  </a:tcPr>
                </a:tc>
                <a:tc>
                  <a:txBody>
                    <a:bodyPr/>
                    <a:lstStyle/>
                    <a:p>
                      <a:pPr algn="ctr"/>
                      <a:r>
                        <a:rPr lang="en-US" sz="1800" dirty="0">
                          <a:latin typeface="Arial Narrow" panose="020B0606020202030204" pitchFamily="34" charset="0"/>
                        </a:rPr>
                        <a:t>Description</a:t>
                      </a:r>
                    </a:p>
                  </a:txBody>
                  <a:tcPr anchor="ctr">
                    <a:solidFill>
                      <a:srgbClr val="002060"/>
                    </a:solidFill>
                  </a:tcPr>
                </a:tc>
                <a:tc>
                  <a:txBody>
                    <a:bodyPr/>
                    <a:lstStyle/>
                    <a:p>
                      <a:pPr algn="ctr"/>
                      <a:r>
                        <a:rPr lang="en-US" sz="1800" dirty="0">
                          <a:solidFill>
                            <a:schemeClr val="bg1"/>
                          </a:solidFill>
                          <a:latin typeface="Arial Narrow" panose="020B0606020202030204" pitchFamily="34" charset="0"/>
                        </a:rPr>
                        <a:t>Implementation date 1/1/26</a:t>
                      </a:r>
                    </a:p>
                  </a:txBody>
                  <a:tcPr vert="vert270" anchor="ctr" anchorCtr="1">
                    <a:solidFill>
                      <a:srgbClr val="0066FF"/>
                    </a:solidFill>
                  </a:tcPr>
                </a:tc>
                <a:tc>
                  <a:txBody>
                    <a:bodyPr/>
                    <a:lstStyle/>
                    <a:p>
                      <a:pPr algn="ctr"/>
                      <a:r>
                        <a:rPr lang="en-US" sz="1800" dirty="0">
                          <a:solidFill>
                            <a:schemeClr val="bg1"/>
                          </a:solidFill>
                          <a:latin typeface="Arial Narrow" panose="020B0606020202030204" pitchFamily="34" charset="0"/>
                        </a:rPr>
                        <a:t>Implementation date 3/31/26</a:t>
                      </a:r>
                    </a:p>
                  </a:txBody>
                  <a:tcPr vert="vert270" anchor="ctr" anchorCtr="1">
                    <a:solidFill>
                      <a:srgbClr val="0066FF"/>
                    </a:solidFill>
                  </a:tcPr>
                </a:tc>
                <a:tc>
                  <a:txBody>
                    <a:bodyPr/>
                    <a:lstStyle/>
                    <a:p>
                      <a:pPr algn="ctr"/>
                      <a:r>
                        <a:rPr lang="en-US" sz="1800" dirty="0">
                          <a:solidFill>
                            <a:schemeClr val="bg1"/>
                          </a:solidFill>
                          <a:latin typeface="Arial Narrow" panose="020B0606020202030204" pitchFamily="34" charset="0"/>
                        </a:rPr>
                        <a:t>Implementation date 1/1/27</a:t>
                      </a:r>
                    </a:p>
                  </a:txBody>
                  <a:tcPr vert="vert270" anchor="ctr" anchorCtr="1">
                    <a:solidFill>
                      <a:srgbClr val="0066FF"/>
                    </a:solidFill>
                  </a:tcPr>
                </a:tc>
                <a:tc>
                  <a:txBody>
                    <a:bodyPr/>
                    <a:lstStyle/>
                    <a:p>
                      <a:pPr algn="ctr"/>
                      <a:r>
                        <a:rPr lang="en-US" sz="1800" dirty="0">
                          <a:latin typeface="Arial Narrow" panose="020B0606020202030204" pitchFamily="34" charset="0"/>
                        </a:rPr>
                        <a:t>1-year extension</a:t>
                      </a:r>
                    </a:p>
                  </a:txBody>
                  <a:tcPr vert="vert270" anchor="ctr">
                    <a:solidFill>
                      <a:srgbClr val="002060"/>
                    </a:solidFill>
                  </a:tcPr>
                </a:tc>
                <a:tc>
                  <a:txBody>
                    <a:bodyPr/>
                    <a:lstStyle/>
                    <a:p>
                      <a:pPr algn="ctr"/>
                      <a:r>
                        <a:rPr lang="en-US" sz="1800" dirty="0" err="1">
                          <a:latin typeface="Arial Narrow" panose="020B0606020202030204" pitchFamily="34" charset="0"/>
                        </a:rPr>
                        <a:t>Exemp</a:t>
                      </a:r>
                      <a:r>
                        <a:rPr lang="en-US" sz="1800" dirty="0">
                          <a:latin typeface="Arial Narrow" panose="020B0606020202030204" pitchFamily="34" charset="0"/>
                        </a:rPr>
                        <a:t>.</a:t>
                      </a:r>
                    </a:p>
                  </a:txBody>
                  <a:tcPr vert="vert270" anchor="ctr">
                    <a:solidFill>
                      <a:srgbClr val="002060"/>
                    </a:solidFill>
                  </a:tcPr>
                </a:tc>
                <a:extLst>
                  <a:ext uri="{0D108BD9-81ED-4DB2-BD59-A6C34878D82A}">
                    <a16:rowId xmlns:a16="http://schemas.microsoft.com/office/drawing/2014/main" val="3630747580"/>
                  </a:ext>
                </a:extLst>
              </a:tr>
              <a:tr h="370840">
                <a:tc>
                  <a:txBody>
                    <a:bodyPr/>
                    <a:lstStyle/>
                    <a:p>
                      <a:r>
                        <a:rPr lang="en-US" sz="1800" b="1" dirty="0">
                          <a:latin typeface="Arial Narrow" panose="020B0606020202030204" pitchFamily="34" charset="0"/>
                        </a:rPr>
                        <a:t>Prior Authorization API, Processes, and Metrics</a:t>
                      </a:r>
                    </a:p>
                  </a:txBody>
                  <a:tcPr>
                    <a:solidFill>
                      <a:srgbClr val="FFCCCC"/>
                    </a:solidFill>
                  </a:tcPr>
                </a:tc>
                <a:tc>
                  <a:txBody>
                    <a:bodyPr/>
                    <a:lstStyle/>
                    <a:p>
                      <a:r>
                        <a:rPr lang="en-US" sz="1800" dirty="0">
                          <a:latin typeface="Arial Narrow" panose="020B0606020202030204" pitchFamily="34" charset="0"/>
                        </a:rPr>
                        <a:t>Impacted payers must implement and maintain a Prior Authorization API to exchange prior authorization requests, responses, and information with providers;</a:t>
                      </a:r>
                    </a:p>
                  </a:txBody>
                  <a:tcPr>
                    <a:solidFill>
                      <a:srgbClr val="FFCCCC"/>
                    </a:solidFill>
                  </a:tcP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Yes</a:t>
                      </a:r>
                    </a:p>
                  </a:txBody>
                  <a:tcPr anchor="ctr"/>
                </a:tc>
                <a:tc>
                  <a:txBody>
                    <a:bodyPr/>
                    <a:lstStyle/>
                    <a:p>
                      <a:pPr algn="ctr"/>
                      <a:r>
                        <a:rPr lang="en-US" sz="1800" dirty="0">
                          <a:latin typeface="Arial Narrow" panose="020B0606020202030204" pitchFamily="34" charset="0"/>
                        </a:rPr>
                        <a:t>Yes</a:t>
                      </a:r>
                    </a:p>
                  </a:txBody>
                  <a:tcPr anchor="ctr"/>
                </a:tc>
                <a:tc>
                  <a:txBody>
                    <a:bodyPr/>
                    <a:lstStyle/>
                    <a:p>
                      <a:pPr algn="ctr"/>
                      <a:r>
                        <a:rPr lang="en-US" sz="1800" dirty="0">
                          <a:latin typeface="Arial Narrow" panose="020B0606020202030204" pitchFamily="34" charset="0"/>
                        </a:rPr>
                        <a:t>Yes</a:t>
                      </a:r>
                    </a:p>
                  </a:txBody>
                  <a:tcPr anchor="ctr"/>
                </a:tc>
                <a:extLst>
                  <a:ext uri="{0D108BD9-81ED-4DB2-BD59-A6C34878D82A}">
                    <a16:rowId xmlns:a16="http://schemas.microsoft.com/office/drawing/2014/main" val="3247350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Narrow" panose="020B0606020202030204" pitchFamily="34" charset="0"/>
                        </a:rPr>
                        <a:t>Prior Authorization API, Processes, and Metrics</a:t>
                      </a:r>
                    </a:p>
                  </a:txBody>
                  <a:tcPr>
                    <a:solidFill>
                      <a:srgbClr val="FFCCCC"/>
                    </a:solidFill>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*Send standard prior authorization decisions within 7 calendar days and expedited prior authorization decisions within 72 hours;</a:t>
                      </a:r>
                    </a:p>
                  </a:txBody>
                  <a:tcPr>
                    <a:solidFill>
                      <a:srgbClr val="FFCCCC"/>
                    </a:solidFill>
                  </a:tcPr>
                </a:tc>
                <a:tc>
                  <a:txBody>
                    <a:bodyPr/>
                    <a:lstStyle/>
                    <a:p>
                      <a:pPr algn="ctr"/>
                      <a:r>
                        <a:rPr lang="en-US" sz="1800" dirty="0">
                          <a:latin typeface="Arial Narrow" panose="020B0606020202030204" pitchFamily="34" charset="0"/>
                        </a:rPr>
                        <a:t>Yes</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extLst>
                  <a:ext uri="{0D108BD9-81ED-4DB2-BD59-A6C34878D82A}">
                    <a16:rowId xmlns:a16="http://schemas.microsoft.com/office/drawing/2014/main" val="800112167"/>
                  </a:ext>
                </a:extLst>
              </a:tr>
            </a:tbl>
          </a:graphicData>
        </a:graphic>
      </p:graphicFrame>
      <p:sp>
        <p:nvSpPr>
          <p:cNvPr id="29" name="TextBox 28">
            <a:extLst>
              <a:ext uri="{FF2B5EF4-FFF2-40B4-BE49-F238E27FC236}">
                <a16:creationId xmlns:a16="http://schemas.microsoft.com/office/drawing/2014/main" id="{EE553BB3-8296-0355-01E8-287B628306D3}"/>
              </a:ext>
            </a:extLst>
          </p:cNvPr>
          <p:cNvSpPr txBox="1"/>
          <p:nvPr/>
        </p:nvSpPr>
        <p:spPr>
          <a:xfrm>
            <a:off x="105601" y="6101918"/>
            <a:ext cx="66311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Narrow" panose="020B0606020202030204" pitchFamily="34" charset="0"/>
              </a:rPr>
              <a:t>Key Fact:  </a:t>
            </a:r>
            <a:r>
              <a:rPr kumimoji="0" lang="en-US" b="0" i="0" u="none" strike="noStrike" kern="1200" cap="none" spc="0" normalizeH="0" baseline="0" noProof="0" dirty="0">
                <a:ln>
                  <a:noFill/>
                </a:ln>
                <a:solidFill>
                  <a:srgbClr val="000000"/>
                </a:solidFill>
                <a:effectLst/>
                <a:uLnTx/>
                <a:uFillTx/>
                <a:latin typeface="Arial Narrow" panose="020B0606020202030204" pitchFamily="34" charset="0"/>
              </a:rPr>
              <a:t>Final Rule excludes pharmacy Prior Authorizations (prescriptions)</a:t>
            </a:r>
          </a:p>
        </p:txBody>
      </p:sp>
      <p:sp>
        <p:nvSpPr>
          <p:cNvPr id="2" name="TextBox 1">
            <a:extLst>
              <a:ext uri="{FF2B5EF4-FFF2-40B4-BE49-F238E27FC236}">
                <a16:creationId xmlns:a16="http://schemas.microsoft.com/office/drawing/2014/main" id="{C218699C-D7AF-0E06-B80D-EEC3FE0778D5}"/>
              </a:ext>
            </a:extLst>
          </p:cNvPr>
          <p:cNvSpPr txBox="1"/>
          <p:nvPr/>
        </p:nvSpPr>
        <p:spPr>
          <a:xfrm>
            <a:off x="-1801" y="6528120"/>
            <a:ext cx="28632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50000"/>
                    <a:lumOff val="50000"/>
                  </a:schemeClr>
                </a:solidFill>
                <a:effectLst/>
                <a:uLnTx/>
                <a:uFillTx/>
                <a:latin typeface="Arial Narrow" panose="020B0606020202030204" pitchFamily="34" charset="0"/>
              </a:rPr>
              <a:t>Business &amp; Systems Integration</a:t>
            </a:r>
          </a:p>
        </p:txBody>
      </p:sp>
      <p:sp>
        <p:nvSpPr>
          <p:cNvPr id="8" name="TextBox 7">
            <a:extLst>
              <a:ext uri="{FF2B5EF4-FFF2-40B4-BE49-F238E27FC236}">
                <a16:creationId xmlns:a16="http://schemas.microsoft.com/office/drawing/2014/main" id="{A28926B5-8ACB-6EE1-FF0D-11C78D3C5848}"/>
              </a:ext>
            </a:extLst>
          </p:cNvPr>
          <p:cNvSpPr txBox="1"/>
          <p:nvPr/>
        </p:nvSpPr>
        <p:spPr>
          <a:xfrm>
            <a:off x="2754080" y="6536809"/>
            <a:ext cx="6747067"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chemeClr val="tx1">
                    <a:lumMod val="50000"/>
                    <a:lumOff val="50000"/>
                  </a:schemeClr>
                </a:solidFill>
                <a:effectLst/>
                <a:uLnTx/>
                <a:uFillTx/>
                <a:latin typeface="Arial Narrow" panose="020B0606020202030204" pitchFamily="34" charset="0"/>
              </a:rPr>
              <a:t>* States must contact CMS by 4/1/25 if unable to meet PA disposition standard </a:t>
            </a:r>
          </a:p>
        </p:txBody>
      </p:sp>
      <p:sp>
        <p:nvSpPr>
          <p:cNvPr id="3" name="Slide Number Placeholder 2">
            <a:extLst>
              <a:ext uri="{FF2B5EF4-FFF2-40B4-BE49-F238E27FC236}">
                <a16:creationId xmlns:a16="http://schemas.microsoft.com/office/drawing/2014/main" id="{1D61488B-FF63-C47C-0C42-2D072320AE3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43</a:t>
            </a:fld>
            <a:endParaRPr lang="en-US" altLang="en-US" dirty="0"/>
          </a:p>
        </p:txBody>
      </p:sp>
    </p:spTree>
    <p:custDataLst>
      <p:tags r:id="rId1"/>
    </p:custDataLst>
    <p:extLst>
      <p:ext uri="{BB962C8B-B14F-4D97-AF65-F5344CB8AC3E}">
        <p14:creationId xmlns:p14="http://schemas.microsoft.com/office/powerpoint/2010/main" val="1760591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F102E-B1FB-925A-CAFA-DB5B28A6135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ABFE39A-2A05-81F0-1055-2C9D553E65F0}"/>
              </a:ext>
              <a:ext uri="{C183D7F6-B498-43B3-948B-1728B52AA6E4}">
                <adec:decorative xmlns:adec="http://schemas.microsoft.com/office/drawing/2017/decorative" val="1"/>
              </a:ext>
            </a:extLst>
          </p:cNvPr>
          <p:cNvSpPr/>
          <p:nvPr/>
        </p:nvSpPr>
        <p:spPr>
          <a:xfrm>
            <a:off x="7315200" y="44245"/>
            <a:ext cx="1824795" cy="111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26">
            <a:extLst>
              <a:ext uri="{FF2B5EF4-FFF2-40B4-BE49-F238E27FC236}">
                <a16:creationId xmlns:a16="http://schemas.microsoft.com/office/drawing/2014/main" id="{FEEF1A15-17AE-8E68-3C78-FE8D72D6FC47}"/>
              </a:ext>
            </a:extLst>
          </p:cNvPr>
          <p:cNvSpPr txBox="1">
            <a:spLocks noGrp="1"/>
          </p:cNvSpPr>
          <p:nvPr>
            <p:ph type="title" idx="4294967295"/>
          </p:nvPr>
        </p:nvSpPr>
        <p:spPr>
          <a:xfrm>
            <a:off x="666867" y="44245"/>
            <a:ext cx="7655097"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ea typeface="+mn-ea"/>
                <a:cs typeface="+mn-cs"/>
              </a:rPr>
              <a:t>HIGH-LEVEL SUMMARY (slide 5 of 5)</a:t>
            </a:r>
          </a:p>
        </p:txBody>
      </p:sp>
      <p:sp>
        <p:nvSpPr>
          <p:cNvPr id="25" name="TextBox 24">
            <a:extLst>
              <a:ext uri="{FF2B5EF4-FFF2-40B4-BE49-F238E27FC236}">
                <a16:creationId xmlns:a16="http://schemas.microsoft.com/office/drawing/2014/main" id="{E139806E-F932-3310-7D94-02651A11B688}"/>
              </a:ext>
            </a:extLst>
          </p:cNvPr>
          <p:cNvSpPr txBox="1"/>
          <p:nvPr/>
        </p:nvSpPr>
        <p:spPr>
          <a:xfrm>
            <a:off x="565569" y="385245"/>
            <a:ext cx="791156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effectLst/>
                <a:uLnTx/>
                <a:uFillTx/>
                <a:latin typeface="Calibri" panose="020F0502020204030204"/>
                <a:ea typeface="+mn-ea"/>
                <a:cs typeface="+mn-cs"/>
              </a:rPr>
              <a:t>The CMS Advancing Interoperability and Improving Prior Authorization Processes rule requires that Medicaid and CHIP FFS programs, their managed care plans, and other entities (e.g., Medicare Advantage, QHP) to comply with the Final Rule.</a:t>
            </a:r>
            <a:endParaRPr kumimoji="0" lang="en-US" u="none" strike="noStrike" kern="1200" cap="none" spc="0" normalizeH="0" baseline="0" noProof="0" dirty="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C528C336-35C8-0752-D268-9ED5980AFBA1}"/>
              </a:ext>
            </a:extLst>
          </p:cNvPr>
          <p:cNvSpPr txBox="1"/>
          <p:nvPr/>
        </p:nvSpPr>
        <p:spPr>
          <a:xfrm>
            <a:off x="873679" y="1346842"/>
            <a:ext cx="3698320" cy="369332"/>
          </a:xfrm>
          <a:prstGeom prst="rect">
            <a:avLst/>
          </a:prstGeom>
          <a:noFill/>
        </p:spPr>
        <p:txBody>
          <a:bodyPr wrap="none" rtlCol="0">
            <a:spAutoFit/>
          </a:bodyPr>
          <a:lstStyle/>
          <a:p>
            <a:pPr lvl="0" defTabSz="914400">
              <a:defRPr/>
            </a:pPr>
            <a:r>
              <a:rPr lang="en-US" b="1" dirty="0">
                <a:solidFill>
                  <a:srgbClr val="000000"/>
                </a:solidFill>
                <a:latin typeface="Arial Narrow" panose="020B0606020202030204" pitchFamily="34" charset="0"/>
              </a:rPr>
              <a:t>Medicaid/CHP FFS: </a:t>
            </a:r>
            <a:r>
              <a:rPr lang="en-US" dirty="0">
                <a:solidFill>
                  <a:srgbClr val="000000"/>
                </a:solidFill>
                <a:latin typeface="Arial Narrow" panose="020B0606020202030204" pitchFamily="34" charset="0"/>
              </a:rPr>
              <a:t>Effective date of rule</a:t>
            </a:r>
          </a:p>
        </p:txBody>
      </p:sp>
      <p:sp>
        <p:nvSpPr>
          <p:cNvPr id="5" name="TextBox 4">
            <a:extLst>
              <a:ext uri="{FF2B5EF4-FFF2-40B4-BE49-F238E27FC236}">
                <a16:creationId xmlns:a16="http://schemas.microsoft.com/office/drawing/2014/main" id="{5A47DF71-A5D0-92C8-7055-2AB4204983E8}"/>
              </a:ext>
            </a:extLst>
          </p:cNvPr>
          <p:cNvSpPr txBox="1"/>
          <p:nvPr/>
        </p:nvSpPr>
        <p:spPr>
          <a:xfrm>
            <a:off x="4571999" y="1349833"/>
            <a:ext cx="4427751" cy="369332"/>
          </a:xfrm>
          <a:prstGeom prst="rect">
            <a:avLst/>
          </a:prstGeom>
          <a:noFill/>
        </p:spPr>
        <p:txBody>
          <a:bodyPr wrap="none" rtlCol="0">
            <a:spAutoFit/>
          </a:bodyPr>
          <a:lstStyle/>
          <a:p>
            <a:pPr lvl="0" defTabSz="914400">
              <a:defRPr/>
            </a:pPr>
            <a:r>
              <a:rPr lang="en-US" b="1" dirty="0">
                <a:solidFill>
                  <a:srgbClr val="000000"/>
                </a:solidFill>
                <a:latin typeface="Arial Narrow" panose="020B0606020202030204" pitchFamily="34" charset="0"/>
              </a:rPr>
              <a:t>Medicaid Mgd. Care entities:  </a:t>
            </a:r>
            <a:r>
              <a:rPr lang="en-US" dirty="0">
                <a:solidFill>
                  <a:srgbClr val="000000"/>
                </a:solidFill>
                <a:latin typeface="Arial Narrow" panose="020B0606020202030204" pitchFamily="34" charset="0"/>
              </a:rPr>
              <a:t>Effective rate year </a:t>
            </a:r>
          </a:p>
        </p:txBody>
      </p:sp>
      <p:graphicFrame>
        <p:nvGraphicFramePr>
          <p:cNvPr id="6" name="Table 5">
            <a:extLst>
              <a:ext uri="{FF2B5EF4-FFF2-40B4-BE49-F238E27FC236}">
                <a16:creationId xmlns:a16="http://schemas.microsoft.com/office/drawing/2014/main" id="{25F45594-CBBE-393F-8B3D-C00969329834}"/>
              </a:ext>
            </a:extLst>
          </p:cNvPr>
          <p:cNvGraphicFramePr>
            <a:graphicFrameLocks noGrp="1"/>
          </p:cNvGraphicFramePr>
          <p:nvPr>
            <p:extLst>
              <p:ext uri="{D42A27DB-BD31-4B8C-83A1-F6EECF244321}">
                <p14:modId xmlns:p14="http://schemas.microsoft.com/office/powerpoint/2010/main" val="2337404215"/>
              </p:ext>
            </p:extLst>
          </p:nvPr>
        </p:nvGraphicFramePr>
        <p:xfrm>
          <a:off x="0" y="1672351"/>
          <a:ext cx="9144000" cy="3016489"/>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1257785568"/>
                    </a:ext>
                  </a:extLst>
                </a:gridCol>
                <a:gridCol w="3948836">
                  <a:extLst>
                    <a:ext uri="{9D8B030D-6E8A-4147-A177-3AD203B41FA5}">
                      <a16:colId xmlns:a16="http://schemas.microsoft.com/office/drawing/2014/main" val="4221265961"/>
                    </a:ext>
                  </a:extLst>
                </a:gridCol>
                <a:gridCol w="802496">
                  <a:extLst>
                    <a:ext uri="{9D8B030D-6E8A-4147-A177-3AD203B41FA5}">
                      <a16:colId xmlns:a16="http://schemas.microsoft.com/office/drawing/2014/main" val="1979212378"/>
                    </a:ext>
                  </a:extLst>
                </a:gridCol>
                <a:gridCol w="784232">
                  <a:extLst>
                    <a:ext uri="{9D8B030D-6E8A-4147-A177-3AD203B41FA5}">
                      <a16:colId xmlns:a16="http://schemas.microsoft.com/office/drawing/2014/main" val="2167243958"/>
                    </a:ext>
                  </a:extLst>
                </a:gridCol>
                <a:gridCol w="761491">
                  <a:extLst>
                    <a:ext uri="{9D8B030D-6E8A-4147-A177-3AD203B41FA5}">
                      <a16:colId xmlns:a16="http://schemas.microsoft.com/office/drawing/2014/main" val="3022298978"/>
                    </a:ext>
                  </a:extLst>
                </a:gridCol>
                <a:gridCol w="752966">
                  <a:extLst>
                    <a:ext uri="{9D8B030D-6E8A-4147-A177-3AD203B41FA5}">
                      <a16:colId xmlns:a16="http://schemas.microsoft.com/office/drawing/2014/main" val="169428416"/>
                    </a:ext>
                  </a:extLst>
                </a:gridCol>
                <a:gridCol w="696979">
                  <a:extLst>
                    <a:ext uri="{9D8B030D-6E8A-4147-A177-3AD203B41FA5}">
                      <a16:colId xmlns:a16="http://schemas.microsoft.com/office/drawing/2014/main" val="333437453"/>
                    </a:ext>
                  </a:extLst>
                </a:gridCol>
              </a:tblGrid>
              <a:tr h="1553449">
                <a:tc>
                  <a:txBody>
                    <a:bodyPr/>
                    <a:lstStyle/>
                    <a:p>
                      <a:pPr algn="ctr"/>
                      <a:r>
                        <a:rPr lang="en-US" sz="1600" dirty="0">
                          <a:latin typeface="Arial Narrow" panose="020B0606020202030204" pitchFamily="34" charset="0"/>
                        </a:rPr>
                        <a:t>Requirement</a:t>
                      </a:r>
                    </a:p>
                  </a:txBody>
                  <a:tcPr anchor="ctr">
                    <a:solidFill>
                      <a:srgbClr val="002060"/>
                    </a:solidFill>
                  </a:tcPr>
                </a:tc>
                <a:tc>
                  <a:txBody>
                    <a:bodyPr/>
                    <a:lstStyle/>
                    <a:p>
                      <a:pPr algn="ctr"/>
                      <a:r>
                        <a:rPr lang="en-US" sz="1800" dirty="0">
                          <a:latin typeface="Arial Narrow" panose="020B0606020202030204" pitchFamily="34" charset="0"/>
                        </a:rPr>
                        <a:t>Description</a:t>
                      </a:r>
                    </a:p>
                  </a:txBody>
                  <a:tcPr anchor="ctr">
                    <a:solidFill>
                      <a:srgbClr val="002060"/>
                    </a:solidFill>
                  </a:tcPr>
                </a:tc>
                <a:tc>
                  <a:txBody>
                    <a:bodyPr/>
                    <a:lstStyle/>
                    <a:p>
                      <a:pPr algn="ctr"/>
                      <a:r>
                        <a:rPr lang="en-US" sz="1800" dirty="0">
                          <a:solidFill>
                            <a:schemeClr val="bg1"/>
                          </a:solidFill>
                          <a:latin typeface="Arial Narrow" panose="020B0606020202030204" pitchFamily="34" charset="0"/>
                        </a:rPr>
                        <a:t>Implementation date 1/1/26</a:t>
                      </a:r>
                    </a:p>
                  </a:txBody>
                  <a:tcPr vert="vert270" anchor="ctr" anchorCtr="1">
                    <a:solidFill>
                      <a:srgbClr val="0066FF"/>
                    </a:solidFill>
                  </a:tcPr>
                </a:tc>
                <a:tc>
                  <a:txBody>
                    <a:bodyPr/>
                    <a:lstStyle/>
                    <a:p>
                      <a:pPr algn="ctr"/>
                      <a:r>
                        <a:rPr lang="en-US" sz="1800" dirty="0">
                          <a:solidFill>
                            <a:schemeClr val="bg1"/>
                          </a:solidFill>
                          <a:latin typeface="Arial Narrow" panose="020B0606020202030204" pitchFamily="34" charset="0"/>
                        </a:rPr>
                        <a:t>Implementation date 3/31/26</a:t>
                      </a:r>
                    </a:p>
                  </a:txBody>
                  <a:tcPr vert="vert270" anchor="ctr" anchorCtr="1">
                    <a:solidFill>
                      <a:srgbClr val="0066FF"/>
                    </a:solidFill>
                  </a:tcPr>
                </a:tc>
                <a:tc>
                  <a:txBody>
                    <a:bodyPr/>
                    <a:lstStyle/>
                    <a:p>
                      <a:pPr algn="ctr"/>
                      <a:r>
                        <a:rPr lang="en-US" sz="1800" dirty="0">
                          <a:solidFill>
                            <a:schemeClr val="bg1"/>
                          </a:solidFill>
                          <a:latin typeface="Arial Narrow" panose="020B0606020202030204" pitchFamily="34" charset="0"/>
                        </a:rPr>
                        <a:t>Implementation date 1/1/27</a:t>
                      </a:r>
                    </a:p>
                  </a:txBody>
                  <a:tcPr vert="vert270" anchor="ctr" anchorCtr="1">
                    <a:solidFill>
                      <a:srgbClr val="0066FF"/>
                    </a:solidFill>
                  </a:tcPr>
                </a:tc>
                <a:tc>
                  <a:txBody>
                    <a:bodyPr/>
                    <a:lstStyle/>
                    <a:p>
                      <a:pPr algn="ctr"/>
                      <a:r>
                        <a:rPr lang="en-US" sz="1800" dirty="0">
                          <a:latin typeface="Arial Narrow" panose="020B0606020202030204" pitchFamily="34" charset="0"/>
                        </a:rPr>
                        <a:t>1-year extension</a:t>
                      </a:r>
                    </a:p>
                  </a:txBody>
                  <a:tcPr vert="vert270" anchor="ctr">
                    <a:solidFill>
                      <a:srgbClr val="002060"/>
                    </a:solidFill>
                  </a:tcPr>
                </a:tc>
                <a:tc>
                  <a:txBody>
                    <a:bodyPr/>
                    <a:lstStyle/>
                    <a:p>
                      <a:pPr algn="ctr"/>
                      <a:r>
                        <a:rPr lang="en-US" sz="1800" dirty="0" err="1">
                          <a:latin typeface="Arial Narrow" panose="020B0606020202030204" pitchFamily="34" charset="0"/>
                        </a:rPr>
                        <a:t>Exemp</a:t>
                      </a:r>
                      <a:r>
                        <a:rPr lang="en-US" sz="1800" dirty="0">
                          <a:latin typeface="Arial Narrow" panose="020B0606020202030204" pitchFamily="34" charset="0"/>
                        </a:rPr>
                        <a:t>.</a:t>
                      </a:r>
                    </a:p>
                  </a:txBody>
                  <a:tcPr vert="vert270" anchor="ctr">
                    <a:solidFill>
                      <a:srgbClr val="002060"/>
                    </a:solidFill>
                  </a:tcPr>
                </a:tc>
                <a:extLst>
                  <a:ext uri="{0D108BD9-81ED-4DB2-BD59-A6C34878D82A}">
                    <a16:rowId xmlns:a16="http://schemas.microsoft.com/office/drawing/2014/main" val="36307475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Narrow" panose="020B0606020202030204" pitchFamily="34" charset="0"/>
                        </a:rPr>
                        <a:t>Prior Authorization API, Processes, and Metrics</a:t>
                      </a:r>
                    </a:p>
                  </a:txBody>
                  <a:tcPr>
                    <a:solidFill>
                      <a:srgbClr val="FFCCCC"/>
                    </a:solidFill>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Report metrics about prior authorization processed on a public website on an annual basis.</a:t>
                      </a:r>
                    </a:p>
                  </a:txBody>
                  <a:tcPr>
                    <a:solidFill>
                      <a:srgbClr val="FFCCCC"/>
                    </a:solidFill>
                  </a:tcP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Yes</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tc>
                  <a:txBody>
                    <a:bodyPr/>
                    <a:lstStyle/>
                    <a:p>
                      <a:pPr algn="ctr"/>
                      <a:r>
                        <a:rPr lang="en-US" sz="1800" dirty="0">
                          <a:latin typeface="Arial Narrow" panose="020B0606020202030204" pitchFamily="34" charset="0"/>
                        </a:rPr>
                        <a:t>No</a:t>
                      </a:r>
                    </a:p>
                  </a:txBody>
                  <a:tcPr anchor="ctr"/>
                </a:tc>
                <a:extLst>
                  <a:ext uri="{0D108BD9-81ED-4DB2-BD59-A6C34878D82A}">
                    <a16:rowId xmlns:a16="http://schemas.microsoft.com/office/drawing/2014/main" val="1993982170"/>
                  </a:ext>
                </a:extLst>
              </a:tr>
            </a:tbl>
          </a:graphicData>
        </a:graphic>
      </p:graphicFrame>
      <p:sp>
        <p:nvSpPr>
          <p:cNvPr id="29" name="TextBox 28">
            <a:extLst>
              <a:ext uri="{FF2B5EF4-FFF2-40B4-BE49-F238E27FC236}">
                <a16:creationId xmlns:a16="http://schemas.microsoft.com/office/drawing/2014/main" id="{94548046-8B09-A6C0-D636-27C3476EDFBB}"/>
              </a:ext>
            </a:extLst>
          </p:cNvPr>
          <p:cNvSpPr txBox="1"/>
          <p:nvPr/>
        </p:nvSpPr>
        <p:spPr>
          <a:xfrm>
            <a:off x="105601" y="6001877"/>
            <a:ext cx="66311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Narrow" panose="020B0606020202030204" pitchFamily="34" charset="0"/>
              </a:rPr>
              <a:t>Key Fact:  </a:t>
            </a:r>
            <a:r>
              <a:rPr kumimoji="0" lang="en-US" b="0" i="0" u="none" strike="noStrike" kern="1200" cap="none" spc="0" normalizeH="0" baseline="0" noProof="0" dirty="0">
                <a:ln>
                  <a:noFill/>
                </a:ln>
                <a:solidFill>
                  <a:srgbClr val="000000"/>
                </a:solidFill>
                <a:effectLst/>
                <a:uLnTx/>
                <a:uFillTx/>
                <a:latin typeface="Arial Narrow" panose="020B0606020202030204" pitchFamily="34" charset="0"/>
              </a:rPr>
              <a:t>Final Rule excludes pharmacy Prior Authorizations (prescriptions)</a:t>
            </a:r>
          </a:p>
        </p:txBody>
      </p:sp>
      <p:sp>
        <p:nvSpPr>
          <p:cNvPr id="2" name="TextBox 1">
            <a:extLst>
              <a:ext uri="{FF2B5EF4-FFF2-40B4-BE49-F238E27FC236}">
                <a16:creationId xmlns:a16="http://schemas.microsoft.com/office/drawing/2014/main" id="{58E3D7E3-2D5E-1D5D-B220-267099447618}"/>
              </a:ext>
            </a:extLst>
          </p:cNvPr>
          <p:cNvSpPr txBox="1"/>
          <p:nvPr/>
        </p:nvSpPr>
        <p:spPr>
          <a:xfrm>
            <a:off x="105601" y="6269249"/>
            <a:ext cx="28632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lumMod val="50000"/>
                    <a:lumOff val="50000"/>
                  </a:schemeClr>
                </a:solidFill>
                <a:effectLst/>
                <a:uLnTx/>
                <a:uFillTx/>
                <a:latin typeface="Arial Narrow" panose="020B0606020202030204" pitchFamily="34" charset="0"/>
              </a:rPr>
              <a:t>Business &amp; Systems Integration</a:t>
            </a:r>
          </a:p>
        </p:txBody>
      </p:sp>
      <p:sp>
        <p:nvSpPr>
          <p:cNvPr id="8" name="TextBox 7">
            <a:extLst>
              <a:ext uri="{FF2B5EF4-FFF2-40B4-BE49-F238E27FC236}">
                <a16:creationId xmlns:a16="http://schemas.microsoft.com/office/drawing/2014/main" id="{A7767007-C902-0030-55FC-233F0090388C}"/>
              </a:ext>
            </a:extLst>
          </p:cNvPr>
          <p:cNvSpPr txBox="1"/>
          <p:nvPr/>
        </p:nvSpPr>
        <p:spPr>
          <a:xfrm>
            <a:off x="105601" y="6509101"/>
            <a:ext cx="6747067"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chemeClr val="tx1">
                    <a:lumMod val="50000"/>
                    <a:lumOff val="50000"/>
                  </a:schemeClr>
                </a:solidFill>
                <a:effectLst/>
                <a:uLnTx/>
                <a:uFillTx/>
                <a:latin typeface="Arial Narrow" panose="020B0606020202030204" pitchFamily="34" charset="0"/>
              </a:rPr>
              <a:t>* States must contact CMS by 4/1/25 if unable to meet PA disposition standard </a:t>
            </a:r>
          </a:p>
        </p:txBody>
      </p:sp>
      <p:sp>
        <p:nvSpPr>
          <p:cNvPr id="3" name="Slide Number Placeholder 2">
            <a:extLst>
              <a:ext uri="{FF2B5EF4-FFF2-40B4-BE49-F238E27FC236}">
                <a16:creationId xmlns:a16="http://schemas.microsoft.com/office/drawing/2014/main" id="{F4BEF4B1-B8B5-68DF-62A1-F14267BDB1A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44</a:t>
            </a:fld>
            <a:endParaRPr lang="en-US" altLang="en-US" dirty="0"/>
          </a:p>
        </p:txBody>
      </p:sp>
    </p:spTree>
    <p:custDataLst>
      <p:tags r:id="rId1"/>
    </p:custDataLst>
    <p:extLst>
      <p:ext uri="{BB962C8B-B14F-4D97-AF65-F5344CB8AC3E}">
        <p14:creationId xmlns:p14="http://schemas.microsoft.com/office/powerpoint/2010/main" val="365823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A56E1-7B57-F707-16D2-430703EE66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E49BA40-74D4-0F09-7D81-ADDAA49C90A2}"/>
              </a:ext>
            </a:extLst>
          </p:cNvPr>
          <p:cNvSpPr txBox="1">
            <a:spLocks noGrp="1"/>
          </p:cNvSpPr>
          <p:nvPr>
            <p:ph type="title" idx="4294967295"/>
          </p:nvPr>
        </p:nvSpPr>
        <p:spPr>
          <a:xfrm>
            <a:off x="184332" y="374548"/>
            <a:ext cx="6761533" cy="840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mj-lt"/>
                <a:ea typeface="+mj-ea"/>
                <a:cs typeface="+mj-cs"/>
              </a:rPr>
              <a:t>Patient Access API</a:t>
            </a:r>
          </a:p>
        </p:txBody>
      </p:sp>
      <p:sp>
        <p:nvSpPr>
          <p:cNvPr id="12" name="TextBox 11">
            <a:extLst>
              <a:ext uri="{FF2B5EF4-FFF2-40B4-BE49-F238E27FC236}">
                <a16:creationId xmlns:a16="http://schemas.microsoft.com/office/drawing/2014/main" id="{29E92AC9-9FB9-6BF4-0AAE-6966497698CB}"/>
              </a:ext>
            </a:extLst>
          </p:cNvPr>
          <p:cNvSpPr txBox="1"/>
          <p:nvPr/>
        </p:nvSpPr>
        <p:spPr>
          <a:xfrm>
            <a:off x="184333" y="1322447"/>
            <a:ext cx="5662285" cy="5355312"/>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chemeClr val="accent5">
                  <a:lumMod val="60000"/>
                  <a:lumOff val="40000"/>
                </a:schemeClr>
              </a:buClr>
              <a:buSzTx/>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Scope: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Update the Patient Access API mandated under the CMS Interoperability and Patient Access Final Rule to include the following Prior </a:t>
            </a:r>
            <a:r>
              <a:rPr lang="en-US" dirty="0">
                <a:solidFill>
                  <a:prstClr val="black"/>
                </a:solidFill>
                <a:latin typeface="Calibri" panose="020F0502020204030204"/>
              </a:rPr>
              <a:t>A</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uthorization (PA) information:</a:t>
            </a:r>
          </a:p>
          <a:p>
            <a:pPr marL="285750" indent="-285750" defTabSz="457200">
              <a:buClr>
                <a:srgbClr val="000000"/>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Status of the member’s </a:t>
            </a:r>
            <a:r>
              <a:rPr lang="en-US" dirty="0">
                <a:solidFill>
                  <a:prstClr val="black"/>
                </a:solidFill>
                <a:latin typeface="Calibri" panose="020F0502020204030204"/>
              </a:rPr>
              <a:t>PA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request and disposition date </a:t>
            </a: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(pending, active, denied, expired, and </a:t>
            </a:r>
            <a:r>
              <a:rPr lang="en-US" i="1" dirty="0">
                <a:solidFill>
                  <a:prstClr val="black"/>
                </a:solidFill>
                <a:latin typeface="Calibri" panose="020F0502020204030204"/>
              </a:rPr>
              <a:t>approved</a:t>
            </a: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defTabSz="457200">
              <a:buClr>
                <a:srgbClr val="000000"/>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Clinical/supporting documentation submitted by the provider  </a:t>
            </a:r>
            <a:r>
              <a:rPr kumimoji="0" lang="en-US" b="0" i="1" u="none" strike="noStrike" kern="1200" cap="none" spc="0" normalizeH="0" baseline="0" noProof="0" dirty="0">
                <a:ln>
                  <a:noFill/>
                </a:ln>
                <a:effectLst/>
                <a:uLnTx/>
                <a:uFillTx/>
                <a:latin typeface="Calibri" panose="020F0502020204030204"/>
                <a:ea typeface="+mn-ea"/>
                <a:cs typeface="+mn-cs"/>
              </a:rPr>
              <a:t>(Not required to support unstructured docs unless payer has formatted/structured them in their system)</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defTabSz="457200">
              <a:buClr>
                <a:srgbClr val="000000"/>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Date or circumstances under which the authorization ends</a:t>
            </a:r>
          </a:p>
          <a:p>
            <a:pPr marL="285750" indent="-285750" defTabSz="457200">
              <a:buClr>
                <a:srgbClr val="000000"/>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Services and items that are approved &amp; Specific reasons for denial</a:t>
            </a:r>
            <a:endParaRPr lang="en-US" dirty="0">
              <a:solidFill>
                <a:prstClr val="black"/>
              </a:solidFill>
              <a:latin typeface="Calibri" panose="020F0502020204030204"/>
            </a:endParaRPr>
          </a:p>
          <a:p>
            <a:pPr defTabSz="457200">
              <a:buClr>
                <a:schemeClr val="accent5">
                  <a:lumMod val="40000"/>
                  <a:lumOff val="60000"/>
                </a:schemeClr>
              </a:buClr>
              <a:defRPr/>
            </a:pPr>
            <a:r>
              <a:rPr kumimoji="0" lang="en-US" b="0" i="0" u="none" strike="noStrike" kern="1200" cap="none" spc="0" normalizeH="0" baseline="0" noProof="0" dirty="0">
                <a:ln>
                  <a:noFill/>
                </a:ln>
                <a:effectLst/>
                <a:uLnTx/>
                <a:uFillTx/>
                <a:latin typeface="Calibri" panose="020F0502020204030204"/>
                <a:ea typeface="+mn-ea"/>
                <a:cs typeface="+mn-cs"/>
              </a:rPr>
              <a:t>Effective 4/8/24 CMS deleted the requirement to make clinical data &amp; lab results available in API; must now include all data classes and data elements included in USCDI v1 or v3 (e.g., clinical notes, demographic data, etc.); must ensure that all USCDI data maintained by MassHealth is available via the existing API by April 8, 2024</a:t>
            </a:r>
            <a:endParaRPr lang="en-US" dirty="0">
              <a:latin typeface="Calibri" panose="020F0502020204030204"/>
            </a:endParaRPr>
          </a:p>
        </p:txBody>
      </p:sp>
      <p:pic>
        <p:nvPicPr>
          <p:cNvPr id="4" name="Graphic 3">
            <a:extLst>
              <a:ext uri="{FF2B5EF4-FFF2-40B4-BE49-F238E27FC236}">
                <a16:creationId xmlns:a16="http://schemas.microsoft.com/office/drawing/2014/main" id="{ABFAD75E-0F70-6ADF-ABEE-CBC05CB6CC5D}"/>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1437" y="1334412"/>
            <a:ext cx="659033" cy="659033"/>
          </a:xfrm>
          <a:prstGeom prst="rect">
            <a:avLst/>
          </a:prstGeom>
        </p:spPr>
      </p:pic>
      <p:sp>
        <p:nvSpPr>
          <p:cNvPr id="6" name="TextBox 5">
            <a:extLst>
              <a:ext uri="{FF2B5EF4-FFF2-40B4-BE49-F238E27FC236}">
                <a16:creationId xmlns:a16="http://schemas.microsoft.com/office/drawing/2014/main" id="{FFC56344-5A2A-EF28-D34C-DF1BF6283226}"/>
              </a:ext>
            </a:extLst>
          </p:cNvPr>
          <p:cNvSpPr txBox="1"/>
          <p:nvPr/>
        </p:nvSpPr>
        <p:spPr>
          <a:xfrm>
            <a:off x="6289966" y="1394070"/>
            <a:ext cx="2181472" cy="646331"/>
          </a:xfrm>
          <a:prstGeom prst="rect">
            <a:avLst/>
          </a:prstGeom>
          <a:noFill/>
        </p:spPr>
        <p:txBody>
          <a:bodyPr wrap="square" rtlCol="0">
            <a:spAutoFit/>
          </a:bodyPr>
          <a:lstStyle/>
          <a:p>
            <a:r>
              <a:rPr lang="en-US" b="1" dirty="0"/>
              <a:t>Eff:  </a:t>
            </a:r>
            <a:r>
              <a:rPr lang="en-US" dirty="0"/>
              <a:t>1/1/27</a:t>
            </a:r>
          </a:p>
          <a:p>
            <a:r>
              <a:rPr lang="en-US" b="1" dirty="0"/>
              <a:t>Metrics: </a:t>
            </a:r>
            <a:r>
              <a:rPr lang="en-US" dirty="0"/>
              <a:t>3/31/26</a:t>
            </a:r>
          </a:p>
        </p:txBody>
      </p:sp>
      <p:sp>
        <p:nvSpPr>
          <p:cNvPr id="15" name="Rectangle 14">
            <a:extLst>
              <a:ext uri="{FF2B5EF4-FFF2-40B4-BE49-F238E27FC236}">
                <a16:creationId xmlns:a16="http://schemas.microsoft.com/office/drawing/2014/main" id="{A0DF063A-DA89-EDE0-B0EB-091FF91C298C}"/>
              </a:ext>
            </a:extLst>
          </p:cNvPr>
          <p:cNvSpPr/>
          <p:nvPr/>
        </p:nvSpPr>
        <p:spPr bwMode="gray">
          <a:xfrm>
            <a:off x="5938979" y="2020265"/>
            <a:ext cx="3191491" cy="334892"/>
          </a:xfrm>
          <a:prstGeom prst="rect">
            <a:avLst/>
          </a:prstGeom>
          <a:solidFill>
            <a:schemeClr val="bg1">
              <a:lumMod val="50000"/>
            </a:schemeClr>
          </a:solidFill>
          <a:ln w="19050" algn="ctr">
            <a:noFill/>
            <a:miter lim="800000"/>
            <a:headEnd/>
            <a:tailEnd/>
          </a:ln>
        </p:spPr>
        <p:txBody>
          <a:bodyPr wrap="square" lIns="94827" tIns="94827" rIns="94827" bIns="94827" rtlCol="0" anchor="ctr"/>
          <a:lstStyle/>
          <a:p>
            <a:pPr algn="ctr" defTabSz="975390">
              <a:lnSpc>
                <a:spcPct val="106000"/>
              </a:lnSpc>
              <a:defRPr/>
            </a:pPr>
            <a:r>
              <a:rPr lang="en-US" b="1" kern="0" dirty="0">
                <a:solidFill>
                  <a:schemeClr val="bg1"/>
                </a:solidFill>
                <a:latin typeface="Arial Narrow" panose="020B0606020202030204" pitchFamily="34" charset="0"/>
              </a:rPr>
              <a:t>DATA EXCHANGE</a:t>
            </a:r>
          </a:p>
        </p:txBody>
      </p:sp>
      <p:sp>
        <p:nvSpPr>
          <p:cNvPr id="16" name="Rectangle 15">
            <a:extLst>
              <a:ext uri="{FF2B5EF4-FFF2-40B4-BE49-F238E27FC236}">
                <a16:creationId xmlns:a16="http://schemas.microsoft.com/office/drawing/2014/main" id="{518A3836-AD8F-92E9-9CAF-2C974C4D963C}"/>
              </a:ext>
            </a:extLst>
          </p:cNvPr>
          <p:cNvSpPr/>
          <p:nvPr/>
        </p:nvSpPr>
        <p:spPr bwMode="gray">
          <a:xfrm>
            <a:off x="5938979" y="2361976"/>
            <a:ext cx="3192322" cy="4440607"/>
          </a:xfrm>
          <a:prstGeom prst="rect">
            <a:avLst/>
          </a:prstGeom>
          <a:solidFill>
            <a:schemeClr val="bg1"/>
          </a:solidFill>
          <a:ln w="19050" algn="ctr">
            <a:solidFill>
              <a:schemeClr val="bg1">
                <a:lumMod val="75000"/>
              </a:schemeClr>
            </a:solidFill>
            <a:miter lim="800000"/>
            <a:headEnd/>
            <a:tailEnd/>
          </a:ln>
        </p:spPr>
        <p:txBody>
          <a:bodyPr wrap="square" lIns="94827" tIns="94827" rIns="94827" bIns="94827" rtlCol="0" anchor="t" anchorCtr="0"/>
          <a:lstStyle/>
          <a:p>
            <a:pPr marL="285750" indent="-285750" defTabSz="975390">
              <a:lnSpc>
                <a:spcPct val="106000"/>
              </a:lnSpc>
              <a:buFont typeface="Arial" panose="020B0604020202020204" pitchFamily="34" charset="0"/>
              <a:buChar char="•"/>
              <a:defRPr/>
            </a:pPr>
            <a:r>
              <a:rPr lang="en-US" kern="0" dirty="0">
                <a:solidFill>
                  <a:srgbClr val="000000"/>
                </a:solidFill>
                <a:latin typeface="Arial Narrow" panose="020B0606020202030204" pitchFamily="34" charset="0"/>
                <a:cs typeface="Calibri" panose="020F0502020204030204" pitchFamily="34" charset="0"/>
              </a:rPr>
              <a:t>Data must be made available within 1 business day after receipt of request, or change in status</a:t>
            </a:r>
          </a:p>
          <a:p>
            <a:pPr marL="285750" indent="-285750" defTabSz="975390">
              <a:lnSpc>
                <a:spcPct val="106000"/>
              </a:lnSpc>
              <a:buFont typeface="Arial" panose="020B0604020202020204" pitchFamily="34" charset="0"/>
              <a:buChar char="•"/>
              <a:defRPr/>
            </a:pPr>
            <a:r>
              <a:rPr lang="en-US" kern="0" dirty="0">
                <a:solidFill>
                  <a:srgbClr val="000000"/>
                </a:solidFill>
                <a:latin typeface="Arial Narrow" panose="020B0606020202030204" pitchFamily="34" charset="0"/>
                <a:cs typeface="Calibri" panose="020F0502020204030204" pitchFamily="34" charset="0"/>
              </a:rPr>
              <a:t>Data must be available via API for at least 1 year after the status change, denial, or expiration of a PA request</a:t>
            </a:r>
          </a:p>
          <a:p>
            <a:pPr marL="285750" indent="-285750" defTabSz="975390">
              <a:lnSpc>
                <a:spcPct val="106000"/>
              </a:lnSpc>
              <a:buFont typeface="Arial" panose="020B0604020202020204" pitchFamily="34" charset="0"/>
              <a:buChar char="•"/>
              <a:defRPr/>
            </a:pPr>
            <a:r>
              <a:rPr lang="en-US" kern="0" dirty="0">
                <a:solidFill>
                  <a:srgbClr val="000000"/>
                </a:solidFill>
                <a:latin typeface="Arial Narrow" panose="020B0606020202030204" pitchFamily="34" charset="0"/>
                <a:cs typeface="Calibri" panose="020F0502020204030204" pitchFamily="34" charset="0"/>
              </a:rPr>
              <a:t>Provide information for all active PAs for Dates of Service (DOS) on or after 1/1/2016</a:t>
            </a:r>
          </a:p>
          <a:p>
            <a:pPr marL="285750" indent="-285750" defTabSz="975390">
              <a:lnSpc>
                <a:spcPct val="106000"/>
              </a:lnSpc>
              <a:buFont typeface="Arial" panose="020B0604020202020204" pitchFamily="34" charset="0"/>
              <a:buChar char="•"/>
              <a:defRPr/>
            </a:pPr>
            <a:r>
              <a:rPr lang="en-US" kern="0" dirty="0">
                <a:solidFill>
                  <a:srgbClr val="000000"/>
                </a:solidFill>
                <a:latin typeface="Arial Narrow" panose="020B0606020202030204" pitchFamily="34" charset="0"/>
                <a:cs typeface="Calibri" panose="020F0502020204030204" pitchFamily="34" charset="0"/>
              </a:rPr>
              <a:t>Support these data exchange parameters regardless of submission method (e.g., DDE POSC)</a:t>
            </a:r>
          </a:p>
          <a:p>
            <a:pPr marL="285750" indent="-285750" defTabSz="975390">
              <a:lnSpc>
                <a:spcPct val="106000"/>
              </a:lnSpc>
              <a:buFont typeface="Wingdings" panose="05000000000000000000" pitchFamily="2" charset="2"/>
              <a:buChar char="§"/>
              <a:defRPr/>
            </a:pPr>
            <a:endParaRPr lang="en-US" sz="850" kern="0" dirty="0">
              <a:solidFill>
                <a:srgbClr val="012169">
                  <a:lumMod val="75000"/>
                </a:srgbClr>
              </a:solidFill>
              <a:latin typeface="Veranda"/>
              <a:cs typeface="Calibri" panose="020F0502020204030204" pitchFamily="34" charset="0"/>
            </a:endParaRPr>
          </a:p>
        </p:txBody>
      </p:sp>
      <p:sp>
        <p:nvSpPr>
          <p:cNvPr id="3" name="TextBox 2">
            <a:extLst>
              <a:ext uri="{FF2B5EF4-FFF2-40B4-BE49-F238E27FC236}">
                <a16:creationId xmlns:a16="http://schemas.microsoft.com/office/drawing/2014/main" id="{82FCA7D4-3E2F-AD5B-E1D7-3972C418DEE4}"/>
              </a:ext>
              <a:ext uri="{C183D7F6-B498-43B3-948B-1728B52AA6E4}">
                <adec:decorative xmlns:adec="http://schemas.microsoft.com/office/drawing/2017/decorative" val="1"/>
              </a:ext>
            </a:extLst>
          </p:cNvPr>
          <p:cNvSpPr txBox="1"/>
          <p:nvPr/>
        </p:nvSpPr>
        <p:spPr>
          <a:xfrm>
            <a:off x="76321" y="6585707"/>
            <a:ext cx="1641796" cy="215444"/>
          </a:xfrm>
          <a:prstGeom prst="rect">
            <a:avLst/>
          </a:prstGeom>
          <a:noFill/>
        </p:spPr>
        <p:txBody>
          <a:bodyPr wrap="none" rtlCol="0">
            <a:spAutoFit/>
          </a:bodyPr>
          <a:lstStyle/>
          <a:p>
            <a:r>
              <a:rPr lang="en-US" sz="800" dirty="0">
                <a:solidFill>
                  <a:schemeClr val="bg1">
                    <a:lumMod val="50000"/>
                  </a:schemeClr>
                </a:solidFill>
              </a:rPr>
              <a:t>Business &amp; Systems Integration</a:t>
            </a:r>
          </a:p>
        </p:txBody>
      </p:sp>
      <p:sp>
        <p:nvSpPr>
          <p:cNvPr id="5" name="Slide Number Placeholder 1">
            <a:extLst>
              <a:ext uri="{FF2B5EF4-FFF2-40B4-BE49-F238E27FC236}">
                <a16:creationId xmlns:a16="http://schemas.microsoft.com/office/drawing/2014/main" id="{731D893D-3843-17BA-FB8E-DAB3E5C3A72B}"/>
              </a:ext>
              <a:ext uri="{C183D7F6-B498-43B3-948B-1728B52AA6E4}">
                <adec:decorative xmlns:adec="http://schemas.microsoft.com/office/drawing/2017/decorative" val="1"/>
              </a:ext>
            </a:extLst>
          </p:cNvPr>
          <p:cNvSpPr>
            <a:spLocks noGrp="1"/>
          </p:cNvSpPr>
          <p:nvPr>
            <p:ph type="sldNum" sz="quarter" idx="12"/>
          </p:nvPr>
        </p:nvSpPr>
        <p:spPr>
          <a:xfrm>
            <a:off x="8349673" y="6448880"/>
            <a:ext cx="596982" cy="365125"/>
          </a:xfrm>
        </p:spPr>
        <p:txBody>
          <a:bodyPr/>
          <a:lstStyle/>
          <a:p>
            <a:pPr>
              <a:defRPr/>
            </a:pPr>
            <a:fld id="{20D403C3-47BC-4C7E-BA49-79840169F64A}" type="slidenum">
              <a:rPr lang="en-US" altLang="en-US" smtClean="0"/>
              <a:pPr>
                <a:defRPr/>
              </a:pPr>
              <a:t>45</a:t>
            </a:fld>
            <a:endParaRPr lang="en-US" altLang="en-US" dirty="0"/>
          </a:p>
        </p:txBody>
      </p:sp>
    </p:spTree>
    <p:custDataLst>
      <p:tags r:id="rId1"/>
    </p:custDataLst>
    <p:extLst>
      <p:ext uri="{BB962C8B-B14F-4D97-AF65-F5344CB8AC3E}">
        <p14:creationId xmlns:p14="http://schemas.microsoft.com/office/powerpoint/2010/main" val="1930786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347A-B6AF-0971-6ED5-4D2025AB7EC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3781EF8A-E959-FDCC-E475-AA98960E7864}"/>
              </a:ext>
            </a:extLst>
          </p:cNvPr>
          <p:cNvSpPr txBox="1">
            <a:spLocks noGrp="1"/>
          </p:cNvSpPr>
          <p:nvPr>
            <p:ph type="title" idx="4294967295"/>
          </p:nvPr>
        </p:nvSpPr>
        <p:spPr>
          <a:xfrm>
            <a:off x="184332" y="374548"/>
            <a:ext cx="6761533" cy="840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mj-lt"/>
                <a:ea typeface="+mj-ea"/>
                <a:cs typeface="+mj-cs"/>
              </a:rPr>
              <a:t>Patient Access API (continued)</a:t>
            </a:r>
          </a:p>
        </p:txBody>
      </p:sp>
      <p:sp>
        <p:nvSpPr>
          <p:cNvPr id="9" name="TextBox 8">
            <a:extLst>
              <a:ext uri="{FF2B5EF4-FFF2-40B4-BE49-F238E27FC236}">
                <a16:creationId xmlns:a16="http://schemas.microsoft.com/office/drawing/2014/main" id="{0822C013-2A50-61B9-66B7-F783B5A4DA5B}"/>
              </a:ext>
            </a:extLst>
          </p:cNvPr>
          <p:cNvSpPr txBox="1"/>
          <p:nvPr/>
        </p:nvSpPr>
        <p:spPr>
          <a:xfrm>
            <a:off x="184332" y="1750173"/>
            <a:ext cx="8349344" cy="369332"/>
          </a:xfrm>
          <a:prstGeom prst="rect">
            <a:avLst/>
          </a:prstGeom>
          <a:noFill/>
        </p:spPr>
        <p:txBody>
          <a:bodyPr wrap="square">
            <a:spAutoFit/>
          </a:bodyPr>
          <a:lstStyle/>
          <a:p>
            <a:pPr defTabSz="457200">
              <a:buClr>
                <a:schemeClr val="accent5">
                  <a:lumMod val="60000"/>
                  <a:lumOff val="40000"/>
                </a:schemeClr>
              </a:buClr>
              <a:defRPr/>
            </a:pPr>
            <a:r>
              <a:rPr lang="en-US" dirty="0">
                <a:solidFill>
                  <a:prstClr val="black"/>
                </a:solidFill>
                <a:latin typeface="Calibri" panose="020F0502020204030204"/>
              </a:rPr>
              <a:t>Report aggregate, deidentified metrics on the patient access API as follows: </a:t>
            </a:r>
            <a:endParaRPr kumimoji="0" lang="en-US" b="0" i="0" u="non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E6636DBF-B0DC-7DE5-4849-442E0B6F0733}"/>
              </a:ext>
            </a:extLst>
          </p:cNvPr>
          <p:cNvGraphicFramePr>
            <a:graphicFrameLocks noGrp="1"/>
          </p:cNvGraphicFramePr>
          <p:nvPr>
            <p:extLst>
              <p:ext uri="{D42A27DB-BD31-4B8C-83A1-F6EECF244321}">
                <p14:modId xmlns:p14="http://schemas.microsoft.com/office/powerpoint/2010/main" val="874564192"/>
              </p:ext>
            </p:extLst>
          </p:nvPr>
        </p:nvGraphicFramePr>
        <p:xfrm>
          <a:off x="257902" y="2300001"/>
          <a:ext cx="8433518" cy="2377440"/>
        </p:xfrm>
        <a:graphic>
          <a:graphicData uri="http://schemas.openxmlformats.org/drawingml/2006/table">
            <a:tbl>
              <a:tblPr firstRow="1" bandRow="1">
                <a:tableStyleId>{5C22544A-7EE6-4342-B048-85BDC9FD1C3A}</a:tableStyleId>
              </a:tblPr>
              <a:tblGrid>
                <a:gridCol w="4760857">
                  <a:extLst>
                    <a:ext uri="{9D8B030D-6E8A-4147-A177-3AD203B41FA5}">
                      <a16:colId xmlns:a16="http://schemas.microsoft.com/office/drawing/2014/main" val="1646850344"/>
                    </a:ext>
                  </a:extLst>
                </a:gridCol>
                <a:gridCol w="1148651">
                  <a:extLst>
                    <a:ext uri="{9D8B030D-6E8A-4147-A177-3AD203B41FA5}">
                      <a16:colId xmlns:a16="http://schemas.microsoft.com/office/drawing/2014/main" val="2631371321"/>
                    </a:ext>
                  </a:extLst>
                </a:gridCol>
                <a:gridCol w="1057968">
                  <a:extLst>
                    <a:ext uri="{9D8B030D-6E8A-4147-A177-3AD203B41FA5}">
                      <a16:colId xmlns:a16="http://schemas.microsoft.com/office/drawing/2014/main" val="471243053"/>
                    </a:ext>
                  </a:extLst>
                </a:gridCol>
                <a:gridCol w="1466042">
                  <a:extLst>
                    <a:ext uri="{9D8B030D-6E8A-4147-A177-3AD203B41FA5}">
                      <a16:colId xmlns:a16="http://schemas.microsoft.com/office/drawing/2014/main" val="2113766031"/>
                    </a:ext>
                  </a:extLst>
                </a:gridCol>
              </a:tblGrid>
              <a:tr h="275559">
                <a:tc>
                  <a:txBody>
                    <a:bodyPr/>
                    <a:lstStyle/>
                    <a:p>
                      <a:pPr algn="ctr"/>
                      <a:r>
                        <a:rPr lang="en-US" sz="1800" dirty="0"/>
                        <a:t>METRIC REPORTING</a:t>
                      </a:r>
                    </a:p>
                  </a:txBody>
                  <a:tcPr>
                    <a:solidFill>
                      <a:srgbClr val="002060"/>
                    </a:solidFill>
                  </a:tcPr>
                </a:tc>
                <a:tc>
                  <a:txBody>
                    <a:bodyPr/>
                    <a:lstStyle/>
                    <a:p>
                      <a:pPr algn="ctr"/>
                      <a:r>
                        <a:rPr lang="en-US" sz="1800" dirty="0"/>
                        <a:t>METHOD</a:t>
                      </a:r>
                    </a:p>
                  </a:txBody>
                  <a:tcPr>
                    <a:solidFill>
                      <a:srgbClr val="002060"/>
                    </a:solidFill>
                  </a:tcPr>
                </a:tc>
                <a:tc>
                  <a:txBody>
                    <a:bodyPr/>
                    <a:lstStyle/>
                    <a:p>
                      <a:pPr marL="0" marR="0" lvl="0" indent="0" algn="ctr" defTabSz="9328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DUE DATE</a:t>
                      </a:r>
                    </a:p>
                  </a:txBody>
                  <a:tcPr>
                    <a:solidFill>
                      <a:srgbClr val="002060"/>
                    </a:solidFill>
                  </a:tcPr>
                </a:tc>
                <a:tc>
                  <a:txBody>
                    <a:bodyPr/>
                    <a:lstStyle/>
                    <a:p>
                      <a:pPr marL="0" marR="0" lvl="0" indent="0" algn="ctr" defTabSz="9328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PARAMETER</a:t>
                      </a:r>
                    </a:p>
                  </a:txBody>
                  <a:tcPr>
                    <a:solidFill>
                      <a:srgbClr val="002060"/>
                    </a:solidFill>
                  </a:tcPr>
                </a:tc>
                <a:extLst>
                  <a:ext uri="{0D108BD9-81ED-4DB2-BD59-A6C34878D82A}">
                    <a16:rowId xmlns:a16="http://schemas.microsoft.com/office/drawing/2014/main" val="1666313637"/>
                  </a:ext>
                </a:extLst>
              </a:tr>
              <a:tr h="370840">
                <a:tc>
                  <a:txBody>
                    <a:bodyPr/>
                    <a:lstStyle/>
                    <a:p>
                      <a:pPr marL="171450" indent="-171450">
                        <a:buFont typeface="Arial" panose="020B0604020202020204" pitchFamily="34" charset="0"/>
                        <a:buChar char="•"/>
                      </a:pPr>
                      <a:r>
                        <a:rPr lang="en-US" sz="1800" dirty="0">
                          <a:latin typeface="Calibri" panose="020F0502020204030204" pitchFamily="34" charset="0"/>
                          <a:cs typeface="Calibri" panose="020F0502020204030204" pitchFamily="34" charset="0"/>
                        </a:rPr>
                        <a:t>Total # of unique patient’s data transferred to a health app of their choice</a:t>
                      </a:r>
                    </a:p>
                    <a:p>
                      <a:pPr marL="171450" indent="-1714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800" dirty="0">
                          <a:latin typeface="Calibri" panose="020F0502020204030204" pitchFamily="34" charset="0"/>
                          <a:cs typeface="Calibri" panose="020F0502020204030204" pitchFamily="34" charset="0"/>
                        </a:rPr>
                        <a:t>Total # of unique patient’s data transferred more than once to a health app of their choice </a:t>
                      </a:r>
                    </a:p>
                    <a:p>
                      <a:endParaRPr lang="en-US" sz="180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Submit to CMS annually </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txBody>
                  <a:tcPr/>
                </a:tc>
                <a:tc>
                  <a:txBody>
                    <a:bodyPr/>
                    <a:lstStyle/>
                    <a:p>
                      <a:pPr algn="ctr"/>
                      <a:r>
                        <a:rPr lang="en-US" sz="1800" b="1" dirty="0">
                          <a:latin typeface="Calibri" panose="020F0502020204030204" pitchFamily="34" charset="0"/>
                          <a:cs typeface="Calibri" panose="020F0502020204030204" pitchFamily="34" charset="0"/>
                        </a:rPr>
                        <a:t>3/31/26</a:t>
                      </a:r>
                    </a:p>
                  </a:txBody>
                  <a:tcPr/>
                </a:tc>
                <a:tc>
                  <a:txBody>
                    <a:bodyPr/>
                    <a:lstStyle/>
                    <a:p>
                      <a:r>
                        <a:rPr lang="en-US" sz="1800" dirty="0">
                          <a:latin typeface="Calibri" panose="020F0502020204030204" pitchFamily="34" charset="0"/>
                          <a:cs typeface="Calibri" panose="020F0502020204030204" pitchFamily="34" charset="0"/>
                        </a:rPr>
                        <a:t>Format &amp; submission requirements = TBD; CMS will confirm  later</a:t>
                      </a:r>
                    </a:p>
                  </a:txBody>
                  <a:tcPr/>
                </a:tc>
                <a:extLst>
                  <a:ext uri="{0D108BD9-81ED-4DB2-BD59-A6C34878D82A}">
                    <a16:rowId xmlns:a16="http://schemas.microsoft.com/office/drawing/2014/main" val="1952413660"/>
                  </a:ext>
                </a:extLst>
              </a:tr>
            </a:tbl>
          </a:graphicData>
        </a:graphic>
      </p:graphicFrame>
      <p:sp>
        <p:nvSpPr>
          <p:cNvPr id="3" name="TextBox 2">
            <a:extLst>
              <a:ext uri="{FF2B5EF4-FFF2-40B4-BE49-F238E27FC236}">
                <a16:creationId xmlns:a16="http://schemas.microsoft.com/office/drawing/2014/main" id="{7FDBF1A9-1696-A14D-6972-17B1C7C325A9}"/>
              </a:ext>
            </a:extLst>
          </p:cNvPr>
          <p:cNvSpPr txBox="1"/>
          <p:nvPr/>
        </p:nvSpPr>
        <p:spPr>
          <a:xfrm>
            <a:off x="76321" y="6585707"/>
            <a:ext cx="1641796" cy="215444"/>
          </a:xfrm>
          <a:prstGeom prst="rect">
            <a:avLst/>
          </a:prstGeom>
          <a:noFill/>
        </p:spPr>
        <p:txBody>
          <a:bodyPr wrap="none" rtlCol="0">
            <a:spAutoFit/>
          </a:bodyPr>
          <a:lstStyle/>
          <a:p>
            <a:r>
              <a:rPr lang="en-US" sz="800" dirty="0">
                <a:solidFill>
                  <a:schemeClr val="bg1">
                    <a:lumMod val="50000"/>
                  </a:schemeClr>
                </a:solidFill>
              </a:rPr>
              <a:t>Business &amp; Systems Integration</a:t>
            </a:r>
          </a:p>
        </p:txBody>
      </p:sp>
      <p:sp>
        <p:nvSpPr>
          <p:cNvPr id="5" name="Slide Number Placeholder 1">
            <a:extLst>
              <a:ext uri="{FF2B5EF4-FFF2-40B4-BE49-F238E27FC236}">
                <a16:creationId xmlns:a16="http://schemas.microsoft.com/office/drawing/2014/main" id="{845A352D-4569-8432-0F05-DF1155D15694}"/>
              </a:ext>
              <a:ext uri="{C183D7F6-B498-43B3-948B-1728B52AA6E4}">
                <adec:decorative xmlns:adec="http://schemas.microsoft.com/office/drawing/2017/decorative" val="1"/>
              </a:ext>
            </a:extLst>
          </p:cNvPr>
          <p:cNvSpPr>
            <a:spLocks noGrp="1"/>
          </p:cNvSpPr>
          <p:nvPr>
            <p:ph type="sldNum" sz="quarter" idx="12"/>
          </p:nvPr>
        </p:nvSpPr>
        <p:spPr>
          <a:xfrm>
            <a:off x="6813055" y="6448880"/>
            <a:ext cx="2133600" cy="365125"/>
          </a:xfrm>
        </p:spPr>
        <p:txBody>
          <a:bodyPr/>
          <a:lstStyle/>
          <a:p>
            <a:pPr>
              <a:defRPr/>
            </a:pPr>
            <a:fld id="{20D403C3-47BC-4C7E-BA49-79840169F64A}" type="slidenum">
              <a:rPr lang="en-US" altLang="en-US" smtClean="0"/>
              <a:pPr>
                <a:defRPr/>
              </a:pPr>
              <a:t>46</a:t>
            </a:fld>
            <a:endParaRPr lang="en-US" altLang="en-US" dirty="0"/>
          </a:p>
        </p:txBody>
      </p:sp>
    </p:spTree>
    <p:custDataLst>
      <p:tags r:id="rId1"/>
    </p:custDataLst>
    <p:extLst>
      <p:ext uri="{BB962C8B-B14F-4D97-AF65-F5344CB8AC3E}">
        <p14:creationId xmlns:p14="http://schemas.microsoft.com/office/powerpoint/2010/main" val="1562937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807C7-F5B3-5DB6-FA27-50419115BC5D}"/>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8964C1F-F96A-E4E1-C6BF-AFD2301A3EF0}"/>
              </a:ext>
            </a:extLst>
          </p:cNvPr>
          <p:cNvSpPr txBox="1">
            <a:spLocks noGrp="1"/>
          </p:cNvSpPr>
          <p:nvPr>
            <p:ph type="title" idx="4294967295"/>
          </p:nvPr>
        </p:nvSpPr>
        <p:spPr>
          <a:xfrm>
            <a:off x="217714" y="221864"/>
            <a:ext cx="6859238" cy="840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auto">
              <a:spcAft>
                <a:spcPts val="0"/>
              </a:spcAft>
              <a:defRPr/>
            </a:pPr>
            <a:r>
              <a:rPr kumimoji="0" lang="en-US" sz="36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Prior Authorization API, Processes, and Metrics </a:t>
            </a:r>
            <a:r>
              <a:rPr lang="en-US" sz="3600" dirty="0">
                <a:solidFill>
                  <a:srgbClr val="002060"/>
                </a:solidFill>
              </a:rPr>
              <a:t>(slide 1 of 4)</a:t>
            </a:r>
            <a:r>
              <a:rPr kumimoji="0" lang="en-US" sz="36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4F0F6882-2323-8F5C-9689-E31F765E1267}"/>
              </a:ext>
            </a:extLst>
          </p:cNvPr>
          <p:cNvSpPr txBox="1"/>
          <p:nvPr/>
        </p:nvSpPr>
        <p:spPr>
          <a:xfrm>
            <a:off x="84427" y="1448171"/>
            <a:ext cx="6307138" cy="538609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FFCD33">
                  <a:lumMod val="60000"/>
                  <a:lumOff val="40000"/>
                </a:srgbClr>
              </a:buClr>
              <a:buSzTx/>
              <a:buFontTx/>
              <a:buNone/>
              <a:tabLst/>
              <a:defRPr/>
            </a:pPr>
            <a:r>
              <a:rPr lang="en-US" b="1" dirty="0">
                <a:solidFill>
                  <a:prstClr val="black"/>
                </a:solidFill>
                <a:latin typeface="Calibri" panose="020F0502020204030204"/>
              </a:rPr>
              <a:t>Effective 1/1/26</a:t>
            </a:r>
            <a:r>
              <a:rPr lang="en-US" dirty="0">
                <a:solidFill>
                  <a:prstClr val="black"/>
                </a:solidFill>
                <a:latin typeface="Calibri" panose="020F0502020204030204"/>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send standard prior authorization decisions within </a:t>
            </a:r>
          </a:p>
          <a:p>
            <a:pPr marL="0" marR="0" lvl="0" indent="0" algn="l" defTabSz="457200" rtl="0" eaLnBrk="1" fontAlgn="auto" latinLnBrk="0" hangingPunct="1">
              <a:lnSpc>
                <a:spcPct val="100000"/>
              </a:lnSpc>
              <a:spcBef>
                <a:spcPts val="0"/>
              </a:spcBef>
              <a:spcAft>
                <a:spcPts val="0"/>
              </a:spcAft>
              <a:buClr>
                <a:srgbClr val="FFCD33">
                  <a:lumMod val="60000"/>
                  <a:lumOff val="40000"/>
                </a:srgbClr>
              </a:buClr>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7 calendar days and expedited prior authorization decisions within 72 hours:</a:t>
            </a:r>
          </a:p>
          <a:p>
            <a:pPr marL="285750" marR="0" lvl="0" indent="-28575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6000750" algn="l"/>
                <a:tab pos="6054725" algn="l"/>
              </a:tabLst>
              <a:defRPr/>
            </a:pPr>
            <a:r>
              <a:rPr lang="en-US" dirty="0">
                <a:solidFill>
                  <a:prstClr val="black"/>
                </a:solidFill>
                <a:latin typeface="Calibri" panose="020F0502020204030204"/>
              </a:rPr>
              <a:t>Expedited requests* - As expeditiously as the patient’s health condition requires, but no later than 72 hours</a:t>
            </a:r>
          </a:p>
          <a:p>
            <a:pPr marL="285750" marR="0" lvl="0" indent="-28575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6000750" algn="l"/>
                <a:tab pos="6054725" algn="l"/>
              </a:tabLst>
              <a:defRPr/>
            </a:pPr>
            <a:r>
              <a:rPr lang="en-US" dirty="0">
                <a:solidFill>
                  <a:prstClr val="black"/>
                </a:solidFill>
                <a:latin typeface="Calibri" panose="020F0502020204030204"/>
              </a:rPr>
              <a:t>Standard requests* - As expeditiously as the patient’s health condition requires, but no later than 7 days</a:t>
            </a:r>
          </a:p>
          <a:p>
            <a:pPr marL="285750" marR="0" lvl="0" indent="-285750" algn="l" defTabSz="4572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6000750" algn="l"/>
                <a:tab pos="6054725" algn="l"/>
              </a:tabLst>
              <a:defRPr/>
            </a:pPr>
            <a:r>
              <a:rPr lang="en-US" dirty="0">
                <a:solidFill>
                  <a:prstClr val="black"/>
                </a:solidFill>
                <a:latin typeface="Calibri" panose="020F0502020204030204"/>
              </a:rPr>
              <a:t>If additional information is required, the PA resolution timeframe can be extended for up to an additional 14 days; can also be extended at the request of the provider or the patient</a:t>
            </a:r>
          </a:p>
          <a:p>
            <a:pPr marL="285750" marR="0" lvl="0" indent="-285750" algn="l" defTabSz="457200" rtl="0" eaLnBrk="1" fontAlgn="auto" latinLnBrk="0" hangingPunct="1">
              <a:lnSpc>
                <a:spcPct val="100000"/>
              </a:lnSpc>
              <a:spcBef>
                <a:spcPts val="0"/>
              </a:spcBef>
              <a:buClr>
                <a:srgbClr val="000000"/>
              </a:buClr>
              <a:buSzTx/>
              <a:buFont typeface="Arial" panose="020B0604020202020204" pitchFamily="34" charset="0"/>
              <a:buChar char="•"/>
              <a:tabLst>
                <a:tab pos="6000750" algn="l"/>
                <a:tab pos="6054725" algn="l"/>
              </a:tabLst>
              <a:defRPr/>
            </a:pPr>
            <a:r>
              <a:rPr lang="en-US" dirty="0">
                <a:solidFill>
                  <a:prstClr val="black"/>
                </a:solidFill>
                <a:latin typeface="Calibri" panose="020F0502020204030204"/>
              </a:rPr>
              <a:t>States must contact CMS by 4/1/25 if unable to meet standards</a:t>
            </a:r>
          </a:p>
          <a:p>
            <a:pPr marL="285750" marR="0" lvl="0" indent="-285750" algn="l" defTabSz="457200" rtl="0" eaLnBrk="1" fontAlgn="auto" latinLnBrk="0" hangingPunct="1">
              <a:lnSpc>
                <a:spcPct val="100000"/>
              </a:lnSpc>
              <a:spcBef>
                <a:spcPts val="0"/>
              </a:spcBef>
              <a:spcAft>
                <a:spcPts val="0"/>
              </a:spcAft>
              <a:buClr>
                <a:srgbClr val="FFCCCC"/>
              </a:buClr>
              <a:buSzTx/>
              <a:buFont typeface="Wingdings" panose="05000000000000000000" pitchFamily="2" charset="2"/>
              <a:buChar char="§"/>
              <a:tabLst/>
              <a:defRPr/>
            </a:pPr>
            <a:endParaRPr lang="en-US" dirty="0">
              <a:solidFill>
                <a:prstClr val="black"/>
              </a:solidFill>
              <a:latin typeface="Calibri" panose="020F0502020204030204"/>
            </a:endParaRPr>
          </a:p>
          <a:p>
            <a:pPr marR="0" lvl="0" algn="l" defTabSz="457200" rtl="0" eaLnBrk="1" fontAlgn="auto" latinLnBrk="0" hangingPunct="1">
              <a:lnSpc>
                <a:spcPct val="100000"/>
              </a:lnSpc>
              <a:spcBef>
                <a:spcPts val="0"/>
              </a:spcBef>
              <a:spcAft>
                <a:spcPts val="0"/>
              </a:spcAft>
              <a:buClr>
                <a:srgbClr val="FFCCCC"/>
              </a:buClr>
              <a:buSzTx/>
              <a:tabLst/>
              <a:defRPr/>
            </a:pPr>
            <a:r>
              <a:rPr lang="en-US" dirty="0">
                <a:solidFill>
                  <a:prstClr val="black"/>
                </a:solidFill>
                <a:latin typeface="Calibri" panose="020F0502020204030204"/>
              </a:rPr>
              <a:t>Effective 1/1/26 EOHHS must provide a specific reason for PA denials to providers, regardless of the PA submission method used by a provider </a:t>
            </a:r>
          </a:p>
        </p:txBody>
      </p:sp>
      <p:sp>
        <p:nvSpPr>
          <p:cNvPr id="9" name="TextBox 8">
            <a:extLst>
              <a:ext uri="{FF2B5EF4-FFF2-40B4-BE49-F238E27FC236}">
                <a16:creationId xmlns:a16="http://schemas.microsoft.com/office/drawing/2014/main" id="{A202DB6B-45F2-DEB4-2CA5-C62E37163572}"/>
              </a:ext>
            </a:extLst>
          </p:cNvPr>
          <p:cNvSpPr txBox="1"/>
          <p:nvPr/>
        </p:nvSpPr>
        <p:spPr>
          <a:xfrm>
            <a:off x="7024928" y="1505543"/>
            <a:ext cx="20346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Narrow" panose="020B0606020202030204" pitchFamily="34" charset="0"/>
              </a:rPr>
              <a:t>Eff:  </a:t>
            </a:r>
            <a:r>
              <a:rPr kumimoji="0" lang="en-US" b="0" i="0" u="none" strike="noStrike" kern="1200" cap="none" spc="0" normalizeH="0" baseline="0" noProof="0" dirty="0">
                <a:ln>
                  <a:noFill/>
                </a:ln>
                <a:solidFill>
                  <a:srgbClr val="000000"/>
                </a:solidFill>
                <a:effectLst/>
                <a:uLnTx/>
                <a:uFillTx/>
                <a:latin typeface="Arial Narrow" panose="020B0606020202030204" pitchFamily="34" charset="0"/>
              </a:rPr>
              <a:t>1/1/26  &amp; 1/1/27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Narrow" panose="020B0606020202030204" pitchFamily="34" charset="0"/>
              </a:rPr>
              <a:t>Metrics: </a:t>
            </a:r>
            <a:r>
              <a:rPr kumimoji="0" lang="en-US" b="0" i="0" u="none" strike="noStrike" kern="1200" cap="none" spc="0" normalizeH="0" baseline="0" noProof="0" dirty="0">
                <a:ln>
                  <a:noFill/>
                </a:ln>
                <a:solidFill>
                  <a:srgbClr val="000000"/>
                </a:solidFill>
                <a:effectLst/>
                <a:uLnTx/>
                <a:uFillTx/>
                <a:latin typeface="Arial Narrow" panose="020B0606020202030204" pitchFamily="34" charset="0"/>
              </a:rPr>
              <a:t>3/31/26</a:t>
            </a:r>
          </a:p>
        </p:txBody>
      </p:sp>
      <p:sp>
        <p:nvSpPr>
          <p:cNvPr id="6" name="Rectangle 5">
            <a:extLst>
              <a:ext uri="{FF2B5EF4-FFF2-40B4-BE49-F238E27FC236}">
                <a16:creationId xmlns:a16="http://schemas.microsoft.com/office/drawing/2014/main" id="{DE2BEC2E-886B-E128-2C27-933DB31AE5FA}"/>
              </a:ext>
            </a:extLst>
          </p:cNvPr>
          <p:cNvSpPr/>
          <p:nvPr/>
        </p:nvSpPr>
        <p:spPr bwMode="gray">
          <a:xfrm>
            <a:off x="6647917" y="2299415"/>
            <a:ext cx="2258583" cy="574634"/>
          </a:xfrm>
          <a:prstGeom prst="rect">
            <a:avLst/>
          </a:prstGeom>
          <a:solidFill>
            <a:schemeClr val="bg1">
              <a:lumMod val="50000"/>
            </a:schemeClr>
          </a:solidFill>
          <a:ln w="19050" algn="ctr">
            <a:solidFill>
              <a:schemeClr val="bg1">
                <a:lumMod val="75000"/>
              </a:schemeClr>
            </a:solidFill>
            <a:miter lim="800000"/>
            <a:headEnd/>
            <a:tailEnd/>
          </a:ln>
        </p:spPr>
        <p:txBody>
          <a:bodyPr wrap="square" lIns="94827" tIns="94827" rIns="94827" bIns="94827" rtlCol="0" anchor="ctr"/>
          <a:lstStyle/>
          <a:p>
            <a:pPr marL="0" marR="0" lvl="0" indent="0" algn="ctr" defTabSz="975390" rtl="0" eaLnBrk="1" fontAlgn="auto" latinLnBrk="0" hangingPunct="1">
              <a:lnSpc>
                <a:spcPct val="106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Verdana"/>
                <a:ea typeface="+mn-ea"/>
                <a:cs typeface="+mn-cs"/>
              </a:rPr>
              <a:t>DATA EXCHANGE</a:t>
            </a:r>
          </a:p>
        </p:txBody>
      </p:sp>
      <p:sp>
        <p:nvSpPr>
          <p:cNvPr id="7" name="Rectangle 6">
            <a:extLst>
              <a:ext uri="{FF2B5EF4-FFF2-40B4-BE49-F238E27FC236}">
                <a16:creationId xmlns:a16="http://schemas.microsoft.com/office/drawing/2014/main" id="{85F5BE5A-7850-5003-2416-B83156406099}"/>
              </a:ext>
            </a:extLst>
          </p:cNvPr>
          <p:cNvSpPr/>
          <p:nvPr/>
        </p:nvSpPr>
        <p:spPr bwMode="gray">
          <a:xfrm>
            <a:off x="6647917" y="2879631"/>
            <a:ext cx="2258583" cy="2909584"/>
          </a:xfrm>
          <a:prstGeom prst="rect">
            <a:avLst/>
          </a:prstGeom>
          <a:solidFill>
            <a:schemeClr val="bg1"/>
          </a:solidFill>
          <a:ln w="19050" algn="ctr">
            <a:solidFill>
              <a:schemeClr val="bg1">
                <a:lumMod val="75000"/>
              </a:schemeClr>
            </a:solidFill>
            <a:miter lim="800000"/>
            <a:headEnd/>
            <a:tailEnd/>
          </a:ln>
        </p:spPr>
        <p:txBody>
          <a:bodyPr wrap="square" lIns="94827" tIns="94827" rIns="94827" bIns="94827" rtlCol="0" anchor="t" anchorCtr="0"/>
          <a:lstStyle/>
          <a:p>
            <a:pPr marL="168275" marR="0" lvl="0" indent="-114300" algn="l" defTabSz="975390" rtl="0" eaLnBrk="1" fontAlgn="auto" latinLnBrk="0" hangingPunct="1">
              <a:lnSpc>
                <a:spcPct val="106000"/>
              </a:lnSpc>
              <a:spcBef>
                <a:spcPts val="0"/>
              </a:spcBef>
              <a:spcAft>
                <a:spcPts val="0"/>
              </a:spcAft>
              <a:buClrTx/>
              <a:buSzTx/>
              <a:buFont typeface="Arial" panose="020B0604020202020204" pitchFamily="34" charset="0"/>
              <a:buChar char="•"/>
              <a:tabLst>
                <a:tab pos="514350" algn="l"/>
              </a:tabLst>
              <a:defRPr/>
            </a:pPr>
            <a:r>
              <a:rPr kumimoji="0" lang="en-US" b="0" i="0" u="none" strike="noStrike" kern="0" cap="none" spc="0" normalizeH="0" baseline="0" noProof="0" dirty="0">
                <a:ln>
                  <a:noFill/>
                </a:ln>
                <a:solidFill>
                  <a:srgbClr val="000000">
                    <a:lumMod val="65000"/>
                    <a:lumOff val="35000"/>
                  </a:srgbClr>
                </a:solidFill>
                <a:effectLst/>
                <a:uLnTx/>
                <a:uFillTx/>
                <a:latin typeface="Veranda"/>
                <a:ea typeface="+mn-ea"/>
                <a:cs typeface="Calibri" panose="020F0502020204030204" pitchFamily="34" charset="0"/>
              </a:rPr>
              <a:t>Provide disposition of  PA requests as follows:</a:t>
            </a:r>
          </a:p>
          <a:p>
            <a:pPr marL="400050" marR="0" lvl="1" indent="-169863" algn="l" defTabSz="461963" rtl="0" eaLnBrk="1" fontAlgn="auto" latinLnBrk="0" hangingPunct="1">
              <a:lnSpc>
                <a:spcPct val="106000"/>
              </a:lnSpc>
              <a:spcBef>
                <a:spcPts val="0"/>
              </a:spcBef>
              <a:spcAft>
                <a:spcPts val="0"/>
              </a:spcAft>
              <a:buClrTx/>
              <a:buSzTx/>
              <a:buFont typeface="Arial" panose="020B0604020202020204" pitchFamily="34" charset="0"/>
              <a:buChar char="•"/>
              <a:tabLst>
                <a:tab pos="514350" algn="l"/>
              </a:tabLst>
              <a:defRPr/>
            </a:pPr>
            <a:r>
              <a:rPr kumimoji="0" lang="en-US" b="0" i="0" u="none" strike="noStrike" kern="0" cap="none" spc="0" normalizeH="0" baseline="0" noProof="0" dirty="0">
                <a:ln>
                  <a:noFill/>
                </a:ln>
                <a:solidFill>
                  <a:srgbClr val="000000">
                    <a:lumMod val="65000"/>
                    <a:lumOff val="35000"/>
                  </a:srgbClr>
                </a:solidFill>
                <a:effectLst/>
                <a:uLnTx/>
                <a:uFillTx/>
                <a:latin typeface="Veranda"/>
                <a:ea typeface="+mn-ea"/>
                <a:cs typeface="Calibri" panose="020F0502020204030204" pitchFamily="34" charset="0"/>
              </a:rPr>
              <a:t>Expedited requests – 72 hrs</a:t>
            </a:r>
          </a:p>
          <a:p>
            <a:pPr marL="400050" marR="0" lvl="1" indent="-169863" algn="l" defTabSz="461963" rtl="0" eaLnBrk="1" fontAlgn="auto" latinLnBrk="0" hangingPunct="1">
              <a:lnSpc>
                <a:spcPct val="106000"/>
              </a:lnSpc>
              <a:spcBef>
                <a:spcPts val="0"/>
              </a:spcBef>
              <a:spcAft>
                <a:spcPts val="0"/>
              </a:spcAft>
              <a:buClrTx/>
              <a:buSzTx/>
              <a:buFont typeface="Arial" panose="020B0604020202020204" pitchFamily="34" charset="0"/>
              <a:buChar char="•"/>
              <a:tabLst>
                <a:tab pos="514350" algn="l"/>
              </a:tabLst>
              <a:defRPr/>
            </a:pPr>
            <a:r>
              <a:rPr kumimoji="0" lang="en-US" b="0" i="0" u="none" strike="noStrike" kern="0" cap="none" spc="0" normalizeH="0" baseline="0" noProof="0" dirty="0">
                <a:ln>
                  <a:noFill/>
                </a:ln>
                <a:solidFill>
                  <a:srgbClr val="000000">
                    <a:lumMod val="65000"/>
                    <a:lumOff val="35000"/>
                  </a:srgbClr>
                </a:solidFill>
                <a:effectLst/>
                <a:uLnTx/>
                <a:uFillTx/>
                <a:latin typeface="Veranda"/>
                <a:ea typeface="+mn-ea"/>
                <a:cs typeface="Calibri" panose="020F0502020204030204" pitchFamily="34" charset="0"/>
              </a:rPr>
              <a:t>Standard requests – 7 days</a:t>
            </a:r>
            <a:endParaRPr kumimoji="0" lang="en-US" b="0" i="0" u="none" strike="noStrike" kern="0" cap="none" spc="0" normalizeH="0" baseline="0" noProof="0" dirty="0">
              <a:ln>
                <a:noFill/>
              </a:ln>
              <a:solidFill>
                <a:srgbClr val="012169">
                  <a:lumMod val="75000"/>
                </a:srgbClr>
              </a:solidFill>
              <a:effectLst/>
              <a:uLnTx/>
              <a:uFillTx/>
              <a:latin typeface="Veranda"/>
              <a:ea typeface="+mn-ea"/>
              <a:cs typeface="Calibri" panose="020F0502020204030204" pitchFamily="34" charset="0"/>
            </a:endParaRPr>
          </a:p>
        </p:txBody>
      </p:sp>
      <p:pic>
        <p:nvPicPr>
          <p:cNvPr id="8" name="Graphic 7">
            <a:extLst>
              <a:ext uri="{FF2B5EF4-FFF2-40B4-BE49-F238E27FC236}">
                <a16:creationId xmlns:a16="http://schemas.microsoft.com/office/drawing/2014/main" id="{B8EC6619-ADE0-9757-6C9C-CE53654B83A0}"/>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1453" y="1571975"/>
            <a:ext cx="433998" cy="398902"/>
          </a:xfrm>
          <a:prstGeom prst="rect">
            <a:avLst/>
          </a:prstGeom>
        </p:spPr>
      </p:pic>
      <p:sp>
        <p:nvSpPr>
          <p:cNvPr id="5" name="TextBox 4">
            <a:extLst>
              <a:ext uri="{FF2B5EF4-FFF2-40B4-BE49-F238E27FC236}">
                <a16:creationId xmlns:a16="http://schemas.microsoft.com/office/drawing/2014/main" id="{C4797F6B-EE14-A294-4907-6F44C37F5E4C}"/>
              </a:ext>
            </a:extLst>
          </p:cNvPr>
          <p:cNvSpPr txBox="1"/>
          <p:nvPr/>
        </p:nvSpPr>
        <p:spPr>
          <a:xfrm>
            <a:off x="84426" y="6588274"/>
            <a:ext cx="1641796" cy="215444"/>
          </a:xfrm>
          <a:prstGeom prst="rect">
            <a:avLst/>
          </a:prstGeom>
          <a:noFill/>
        </p:spPr>
        <p:txBody>
          <a:bodyPr wrap="none" rtlCol="0">
            <a:spAutoFit/>
          </a:bodyPr>
          <a:lstStyle/>
          <a:p>
            <a:r>
              <a:rPr lang="en-US" sz="800" dirty="0">
                <a:solidFill>
                  <a:schemeClr val="bg1">
                    <a:lumMod val="50000"/>
                  </a:schemeClr>
                </a:solidFill>
              </a:rPr>
              <a:t>Business &amp; Systems Integration</a:t>
            </a:r>
          </a:p>
        </p:txBody>
      </p:sp>
      <p:sp>
        <p:nvSpPr>
          <p:cNvPr id="10" name="Slide Number Placeholder 9">
            <a:extLst>
              <a:ext uri="{FF2B5EF4-FFF2-40B4-BE49-F238E27FC236}">
                <a16:creationId xmlns:a16="http://schemas.microsoft.com/office/drawing/2014/main" id="{E41309F5-5864-4BB9-91D6-A6549D916EE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47</a:t>
            </a:fld>
            <a:endParaRPr lang="en-US" altLang="en-US" dirty="0"/>
          </a:p>
        </p:txBody>
      </p:sp>
    </p:spTree>
    <p:custDataLst>
      <p:tags r:id="rId1"/>
    </p:custDataLst>
    <p:extLst>
      <p:ext uri="{BB962C8B-B14F-4D97-AF65-F5344CB8AC3E}">
        <p14:creationId xmlns:p14="http://schemas.microsoft.com/office/powerpoint/2010/main" val="979757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EF7E3-143C-7649-A610-EF4800717A39}"/>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5C0ACB8-E105-8170-6274-6F6628801D44}"/>
              </a:ext>
            </a:extLst>
          </p:cNvPr>
          <p:cNvSpPr txBox="1">
            <a:spLocks noGrp="1"/>
          </p:cNvSpPr>
          <p:nvPr>
            <p:ph type="title" idx="4294967295"/>
          </p:nvPr>
        </p:nvSpPr>
        <p:spPr>
          <a:xfrm>
            <a:off x="217714" y="221864"/>
            <a:ext cx="6859238" cy="840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auto">
              <a:spcAft>
                <a:spcPts val="0"/>
              </a:spcAft>
              <a:defRPr/>
            </a:pPr>
            <a:r>
              <a:rPr kumimoji="0" lang="en-US" sz="36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Prior Authorization API, Processes, and Metrics </a:t>
            </a:r>
            <a:r>
              <a:rPr lang="en-US" sz="3600" dirty="0">
                <a:solidFill>
                  <a:srgbClr val="002060"/>
                </a:solidFill>
              </a:rPr>
              <a:t>(slide 2 of 4)</a:t>
            </a:r>
            <a:r>
              <a:rPr kumimoji="0" lang="en-US" sz="36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1D9012F2-ED91-3E0C-F54F-9D1ACBB6BBE7}"/>
              </a:ext>
            </a:extLst>
          </p:cNvPr>
          <p:cNvSpPr txBox="1"/>
          <p:nvPr/>
        </p:nvSpPr>
        <p:spPr>
          <a:xfrm>
            <a:off x="343044" y="1669844"/>
            <a:ext cx="7004363" cy="2385268"/>
          </a:xfrm>
          <a:prstGeom prst="rect">
            <a:avLst/>
          </a:prstGeom>
          <a:noFill/>
        </p:spPr>
        <p:txBody>
          <a:bodyPr wrap="square">
            <a:spAutoFit/>
          </a:bodyPr>
          <a:lstStyle/>
          <a:p>
            <a:pPr algn="l" rtl="0" fontAlgn="base"/>
            <a:r>
              <a:rPr lang="en-US" b="0" i="0" u="none" strike="noStrike" dirty="0">
                <a:solidFill>
                  <a:srgbClr val="000000"/>
                </a:solidFill>
                <a:effectLst/>
                <a:latin typeface="Calibri" panose="020F0502020204030204" pitchFamily="34" charset="0"/>
              </a:rPr>
              <a:t>Effective</a:t>
            </a:r>
            <a:r>
              <a:rPr lang="en-US" b="0" i="0" u="none" strike="noStrike" dirty="0">
                <a:effectLst/>
                <a:latin typeface="Calibri" panose="020F0502020204030204" pitchFamily="34" charset="0"/>
              </a:rPr>
              <a:t> 4/8/24, CMS adopts clarifications to Medicaid Beneficiary Notice and Fair Hearing Regulations</a:t>
            </a:r>
            <a:r>
              <a:rPr lang="en-US" b="0" i="0" dirty="0">
                <a:effectLst/>
                <a:latin typeface="Calibri" panose="020F0502020204030204" pitchFamily="34" charset="0"/>
              </a:rPr>
              <a:t>​:</a:t>
            </a:r>
          </a:p>
          <a:p>
            <a:pPr algn="l" rtl="0" fontAlgn="base"/>
            <a:endParaRPr lang="en-US" b="0" i="0" dirty="0">
              <a:effectLst/>
              <a:latin typeface="Segoe UI" panose="020B0502040204020203" pitchFamily="34" charset="0"/>
            </a:endParaRPr>
          </a:p>
          <a:p>
            <a:pPr marL="285750" indent="-285750" fontAlgn="base">
              <a:spcAft>
                <a:spcPts val="600"/>
              </a:spcAft>
              <a:buClr>
                <a:srgbClr val="000000"/>
              </a:buClr>
              <a:buFont typeface="Arial" panose="020B0604020202020204" pitchFamily="34" charset="0"/>
              <a:buChar char="•"/>
            </a:pPr>
            <a:r>
              <a:rPr lang="en-US" b="0" i="0" u="none" strike="noStrike" dirty="0">
                <a:effectLst/>
                <a:latin typeface="Calibri" panose="020F0502020204030204" pitchFamily="34" charset="0"/>
              </a:rPr>
              <a:t>Regulation has been updated to further explain operational requirements but does NOT change the requirements. Clarifies that beneficiary notices require clear statement of specific reasons for the action (e.g., a PA denial). </a:t>
            </a:r>
            <a:r>
              <a:rPr lang="en-US" b="0" i="0" dirty="0">
                <a:solidFill>
                  <a:srgbClr val="000000"/>
                </a:solidFill>
                <a:effectLst/>
                <a:latin typeface="Calibri" panose="020F0502020204030204" pitchFamily="34" charset="0"/>
              </a:rPr>
              <a:t>​</a:t>
            </a:r>
          </a:p>
          <a:p>
            <a:pPr marL="285750" indent="-285750" fontAlgn="base">
              <a:spcAft>
                <a:spcPts val="600"/>
              </a:spcAft>
              <a:buClr>
                <a:srgbClr val="000000"/>
              </a:buClr>
              <a:buFont typeface="Arial" panose="020B0604020202020204" pitchFamily="34" charset="0"/>
              <a:buChar char="•"/>
            </a:pPr>
            <a:r>
              <a:rPr lang="en-US" b="0" i="0" u="none" strike="noStrike" dirty="0">
                <a:solidFill>
                  <a:srgbClr val="000000"/>
                </a:solidFill>
                <a:effectLst/>
                <a:latin typeface="Calibri" panose="020F0502020204030204" pitchFamily="34" charset="0"/>
              </a:rPr>
              <a:t>Includes minor terminology changes, etc.</a:t>
            </a:r>
            <a:endParaRPr lang="en-US" b="0" i="0"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95B1DC04-898B-45AE-3F2E-72758134F795}"/>
              </a:ext>
            </a:extLst>
          </p:cNvPr>
          <p:cNvSpPr txBox="1"/>
          <p:nvPr/>
        </p:nvSpPr>
        <p:spPr>
          <a:xfrm>
            <a:off x="84426" y="6588274"/>
            <a:ext cx="1641796" cy="215444"/>
          </a:xfrm>
          <a:prstGeom prst="rect">
            <a:avLst/>
          </a:prstGeom>
          <a:noFill/>
        </p:spPr>
        <p:txBody>
          <a:bodyPr wrap="none" rtlCol="0">
            <a:spAutoFit/>
          </a:bodyPr>
          <a:lstStyle/>
          <a:p>
            <a:r>
              <a:rPr lang="en-US" sz="800" dirty="0">
                <a:solidFill>
                  <a:schemeClr val="bg1">
                    <a:lumMod val="50000"/>
                  </a:schemeClr>
                </a:solidFill>
              </a:rPr>
              <a:t>Business &amp; Systems Integration</a:t>
            </a:r>
          </a:p>
        </p:txBody>
      </p:sp>
      <p:sp>
        <p:nvSpPr>
          <p:cNvPr id="10" name="Slide Number Placeholder 9">
            <a:extLst>
              <a:ext uri="{FF2B5EF4-FFF2-40B4-BE49-F238E27FC236}">
                <a16:creationId xmlns:a16="http://schemas.microsoft.com/office/drawing/2014/main" id="{71645563-967B-6B27-B4D9-3AE0D3B97AB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48</a:t>
            </a:fld>
            <a:endParaRPr lang="en-US" altLang="en-US" dirty="0"/>
          </a:p>
        </p:txBody>
      </p:sp>
    </p:spTree>
    <p:extLst>
      <p:ext uri="{BB962C8B-B14F-4D97-AF65-F5344CB8AC3E}">
        <p14:creationId xmlns:p14="http://schemas.microsoft.com/office/powerpoint/2010/main" val="776582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AEE63-EF9B-E16A-FDC2-1B9CAA28850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0CF990B-B9B1-B148-EA6B-2FD5CFACEEC9}"/>
              </a:ext>
              <a:ext uri="{C183D7F6-B498-43B3-948B-1728B52AA6E4}">
                <adec:decorative xmlns:adec="http://schemas.microsoft.com/office/drawing/2017/decorative" val="1"/>
              </a:ext>
            </a:extLst>
          </p:cNvPr>
          <p:cNvSpPr txBox="1"/>
          <p:nvPr/>
        </p:nvSpPr>
        <p:spPr>
          <a:xfrm>
            <a:off x="218364" y="6359856"/>
            <a:ext cx="1641796" cy="215444"/>
          </a:xfrm>
          <a:prstGeom prst="rect">
            <a:avLst/>
          </a:prstGeom>
          <a:noFill/>
        </p:spPr>
        <p:txBody>
          <a:bodyPr wrap="none" rtlCol="0">
            <a:spAutoFit/>
          </a:bodyPr>
          <a:lstStyle/>
          <a:p>
            <a:r>
              <a:rPr lang="en-US" sz="800" dirty="0">
                <a:solidFill>
                  <a:schemeClr val="bg1">
                    <a:lumMod val="50000"/>
                  </a:schemeClr>
                </a:solidFill>
              </a:rPr>
              <a:t>Business &amp; Systems Integration</a:t>
            </a:r>
          </a:p>
        </p:txBody>
      </p:sp>
      <p:sp>
        <p:nvSpPr>
          <p:cNvPr id="2" name="Title 3">
            <a:extLst>
              <a:ext uri="{FF2B5EF4-FFF2-40B4-BE49-F238E27FC236}">
                <a16:creationId xmlns:a16="http://schemas.microsoft.com/office/drawing/2014/main" id="{40709A18-76C9-B7F0-0372-6D4BBE0A3B9A}"/>
              </a:ext>
            </a:extLst>
          </p:cNvPr>
          <p:cNvSpPr txBox="1">
            <a:spLocks noGrp="1"/>
          </p:cNvSpPr>
          <p:nvPr>
            <p:ph type="title" idx="4294967295"/>
          </p:nvPr>
        </p:nvSpPr>
        <p:spPr>
          <a:xfrm>
            <a:off x="66317" y="214350"/>
            <a:ext cx="7266300" cy="840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auto">
              <a:spcAft>
                <a:spcPts val="0"/>
              </a:spcAft>
              <a:defRPr/>
            </a:pPr>
            <a:r>
              <a:rPr kumimoji="0" lang="en-US" sz="3600" b="1" i="0" u="none" strike="noStrike" kern="1200" cap="none" spc="0" normalizeH="0" baseline="0" noProof="0" dirty="0">
                <a:ln>
                  <a:noFill/>
                </a:ln>
                <a:solidFill>
                  <a:srgbClr val="002060"/>
                </a:solidFill>
                <a:effectLst/>
                <a:uLnTx/>
                <a:uFillTx/>
                <a:ea typeface="+mj-ea"/>
                <a:cs typeface="+mj-cs"/>
              </a:rPr>
              <a:t>Prior Authorization API, Processes, and Metrics </a:t>
            </a:r>
            <a:r>
              <a:rPr lang="en-US" sz="3600" dirty="0">
                <a:solidFill>
                  <a:srgbClr val="002060"/>
                </a:solidFill>
              </a:rPr>
              <a:t>(slide 3 of 4)</a:t>
            </a:r>
            <a:r>
              <a:rPr lang="en-US" sz="3600" dirty="0">
                <a:solidFill>
                  <a:srgbClr val="002060"/>
                </a:solidFill>
                <a:ea typeface="Calibri" panose="020F0502020204030204" pitchFamily="34" charset="0"/>
                <a:cs typeface="Calibri" panose="020F0502020204030204" pitchFamily="34" charset="0"/>
              </a:rPr>
              <a:t> </a:t>
            </a:r>
            <a:endParaRPr kumimoji="0" lang="en-US" sz="3600" b="1" i="0" u="none" strike="noStrike" kern="1200" cap="none" spc="0" normalizeH="0" baseline="0" noProof="0" dirty="0">
              <a:ln>
                <a:noFill/>
              </a:ln>
              <a:solidFill>
                <a:srgbClr val="002060"/>
              </a:solidFill>
              <a:effectLst/>
              <a:uLnTx/>
              <a:uFillTx/>
              <a:ea typeface="+mj-ea"/>
              <a:cs typeface="+mj-cs"/>
            </a:endParaRPr>
          </a:p>
        </p:txBody>
      </p:sp>
      <p:sp>
        <p:nvSpPr>
          <p:cNvPr id="4" name="TextBox 3">
            <a:extLst>
              <a:ext uri="{FF2B5EF4-FFF2-40B4-BE49-F238E27FC236}">
                <a16:creationId xmlns:a16="http://schemas.microsoft.com/office/drawing/2014/main" id="{0515662E-D3D4-0902-8D63-D777E1A8B42F}"/>
              </a:ext>
            </a:extLst>
          </p:cNvPr>
          <p:cNvSpPr txBox="1"/>
          <p:nvPr/>
        </p:nvSpPr>
        <p:spPr>
          <a:xfrm>
            <a:off x="244831" y="1469830"/>
            <a:ext cx="5959205" cy="201593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FFCD33">
                  <a:lumMod val="60000"/>
                  <a:lumOff val="40000"/>
                </a:srgbClr>
              </a:buClr>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Scope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continued</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600"/>
              </a:spcAft>
              <a:buClr>
                <a:srgbClr val="FFCD33">
                  <a:lumMod val="60000"/>
                  <a:lumOff val="40000"/>
                </a:srgbClr>
              </a:buClr>
              <a:buSzTx/>
              <a:buFontTx/>
              <a:buNone/>
              <a:tabLst/>
              <a:defRPr/>
            </a:pPr>
            <a:r>
              <a:rPr lang="en-US" b="1" dirty="0">
                <a:solidFill>
                  <a:prstClr val="black"/>
                </a:solidFill>
                <a:latin typeface="Calibri" panose="020F0502020204030204"/>
              </a:rPr>
              <a:t>Effective 3/31/26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report metrics about prior authorizations processed on a public website on an annual basis.</a:t>
            </a:r>
          </a:p>
          <a:p>
            <a:pPr marL="285750" marR="0" lvl="0" indent="-285750" algn="l" defTabSz="457200" rtl="0" eaLnBrk="1" fontAlgn="auto" latinLnBrk="0" hangingPunct="1">
              <a:lnSpc>
                <a:spcPct val="100000"/>
              </a:lnSpc>
              <a:spcBef>
                <a:spcPts val="0"/>
              </a:spcBef>
              <a:spcAft>
                <a:spcPts val="600"/>
              </a:spcAft>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Provide aggregate data for all items and services</a:t>
            </a:r>
          </a:p>
          <a:p>
            <a:pPr marL="285750" marR="0" lvl="0" indent="-285750" algn="l" defTabSz="457200" rtl="0" eaLnBrk="1" fontAlgn="auto" latinLnBrk="0" hangingPunct="1">
              <a:lnSpc>
                <a:spcPct val="100000"/>
              </a:lnSpc>
              <a:spcBef>
                <a:spcPts val="0"/>
              </a:spcBef>
              <a:spcAft>
                <a:spcPts val="600"/>
              </a:spcAft>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Metrics are reported at a state level</a:t>
            </a:r>
          </a:p>
          <a:p>
            <a:pPr marL="285750" marR="0" lvl="0" indent="-285750" algn="l" defTabSz="457200" rtl="0" eaLnBrk="1" fontAlgn="auto" latinLnBrk="0" hangingPunct="1">
              <a:lnSpc>
                <a:spcPct val="100000"/>
              </a:lnSpc>
              <a:spcBef>
                <a:spcPts val="0"/>
              </a:spcBef>
              <a:spcAft>
                <a:spcPts val="600"/>
              </a:spcAft>
              <a:buSzTx/>
              <a:buFont typeface="Arial" panose="020B0604020202020204" pitchFamily="34" charset="0"/>
              <a:buChar char="•"/>
              <a:tabLst/>
              <a:defRPr/>
            </a:pPr>
            <a:r>
              <a:rPr lang="en-US" dirty="0">
                <a:solidFill>
                  <a:prstClr val="black"/>
                </a:solidFill>
                <a:latin typeface="Calibri" panose="020F0502020204030204"/>
              </a:rPr>
              <a:t>Managed care plans report at a plan level</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6CDD9A5-79D5-EA8E-3007-18D9B823817A}"/>
              </a:ext>
            </a:extLst>
          </p:cNvPr>
          <p:cNvSpPr txBox="1"/>
          <p:nvPr/>
        </p:nvSpPr>
        <p:spPr>
          <a:xfrm>
            <a:off x="6802530" y="1365286"/>
            <a:ext cx="22585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Eff:  </a:t>
            </a:r>
            <a:r>
              <a:rPr kumimoji="0" lang="en-US" b="0" i="0" u="none" strike="noStrike" kern="1200" cap="none" spc="0" normalizeH="0" baseline="0" noProof="0" dirty="0">
                <a:ln>
                  <a:noFill/>
                </a:ln>
                <a:solidFill>
                  <a:srgbClr val="000000"/>
                </a:solidFill>
                <a:effectLst/>
                <a:uLnTx/>
                <a:uFillTx/>
                <a:latin typeface="Arial"/>
                <a:ea typeface="+mn-ea"/>
                <a:cs typeface="+mn-cs"/>
              </a:rPr>
              <a:t>1/1/26 &amp; 1/1/27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mn-cs"/>
              </a:rPr>
              <a:t>Metrics: </a:t>
            </a:r>
            <a:r>
              <a:rPr kumimoji="0" lang="en-US" b="0" i="0" u="none" strike="noStrike" kern="1200" cap="none" spc="0" normalizeH="0" baseline="0" noProof="0" dirty="0">
                <a:ln>
                  <a:noFill/>
                </a:ln>
                <a:solidFill>
                  <a:srgbClr val="000000"/>
                </a:solidFill>
                <a:effectLst/>
                <a:uLnTx/>
                <a:uFillTx/>
                <a:latin typeface="Arial"/>
                <a:ea typeface="+mn-ea"/>
                <a:cs typeface="+mn-cs"/>
              </a:rPr>
              <a:t>3/31/26</a:t>
            </a:r>
          </a:p>
        </p:txBody>
      </p:sp>
      <p:sp>
        <p:nvSpPr>
          <p:cNvPr id="3" name="Rectangle 2">
            <a:extLst>
              <a:ext uri="{FF2B5EF4-FFF2-40B4-BE49-F238E27FC236}">
                <a16:creationId xmlns:a16="http://schemas.microsoft.com/office/drawing/2014/main" id="{3EC1B02E-E599-2A43-944A-1B352EBC74B9}"/>
              </a:ext>
            </a:extLst>
          </p:cNvPr>
          <p:cNvSpPr/>
          <p:nvPr/>
        </p:nvSpPr>
        <p:spPr bwMode="gray">
          <a:xfrm>
            <a:off x="6531257" y="2029229"/>
            <a:ext cx="2258583" cy="574634"/>
          </a:xfrm>
          <a:prstGeom prst="rect">
            <a:avLst/>
          </a:prstGeom>
          <a:solidFill>
            <a:schemeClr val="bg1">
              <a:lumMod val="50000"/>
            </a:schemeClr>
          </a:solidFill>
          <a:ln w="19050" algn="ctr">
            <a:solidFill>
              <a:schemeClr val="bg1">
                <a:lumMod val="75000"/>
              </a:schemeClr>
            </a:solidFill>
            <a:miter lim="800000"/>
            <a:headEnd/>
            <a:tailEnd/>
          </a:ln>
        </p:spPr>
        <p:txBody>
          <a:bodyPr wrap="square" lIns="94827" tIns="94827" rIns="94827" bIns="94827" rtlCol="0" anchor="ctr"/>
          <a:lstStyle/>
          <a:p>
            <a:pPr marL="0" marR="0" lvl="0" indent="0" algn="ctr" defTabSz="975390" rtl="0" eaLnBrk="1" fontAlgn="auto" latinLnBrk="0" hangingPunct="1">
              <a:lnSpc>
                <a:spcPct val="106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Verdana"/>
                <a:ea typeface="+mn-ea"/>
                <a:cs typeface="+mn-cs"/>
              </a:rPr>
              <a:t>DATA EXCHANGE</a:t>
            </a:r>
          </a:p>
        </p:txBody>
      </p:sp>
      <p:sp>
        <p:nvSpPr>
          <p:cNvPr id="7" name="Rectangle 6">
            <a:extLst>
              <a:ext uri="{FF2B5EF4-FFF2-40B4-BE49-F238E27FC236}">
                <a16:creationId xmlns:a16="http://schemas.microsoft.com/office/drawing/2014/main" id="{5C67A464-F6FA-CE04-09FF-6EA8F53EE3E8}"/>
              </a:ext>
            </a:extLst>
          </p:cNvPr>
          <p:cNvSpPr/>
          <p:nvPr/>
        </p:nvSpPr>
        <p:spPr bwMode="gray">
          <a:xfrm>
            <a:off x="6531257" y="2605577"/>
            <a:ext cx="2258583" cy="823424"/>
          </a:xfrm>
          <a:prstGeom prst="rect">
            <a:avLst/>
          </a:prstGeom>
          <a:solidFill>
            <a:schemeClr val="bg1"/>
          </a:solidFill>
          <a:ln w="19050" algn="ctr">
            <a:solidFill>
              <a:schemeClr val="bg1">
                <a:lumMod val="75000"/>
              </a:schemeClr>
            </a:solidFill>
            <a:miter lim="800000"/>
            <a:headEnd/>
            <a:tailEnd/>
          </a:ln>
        </p:spPr>
        <p:txBody>
          <a:bodyPr wrap="square" lIns="94827" tIns="94827" rIns="94827" bIns="94827" rtlCol="0" anchor="t" anchorCtr="0"/>
          <a:lstStyle/>
          <a:p>
            <a:pPr marL="285750" marR="0" lvl="0" indent="-285750" algn="l" defTabSz="975390" rtl="0" eaLnBrk="1" fontAlgn="auto" latinLnBrk="0" hangingPunct="1">
              <a:lnSpc>
                <a:spcPct val="106000"/>
              </a:lnSpc>
              <a:spcBef>
                <a:spcPts val="0"/>
              </a:spcBef>
              <a:spcAft>
                <a:spcPts val="0"/>
              </a:spcAft>
              <a:buClrTx/>
              <a:buSzTx/>
              <a:buFont typeface="Arial" panose="020B0604020202020204" pitchFamily="34" charset="0"/>
              <a:buChar char="•"/>
              <a:tabLst/>
              <a:defRPr/>
            </a:pPr>
            <a:r>
              <a:rPr lang="en-US" kern="0" dirty="0">
                <a:solidFill>
                  <a:srgbClr val="000000">
                    <a:lumMod val="65000"/>
                    <a:lumOff val="35000"/>
                  </a:srgbClr>
                </a:solidFill>
                <a:latin typeface="Veranda"/>
                <a:cs typeface="Calibri" panose="020F0502020204030204" pitchFamily="34" charset="0"/>
              </a:rPr>
              <a:t>None identified</a:t>
            </a:r>
            <a:endParaRPr kumimoji="0" lang="en-US" b="0" i="0" u="none" strike="noStrike" kern="0" cap="none" spc="0" normalizeH="0" baseline="0" noProof="0" dirty="0">
              <a:ln>
                <a:noFill/>
              </a:ln>
              <a:solidFill>
                <a:srgbClr val="012169">
                  <a:lumMod val="75000"/>
                </a:srgbClr>
              </a:solidFill>
              <a:effectLst/>
              <a:uLnTx/>
              <a:uFillTx/>
              <a:latin typeface="Veranda"/>
              <a:ea typeface="+mn-ea"/>
              <a:cs typeface="Calibri" panose="020F0502020204030204" pitchFamily="34" charset="0"/>
            </a:endParaRPr>
          </a:p>
        </p:txBody>
      </p:sp>
      <p:pic>
        <p:nvPicPr>
          <p:cNvPr id="8" name="Graphic 7">
            <a:extLst>
              <a:ext uri="{FF2B5EF4-FFF2-40B4-BE49-F238E27FC236}">
                <a16:creationId xmlns:a16="http://schemas.microsoft.com/office/drawing/2014/main" id="{D83D11E9-207A-F09B-4166-8D19DDA3AFDF}"/>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324018" y="1485219"/>
            <a:ext cx="414478" cy="414478"/>
          </a:xfrm>
          <a:prstGeom prst="rect">
            <a:avLst/>
          </a:prstGeom>
        </p:spPr>
      </p:pic>
      <p:sp>
        <p:nvSpPr>
          <p:cNvPr id="11" name="Slide Number Placeholder 10">
            <a:extLst>
              <a:ext uri="{FF2B5EF4-FFF2-40B4-BE49-F238E27FC236}">
                <a16:creationId xmlns:a16="http://schemas.microsoft.com/office/drawing/2014/main" id="{22E954AF-32EA-7243-B0F0-AE3A9FDF5D2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49</a:t>
            </a:fld>
            <a:endParaRPr lang="en-US" altLang="en-US" dirty="0"/>
          </a:p>
        </p:txBody>
      </p:sp>
    </p:spTree>
    <p:extLst>
      <p:ext uri="{BB962C8B-B14F-4D97-AF65-F5344CB8AC3E}">
        <p14:creationId xmlns:p14="http://schemas.microsoft.com/office/powerpoint/2010/main" val="371354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2BAE8-2BD9-FC8B-CDA4-8EC4EED1B00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8A7D461-C78B-9E46-F5D6-31D1A6803A9C}"/>
              </a:ext>
            </a:extLst>
          </p:cNvPr>
          <p:cNvSpPr txBox="1">
            <a:spLocks noGrp="1"/>
          </p:cNvSpPr>
          <p:nvPr>
            <p:ph type="title" idx="4294967295"/>
          </p:nvPr>
        </p:nvSpPr>
        <p:spPr bwMode="auto">
          <a:xfrm>
            <a:off x="194062" y="136525"/>
            <a:ext cx="7425938"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a:lnSpc>
                <a:spcPct val="100000"/>
              </a:lnSpc>
              <a:defRPr/>
            </a:pPr>
            <a:r>
              <a:rPr lang="en-US" sz="3600" kern="0" dirty="0">
                <a:solidFill>
                  <a:srgbClr val="002060"/>
                </a:solidFill>
                <a:ea typeface="Open Sans" panose="020B0606030504020204" pitchFamily="34" charset="0"/>
                <a:cs typeface="Open Sans" panose="020B0606030504020204" pitchFamily="34" charset="0"/>
              </a:rPr>
              <a:t>ACO Changes Starting January 1, 2026 (slide 2 of 2) </a:t>
            </a:r>
          </a:p>
        </p:txBody>
      </p:sp>
      <p:graphicFrame>
        <p:nvGraphicFramePr>
          <p:cNvPr id="3" name="Table 2">
            <a:extLst>
              <a:ext uri="{FF2B5EF4-FFF2-40B4-BE49-F238E27FC236}">
                <a16:creationId xmlns:a16="http://schemas.microsoft.com/office/drawing/2014/main" id="{FED5936A-4FAC-DE49-F16B-5D7FAA9EF687}"/>
              </a:ext>
            </a:extLst>
          </p:cNvPr>
          <p:cNvGraphicFramePr>
            <a:graphicFrameLocks noGrp="1"/>
          </p:cNvGraphicFramePr>
          <p:nvPr>
            <p:extLst>
              <p:ext uri="{D42A27DB-BD31-4B8C-83A1-F6EECF244321}">
                <p14:modId xmlns:p14="http://schemas.microsoft.com/office/powerpoint/2010/main" val="2638417232"/>
              </p:ext>
            </p:extLst>
          </p:nvPr>
        </p:nvGraphicFramePr>
        <p:xfrm>
          <a:off x="350902" y="1518045"/>
          <a:ext cx="8442199" cy="3855724"/>
        </p:xfrm>
        <a:graphic>
          <a:graphicData uri="http://schemas.openxmlformats.org/drawingml/2006/table">
            <a:tbl>
              <a:tblPr firstRow="1" bandRow="1">
                <a:tableStyleId>{5C22544A-7EE6-4342-B048-85BDC9FD1C3A}</a:tableStyleId>
              </a:tblPr>
              <a:tblGrid>
                <a:gridCol w="8442199">
                  <a:extLst>
                    <a:ext uri="{9D8B030D-6E8A-4147-A177-3AD203B41FA5}">
                      <a16:colId xmlns:a16="http://schemas.microsoft.com/office/drawing/2014/main" val="52311444"/>
                    </a:ext>
                  </a:extLst>
                </a:gridCol>
              </a:tblGrid>
              <a:tr h="127418">
                <a:tc>
                  <a:txBody>
                    <a:bodyPr/>
                    <a:lstStyle/>
                    <a:p>
                      <a:pPr algn="ctr"/>
                      <a:r>
                        <a:rPr lang="en-US" sz="1800" dirty="0">
                          <a:solidFill>
                            <a:schemeClr val="bg1"/>
                          </a:solidFill>
                          <a:latin typeface="Open Sans"/>
                          <a:ea typeface="Open Sans"/>
                          <a:cs typeface="Open Sans"/>
                        </a:rPr>
                        <a:t>Changes to Available Health Plans in 2026</a:t>
                      </a:r>
                    </a:p>
                  </a:txBody>
                  <a:tcPr marL="68580" marR="68580" marT="34291" marB="34291" anchor="ctr"/>
                </a:tc>
                <a:extLst>
                  <a:ext uri="{0D108BD9-81ED-4DB2-BD59-A6C34878D82A}">
                    <a16:rowId xmlns:a16="http://schemas.microsoft.com/office/drawing/2014/main" val="3694856841"/>
                  </a:ext>
                </a:extLst>
              </a:tr>
              <a:tr h="822428">
                <a:tc>
                  <a:txBody>
                    <a:bodyPr/>
                    <a:lstStyle/>
                    <a:p>
                      <a:pPr marL="171450" indent="-171450" algn="l">
                        <a:spcAft>
                          <a:spcPts val="600"/>
                        </a:spcAft>
                        <a:buFont typeface="Arial" panose="020B0604020202020204" pitchFamily="34" charset="0"/>
                        <a:buChar char="•"/>
                      </a:pPr>
                      <a:r>
                        <a:rPr lang="en-US" sz="1800" dirty="0">
                          <a:solidFill>
                            <a:schemeClr val="tx1"/>
                          </a:solidFill>
                          <a:latin typeface="Open Sans"/>
                          <a:ea typeface="Open Sans"/>
                          <a:cs typeface="Open Sans"/>
                        </a:rPr>
                        <a:t>As of January 1, 2026, the Tufts Health Together Managed Care Organization (MCO) will be discontinued. </a:t>
                      </a:r>
                      <a:r>
                        <a:rPr lang="en-US" sz="1800" b="0" i="0" u="none" strike="noStrike" noProof="0" dirty="0">
                          <a:solidFill>
                            <a:schemeClr val="tx1"/>
                          </a:solidFill>
                          <a:latin typeface="Open Sans"/>
                        </a:rPr>
                        <a:t>This will affect approximately 25,000 members.</a:t>
                      </a:r>
                      <a:r>
                        <a:rPr lang="en-US" sz="1800" dirty="0">
                          <a:solidFill>
                            <a:schemeClr val="tx1"/>
                          </a:solidFill>
                          <a:latin typeface="Open Sans"/>
                          <a:ea typeface="Open Sans"/>
                          <a:cs typeface="Open Sans"/>
                        </a:rPr>
                        <a:t>  </a:t>
                      </a:r>
                    </a:p>
                    <a:p>
                      <a:pPr marL="171450" indent="-171450" algn="l">
                        <a:spcAft>
                          <a:spcPts val="600"/>
                        </a:spcAft>
                        <a:buFont typeface="Arial" panose="020B0604020202020204" pitchFamily="34" charset="0"/>
                        <a:buChar char="•"/>
                      </a:pPr>
                      <a:r>
                        <a:rPr lang="en-US" sz="1800" dirty="0">
                          <a:solidFill>
                            <a:schemeClr val="tx1"/>
                          </a:solidFill>
                          <a:latin typeface="Open Sans"/>
                          <a:ea typeface="Open Sans"/>
                          <a:cs typeface="Open Sans"/>
                        </a:rPr>
                        <a:t>Members currently enrolled in the Tufts Health Together MCO will be re-assigned to the health plan that their primary care provider (PCP) will be participating in moving forward, if possible. Members will receive a notification letter about their new health plan assignment and providing additional information about their options, including how to change health plans. </a:t>
                      </a:r>
                    </a:p>
                    <a:p>
                      <a:pPr marL="171450" indent="-171450" algn="l">
                        <a:spcAft>
                          <a:spcPts val="600"/>
                        </a:spcAft>
                        <a:buFont typeface="Arial" panose="020B0604020202020204" pitchFamily="34" charset="0"/>
                        <a:buChar char="•"/>
                      </a:pPr>
                      <a:r>
                        <a:rPr lang="en-US" sz="1800" dirty="0">
                          <a:solidFill>
                            <a:schemeClr val="tx1"/>
                          </a:solidFill>
                          <a:latin typeface="Open Sans"/>
                          <a:ea typeface="Open Sans"/>
                          <a:cs typeface="Open Sans"/>
                        </a:rPr>
                        <a:t>Leading up to January 1, 2026, MassHealth will work with the Tufts Health Together MCO and the members’ future health plans to coordinate transitions of care, including exchanging information about prior authorizations and referrals. </a:t>
                      </a:r>
                    </a:p>
                  </a:txBody>
                  <a:tcPr marL="68580" marR="68580" marT="34291" marB="34291" anchor="ctr"/>
                </a:tc>
                <a:extLst>
                  <a:ext uri="{0D108BD9-81ED-4DB2-BD59-A6C34878D82A}">
                    <a16:rowId xmlns:a16="http://schemas.microsoft.com/office/drawing/2014/main" val="2980012762"/>
                  </a:ext>
                </a:extLst>
              </a:tr>
            </a:tbl>
          </a:graphicData>
        </a:graphic>
      </p:graphicFrame>
      <p:sp>
        <p:nvSpPr>
          <p:cNvPr id="11" name="Slide Number Placeholder 1">
            <a:extLst>
              <a:ext uri="{FF2B5EF4-FFF2-40B4-BE49-F238E27FC236}">
                <a16:creationId xmlns:a16="http://schemas.microsoft.com/office/drawing/2014/main" id="{65450CD0-D055-A256-07F0-52119527B529}"/>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5</a:t>
            </a:fld>
            <a:endParaRPr lang="en-US" altLang="en-US" dirty="0"/>
          </a:p>
        </p:txBody>
      </p:sp>
      <p:sp>
        <p:nvSpPr>
          <p:cNvPr id="9" name="Content Placeholder 2">
            <a:extLst>
              <a:ext uri="{FF2B5EF4-FFF2-40B4-BE49-F238E27FC236}">
                <a16:creationId xmlns:a16="http://schemas.microsoft.com/office/drawing/2014/main" id="{BC1D8F12-56D5-1CC1-D7A9-1FDA10107E0A}"/>
              </a:ext>
            </a:extLst>
          </p:cNvPr>
          <p:cNvSpPr txBox="1">
            <a:spLocks/>
          </p:cNvSpPr>
          <p:nvPr/>
        </p:nvSpPr>
        <p:spPr bwMode="auto">
          <a:xfrm>
            <a:off x="194062" y="5473895"/>
            <a:ext cx="9005534" cy="78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311343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ABAB2-67C7-7656-07C5-705F10F4451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CF4E0933-6AAF-69C4-F6B9-7F01714A8EFE}"/>
              </a:ext>
            </a:extLst>
          </p:cNvPr>
          <p:cNvSpPr txBox="1">
            <a:spLocks noGrp="1"/>
          </p:cNvSpPr>
          <p:nvPr>
            <p:ph type="title" idx="4294967295"/>
          </p:nvPr>
        </p:nvSpPr>
        <p:spPr>
          <a:xfrm>
            <a:off x="66317" y="214350"/>
            <a:ext cx="7266300" cy="840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auto">
              <a:spcAft>
                <a:spcPts val="0"/>
              </a:spcAft>
              <a:defRPr/>
            </a:pPr>
            <a:r>
              <a:rPr kumimoji="0" lang="en-US" sz="3600" b="1" i="0" u="none" strike="noStrike" kern="1200" cap="none" spc="0" normalizeH="0" baseline="0" noProof="0" dirty="0">
                <a:ln>
                  <a:noFill/>
                </a:ln>
                <a:solidFill>
                  <a:srgbClr val="002060"/>
                </a:solidFill>
                <a:effectLst/>
                <a:uLnTx/>
                <a:uFillTx/>
                <a:ea typeface="+mj-ea"/>
                <a:cs typeface="+mj-cs"/>
              </a:rPr>
              <a:t>Prior Authorization API, Processes, and Metrics </a:t>
            </a:r>
            <a:r>
              <a:rPr lang="en-US" sz="3600" dirty="0">
                <a:solidFill>
                  <a:srgbClr val="002060"/>
                </a:solidFill>
              </a:rPr>
              <a:t>(slide 4 of 4)</a:t>
            </a:r>
            <a:r>
              <a:rPr lang="en-US" sz="3600" dirty="0">
                <a:solidFill>
                  <a:srgbClr val="002060"/>
                </a:solidFill>
                <a:ea typeface="Calibri" panose="020F0502020204030204" pitchFamily="34" charset="0"/>
                <a:cs typeface="Calibri" panose="020F0502020204030204" pitchFamily="34" charset="0"/>
              </a:rPr>
              <a:t> </a:t>
            </a:r>
            <a:endParaRPr kumimoji="0" lang="en-US" sz="3600" b="1" i="0" u="none" strike="noStrike" kern="1200" cap="none" spc="0" normalizeH="0" baseline="0" noProof="0" dirty="0">
              <a:ln>
                <a:noFill/>
              </a:ln>
              <a:solidFill>
                <a:srgbClr val="002060"/>
              </a:solidFill>
              <a:effectLst/>
              <a:uLnTx/>
              <a:uFillTx/>
              <a:ea typeface="+mj-ea"/>
              <a:cs typeface="+mj-cs"/>
            </a:endParaRPr>
          </a:p>
        </p:txBody>
      </p:sp>
      <p:graphicFrame>
        <p:nvGraphicFramePr>
          <p:cNvPr id="5" name="Table 4">
            <a:extLst>
              <a:ext uri="{FF2B5EF4-FFF2-40B4-BE49-F238E27FC236}">
                <a16:creationId xmlns:a16="http://schemas.microsoft.com/office/drawing/2014/main" id="{D7CCB9F9-AE3A-36EB-5C1C-F1FB10543857}"/>
              </a:ext>
            </a:extLst>
          </p:cNvPr>
          <p:cNvGraphicFramePr>
            <a:graphicFrameLocks noGrp="1"/>
          </p:cNvGraphicFramePr>
          <p:nvPr>
            <p:extLst>
              <p:ext uri="{D42A27DB-BD31-4B8C-83A1-F6EECF244321}">
                <p14:modId xmlns:p14="http://schemas.microsoft.com/office/powerpoint/2010/main" val="1876793536"/>
              </p:ext>
            </p:extLst>
          </p:nvPr>
        </p:nvGraphicFramePr>
        <p:xfrm>
          <a:off x="220846" y="1918099"/>
          <a:ext cx="8840265" cy="4023360"/>
        </p:xfrm>
        <a:graphic>
          <a:graphicData uri="http://schemas.openxmlformats.org/drawingml/2006/table">
            <a:tbl>
              <a:tblPr firstRow="1" bandRow="1">
                <a:tableStyleId>{5C22544A-7EE6-4342-B048-85BDC9FD1C3A}</a:tableStyleId>
              </a:tblPr>
              <a:tblGrid>
                <a:gridCol w="5247081">
                  <a:extLst>
                    <a:ext uri="{9D8B030D-6E8A-4147-A177-3AD203B41FA5}">
                      <a16:colId xmlns:a16="http://schemas.microsoft.com/office/drawing/2014/main" val="1646850344"/>
                    </a:ext>
                  </a:extLst>
                </a:gridCol>
                <a:gridCol w="1200728">
                  <a:extLst>
                    <a:ext uri="{9D8B030D-6E8A-4147-A177-3AD203B41FA5}">
                      <a16:colId xmlns:a16="http://schemas.microsoft.com/office/drawing/2014/main" val="2631371321"/>
                    </a:ext>
                  </a:extLst>
                </a:gridCol>
                <a:gridCol w="997527">
                  <a:extLst>
                    <a:ext uri="{9D8B030D-6E8A-4147-A177-3AD203B41FA5}">
                      <a16:colId xmlns:a16="http://schemas.microsoft.com/office/drawing/2014/main" val="471243053"/>
                    </a:ext>
                  </a:extLst>
                </a:gridCol>
                <a:gridCol w="1394929">
                  <a:extLst>
                    <a:ext uri="{9D8B030D-6E8A-4147-A177-3AD203B41FA5}">
                      <a16:colId xmlns:a16="http://schemas.microsoft.com/office/drawing/2014/main" val="2113766031"/>
                    </a:ext>
                  </a:extLst>
                </a:gridCol>
              </a:tblGrid>
              <a:tr h="635730">
                <a:tc>
                  <a:txBody>
                    <a:bodyPr/>
                    <a:lstStyle/>
                    <a:p>
                      <a:pPr algn="ctr"/>
                      <a:r>
                        <a:rPr lang="en-US" sz="1800" dirty="0">
                          <a:latin typeface="Arial Narrow" panose="020B0606020202030204" pitchFamily="34" charset="0"/>
                        </a:rPr>
                        <a:t>METRIC REPORTING</a:t>
                      </a:r>
                    </a:p>
                  </a:txBody>
                  <a:tcPr>
                    <a:solidFill>
                      <a:srgbClr val="002060"/>
                    </a:solidFill>
                  </a:tcPr>
                </a:tc>
                <a:tc>
                  <a:txBody>
                    <a:bodyPr/>
                    <a:lstStyle/>
                    <a:p>
                      <a:pPr algn="ctr"/>
                      <a:r>
                        <a:rPr lang="en-US" sz="1800" dirty="0">
                          <a:latin typeface="Arial Narrow" panose="020B0606020202030204" pitchFamily="34" charset="0"/>
                        </a:rPr>
                        <a:t>METHOD</a:t>
                      </a:r>
                    </a:p>
                  </a:txBody>
                  <a:tcPr>
                    <a:solidFill>
                      <a:srgbClr val="002060"/>
                    </a:solidFill>
                  </a:tcPr>
                </a:tc>
                <a:tc>
                  <a:txBody>
                    <a:bodyPr/>
                    <a:lstStyle/>
                    <a:p>
                      <a:pPr marL="0" marR="0" lvl="0" indent="0" algn="ctr" defTabSz="9328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DUE DATE</a:t>
                      </a:r>
                    </a:p>
                  </a:txBody>
                  <a:tcPr>
                    <a:solidFill>
                      <a:srgbClr val="002060"/>
                    </a:solidFill>
                  </a:tcPr>
                </a:tc>
                <a:tc>
                  <a:txBody>
                    <a:bodyPr/>
                    <a:lstStyle/>
                    <a:p>
                      <a:pPr marL="0" marR="0" lvl="0" indent="0" algn="ctr" defTabSz="93286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PARAMETER</a:t>
                      </a:r>
                    </a:p>
                  </a:txBody>
                  <a:tcPr>
                    <a:solidFill>
                      <a:srgbClr val="002060"/>
                    </a:solidFill>
                  </a:tcPr>
                </a:tc>
                <a:extLst>
                  <a:ext uri="{0D108BD9-81ED-4DB2-BD59-A6C34878D82A}">
                    <a16:rowId xmlns:a16="http://schemas.microsoft.com/office/drawing/2014/main" val="1666313637"/>
                  </a:ext>
                </a:extLst>
              </a:tr>
              <a:tr h="3242822">
                <a:tc>
                  <a:txBody>
                    <a:bodyPr/>
                    <a:lstStyle/>
                    <a:p>
                      <a:pPr marL="171450" indent="-171450">
                        <a:buFont typeface="Arial" panose="020B0604020202020204" pitchFamily="34" charset="0"/>
                        <a:buChar char="•"/>
                      </a:pPr>
                      <a:r>
                        <a:rPr lang="en-US" sz="1800" dirty="0">
                          <a:latin typeface="Arial Narrow" panose="020B0606020202030204" pitchFamily="34" charset="0"/>
                          <a:cs typeface="Calibri" panose="020F0502020204030204" pitchFamily="34" charset="0"/>
                        </a:rPr>
                        <a:t>A list of all items and services that require prior authorization</a:t>
                      </a:r>
                    </a:p>
                    <a:p>
                      <a:pPr marL="171450" indent="-171450">
                        <a:buFont typeface="Arial" panose="020B0604020202020204" pitchFamily="34" charset="0"/>
                        <a:buChar char="•"/>
                      </a:pPr>
                      <a:r>
                        <a:rPr lang="en-US" sz="1800" dirty="0">
                          <a:latin typeface="Arial Narrow" panose="020B0606020202030204" pitchFamily="34" charset="0"/>
                          <a:cs typeface="Calibri" panose="020F0502020204030204" pitchFamily="34" charset="0"/>
                        </a:rPr>
                        <a:t>% of standard PA requests that have been approved and denied</a:t>
                      </a:r>
                    </a:p>
                    <a:p>
                      <a:pPr marL="171450" indent="-171450">
                        <a:buFont typeface="Arial" panose="020B0604020202020204" pitchFamily="34" charset="0"/>
                        <a:buChar char="•"/>
                      </a:pPr>
                      <a:r>
                        <a:rPr lang="en-US" sz="1800" dirty="0">
                          <a:latin typeface="Arial Narrow" panose="020B0606020202030204" pitchFamily="34" charset="0"/>
                          <a:cs typeface="Calibri" panose="020F0502020204030204" pitchFamily="34" charset="0"/>
                        </a:rPr>
                        <a:t>% of standard PA requests approved after appeal</a:t>
                      </a:r>
                    </a:p>
                    <a:p>
                      <a:pPr marL="171450" indent="-171450">
                        <a:buFont typeface="Arial" panose="020B0604020202020204" pitchFamily="34" charset="0"/>
                        <a:buChar char="•"/>
                      </a:pPr>
                      <a:r>
                        <a:rPr lang="en-US" sz="1800" dirty="0">
                          <a:latin typeface="Arial Narrow" panose="020B0606020202030204" pitchFamily="34" charset="0"/>
                          <a:cs typeface="Calibri" panose="020F0502020204030204" pitchFamily="34" charset="0"/>
                        </a:rPr>
                        <a:t>% of PA requests for which the review timeframe was extended and then approved</a:t>
                      </a:r>
                    </a:p>
                    <a:p>
                      <a:pPr marL="171450" indent="-171450">
                        <a:buFont typeface="Arial" panose="020B0604020202020204" pitchFamily="34" charset="0"/>
                        <a:buChar char="•"/>
                      </a:pPr>
                      <a:r>
                        <a:rPr lang="en-US" sz="1800" dirty="0">
                          <a:latin typeface="Arial Narrow" panose="020B0606020202030204" pitchFamily="34" charset="0"/>
                          <a:cs typeface="Calibri" panose="020F0502020204030204" pitchFamily="34" charset="0"/>
                        </a:rPr>
                        <a:t>% of expedited PA requests that have been approved and denied</a:t>
                      </a:r>
                    </a:p>
                    <a:p>
                      <a:pPr marL="171450" indent="-171450">
                        <a:buFont typeface="Arial" panose="020B0604020202020204" pitchFamily="34" charset="0"/>
                        <a:buChar char="•"/>
                      </a:pPr>
                      <a:r>
                        <a:rPr lang="en-US" sz="1800" dirty="0">
                          <a:latin typeface="Arial Narrow" panose="020B0606020202030204" pitchFamily="34" charset="0"/>
                          <a:cs typeface="Calibri" panose="020F0502020204030204" pitchFamily="34" charset="0"/>
                        </a:rPr>
                        <a:t>Average time elapsed between the submission of a PA request and the decision by the payer for both standard and expedited PA requests</a:t>
                      </a:r>
                    </a:p>
                  </a:txBody>
                  <a:tcPr/>
                </a:tc>
                <a:tc>
                  <a:txBody>
                    <a:bodyPr/>
                    <a:lstStyle/>
                    <a:p>
                      <a:r>
                        <a:rPr lang="en-US" sz="1800" dirty="0">
                          <a:latin typeface="Arial Narrow" panose="020B0606020202030204" pitchFamily="34" charset="0"/>
                          <a:cs typeface="Calibri" panose="020F0502020204030204" pitchFamily="34" charset="0"/>
                        </a:rPr>
                        <a:t>Post on public website</a:t>
                      </a:r>
                    </a:p>
                    <a:p>
                      <a:endParaRPr lang="en-US" sz="1800" dirty="0">
                        <a:latin typeface="Arial Narrow" panose="020B0606020202030204" pitchFamily="34" charset="0"/>
                        <a:cs typeface="Calibri" panose="020F0502020204030204" pitchFamily="34" charset="0"/>
                      </a:endParaRPr>
                    </a:p>
                    <a:p>
                      <a:endParaRPr lang="en-US" sz="1800" dirty="0">
                        <a:latin typeface="Arial Narrow" panose="020B0606020202030204" pitchFamily="34" charset="0"/>
                        <a:cs typeface="Calibri" panose="020F0502020204030204" pitchFamily="34" charset="0"/>
                      </a:endParaRPr>
                    </a:p>
                  </a:txBody>
                  <a:tcPr/>
                </a:tc>
                <a:tc>
                  <a:txBody>
                    <a:bodyPr/>
                    <a:lstStyle/>
                    <a:p>
                      <a:pPr algn="ctr"/>
                      <a:r>
                        <a:rPr lang="en-US" sz="1800" b="1" dirty="0">
                          <a:latin typeface="Arial Narrow" panose="020B0606020202030204" pitchFamily="34" charset="0"/>
                          <a:cs typeface="Calibri" panose="020F0502020204030204" pitchFamily="34" charset="0"/>
                        </a:rPr>
                        <a:t>3/31/26</a:t>
                      </a:r>
                    </a:p>
                  </a:txBody>
                  <a:tcPr/>
                </a:tc>
                <a:tc>
                  <a:txBody>
                    <a:bodyPr/>
                    <a:lstStyle/>
                    <a:p>
                      <a:r>
                        <a:rPr lang="en-US" sz="1800" dirty="0">
                          <a:latin typeface="Arial Narrow" panose="020B0606020202030204" pitchFamily="34" charset="0"/>
                          <a:cs typeface="Calibri" panose="020F0502020204030204" pitchFamily="34" charset="0"/>
                        </a:rPr>
                        <a:t>None defined</a:t>
                      </a:r>
                    </a:p>
                  </a:txBody>
                  <a:tcPr/>
                </a:tc>
                <a:extLst>
                  <a:ext uri="{0D108BD9-81ED-4DB2-BD59-A6C34878D82A}">
                    <a16:rowId xmlns:a16="http://schemas.microsoft.com/office/drawing/2014/main" val="1952413660"/>
                  </a:ext>
                </a:extLst>
              </a:tr>
            </a:tbl>
          </a:graphicData>
        </a:graphic>
      </p:graphicFrame>
      <p:sp>
        <p:nvSpPr>
          <p:cNvPr id="10" name="TextBox 9">
            <a:extLst>
              <a:ext uri="{FF2B5EF4-FFF2-40B4-BE49-F238E27FC236}">
                <a16:creationId xmlns:a16="http://schemas.microsoft.com/office/drawing/2014/main" id="{03217AC8-58D4-75A5-F888-9CD67654297D}"/>
              </a:ext>
              <a:ext uri="{C183D7F6-B498-43B3-948B-1728B52AA6E4}">
                <adec:decorative xmlns:adec="http://schemas.microsoft.com/office/drawing/2017/decorative" val="1"/>
              </a:ext>
            </a:extLst>
          </p:cNvPr>
          <p:cNvSpPr txBox="1"/>
          <p:nvPr/>
        </p:nvSpPr>
        <p:spPr>
          <a:xfrm>
            <a:off x="218364" y="6359856"/>
            <a:ext cx="1641796" cy="215444"/>
          </a:xfrm>
          <a:prstGeom prst="rect">
            <a:avLst/>
          </a:prstGeom>
          <a:noFill/>
        </p:spPr>
        <p:txBody>
          <a:bodyPr wrap="none" rtlCol="0">
            <a:spAutoFit/>
          </a:bodyPr>
          <a:lstStyle/>
          <a:p>
            <a:r>
              <a:rPr lang="en-US" sz="800" dirty="0">
                <a:solidFill>
                  <a:schemeClr val="bg1">
                    <a:lumMod val="50000"/>
                  </a:schemeClr>
                </a:solidFill>
              </a:rPr>
              <a:t>Business &amp; Systems Integration</a:t>
            </a:r>
          </a:p>
        </p:txBody>
      </p:sp>
      <p:sp>
        <p:nvSpPr>
          <p:cNvPr id="11" name="Slide Number Placeholder 10">
            <a:extLst>
              <a:ext uri="{FF2B5EF4-FFF2-40B4-BE49-F238E27FC236}">
                <a16:creationId xmlns:a16="http://schemas.microsoft.com/office/drawing/2014/main" id="{C4D147B5-B381-67FC-F587-CD0E506EC0D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50</a:t>
            </a:fld>
            <a:endParaRPr lang="en-US" altLang="en-US" dirty="0"/>
          </a:p>
        </p:txBody>
      </p:sp>
    </p:spTree>
    <p:custDataLst>
      <p:tags r:id="rId1"/>
    </p:custDataLst>
    <p:extLst>
      <p:ext uri="{BB962C8B-B14F-4D97-AF65-F5344CB8AC3E}">
        <p14:creationId xmlns:p14="http://schemas.microsoft.com/office/powerpoint/2010/main" val="87237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9694A-96E8-E733-2924-BA24DAAF3705}"/>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7C37B46-8157-3DF6-DBD8-A6108819E45E}"/>
              </a:ext>
            </a:extLst>
          </p:cNvPr>
          <p:cNvSpPr txBox="1">
            <a:spLocks noGrp="1"/>
          </p:cNvSpPr>
          <p:nvPr>
            <p:ph type="title" idx="4294967295"/>
          </p:nvPr>
        </p:nvSpPr>
        <p:spPr>
          <a:xfrm>
            <a:off x="292824" y="292229"/>
            <a:ext cx="5939299" cy="840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mj-lt"/>
                <a:ea typeface="+mj-ea"/>
                <a:cs typeface="+mj-cs"/>
              </a:rPr>
              <a:t>What Providers Can Expect (slide 1 of 4)</a:t>
            </a:r>
          </a:p>
        </p:txBody>
      </p:sp>
      <p:graphicFrame>
        <p:nvGraphicFramePr>
          <p:cNvPr id="10" name="Table 9">
            <a:extLst>
              <a:ext uri="{FF2B5EF4-FFF2-40B4-BE49-F238E27FC236}">
                <a16:creationId xmlns:a16="http://schemas.microsoft.com/office/drawing/2014/main" id="{7EDD844C-1542-2F1D-20A1-0B5E8BB5E132}"/>
              </a:ext>
            </a:extLst>
          </p:cNvPr>
          <p:cNvGraphicFramePr>
            <a:graphicFrameLocks noGrp="1"/>
          </p:cNvGraphicFramePr>
          <p:nvPr>
            <p:extLst>
              <p:ext uri="{D42A27DB-BD31-4B8C-83A1-F6EECF244321}">
                <p14:modId xmlns:p14="http://schemas.microsoft.com/office/powerpoint/2010/main" val="1005098615"/>
              </p:ext>
            </p:extLst>
          </p:nvPr>
        </p:nvGraphicFramePr>
        <p:xfrm>
          <a:off x="292825" y="1458560"/>
          <a:ext cx="8175171" cy="4905103"/>
        </p:xfrm>
        <a:graphic>
          <a:graphicData uri="http://schemas.openxmlformats.org/drawingml/2006/table">
            <a:tbl>
              <a:tblPr firstRow="1" bandRow="1">
                <a:tableStyleId>{3B4B98B0-60AC-42C2-AFA5-B58CD77FA1E5}</a:tableStyleId>
              </a:tblPr>
              <a:tblGrid>
                <a:gridCol w="1787607">
                  <a:extLst>
                    <a:ext uri="{9D8B030D-6E8A-4147-A177-3AD203B41FA5}">
                      <a16:colId xmlns:a16="http://schemas.microsoft.com/office/drawing/2014/main" val="3955959389"/>
                    </a:ext>
                  </a:extLst>
                </a:gridCol>
                <a:gridCol w="6387564">
                  <a:extLst>
                    <a:ext uri="{9D8B030D-6E8A-4147-A177-3AD203B41FA5}">
                      <a16:colId xmlns:a16="http://schemas.microsoft.com/office/drawing/2014/main" val="2729288733"/>
                    </a:ext>
                  </a:extLst>
                </a:gridCol>
              </a:tblGrid>
              <a:tr h="576943">
                <a:tc>
                  <a:txBody>
                    <a:bodyPr/>
                    <a:lstStyle/>
                    <a:p>
                      <a:pPr marR="0" lvl="0" algn="l" defTabSz="457200" rtl="0" eaLnBrk="1" fontAlgn="auto" latinLnBrk="0" hangingPunct="1">
                        <a:lnSpc>
                          <a:spcPct val="100000"/>
                        </a:lnSpc>
                        <a:spcBef>
                          <a:spcPts val="0"/>
                        </a:spcBef>
                        <a:spcAft>
                          <a:spcPts val="0"/>
                        </a:spcAft>
                        <a:buSzTx/>
                        <a:tabLst/>
                        <a:defRPr/>
                      </a:pPr>
                      <a:r>
                        <a:rPr kumimoji="0" lang="en-US" sz="1800" b="1" u="none" strike="noStrike" kern="1200" cap="none" spc="0" normalizeH="0" baseline="0" dirty="0">
                          <a:ln>
                            <a:noFill/>
                          </a:ln>
                          <a:solidFill>
                            <a:prstClr val="black"/>
                          </a:solidFill>
                          <a:effectLst/>
                          <a:uLnTx/>
                          <a:uFillTx/>
                        </a:rPr>
                        <a:t>Item</a:t>
                      </a:r>
                      <a:endParaRPr kumimoji="0" lang="en-US" sz="1800" b="1" i="0" u="none" strike="noStrike" kern="1200" cap="none" spc="0" normalizeH="0" baseline="0" dirty="0">
                        <a:ln>
                          <a:noFill/>
                        </a:ln>
                        <a:solidFill>
                          <a:prstClr val="black"/>
                        </a:solidFill>
                        <a:effectLst/>
                        <a:uLnTx/>
                        <a:uFillTx/>
                        <a:latin typeface="Calibri" panose="020F0502020204030204"/>
                        <a:ea typeface="+mn-ea"/>
                        <a:cs typeface="+mn-cs"/>
                      </a:endParaRPr>
                    </a:p>
                  </a:txBody>
                  <a:tcPr/>
                </a:tc>
                <a:tc>
                  <a:txBody>
                    <a:bodyPr/>
                    <a:lstStyle/>
                    <a:p>
                      <a:pPr marL="0" marR="0" lvl="0" algn="l" defTabSz="457200" rtl="0" eaLnBrk="1" fontAlgn="auto" latinLnBrk="0" hangingPunct="1">
                        <a:lnSpc>
                          <a:spcPct val="100000"/>
                        </a:lnSpc>
                        <a:spcBef>
                          <a:spcPts val="0"/>
                        </a:spcBef>
                        <a:spcAft>
                          <a:spcPts val="0"/>
                        </a:spcAft>
                        <a:buSzTx/>
                        <a:tabLst/>
                        <a:defRPr/>
                      </a:pPr>
                      <a:r>
                        <a:rPr kumimoji="0" lang="en-US" sz="1800" b="1" u="none" strike="noStrike" kern="1200" cap="none" spc="0" normalizeH="0" baseline="0" dirty="0">
                          <a:ln>
                            <a:noFill/>
                          </a:ln>
                          <a:solidFill>
                            <a:prstClr val="black"/>
                          </a:solidFill>
                          <a:effectLst/>
                          <a:uLnTx/>
                          <a:uFillTx/>
                          <a:latin typeface="+mn-lt"/>
                          <a:ea typeface="+mn-ea"/>
                          <a:cs typeface="+mn-cs"/>
                        </a:rPr>
                        <a:t>Description of Change</a:t>
                      </a:r>
                    </a:p>
                  </a:txBody>
                  <a:tcPr/>
                </a:tc>
                <a:extLst>
                  <a:ext uri="{0D108BD9-81ED-4DB2-BD59-A6C34878D82A}">
                    <a16:rowId xmlns:a16="http://schemas.microsoft.com/office/drawing/2014/main" val="93947573"/>
                  </a:ext>
                </a:extLst>
              </a:tr>
              <a:tr h="992902">
                <a:tc>
                  <a:txBody>
                    <a:bodyPr/>
                    <a:lstStyle/>
                    <a:p>
                      <a:pPr marR="0" lvl="0" algn="l" defTabSz="457200" rtl="0" eaLnBrk="1" fontAlgn="auto" latinLnBrk="0" hangingPunct="1">
                        <a:lnSpc>
                          <a:spcPct val="100000"/>
                        </a:lnSpc>
                        <a:spcBef>
                          <a:spcPts val="0"/>
                        </a:spcBef>
                        <a:spcAft>
                          <a:spcPts val="0"/>
                        </a:spcAft>
                        <a:buSzTx/>
                        <a:tabLst/>
                        <a:defRPr/>
                      </a:pPr>
                      <a:r>
                        <a:rPr kumimoji="0" lang="en-US" sz="1800" b="0" u="none" strike="noStrike" kern="1200" cap="none" spc="0" normalizeH="0" baseline="0" dirty="0">
                          <a:ln>
                            <a:noFill/>
                          </a:ln>
                          <a:solidFill>
                            <a:prstClr val="black"/>
                          </a:solidFill>
                          <a:effectLst/>
                          <a:uLnTx/>
                          <a:uFillTx/>
                        </a:rPr>
                        <a:t>Prior Authorizations </a:t>
                      </a:r>
                      <a:endParaRPr kumimoji="0" lang="en-US" sz="1800" b="0" i="0" u="none" strike="noStrike" kern="1200" cap="none" spc="0" normalizeH="0" baseline="0" dirty="0">
                        <a:ln>
                          <a:noFill/>
                        </a:ln>
                        <a:solidFill>
                          <a:prstClr val="black"/>
                        </a:solidFill>
                        <a:effectLst/>
                        <a:uLnTx/>
                        <a:uFillTx/>
                        <a:latin typeface="Calibri" panose="020F0502020204030204"/>
                        <a:ea typeface="+mn-ea"/>
                        <a:cs typeface="+mn-cs"/>
                      </a:endParaRPr>
                    </a:p>
                  </a:txBody>
                  <a:tcPr/>
                </a:tc>
                <a:tc>
                  <a:txBody>
                    <a:bodyPr/>
                    <a:lstStyle/>
                    <a:p>
                      <a:pPr marL="285750" marR="0" lvl="0" indent="-285750" algn="l" defTabSz="457200" rtl="0" eaLnBrk="1" fontAlgn="auto" latinLnBrk="0" hangingPunct="1">
                        <a:lnSpc>
                          <a:spcPct val="100000"/>
                        </a:lnSpc>
                        <a:spcBef>
                          <a:spcPts val="0"/>
                        </a:spcBef>
                        <a:spcAft>
                          <a:spcPts val="1200"/>
                        </a:spcAft>
                        <a:buSzTx/>
                        <a:buFont typeface="Arial" panose="020B0604020202020204" pitchFamily="34" charset="0"/>
                        <a:buChar char="•"/>
                        <a:tabLst/>
                        <a:defRPr/>
                      </a:pPr>
                      <a:r>
                        <a:rPr kumimoji="0" lang="en-US" sz="1800" b="1" u="none" strike="noStrike" kern="1200" cap="none" spc="0" normalizeH="0" baseline="0" dirty="0">
                          <a:ln>
                            <a:noFill/>
                          </a:ln>
                          <a:solidFill>
                            <a:prstClr val="black"/>
                          </a:solidFill>
                          <a:effectLst/>
                          <a:uLnTx/>
                          <a:uFillTx/>
                        </a:rPr>
                        <a:t>Effective January 1, 2026</a:t>
                      </a:r>
                      <a:r>
                        <a:rPr kumimoji="0" lang="en-US" sz="1800" b="0" u="none" strike="noStrike" kern="1200" cap="none" spc="0" normalizeH="0" baseline="0" dirty="0">
                          <a:ln>
                            <a:noFill/>
                          </a:ln>
                          <a:solidFill>
                            <a:prstClr val="black"/>
                          </a:solidFill>
                          <a:effectLst/>
                          <a:uLnTx/>
                          <a:uFillTx/>
                        </a:rPr>
                        <a:t>, MassHealth will adjudicate standard prior authorization requests within 7 calendar days once all necessary documentation has been received. This includes all relevant member information about the member, clinical attachments and any additional notes required to demonstrate compliance with the prior authorization submission standards. </a:t>
                      </a:r>
                    </a:p>
                    <a:p>
                      <a:pPr marL="285750" marR="0" lvl="0" indent="-285750" algn="l" defTabSz="457200" rtl="0" eaLnBrk="1" fontAlgn="auto" latinLnBrk="0" hangingPunct="1">
                        <a:lnSpc>
                          <a:spcPct val="100000"/>
                        </a:lnSpc>
                        <a:spcBef>
                          <a:spcPts val="0"/>
                        </a:spcBef>
                        <a:spcAft>
                          <a:spcPts val="12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Additionally, MassHealth will evaluate requests to expedite prior authorization requests within 72 hours.  </a:t>
                      </a:r>
                      <a:r>
                        <a:rPr kumimoji="0" lang="en-US" sz="1800" b="0" u="none" strike="noStrike" kern="1200" cap="none" spc="0" normalizeH="0" baseline="0" dirty="0">
                          <a:ln>
                            <a:noFill/>
                          </a:ln>
                          <a:solidFill>
                            <a:prstClr val="black"/>
                          </a:solidFill>
                          <a:effectLst/>
                          <a:highlight>
                            <a:srgbClr val="FFFF00"/>
                          </a:highlight>
                          <a:uLnTx/>
                          <a:uFillTx/>
                        </a:rPr>
                        <a:t> </a:t>
                      </a:r>
                      <a:endParaRPr kumimoji="0" lang="en-US" sz="1800" b="0" i="0" u="none" strike="noStrike" kern="1200" cap="none" spc="0" normalizeH="0" baseline="0" dirty="0">
                        <a:ln>
                          <a:noFill/>
                        </a:ln>
                        <a:solidFill>
                          <a:prstClr val="black"/>
                        </a:solidFill>
                        <a:effectLst/>
                        <a:highlight>
                          <a:srgbClr val="FFFF00"/>
                        </a:highlight>
                        <a:uLnTx/>
                        <a:uFillTx/>
                        <a:latin typeface="Calibri" panose="020F0502020204030204"/>
                        <a:ea typeface="+mn-ea"/>
                        <a:cs typeface="+mn-cs"/>
                      </a:endParaRPr>
                    </a:p>
                  </a:txBody>
                  <a:tcPr/>
                </a:tc>
                <a:extLst>
                  <a:ext uri="{0D108BD9-81ED-4DB2-BD59-A6C34878D82A}">
                    <a16:rowId xmlns:a16="http://schemas.microsoft.com/office/drawing/2014/main" val="1939995985"/>
                  </a:ext>
                </a:extLst>
              </a:tr>
              <a:tr h="1023257">
                <a:tc>
                  <a:txBody>
                    <a:bodyPr/>
                    <a:lstStyle/>
                    <a:p>
                      <a:pPr marR="0" lvl="0" algn="l" defTabSz="457200" rtl="0" eaLnBrk="1" fontAlgn="auto" latinLnBrk="0" hangingPunct="1">
                        <a:lnSpc>
                          <a:spcPct val="100000"/>
                        </a:lnSpc>
                        <a:spcBef>
                          <a:spcPts val="0"/>
                        </a:spcBef>
                        <a:spcAft>
                          <a:spcPts val="0"/>
                        </a:spcAft>
                        <a:buSzTx/>
                        <a:tabLst/>
                        <a:defRPr/>
                      </a:pPr>
                      <a:r>
                        <a:rPr kumimoji="0" lang="en-US" sz="1800" b="0" u="none" strike="noStrike" kern="1200" cap="none" spc="0" normalizeH="0" baseline="0" dirty="0">
                          <a:ln>
                            <a:noFill/>
                          </a:ln>
                          <a:solidFill>
                            <a:prstClr val="black"/>
                          </a:solidFill>
                          <a:effectLst/>
                          <a:uLnTx/>
                          <a:uFillTx/>
                        </a:rPr>
                        <a:t>System Modifications </a:t>
                      </a:r>
                      <a:endParaRPr kumimoji="0" lang="en-US" sz="1800" b="0" i="0" u="none" strike="noStrike" kern="1200" cap="none" spc="0" normalizeH="0" baseline="0" dirty="0">
                        <a:ln>
                          <a:noFill/>
                        </a:ln>
                        <a:solidFill>
                          <a:prstClr val="black"/>
                        </a:solidFill>
                        <a:effectLst/>
                        <a:uLnTx/>
                        <a:uFillTx/>
                        <a:latin typeface="Calibri" panose="020F0502020204030204"/>
                        <a:ea typeface="+mn-ea"/>
                        <a:cs typeface="+mn-cs"/>
                      </a:endParaRPr>
                    </a:p>
                  </a:txBody>
                  <a:tcPr/>
                </a:tc>
                <a:tc>
                  <a:txBody>
                    <a:bodyPr/>
                    <a:lstStyle/>
                    <a:p>
                      <a:pPr marL="285750" marR="0" lvl="0" indent="-285750" algn="l" defTabSz="457200" rtl="0" eaLnBrk="1" fontAlgn="auto" latinLnBrk="0" hangingPunct="1">
                        <a:lnSpc>
                          <a:spcPct val="100000"/>
                        </a:lnSpc>
                        <a:spcBef>
                          <a:spcPts val="0"/>
                        </a:spcBef>
                        <a:spcAft>
                          <a:spcPts val="12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MassHealth is updating its Medicaid Management Information System (MMIS) Provider Online Service Center (POSC) to allow providers to select the option to request an expedited prior authorization.   </a:t>
                      </a:r>
                    </a:p>
                    <a:p>
                      <a:pPr marL="285750" marR="0" lvl="0" indent="-285750" algn="l" defTabSz="457200" rtl="0" eaLnBrk="1" fontAlgn="auto" latinLnBrk="0" hangingPunct="1">
                        <a:lnSpc>
                          <a:spcPct val="100000"/>
                        </a:lnSpc>
                        <a:spcBef>
                          <a:spcPts val="0"/>
                        </a:spcBef>
                        <a:spcAft>
                          <a:spcPts val="12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POSC job aid available on mass.gov will be updated with instructions on how to select an expedited prior authorization.  </a:t>
                      </a:r>
                    </a:p>
                  </a:txBody>
                  <a:tcPr/>
                </a:tc>
                <a:extLst>
                  <a:ext uri="{0D108BD9-81ED-4DB2-BD59-A6C34878D82A}">
                    <a16:rowId xmlns:a16="http://schemas.microsoft.com/office/drawing/2014/main" val="2736858135"/>
                  </a:ext>
                </a:extLst>
              </a:tr>
            </a:tbl>
          </a:graphicData>
        </a:graphic>
      </p:graphicFrame>
      <p:sp>
        <p:nvSpPr>
          <p:cNvPr id="5" name="TextBox 4">
            <a:extLst>
              <a:ext uri="{FF2B5EF4-FFF2-40B4-BE49-F238E27FC236}">
                <a16:creationId xmlns:a16="http://schemas.microsoft.com/office/drawing/2014/main" id="{BD23895E-91DC-3478-D7BF-88D8A9A1C622}"/>
              </a:ext>
            </a:extLst>
          </p:cNvPr>
          <p:cNvSpPr txBox="1"/>
          <p:nvPr/>
        </p:nvSpPr>
        <p:spPr>
          <a:xfrm>
            <a:off x="84426" y="6588274"/>
            <a:ext cx="1641796" cy="215444"/>
          </a:xfrm>
          <a:prstGeom prst="rect">
            <a:avLst/>
          </a:prstGeom>
          <a:noFill/>
        </p:spPr>
        <p:txBody>
          <a:bodyPr wrap="none" rtlCol="0">
            <a:spAutoFit/>
          </a:bodyPr>
          <a:lstStyle/>
          <a:p>
            <a:r>
              <a:rPr lang="en-US" sz="800" dirty="0">
                <a:solidFill>
                  <a:schemeClr val="bg1">
                    <a:lumMod val="50000"/>
                  </a:schemeClr>
                </a:solidFill>
              </a:rPr>
              <a:t>Business &amp; Systems Integration</a:t>
            </a:r>
          </a:p>
        </p:txBody>
      </p:sp>
      <p:sp>
        <p:nvSpPr>
          <p:cNvPr id="3" name="Slide Number Placeholder 2">
            <a:extLst>
              <a:ext uri="{FF2B5EF4-FFF2-40B4-BE49-F238E27FC236}">
                <a16:creationId xmlns:a16="http://schemas.microsoft.com/office/drawing/2014/main" id="{6FEF52C4-9812-125C-0D6C-2B1F938E34C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51</a:t>
            </a:fld>
            <a:endParaRPr lang="en-US" altLang="en-US" dirty="0"/>
          </a:p>
        </p:txBody>
      </p:sp>
    </p:spTree>
    <p:custDataLst>
      <p:tags r:id="rId1"/>
    </p:custDataLst>
    <p:extLst>
      <p:ext uri="{BB962C8B-B14F-4D97-AF65-F5344CB8AC3E}">
        <p14:creationId xmlns:p14="http://schemas.microsoft.com/office/powerpoint/2010/main" val="1540432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95A2-7D47-2723-EB4A-B99FBACFC8D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585765C0-E4BA-690E-7A2D-16BFA04B64C5}"/>
              </a:ext>
            </a:extLst>
          </p:cNvPr>
          <p:cNvSpPr txBox="1">
            <a:spLocks noGrp="1"/>
          </p:cNvSpPr>
          <p:nvPr>
            <p:ph type="title" idx="4294967295"/>
          </p:nvPr>
        </p:nvSpPr>
        <p:spPr>
          <a:xfrm>
            <a:off x="159578" y="247787"/>
            <a:ext cx="6020505" cy="840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mj-lt"/>
                <a:ea typeface="+mj-ea"/>
                <a:cs typeface="+mj-cs"/>
              </a:rPr>
              <a:t>What Providers Can Expect (slide 2 of 4)</a:t>
            </a:r>
          </a:p>
        </p:txBody>
      </p:sp>
      <p:graphicFrame>
        <p:nvGraphicFramePr>
          <p:cNvPr id="10" name="Table 9">
            <a:extLst>
              <a:ext uri="{FF2B5EF4-FFF2-40B4-BE49-F238E27FC236}">
                <a16:creationId xmlns:a16="http://schemas.microsoft.com/office/drawing/2014/main" id="{6B7A9AF1-4242-53A7-8749-2A301A30BFC4}"/>
              </a:ext>
            </a:extLst>
          </p:cNvPr>
          <p:cNvGraphicFramePr>
            <a:graphicFrameLocks noGrp="1"/>
          </p:cNvGraphicFramePr>
          <p:nvPr>
            <p:extLst>
              <p:ext uri="{D42A27DB-BD31-4B8C-83A1-F6EECF244321}">
                <p14:modId xmlns:p14="http://schemas.microsoft.com/office/powerpoint/2010/main" val="4122448605"/>
              </p:ext>
            </p:extLst>
          </p:nvPr>
        </p:nvGraphicFramePr>
        <p:xfrm>
          <a:off x="252249" y="1327632"/>
          <a:ext cx="8607972" cy="5155499"/>
        </p:xfrm>
        <a:graphic>
          <a:graphicData uri="http://schemas.openxmlformats.org/drawingml/2006/table">
            <a:tbl>
              <a:tblPr firstRow="1" bandRow="1">
                <a:tableStyleId>{3B4B98B0-60AC-42C2-AFA5-B58CD77FA1E5}</a:tableStyleId>
              </a:tblPr>
              <a:tblGrid>
                <a:gridCol w="1197860">
                  <a:extLst>
                    <a:ext uri="{9D8B030D-6E8A-4147-A177-3AD203B41FA5}">
                      <a16:colId xmlns:a16="http://schemas.microsoft.com/office/drawing/2014/main" val="3955959389"/>
                    </a:ext>
                  </a:extLst>
                </a:gridCol>
                <a:gridCol w="7410112">
                  <a:extLst>
                    <a:ext uri="{9D8B030D-6E8A-4147-A177-3AD203B41FA5}">
                      <a16:colId xmlns:a16="http://schemas.microsoft.com/office/drawing/2014/main" val="2729288733"/>
                    </a:ext>
                  </a:extLst>
                </a:gridCol>
              </a:tblGrid>
              <a:tr h="375044">
                <a:tc>
                  <a:txBody>
                    <a:bodyPr/>
                    <a:lstStyle/>
                    <a:p>
                      <a:r>
                        <a:rPr lang="en-US" dirty="0"/>
                        <a:t>Item</a:t>
                      </a:r>
                    </a:p>
                  </a:txBody>
                  <a:tcPr/>
                </a:tc>
                <a:tc>
                  <a:txBody>
                    <a:bodyPr/>
                    <a:lstStyle/>
                    <a:p>
                      <a:r>
                        <a:rPr lang="en-US" dirty="0"/>
                        <a:t>Description of Change</a:t>
                      </a:r>
                    </a:p>
                  </a:txBody>
                  <a:tcPr/>
                </a:tc>
                <a:extLst>
                  <a:ext uri="{0D108BD9-81ED-4DB2-BD59-A6C34878D82A}">
                    <a16:rowId xmlns:a16="http://schemas.microsoft.com/office/drawing/2014/main" val="93947573"/>
                  </a:ext>
                </a:extLst>
              </a:tr>
              <a:tr h="4780455">
                <a:tc>
                  <a:txBody>
                    <a:bodyPr/>
                    <a:lstStyle/>
                    <a:p>
                      <a:pPr marL="0" marR="0" lvl="0" indent="0" algn="l" defTabSz="457200" rtl="0" eaLnBrk="1" fontAlgn="auto" latinLnBrk="0" hangingPunct="1">
                        <a:lnSpc>
                          <a:spcPct val="100000"/>
                        </a:lnSpc>
                        <a:spcBef>
                          <a:spcPts val="0"/>
                        </a:spcBef>
                        <a:spcAft>
                          <a:spcPts val="0"/>
                        </a:spcAft>
                        <a:buSzTx/>
                        <a:buFont typeface="Wingdings" panose="05000000000000000000" pitchFamily="2" charset="2"/>
                        <a:buNone/>
                        <a:tabLst/>
                        <a:defRPr/>
                      </a:pPr>
                      <a:r>
                        <a:rPr kumimoji="0" lang="en-US" sz="1800" b="0" u="none" strike="noStrike" kern="1200" cap="none" spc="0" normalizeH="0" baseline="0" dirty="0">
                          <a:ln>
                            <a:noFill/>
                          </a:ln>
                          <a:solidFill>
                            <a:prstClr val="black"/>
                          </a:solidFill>
                          <a:effectLst/>
                          <a:uLnTx/>
                          <a:uFillTx/>
                        </a:rPr>
                        <a:t>Metrics Reporting </a:t>
                      </a:r>
                      <a:endParaRPr kumimoji="0" lang="en-US" sz="1800" b="0" i="0" u="none" strike="noStrike" kern="1200" cap="none" spc="0" normalizeH="0" baseline="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SzTx/>
                        <a:buFont typeface="Wingdings" panose="05000000000000000000" pitchFamily="2" charset="2"/>
                        <a:buNone/>
                        <a:tabLst/>
                        <a:defRPr/>
                      </a:pPr>
                      <a:r>
                        <a:rPr kumimoji="0" lang="en-US" sz="1800" b="1" u="none" strike="noStrike" kern="1200" cap="none" spc="0" normalizeH="0" baseline="0" dirty="0">
                          <a:ln>
                            <a:noFill/>
                          </a:ln>
                          <a:solidFill>
                            <a:prstClr val="black"/>
                          </a:solidFill>
                          <a:effectLst/>
                          <a:uLnTx/>
                          <a:uFillTx/>
                        </a:rPr>
                        <a:t>Effective March 31, 2026</a:t>
                      </a:r>
                      <a:r>
                        <a:rPr kumimoji="0" lang="en-US" sz="1800" b="0" u="none" strike="noStrike" kern="1200" cap="none" spc="0" normalizeH="0" baseline="0" dirty="0">
                          <a:ln>
                            <a:noFill/>
                          </a:ln>
                          <a:solidFill>
                            <a:prstClr val="black"/>
                          </a:solidFill>
                          <a:effectLst/>
                          <a:uLnTx/>
                          <a:uFillTx/>
                        </a:rPr>
                        <a:t>, MassHealth will post prior authorization metrics to Mass.gov.  The metrics will be updated on an annual basis.  The following aggregated prior authorization metrics for all items and services will be available:  </a:t>
                      </a:r>
                    </a:p>
                    <a:p>
                      <a:pPr marL="285750" marR="0" lvl="0" indent="-285750" algn="l" defTabSz="457200" rtl="0" eaLnBrk="1" fontAlgn="auto" latinLnBrk="0" hangingPunct="1">
                        <a:lnSpc>
                          <a:spcPct val="150000"/>
                        </a:lnSpc>
                        <a:spcBef>
                          <a:spcPts val="0"/>
                        </a:spcBef>
                        <a:spcAft>
                          <a:spcPts val="6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A list of all items and services that require prior authorization. </a:t>
                      </a:r>
                    </a:p>
                    <a:p>
                      <a:pPr marL="285750" marR="0" lvl="0" indent="-285750" algn="l" defTabSz="457200" rtl="0" eaLnBrk="1" fontAlgn="auto" latinLnBrk="0" hangingPunct="1">
                        <a:lnSpc>
                          <a:spcPct val="150000"/>
                        </a:lnSpc>
                        <a:spcBef>
                          <a:spcPts val="0"/>
                        </a:spcBef>
                        <a:spcAft>
                          <a:spcPts val="6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The percentage of standard prior authorization requests that were approved </a:t>
                      </a:r>
                    </a:p>
                    <a:p>
                      <a:pPr marL="285750" marR="0" lvl="0" indent="-285750" algn="l" defTabSz="457200" rtl="0" eaLnBrk="1" fontAlgn="auto" latinLnBrk="0" hangingPunct="1">
                        <a:lnSpc>
                          <a:spcPct val="150000"/>
                        </a:lnSpc>
                        <a:spcBef>
                          <a:spcPts val="0"/>
                        </a:spcBef>
                        <a:spcAft>
                          <a:spcPts val="6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The percentage of standard prior authorization requests that were denied </a:t>
                      </a:r>
                    </a:p>
                    <a:p>
                      <a:pPr marL="285750" marR="0" lvl="0" indent="-285750" algn="l" defTabSz="457200" rtl="0" eaLnBrk="1" fontAlgn="auto" latinLnBrk="0" hangingPunct="1">
                        <a:lnSpc>
                          <a:spcPct val="150000"/>
                        </a:lnSpc>
                        <a:spcBef>
                          <a:spcPts val="0"/>
                        </a:spcBef>
                        <a:spcAft>
                          <a:spcPts val="6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 The percentage of standard prior authorization requests that were approved after appeal </a:t>
                      </a:r>
                    </a:p>
                    <a:p>
                      <a:pPr marL="285750" marR="0" lvl="0" indent="-285750" algn="l" defTabSz="457200" rtl="0" eaLnBrk="1" fontAlgn="auto" latinLnBrk="0" hangingPunct="1">
                        <a:lnSpc>
                          <a:spcPct val="100000"/>
                        </a:lnSpc>
                        <a:spcBef>
                          <a:spcPts val="0"/>
                        </a:spcBef>
                        <a:spcAft>
                          <a:spcPts val="6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The percentage of prior authorization requests for which the timeframe for review was extended, and the request was approved </a:t>
                      </a:r>
                    </a:p>
                  </a:txBody>
                  <a:tcPr/>
                </a:tc>
                <a:extLst>
                  <a:ext uri="{0D108BD9-81ED-4DB2-BD59-A6C34878D82A}">
                    <a16:rowId xmlns:a16="http://schemas.microsoft.com/office/drawing/2014/main" val="3572422573"/>
                  </a:ext>
                </a:extLst>
              </a:tr>
            </a:tbl>
          </a:graphicData>
        </a:graphic>
      </p:graphicFrame>
      <p:sp>
        <p:nvSpPr>
          <p:cNvPr id="5" name="TextBox 4">
            <a:extLst>
              <a:ext uri="{FF2B5EF4-FFF2-40B4-BE49-F238E27FC236}">
                <a16:creationId xmlns:a16="http://schemas.microsoft.com/office/drawing/2014/main" id="{114C365B-14A9-014D-52DF-35FDAD3B8198}"/>
              </a:ext>
            </a:extLst>
          </p:cNvPr>
          <p:cNvSpPr txBox="1"/>
          <p:nvPr/>
        </p:nvSpPr>
        <p:spPr>
          <a:xfrm>
            <a:off x="84426" y="6588274"/>
            <a:ext cx="1641796" cy="215444"/>
          </a:xfrm>
          <a:prstGeom prst="rect">
            <a:avLst/>
          </a:prstGeom>
          <a:noFill/>
        </p:spPr>
        <p:txBody>
          <a:bodyPr wrap="none" rtlCol="0">
            <a:spAutoFit/>
          </a:bodyPr>
          <a:lstStyle/>
          <a:p>
            <a:r>
              <a:rPr lang="en-US" sz="800" dirty="0">
                <a:solidFill>
                  <a:schemeClr val="bg1">
                    <a:lumMod val="50000"/>
                  </a:schemeClr>
                </a:solidFill>
              </a:rPr>
              <a:t>Business &amp; Systems Integration</a:t>
            </a:r>
          </a:p>
        </p:txBody>
      </p:sp>
      <p:sp>
        <p:nvSpPr>
          <p:cNvPr id="3" name="Slide Number Placeholder 2">
            <a:extLst>
              <a:ext uri="{FF2B5EF4-FFF2-40B4-BE49-F238E27FC236}">
                <a16:creationId xmlns:a16="http://schemas.microsoft.com/office/drawing/2014/main" id="{FB01210D-B4B0-246C-653D-804DF862ED4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52</a:t>
            </a:fld>
            <a:endParaRPr lang="en-US" altLang="en-US" dirty="0"/>
          </a:p>
        </p:txBody>
      </p:sp>
    </p:spTree>
    <p:custDataLst>
      <p:tags r:id="rId1"/>
    </p:custDataLst>
    <p:extLst>
      <p:ext uri="{BB962C8B-B14F-4D97-AF65-F5344CB8AC3E}">
        <p14:creationId xmlns:p14="http://schemas.microsoft.com/office/powerpoint/2010/main" val="24885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5E687-EAFA-806F-D0E4-09C2F9123805}"/>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EE90A60E-3429-7DB9-D228-558AD104BE4C}"/>
              </a:ext>
            </a:extLst>
          </p:cNvPr>
          <p:cNvSpPr txBox="1">
            <a:spLocks noGrp="1"/>
          </p:cNvSpPr>
          <p:nvPr>
            <p:ph type="title" idx="4294967295"/>
          </p:nvPr>
        </p:nvSpPr>
        <p:spPr>
          <a:xfrm>
            <a:off x="159578" y="247787"/>
            <a:ext cx="6020505" cy="840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mj-lt"/>
                <a:ea typeface="+mj-ea"/>
                <a:cs typeface="+mj-cs"/>
              </a:rPr>
              <a:t>What Providers Can Expect (slide 3 of 4)</a:t>
            </a:r>
          </a:p>
        </p:txBody>
      </p:sp>
      <p:graphicFrame>
        <p:nvGraphicFramePr>
          <p:cNvPr id="10" name="Table 9">
            <a:extLst>
              <a:ext uri="{FF2B5EF4-FFF2-40B4-BE49-F238E27FC236}">
                <a16:creationId xmlns:a16="http://schemas.microsoft.com/office/drawing/2014/main" id="{EEA56D9D-6B4C-2EE9-5E3F-A5F2603077F0}"/>
              </a:ext>
            </a:extLst>
          </p:cNvPr>
          <p:cNvGraphicFramePr>
            <a:graphicFrameLocks noGrp="1"/>
          </p:cNvGraphicFramePr>
          <p:nvPr>
            <p:extLst>
              <p:ext uri="{D42A27DB-BD31-4B8C-83A1-F6EECF244321}">
                <p14:modId xmlns:p14="http://schemas.microsoft.com/office/powerpoint/2010/main" val="1284222014"/>
              </p:ext>
            </p:extLst>
          </p:nvPr>
        </p:nvGraphicFramePr>
        <p:xfrm>
          <a:off x="252249" y="1327632"/>
          <a:ext cx="8607972" cy="5155499"/>
        </p:xfrm>
        <a:graphic>
          <a:graphicData uri="http://schemas.openxmlformats.org/drawingml/2006/table">
            <a:tbl>
              <a:tblPr firstRow="1" bandRow="1">
                <a:tableStyleId>{3B4B98B0-60AC-42C2-AFA5-B58CD77FA1E5}</a:tableStyleId>
              </a:tblPr>
              <a:tblGrid>
                <a:gridCol w="1142442">
                  <a:extLst>
                    <a:ext uri="{9D8B030D-6E8A-4147-A177-3AD203B41FA5}">
                      <a16:colId xmlns:a16="http://schemas.microsoft.com/office/drawing/2014/main" val="3955959389"/>
                    </a:ext>
                  </a:extLst>
                </a:gridCol>
                <a:gridCol w="7465530">
                  <a:extLst>
                    <a:ext uri="{9D8B030D-6E8A-4147-A177-3AD203B41FA5}">
                      <a16:colId xmlns:a16="http://schemas.microsoft.com/office/drawing/2014/main" val="2729288733"/>
                    </a:ext>
                  </a:extLst>
                </a:gridCol>
              </a:tblGrid>
              <a:tr h="375044">
                <a:tc>
                  <a:txBody>
                    <a:bodyPr/>
                    <a:lstStyle/>
                    <a:p>
                      <a:r>
                        <a:rPr lang="en-US" dirty="0"/>
                        <a:t>Item</a:t>
                      </a:r>
                    </a:p>
                  </a:txBody>
                  <a:tcPr/>
                </a:tc>
                <a:tc>
                  <a:txBody>
                    <a:bodyPr/>
                    <a:lstStyle/>
                    <a:p>
                      <a:r>
                        <a:rPr lang="en-US" dirty="0"/>
                        <a:t>Description of Change (continued)</a:t>
                      </a:r>
                    </a:p>
                  </a:txBody>
                  <a:tcPr/>
                </a:tc>
                <a:extLst>
                  <a:ext uri="{0D108BD9-81ED-4DB2-BD59-A6C34878D82A}">
                    <a16:rowId xmlns:a16="http://schemas.microsoft.com/office/drawing/2014/main" val="93947573"/>
                  </a:ext>
                </a:extLst>
              </a:tr>
              <a:tr h="4780455">
                <a:tc>
                  <a:txBody>
                    <a:bodyPr/>
                    <a:lstStyle/>
                    <a:p>
                      <a:pPr marL="0" marR="0" lvl="0" indent="0" algn="l" defTabSz="457200" rtl="0" eaLnBrk="1" fontAlgn="auto" latinLnBrk="0" hangingPunct="1">
                        <a:lnSpc>
                          <a:spcPct val="100000"/>
                        </a:lnSpc>
                        <a:spcBef>
                          <a:spcPts val="0"/>
                        </a:spcBef>
                        <a:spcAft>
                          <a:spcPts val="0"/>
                        </a:spcAft>
                        <a:buSzTx/>
                        <a:buFont typeface="Wingdings" panose="05000000000000000000" pitchFamily="2" charset="2"/>
                        <a:buNone/>
                        <a:tabLst/>
                        <a:defRPr/>
                      </a:pPr>
                      <a:r>
                        <a:rPr kumimoji="0" lang="en-US" sz="1800" b="0" u="none" strike="noStrike" kern="1200" cap="none" spc="0" normalizeH="0" baseline="0" dirty="0">
                          <a:ln>
                            <a:noFill/>
                          </a:ln>
                          <a:solidFill>
                            <a:prstClr val="black"/>
                          </a:solidFill>
                          <a:effectLst/>
                          <a:uLnTx/>
                          <a:uFillTx/>
                        </a:rPr>
                        <a:t>Metrics Reporting </a:t>
                      </a:r>
                      <a:endParaRPr kumimoji="0" lang="en-US" sz="1800" b="0" i="0" u="none" strike="noStrike" kern="1200" cap="none" spc="0" normalizeH="0" baseline="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600"/>
                        </a:spcAft>
                        <a:buSzTx/>
                        <a:buFont typeface="Wingdings" panose="05000000000000000000" pitchFamily="2" charset="2"/>
                        <a:buNone/>
                        <a:tabLst/>
                        <a:defRPr/>
                      </a:pPr>
                      <a:r>
                        <a:rPr kumimoji="0" lang="en-US" sz="1800" b="1" u="none" strike="noStrike" kern="1200" cap="none" spc="0" normalizeH="0" baseline="0" dirty="0">
                          <a:ln>
                            <a:noFill/>
                          </a:ln>
                          <a:solidFill>
                            <a:prstClr val="black"/>
                          </a:solidFill>
                          <a:effectLst/>
                          <a:uLnTx/>
                          <a:uFillTx/>
                        </a:rPr>
                        <a:t>Effective March 31, 2026</a:t>
                      </a:r>
                      <a:r>
                        <a:rPr kumimoji="0" lang="en-US" sz="1800" b="0" u="none" strike="noStrike" kern="1200" cap="none" spc="0" normalizeH="0" baseline="0" dirty="0">
                          <a:ln>
                            <a:noFill/>
                          </a:ln>
                          <a:solidFill>
                            <a:prstClr val="black"/>
                          </a:solidFill>
                          <a:effectLst/>
                          <a:uLnTx/>
                          <a:uFillTx/>
                        </a:rPr>
                        <a:t>, MassHealth will post prior authorization metrics to Mass.gov.  The metrics will be updated on an annual basis.  The following aggregated prior authorization metrics for all items and services will be available:  </a:t>
                      </a:r>
                    </a:p>
                    <a:p>
                      <a:pPr marL="285750" marR="0" lvl="0" indent="-285750" algn="l" defTabSz="457200" rtl="0" eaLnBrk="1" fontAlgn="auto" latinLnBrk="0" hangingPunct="1">
                        <a:lnSpc>
                          <a:spcPct val="100000"/>
                        </a:lnSpc>
                        <a:spcBef>
                          <a:spcPts val="0"/>
                        </a:spcBef>
                        <a:spcAft>
                          <a:spcPts val="6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The percentage of expedited prior authorization requests that were approved </a:t>
                      </a:r>
                    </a:p>
                    <a:p>
                      <a:pPr marL="285750" marR="0" lvl="0" indent="-285750" algn="l" defTabSz="457200" rtl="0" eaLnBrk="1" fontAlgn="auto" latinLnBrk="0" hangingPunct="1">
                        <a:lnSpc>
                          <a:spcPct val="100000"/>
                        </a:lnSpc>
                        <a:spcBef>
                          <a:spcPts val="0"/>
                        </a:spcBef>
                        <a:spcAft>
                          <a:spcPts val="6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The percentage of expedited prior authorization requests that were denied </a:t>
                      </a:r>
                    </a:p>
                    <a:p>
                      <a:pPr marL="285750" marR="0" lvl="0" indent="-285750" algn="l" defTabSz="457200" rtl="0" eaLnBrk="1" fontAlgn="auto" latinLnBrk="0" hangingPunct="1">
                        <a:lnSpc>
                          <a:spcPct val="100000"/>
                        </a:lnSpc>
                        <a:spcBef>
                          <a:spcPts val="0"/>
                        </a:spcBef>
                        <a:spcAft>
                          <a:spcPts val="6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The average and median time that elapsed between the submission of a request and a determination by the payer, plan, or issuer, for standard prior authorizations</a:t>
                      </a:r>
                    </a:p>
                    <a:p>
                      <a:pPr marL="285750" marR="0" lvl="0" indent="-285750" algn="l" defTabSz="457200" rtl="0" eaLnBrk="1" fontAlgn="auto" latinLnBrk="0" hangingPunct="1">
                        <a:lnSpc>
                          <a:spcPct val="100000"/>
                        </a:lnSpc>
                        <a:spcBef>
                          <a:spcPts val="0"/>
                        </a:spcBef>
                        <a:spcAft>
                          <a:spcPts val="600"/>
                        </a:spcAft>
                        <a:buSzTx/>
                        <a:buFont typeface="Arial" panose="020B0604020202020204" pitchFamily="34" charset="0"/>
                        <a:buChar char="•"/>
                        <a:tabLst/>
                        <a:defRPr/>
                      </a:pPr>
                      <a:r>
                        <a:rPr kumimoji="0" lang="en-US" sz="1800" b="0" u="none" strike="noStrike" kern="1200" cap="none" spc="0" normalizeH="0" baseline="0" dirty="0">
                          <a:ln>
                            <a:noFill/>
                          </a:ln>
                          <a:solidFill>
                            <a:prstClr val="black"/>
                          </a:solidFill>
                          <a:effectLst/>
                          <a:uLnTx/>
                          <a:uFillTx/>
                        </a:rPr>
                        <a:t>The average and median time that elapsed between the submission of a request and a decision by the payer, plan, or issuer, for expedited prior authorizations </a:t>
                      </a:r>
                      <a:endParaRPr kumimoji="0" lang="en-US" sz="1800" b="0" i="0" u="none" strike="noStrike" kern="1200" cap="none" spc="0" normalizeH="0" baseline="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572422573"/>
                  </a:ext>
                </a:extLst>
              </a:tr>
            </a:tbl>
          </a:graphicData>
        </a:graphic>
      </p:graphicFrame>
      <p:sp>
        <p:nvSpPr>
          <p:cNvPr id="5" name="TextBox 4">
            <a:extLst>
              <a:ext uri="{FF2B5EF4-FFF2-40B4-BE49-F238E27FC236}">
                <a16:creationId xmlns:a16="http://schemas.microsoft.com/office/drawing/2014/main" id="{112197AA-071F-1F71-C891-70CECD6CFC8C}"/>
              </a:ext>
            </a:extLst>
          </p:cNvPr>
          <p:cNvSpPr txBox="1"/>
          <p:nvPr/>
        </p:nvSpPr>
        <p:spPr>
          <a:xfrm>
            <a:off x="84426" y="6588274"/>
            <a:ext cx="1641796" cy="215444"/>
          </a:xfrm>
          <a:prstGeom prst="rect">
            <a:avLst/>
          </a:prstGeom>
          <a:noFill/>
        </p:spPr>
        <p:txBody>
          <a:bodyPr wrap="none" rtlCol="0">
            <a:spAutoFit/>
          </a:bodyPr>
          <a:lstStyle/>
          <a:p>
            <a:r>
              <a:rPr lang="en-US" sz="800" dirty="0">
                <a:solidFill>
                  <a:schemeClr val="bg1">
                    <a:lumMod val="50000"/>
                  </a:schemeClr>
                </a:solidFill>
              </a:rPr>
              <a:t>Business &amp; Systems Integration</a:t>
            </a:r>
          </a:p>
        </p:txBody>
      </p:sp>
      <p:sp>
        <p:nvSpPr>
          <p:cNvPr id="3" name="Slide Number Placeholder 2">
            <a:extLst>
              <a:ext uri="{FF2B5EF4-FFF2-40B4-BE49-F238E27FC236}">
                <a16:creationId xmlns:a16="http://schemas.microsoft.com/office/drawing/2014/main" id="{99570374-08B0-566D-F9D4-DAB953C38E8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53</a:t>
            </a:fld>
            <a:endParaRPr lang="en-US" altLang="en-US" dirty="0"/>
          </a:p>
        </p:txBody>
      </p:sp>
    </p:spTree>
    <p:extLst>
      <p:ext uri="{BB962C8B-B14F-4D97-AF65-F5344CB8AC3E}">
        <p14:creationId xmlns:p14="http://schemas.microsoft.com/office/powerpoint/2010/main" val="2251349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FB970-817C-8F6C-9673-6F04CC8C7FE9}"/>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D9D3A4F-6984-A9C2-48F0-54C931F73072}"/>
              </a:ext>
            </a:extLst>
          </p:cNvPr>
          <p:cNvSpPr txBox="1">
            <a:spLocks noGrp="1"/>
          </p:cNvSpPr>
          <p:nvPr>
            <p:ph type="title" idx="4294967295"/>
          </p:nvPr>
        </p:nvSpPr>
        <p:spPr>
          <a:xfrm>
            <a:off x="152665" y="264556"/>
            <a:ext cx="7073758" cy="840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mj-lt"/>
                <a:ea typeface="+mj-ea"/>
                <a:cs typeface="+mj-cs"/>
              </a:rPr>
              <a:t>What Providers Can Expect </a:t>
            </a:r>
            <a:br>
              <a:rPr kumimoji="0" lang="en-US" sz="3600" b="1" i="0" u="none" strike="noStrike" kern="1200" cap="none" spc="0" normalizeH="0" baseline="0" noProof="0" dirty="0">
                <a:ln>
                  <a:noFill/>
                </a:ln>
                <a:solidFill>
                  <a:srgbClr val="002060"/>
                </a:solidFill>
                <a:effectLst/>
                <a:uLnTx/>
                <a:uFillTx/>
                <a:latin typeface="+mj-lt"/>
                <a:ea typeface="+mj-ea"/>
                <a:cs typeface="+mj-cs"/>
              </a:rPr>
            </a:br>
            <a:r>
              <a:rPr kumimoji="0" lang="en-US" sz="3600" b="1" i="0" u="none" strike="noStrike" kern="1200" cap="none" spc="0" normalizeH="0" baseline="0" noProof="0" dirty="0">
                <a:ln>
                  <a:noFill/>
                </a:ln>
                <a:solidFill>
                  <a:srgbClr val="002060"/>
                </a:solidFill>
                <a:effectLst/>
                <a:uLnTx/>
                <a:uFillTx/>
                <a:latin typeface="+mj-lt"/>
                <a:ea typeface="+mj-ea"/>
                <a:cs typeface="+mj-cs"/>
              </a:rPr>
              <a:t>(slide 4 of 4)</a:t>
            </a:r>
          </a:p>
        </p:txBody>
      </p:sp>
      <p:graphicFrame>
        <p:nvGraphicFramePr>
          <p:cNvPr id="10" name="Table 9">
            <a:extLst>
              <a:ext uri="{FF2B5EF4-FFF2-40B4-BE49-F238E27FC236}">
                <a16:creationId xmlns:a16="http://schemas.microsoft.com/office/drawing/2014/main" id="{E164D125-7FF8-27CF-1ADD-6D2D68776374}"/>
              </a:ext>
            </a:extLst>
          </p:cNvPr>
          <p:cNvGraphicFramePr>
            <a:graphicFrameLocks noGrp="1"/>
          </p:cNvGraphicFramePr>
          <p:nvPr>
            <p:extLst>
              <p:ext uri="{D42A27DB-BD31-4B8C-83A1-F6EECF244321}">
                <p14:modId xmlns:p14="http://schemas.microsoft.com/office/powerpoint/2010/main" val="1129789425"/>
              </p:ext>
            </p:extLst>
          </p:nvPr>
        </p:nvGraphicFramePr>
        <p:xfrm>
          <a:off x="84427" y="1356888"/>
          <a:ext cx="8975148" cy="5455920"/>
        </p:xfrm>
        <a:graphic>
          <a:graphicData uri="http://schemas.openxmlformats.org/drawingml/2006/table">
            <a:tbl>
              <a:tblPr firstRow="1" bandRow="1">
                <a:tableStyleId>{3B4B98B0-60AC-42C2-AFA5-B58CD77FA1E5}</a:tableStyleId>
              </a:tblPr>
              <a:tblGrid>
                <a:gridCol w="1809028">
                  <a:extLst>
                    <a:ext uri="{9D8B030D-6E8A-4147-A177-3AD203B41FA5}">
                      <a16:colId xmlns:a16="http://schemas.microsoft.com/office/drawing/2014/main" val="3955959389"/>
                    </a:ext>
                  </a:extLst>
                </a:gridCol>
                <a:gridCol w="7166120">
                  <a:extLst>
                    <a:ext uri="{9D8B030D-6E8A-4147-A177-3AD203B41FA5}">
                      <a16:colId xmlns:a16="http://schemas.microsoft.com/office/drawing/2014/main" val="2729288733"/>
                    </a:ext>
                  </a:extLst>
                </a:gridCol>
              </a:tblGrid>
              <a:tr h="333366">
                <a:tc>
                  <a:txBody>
                    <a:bodyPr/>
                    <a:lstStyle/>
                    <a:p>
                      <a:r>
                        <a:rPr lang="en-US" dirty="0"/>
                        <a:t>Item</a:t>
                      </a:r>
                    </a:p>
                  </a:txBody>
                  <a:tcPr/>
                </a:tc>
                <a:tc>
                  <a:txBody>
                    <a:bodyPr/>
                    <a:lstStyle/>
                    <a:p>
                      <a:r>
                        <a:rPr lang="en-US" dirty="0"/>
                        <a:t>Description Item</a:t>
                      </a:r>
                    </a:p>
                  </a:txBody>
                  <a:tcPr/>
                </a:tc>
                <a:extLst>
                  <a:ext uri="{0D108BD9-81ED-4DB2-BD59-A6C34878D82A}">
                    <a16:rowId xmlns:a16="http://schemas.microsoft.com/office/drawing/2014/main" val="93947573"/>
                  </a:ext>
                </a:extLst>
              </a:tr>
              <a:tr h="290638">
                <a:tc>
                  <a:txBody>
                    <a:bodyPr/>
                    <a:lstStyle/>
                    <a:p>
                      <a:pPr>
                        <a:lnSpc>
                          <a:spcPts val="2000"/>
                        </a:lnSpc>
                      </a:pPr>
                      <a:r>
                        <a:rPr kumimoji="0" lang="en-US" sz="1800" b="0" u="none" strike="noStrike" kern="1200" cap="none" spc="0" normalizeH="0" baseline="0" dirty="0">
                          <a:ln>
                            <a:noFill/>
                          </a:ln>
                          <a:solidFill>
                            <a:prstClr val="black"/>
                          </a:solidFill>
                          <a:effectLst/>
                          <a:uLnTx/>
                          <a:uFillTx/>
                          <a:latin typeface="Arial Narrow" panose="020B0606020202030204" pitchFamily="34" charset="0"/>
                        </a:rPr>
                        <a:t>mass.gov website </a:t>
                      </a:r>
                      <a:endParaRPr kumimoji="0" lang="en-US" sz="18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a:tc>
                <a:tc>
                  <a:txBody>
                    <a:bodyPr/>
                    <a:lstStyle/>
                    <a:p>
                      <a:pPr>
                        <a:lnSpc>
                          <a:spcPts val="2000"/>
                        </a:lnSpc>
                      </a:pPr>
                      <a:r>
                        <a:rPr kumimoji="0" lang="en-US" sz="1800" b="0" u="none" strike="noStrike" kern="1200" cap="none" spc="0" normalizeH="0" baseline="0" dirty="0">
                          <a:ln>
                            <a:noFill/>
                          </a:ln>
                          <a:solidFill>
                            <a:prstClr val="black"/>
                          </a:solidFill>
                          <a:effectLst/>
                          <a:uLnTx/>
                          <a:uFillTx/>
                          <a:latin typeface="Arial Narrow" panose="020B0606020202030204" pitchFamily="34" charset="0"/>
                        </a:rPr>
                        <a:t>New section specific to CMS Interoperability Requirements </a:t>
                      </a:r>
                      <a:endParaRPr kumimoji="0" lang="en-US" sz="18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a:tc>
                <a:extLst>
                  <a:ext uri="{0D108BD9-81ED-4DB2-BD59-A6C34878D82A}">
                    <a16:rowId xmlns:a16="http://schemas.microsoft.com/office/drawing/2014/main" val="2239444198"/>
                  </a:ext>
                </a:extLst>
              </a:tr>
              <a:tr h="683381">
                <a:tc>
                  <a:txBody>
                    <a:bodyPr/>
                    <a:lstStyle/>
                    <a:p>
                      <a:pPr marL="0" marR="0" lvl="0" algn="l" defTabSz="457200" rtl="0" eaLnBrk="1" fontAlgn="auto" latinLnBrk="0" hangingPunct="1">
                        <a:lnSpc>
                          <a:spcPts val="2000"/>
                        </a:lnSpc>
                        <a:spcBef>
                          <a:spcPts val="0"/>
                        </a:spcBef>
                        <a:spcAft>
                          <a:spcPts val="0"/>
                        </a:spcAft>
                        <a:buSzTx/>
                        <a:tabLst/>
                        <a:defRPr/>
                      </a:pPr>
                      <a:r>
                        <a:rPr kumimoji="0" lang="en-US" sz="1800" b="0" u="none" strike="noStrike" kern="1200" cap="none" spc="0" normalizeH="0" baseline="0" dirty="0">
                          <a:ln>
                            <a:noFill/>
                          </a:ln>
                          <a:solidFill>
                            <a:prstClr val="black"/>
                          </a:solidFill>
                          <a:effectLst/>
                          <a:uLnTx/>
                          <a:uFillTx/>
                          <a:latin typeface="Arial Narrow" panose="020B0606020202030204" pitchFamily="34" charset="0"/>
                          <a:ea typeface="+mn-ea"/>
                          <a:cs typeface="+mn-cs"/>
                        </a:rPr>
                        <a:t>Provider Bulletin</a:t>
                      </a:r>
                    </a:p>
                  </a:txBody>
                  <a:tcPr/>
                </a:tc>
                <a:tc>
                  <a:txBody>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en-US" sz="1800" b="0" u="none" strike="noStrike" kern="1200" cap="none" spc="0" normalizeH="0" baseline="0" dirty="0">
                          <a:ln>
                            <a:noFill/>
                          </a:ln>
                          <a:solidFill>
                            <a:prstClr val="black"/>
                          </a:solidFill>
                          <a:effectLst/>
                          <a:uLnTx/>
                          <a:uFillTx/>
                          <a:latin typeface="Arial Narrow" panose="020B0606020202030204" pitchFamily="34" charset="0"/>
                          <a:ea typeface="+mn-ea"/>
                          <a:cs typeface="+mn-cs"/>
                        </a:rPr>
                        <a:t>To be released in November that will communicate background info related to the CMS requirements effective 1/1/2026 and 3/31/2026, how MassHealth plans to comply with the requirements and changes providers can expect to see</a:t>
                      </a:r>
                    </a:p>
                  </a:txBody>
                  <a:tcPr/>
                </a:tc>
                <a:extLst>
                  <a:ext uri="{0D108BD9-81ED-4DB2-BD59-A6C34878D82A}">
                    <a16:rowId xmlns:a16="http://schemas.microsoft.com/office/drawing/2014/main" val="314868699"/>
                  </a:ext>
                </a:extLst>
              </a:tr>
              <a:tr h="683381">
                <a:tc>
                  <a:txBody>
                    <a:bodyPr/>
                    <a:lstStyle/>
                    <a:p>
                      <a:pPr marL="0" marR="0" lvl="0" algn="l" defTabSz="457200" rtl="0" eaLnBrk="1" fontAlgn="auto" latinLnBrk="0" hangingPunct="1">
                        <a:lnSpc>
                          <a:spcPts val="2000"/>
                        </a:lnSpc>
                        <a:spcBef>
                          <a:spcPts val="0"/>
                        </a:spcBef>
                        <a:spcAft>
                          <a:spcPts val="0"/>
                        </a:spcAft>
                        <a:buSzTx/>
                        <a:tabLst/>
                        <a:defRPr/>
                      </a:pPr>
                      <a:r>
                        <a:rPr kumimoji="0" lang="en-US" sz="1800" b="0" u="none" strike="noStrike" kern="1200" cap="none" spc="0" normalizeH="0" baseline="0" dirty="0">
                          <a:ln>
                            <a:noFill/>
                          </a:ln>
                          <a:solidFill>
                            <a:prstClr val="black"/>
                          </a:solidFill>
                          <a:effectLst/>
                          <a:uLnTx/>
                          <a:uFillTx/>
                          <a:latin typeface="Arial Narrow" panose="020B0606020202030204" pitchFamily="34" charset="0"/>
                          <a:ea typeface="+mn-ea"/>
                          <a:cs typeface="+mn-cs"/>
                        </a:rPr>
                        <a:t>Banner Messaging</a:t>
                      </a:r>
                    </a:p>
                  </a:txBody>
                  <a:tcPr/>
                </a:tc>
                <a:tc>
                  <a:txBody>
                    <a:bodyPr/>
                    <a:lstStyle/>
                    <a:p>
                      <a:pPr>
                        <a:lnSpc>
                          <a:spcPts val="2000"/>
                        </a:lnSpc>
                        <a:spcAft>
                          <a:spcPts val="600"/>
                        </a:spcAft>
                      </a:pPr>
                      <a:r>
                        <a:rPr kumimoji="0" lang="en-US" sz="1800" b="0" u="none" strike="noStrike" kern="1200" cap="none" spc="0" normalizeH="0" baseline="0" dirty="0">
                          <a:ln>
                            <a:noFill/>
                          </a:ln>
                          <a:solidFill>
                            <a:prstClr val="black"/>
                          </a:solidFill>
                          <a:effectLst/>
                          <a:uLnTx/>
                          <a:uFillTx/>
                          <a:latin typeface="Arial Narrow" panose="020B0606020202030204" pitchFamily="34" charset="0"/>
                          <a:ea typeface="+mn-ea"/>
                          <a:cs typeface="+mn-cs"/>
                        </a:rPr>
                        <a:t>Initial messaging to communicate CMS requirements requiring MassHealth to adjudicate Prior Authorization requests (excluding drugs) within 7 calendar days, or 72 hours for expedited requests (1/1/2026 effective date)</a:t>
                      </a:r>
                    </a:p>
                    <a:p>
                      <a:pPr>
                        <a:lnSpc>
                          <a:spcPts val="2000"/>
                        </a:lnSpc>
                        <a:spcAft>
                          <a:spcPts val="600"/>
                        </a:spcAft>
                      </a:pPr>
                      <a:r>
                        <a:rPr kumimoji="0" lang="en-US" sz="1800" b="0" u="none" strike="noStrike" kern="1200" cap="none" spc="0" normalizeH="0" baseline="0" dirty="0">
                          <a:ln>
                            <a:noFill/>
                          </a:ln>
                          <a:solidFill>
                            <a:prstClr val="black"/>
                          </a:solidFill>
                          <a:effectLst/>
                          <a:uLnTx/>
                          <a:uFillTx/>
                          <a:latin typeface="Arial Narrow" panose="020B0606020202030204" pitchFamily="34" charset="0"/>
                        </a:rPr>
                        <a:t>MassHealth will post prior authorization metrics to mass.gov and update on an annual basis (3/31/2026 effective date).</a:t>
                      </a:r>
                      <a:endParaRPr kumimoji="0" lang="en-US" sz="1800" b="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p>
                      <a:pPr>
                        <a:lnSpc>
                          <a:spcPts val="2000"/>
                        </a:lnSpc>
                        <a:spcAft>
                          <a:spcPts val="600"/>
                        </a:spcAft>
                      </a:pPr>
                      <a:r>
                        <a:rPr kumimoji="0" lang="en-US" sz="1800" b="0" u="none" strike="noStrike" kern="1200" cap="none" spc="0" normalizeH="0" baseline="0" dirty="0">
                          <a:ln>
                            <a:noFill/>
                          </a:ln>
                          <a:solidFill>
                            <a:prstClr val="black"/>
                          </a:solidFill>
                          <a:effectLst/>
                          <a:uLnTx/>
                          <a:uFillTx/>
                          <a:latin typeface="Arial Narrow" panose="020B0606020202030204" pitchFamily="34" charset="0"/>
                          <a:ea typeface="+mn-ea"/>
                          <a:cs typeface="+mn-cs"/>
                        </a:rPr>
                        <a:t>Impacted payers to implement and maintain a Patient Access Application Programming Interface (API), a Provider Access API, a Payer-to-Payer API, and a Prior Authorization API (1/1/2027 effective date).  </a:t>
                      </a:r>
                      <a:endParaRPr kumimoji="0" lang="en-US" sz="1800" b="0" u="none" strike="noStrike" kern="1200" cap="none" spc="0" normalizeH="0" baseline="0" dirty="0">
                        <a:ln>
                          <a:noFill/>
                        </a:ln>
                        <a:solidFill>
                          <a:prstClr val="black"/>
                        </a:solidFill>
                        <a:effectLst/>
                        <a:highlight>
                          <a:srgbClr val="FFFF00"/>
                        </a:highlight>
                        <a:uLnTx/>
                        <a:uFillTx/>
                        <a:latin typeface="Arial Narrow" panose="020B0606020202030204" pitchFamily="34" charset="0"/>
                        <a:ea typeface="+mn-ea"/>
                        <a:cs typeface="+mn-cs"/>
                      </a:endParaRPr>
                    </a:p>
                  </a:txBody>
                  <a:tcPr/>
                </a:tc>
                <a:extLst>
                  <a:ext uri="{0D108BD9-81ED-4DB2-BD59-A6C34878D82A}">
                    <a16:rowId xmlns:a16="http://schemas.microsoft.com/office/drawing/2014/main" val="1401990155"/>
                  </a:ext>
                </a:extLst>
              </a:tr>
              <a:tr h="683381">
                <a:tc>
                  <a:txBody>
                    <a:bodyPr/>
                    <a:lstStyle/>
                    <a:p>
                      <a:pPr marL="0" marR="0" lvl="0" algn="l" defTabSz="457200" rtl="0" eaLnBrk="1" fontAlgn="auto" latinLnBrk="0" hangingPunct="1">
                        <a:lnSpc>
                          <a:spcPts val="2000"/>
                        </a:lnSpc>
                        <a:spcBef>
                          <a:spcPts val="0"/>
                        </a:spcBef>
                        <a:spcAft>
                          <a:spcPts val="0"/>
                        </a:spcAft>
                        <a:buSzTx/>
                        <a:tabLst/>
                        <a:defRPr/>
                      </a:pPr>
                      <a:r>
                        <a:rPr kumimoji="0" lang="en-US" sz="1800" b="0" u="none" strike="noStrike" kern="1200" cap="none" spc="0" normalizeH="0" baseline="0" dirty="0">
                          <a:ln>
                            <a:noFill/>
                          </a:ln>
                          <a:solidFill>
                            <a:prstClr val="black"/>
                          </a:solidFill>
                          <a:effectLst/>
                          <a:uLnTx/>
                          <a:uFillTx/>
                          <a:latin typeface="Arial Narrow" panose="020B0606020202030204" pitchFamily="34" charset="0"/>
                        </a:rPr>
                        <a:t>Information Sessions </a:t>
                      </a:r>
                      <a:endParaRPr kumimoji="0" lang="en-US" sz="18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a:tc>
                <a:tc>
                  <a:txBody>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en-US" sz="1800" b="0" u="none" strike="noStrike" kern="1200" cap="none" spc="0" normalizeH="0" baseline="0" dirty="0">
                          <a:ln>
                            <a:noFill/>
                          </a:ln>
                          <a:solidFill>
                            <a:prstClr val="black"/>
                          </a:solidFill>
                          <a:effectLst/>
                          <a:uLnTx/>
                          <a:uFillTx/>
                          <a:latin typeface="Arial Narrow" panose="020B0606020202030204" pitchFamily="34" charset="0"/>
                        </a:rPr>
                        <a:t>MassHealth will conduct a series of information sessions in November and December 2025, to provide an overview of the upcoming changes to the prior authorization processes and MMIS POSC modifications.  MassHealth providers impacted by these are encouraged to participate in the information sessions.  Please continue to monitor MassHealth communications for information regarding the sessions. </a:t>
                      </a:r>
                      <a:endParaRPr kumimoji="0" lang="en-US" sz="18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a:tc>
                <a:extLst>
                  <a:ext uri="{0D108BD9-81ED-4DB2-BD59-A6C34878D82A}">
                    <a16:rowId xmlns:a16="http://schemas.microsoft.com/office/drawing/2014/main" val="3011735818"/>
                  </a:ext>
                </a:extLst>
              </a:tr>
            </a:tbl>
          </a:graphicData>
        </a:graphic>
      </p:graphicFrame>
      <p:sp>
        <p:nvSpPr>
          <p:cNvPr id="5" name="TextBox 4">
            <a:extLst>
              <a:ext uri="{FF2B5EF4-FFF2-40B4-BE49-F238E27FC236}">
                <a16:creationId xmlns:a16="http://schemas.microsoft.com/office/drawing/2014/main" id="{F06F4DFE-FD73-A377-BDF4-A128B09021F5}"/>
              </a:ext>
            </a:extLst>
          </p:cNvPr>
          <p:cNvSpPr txBox="1"/>
          <p:nvPr/>
        </p:nvSpPr>
        <p:spPr>
          <a:xfrm>
            <a:off x="84426" y="6588274"/>
            <a:ext cx="1641796" cy="215444"/>
          </a:xfrm>
          <a:prstGeom prst="rect">
            <a:avLst/>
          </a:prstGeom>
          <a:noFill/>
        </p:spPr>
        <p:txBody>
          <a:bodyPr wrap="none" rtlCol="0">
            <a:spAutoFit/>
          </a:bodyPr>
          <a:lstStyle/>
          <a:p>
            <a:r>
              <a:rPr lang="en-US" sz="800" dirty="0">
                <a:solidFill>
                  <a:schemeClr val="bg1">
                    <a:lumMod val="50000"/>
                  </a:schemeClr>
                </a:solidFill>
              </a:rPr>
              <a:t>Business &amp; Systems Integration</a:t>
            </a:r>
          </a:p>
        </p:txBody>
      </p:sp>
      <p:sp>
        <p:nvSpPr>
          <p:cNvPr id="3" name="Slide Number Placeholder 2">
            <a:extLst>
              <a:ext uri="{FF2B5EF4-FFF2-40B4-BE49-F238E27FC236}">
                <a16:creationId xmlns:a16="http://schemas.microsoft.com/office/drawing/2014/main" id="{807CA2C1-69E2-03D4-B00D-4499781C16E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54</a:t>
            </a:fld>
            <a:endParaRPr lang="en-US" altLang="en-US" dirty="0"/>
          </a:p>
        </p:txBody>
      </p:sp>
    </p:spTree>
    <p:extLst>
      <p:ext uri="{BB962C8B-B14F-4D97-AF65-F5344CB8AC3E}">
        <p14:creationId xmlns:p14="http://schemas.microsoft.com/office/powerpoint/2010/main" val="1162715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97864" y="2351782"/>
            <a:ext cx="682873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200" b="1" i="0" u="none" strike="noStrike" kern="1200" cap="none" spc="0" normalizeH="0" baseline="0" noProof="0" dirty="0">
                <a:ln>
                  <a:noFill/>
                </a:ln>
                <a:solidFill>
                  <a:srgbClr val="002D5B"/>
                </a:solidFill>
                <a:effectLst/>
                <a:uLnTx/>
                <a:uFillTx/>
                <a:latin typeface="Calibri" panose="020F0502020204030204" pitchFamily="34" charset="0"/>
                <a:ea typeface="Calibri" panose="020F0502020204030204" pitchFamily="34" charset="0"/>
                <a:cs typeface="Calibri" panose="020F0502020204030204" pitchFamily="34" charset="0"/>
              </a:rPr>
              <a:t>Provider Online Service Center (POSC) User Functionality Updates</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F052130-30A2-BB6B-F966-94B032190D48}"/>
              </a:ext>
            </a:extLst>
          </p:cNvPr>
          <p:cNvSpPr txBox="1"/>
          <p:nvPr/>
        </p:nvSpPr>
        <p:spPr>
          <a:xfrm>
            <a:off x="1227747" y="3835153"/>
            <a:ext cx="6968971" cy="1384995"/>
          </a:xfrm>
          <a:prstGeom prst="rect">
            <a:avLst/>
          </a:prstGeom>
          <a:noFill/>
        </p:spPr>
        <p:txBody>
          <a:bodyPr wrap="square" rtlCol="0">
            <a:spAutoFit/>
          </a:bodyPr>
          <a:lstStyle/>
          <a:p>
            <a:pPr algn="ctr"/>
            <a:r>
              <a:rPr lang="en-US" sz="2800" dirty="0">
                <a:solidFill>
                  <a:srgbClr val="002060"/>
                </a:solidFill>
              </a:rPr>
              <a:t>Presented by Nestor Rivera, </a:t>
            </a:r>
          </a:p>
          <a:p>
            <a:pPr algn="ctr"/>
            <a:r>
              <a:rPr lang="en-US" sz="2800" dirty="0">
                <a:solidFill>
                  <a:srgbClr val="002060"/>
                </a:solidFill>
              </a:rPr>
              <a:t>Senior Provider Relations Specialist, </a:t>
            </a:r>
          </a:p>
          <a:p>
            <a:pPr algn="ctr"/>
            <a:r>
              <a:rPr lang="en-US" sz="2800" dirty="0">
                <a:solidFill>
                  <a:srgbClr val="002060"/>
                </a:solidFill>
              </a:rPr>
              <a:t>MassHealth Business Support Services</a:t>
            </a:r>
          </a:p>
        </p:txBody>
      </p:sp>
      <p:sp>
        <p:nvSpPr>
          <p:cNvPr id="2" name="Slide Number Placeholder 1">
            <a:extLst>
              <a:ext uri="{FF2B5EF4-FFF2-40B4-BE49-F238E27FC236}">
                <a16:creationId xmlns:a16="http://schemas.microsoft.com/office/drawing/2014/main" id="{180A7527-8B61-8281-695B-E87E75288A3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EAADC162-776C-4996-B2F6-7720B30F3999}" type="slidenum">
              <a:rPr lang="en-US" altLang="en-US" smtClean="0"/>
              <a:pPr>
                <a:defRPr/>
              </a:pPr>
              <a:t>55</a:t>
            </a:fld>
            <a:endParaRPr lang="en-US" altLang="en-US" dirty="0"/>
          </a:p>
        </p:txBody>
      </p:sp>
    </p:spTree>
    <p:custDataLst>
      <p:tags r:id="rId1"/>
    </p:custDataLst>
    <p:extLst>
      <p:ext uri="{BB962C8B-B14F-4D97-AF65-F5344CB8AC3E}">
        <p14:creationId xmlns:p14="http://schemas.microsoft.com/office/powerpoint/2010/main" val="15077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6335-4CFA-49EF-82A0-957A2834D236}"/>
              </a:ext>
            </a:extLst>
          </p:cNvPr>
          <p:cNvSpPr>
            <a:spLocks noGrp="1"/>
          </p:cNvSpPr>
          <p:nvPr>
            <p:ph type="title"/>
          </p:nvPr>
        </p:nvSpPr>
        <p:spPr>
          <a:xfrm>
            <a:off x="457200" y="136525"/>
            <a:ext cx="6553200" cy="838200"/>
          </a:xfrm>
        </p:spPr>
        <p:txBody>
          <a:bodyPr/>
          <a:lstStyle/>
          <a:p>
            <a:r>
              <a:rPr lang="en-US" sz="3600" dirty="0"/>
              <a:t>Overview (POSC)</a:t>
            </a:r>
          </a:p>
        </p:txBody>
      </p:sp>
      <p:sp>
        <p:nvSpPr>
          <p:cNvPr id="3" name="Content Placeholder 2">
            <a:extLst>
              <a:ext uri="{FF2B5EF4-FFF2-40B4-BE49-F238E27FC236}">
                <a16:creationId xmlns:a16="http://schemas.microsoft.com/office/drawing/2014/main" id="{D0ADAD21-C4A3-E11C-2CC1-38E92812F7B5}"/>
              </a:ext>
            </a:extLst>
          </p:cNvPr>
          <p:cNvSpPr>
            <a:spLocks noGrp="1"/>
          </p:cNvSpPr>
          <p:nvPr>
            <p:ph idx="1"/>
          </p:nvPr>
        </p:nvSpPr>
        <p:spPr/>
        <p:txBody>
          <a:bodyPr/>
          <a:lstStyle/>
          <a:p>
            <a:pPr marL="0" indent="0">
              <a:buNone/>
            </a:pPr>
            <a:r>
              <a:rPr lang="en-US" sz="2000" dirty="0"/>
              <a:t>Effective September 15, 2025, the Provider Online Service Center (POSC) will be updated with the following functionality:</a:t>
            </a:r>
          </a:p>
          <a:p>
            <a:r>
              <a:rPr lang="en-US" sz="2000" dirty="0"/>
              <a:t>All users</a:t>
            </a:r>
          </a:p>
          <a:p>
            <a:pPr lvl="1">
              <a:buFont typeface="Arial" panose="020B0604020202020204" pitchFamily="34" charset="0"/>
              <a:buChar char="•"/>
            </a:pPr>
            <a:r>
              <a:rPr lang="en-US" sz="2000" dirty="0"/>
              <a:t>POSC User Roles – allows users to see POSC User roles and descriptions</a:t>
            </a:r>
          </a:p>
          <a:p>
            <a:pPr lvl="1">
              <a:buFont typeface="Arial" panose="020B0604020202020204" pitchFamily="34" charset="0"/>
              <a:buChar char="•"/>
            </a:pPr>
            <a:r>
              <a:rPr lang="en-US" sz="2000" dirty="0"/>
              <a:t>Primary User Search - allows users to identify the Primary User(s) for their assigned PIDSLs</a:t>
            </a:r>
          </a:p>
          <a:p>
            <a:r>
              <a:rPr lang="en-US" sz="2000" dirty="0"/>
              <a:t>Primary Users </a:t>
            </a:r>
          </a:p>
          <a:p>
            <a:pPr lvl="1">
              <a:buFont typeface="Arial" panose="020B0604020202020204" pitchFamily="34" charset="0"/>
              <a:buChar char="•"/>
            </a:pPr>
            <a:r>
              <a:rPr lang="en-US" sz="2000" dirty="0"/>
              <a:t>Manage Subordinate Accounts - view linked vs. unlinked subordinate accounts</a:t>
            </a:r>
          </a:p>
          <a:p>
            <a:pPr lvl="1">
              <a:buFont typeface="Arial" panose="020B0604020202020204" pitchFamily="34" charset="0"/>
              <a:buChar char="•"/>
            </a:pPr>
            <a:r>
              <a:rPr lang="en-US" sz="2000" dirty="0"/>
              <a:t>Primary User Report - allows the Primary User to generate and export a report that contains all users for a given PIDSL</a:t>
            </a:r>
          </a:p>
          <a:p>
            <a:pPr marL="0" indent="0">
              <a:buNone/>
            </a:pPr>
            <a:endParaRPr lang="en-US" sz="2000" dirty="0"/>
          </a:p>
        </p:txBody>
      </p:sp>
      <p:sp>
        <p:nvSpPr>
          <p:cNvPr id="4" name="Slide Number Placeholder 3">
            <a:extLst>
              <a:ext uri="{FF2B5EF4-FFF2-40B4-BE49-F238E27FC236}">
                <a16:creationId xmlns:a16="http://schemas.microsoft.com/office/drawing/2014/main" id="{DA0AB7D8-4466-6D8E-2D5A-9007DD18D1E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56</a:t>
            </a:fld>
            <a:endParaRPr lang="en-US" altLang="en-US" dirty="0"/>
          </a:p>
        </p:txBody>
      </p:sp>
    </p:spTree>
    <p:extLst>
      <p:ext uri="{BB962C8B-B14F-4D97-AF65-F5344CB8AC3E}">
        <p14:creationId xmlns:p14="http://schemas.microsoft.com/office/powerpoint/2010/main" val="2264244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836C3D-262D-583D-7A24-FAAA31676A6C}"/>
              </a:ext>
            </a:extLst>
          </p:cNvPr>
          <p:cNvSpPr>
            <a:spLocks noGrp="1"/>
          </p:cNvSpPr>
          <p:nvPr>
            <p:ph type="title"/>
          </p:nvPr>
        </p:nvSpPr>
        <p:spPr/>
        <p:txBody>
          <a:bodyPr/>
          <a:lstStyle/>
          <a:p>
            <a:r>
              <a:rPr lang="en-US" sz="3600" dirty="0"/>
              <a:t>POSC User Roles</a:t>
            </a:r>
          </a:p>
        </p:txBody>
      </p:sp>
      <p:sp>
        <p:nvSpPr>
          <p:cNvPr id="4" name="Content Placeholder 3">
            <a:extLst>
              <a:ext uri="{FF2B5EF4-FFF2-40B4-BE49-F238E27FC236}">
                <a16:creationId xmlns:a16="http://schemas.microsoft.com/office/drawing/2014/main" id="{ED77D419-4407-79D0-9AE5-169E48318071}"/>
              </a:ext>
            </a:extLst>
          </p:cNvPr>
          <p:cNvSpPr>
            <a:spLocks noGrp="1"/>
          </p:cNvSpPr>
          <p:nvPr>
            <p:ph sz="half" idx="1"/>
          </p:nvPr>
        </p:nvSpPr>
        <p:spPr>
          <a:xfrm>
            <a:off x="477579" y="1651958"/>
            <a:ext cx="4038600" cy="4333461"/>
          </a:xfrm>
        </p:spPr>
        <p:txBody>
          <a:bodyPr/>
          <a:lstStyle/>
          <a:p>
            <a:r>
              <a:rPr lang="en-US" sz="2200" dirty="0"/>
              <a:t>This is a read-only function available to all users upon login</a:t>
            </a:r>
          </a:p>
          <a:p>
            <a:r>
              <a:rPr lang="en-US" sz="2200" dirty="0"/>
              <a:t>The purpose of the function is informational and will allow users to see available roles that may be assigned to a POSC account</a:t>
            </a:r>
          </a:p>
          <a:p>
            <a:r>
              <a:rPr lang="en-US" sz="2200" dirty="0"/>
              <a:t>Additionally, each role will display a description for what abilities this role will grant the user</a:t>
            </a:r>
          </a:p>
        </p:txBody>
      </p:sp>
      <p:pic>
        <p:nvPicPr>
          <p:cNvPr id="6" name="Content Placeholder 5" descr="Main navigation screen upon login showing POSC User Roles option.">
            <a:extLst>
              <a:ext uri="{FF2B5EF4-FFF2-40B4-BE49-F238E27FC236}">
                <a16:creationId xmlns:a16="http://schemas.microsoft.com/office/drawing/2014/main" id="{C3F3E481-8739-E661-FF4D-BE92A11BA7A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5351" y="1651958"/>
            <a:ext cx="2870097" cy="4901242"/>
          </a:xfrm>
        </p:spPr>
      </p:pic>
      <p:sp>
        <p:nvSpPr>
          <p:cNvPr id="2" name="Arrow: Down 1" descr="Red Arrow pointing to POSC User Roles option.">
            <a:extLst>
              <a:ext uri="{FF2B5EF4-FFF2-40B4-BE49-F238E27FC236}">
                <a16:creationId xmlns:a16="http://schemas.microsoft.com/office/drawing/2014/main" id="{21A0FC1A-2868-A828-13BF-46FCD534A8BF}"/>
              </a:ext>
              <a:ext uri="{C183D7F6-B498-43B3-948B-1728B52AA6E4}">
                <adec:decorative xmlns:adec="http://schemas.microsoft.com/office/drawing/2017/decorative" val="0"/>
              </a:ext>
            </a:extLst>
          </p:cNvPr>
          <p:cNvSpPr/>
          <p:nvPr/>
        </p:nvSpPr>
        <p:spPr>
          <a:xfrm rot="5400000">
            <a:off x="8080012" y="1906031"/>
            <a:ext cx="556592" cy="616226"/>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A7B899AE-CB3A-244F-35FE-C230D1D2D8B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09E8A472-2228-491D-94C1-73A97D57453E}" type="slidenum">
              <a:rPr lang="en-US" altLang="en-US" smtClean="0"/>
              <a:pPr>
                <a:defRPr/>
              </a:pPr>
              <a:t>57</a:t>
            </a:fld>
            <a:endParaRPr lang="en-US" altLang="en-US" dirty="0"/>
          </a:p>
        </p:txBody>
      </p:sp>
    </p:spTree>
    <p:extLst>
      <p:ext uri="{BB962C8B-B14F-4D97-AF65-F5344CB8AC3E}">
        <p14:creationId xmlns:p14="http://schemas.microsoft.com/office/powerpoint/2010/main" val="861358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A80C5-EF8E-FCB0-E852-D470DC6586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9EF2B9-E4BF-9F69-F9C1-08ED35852F7E}"/>
              </a:ext>
            </a:extLst>
          </p:cNvPr>
          <p:cNvSpPr>
            <a:spLocks noGrp="1"/>
          </p:cNvSpPr>
          <p:nvPr>
            <p:ph type="title"/>
          </p:nvPr>
        </p:nvSpPr>
        <p:spPr/>
        <p:txBody>
          <a:bodyPr/>
          <a:lstStyle/>
          <a:p>
            <a:r>
              <a:rPr lang="en-US" sz="3600" dirty="0"/>
              <a:t>Primary User Search</a:t>
            </a:r>
          </a:p>
        </p:txBody>
      </p:sp>
      <p:sp>
        <p:nvSpPr>
          <p:cNvPr id="4" name="Content Placeholder 3">
            <a:extLst>
              <a:ext uri="{FF2B5EF4-FFF2-40B4-BE49-F238E27FC236}">
                <a16:creationId xmlns:a16="http://schemas.microsoft.com/office/drawing/2014/main" id="{7653B0EE-470F-FF34-D17D-F1F2AE4DCCE4}"/>
              </a:ext>
            </a:extLst>
          </p:cNvPr>
          <p:cNvSpPr>
            <a:spLocks noGrp="1"/>
          </p:cNvSpPr>
          <p:nvPr>
            <p:ph sz="half" idx="1"/>
          </p:nvPr>
        </p:nvSpPr>
        <p:spPr>
          <a:xfrm>
            <a:off x="457200" y="1628992"/>
            <a:ext cx="4227443" cy="4887764"/>
          </a:xfrm>
        </p:spPr>
        <p:txBody>
          <a:bodyPr/>
          <a:lstStyle/>
          <a:p>
            <a:r>
              <a:rPr lang="en-US" sz="2200" dirty="0"/>
              <a:t>The Primary User Search function is available to all users upon login</a:t>
            </a:r>
          </a:p>
          <a:p>
            <a:r>
              <a:rPr lang="en-US" sz="2200" dirty="0"/>
              <a:t>This function provides the ability for users to view the Primary User(s) for each of their assigned PIDSLs</a:t>
            </a:r>
          </a:p>
          <a:p>
            <a:r>
              <a:rPr lang="en-US" sz="2200" dirty="0"/>
              <a:t>The purpose is to allow users to identify the appropriate contact, the Primary User, for access issues on the POSC; thereby eliminating the need to contact customer service for this information</a:t>
            </a:r>
          </a:p>
        </p:txBody>
      </p:sp>
      <p:pic>
        <p:nvPicPr>
          <p:cNvPr id="9" name="Content Placeholder 8" descr="Main navigation upon login showing Primary User Search option.">
            <a:extLst>
              <a:ext uri="{FF2B5EF4-FFF2-40B4-BE49-F238E27FC236}">
                <a16:creationId xmlns:a16="http://schemas.microsoft.com/office/drawing/2014/main" id="{FFCF4D42-20D4-251C-E35D-E9135E65E7C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8746" y="1592549"/>
            <a:ext cx="2883308" cy="4960651"/>
          </a:xfrm>
        </p:spPr>
      </p:pic>
      <p:sp>
        <p:nvSpPr>
          <p:cNvPr id="2" name="Arrow: Down 1" descr="Red Arrow pointing to Primary User Search option.">
            <a:extLst>
              <a:ext uri="{FF2B5EF4-FFF2-40B4-BE49-F238E27FC236}">
                <a16:creationId xmlns:a16="http://schemas.microsoft.com/office/drawing/2014/main" id="{AFE8BD69-35FA-EC6A-A921-A4FCB6E112DC}"/>
              </a:ext>
              <a:ext uri="{C183D7F6-B498-43B3-948B-1728B52AA6E4}">
                <adec:decorative xmlns:adec="http://schemas.microsoft.com/office/drawing/2017/decorative" val="0"/>
              </a:ext>
            </a:extLst>
          </p:cNvPr>
          <p:cNvSpPr/>
          <p:nvPr/>
        </p:nvSpPr>
        <p:spPr>
          <a:xfrm rot="5400000">
            <a:off x="8173758" y="2074996"/>
            <a:ext cx="556592" cy="616226"/>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F7C2C9CA-756B-A153-2F09-7BA0B4995B9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09E8A472-2228-491D-94C1-73A97D57453E}" type="slidenum">
              <a:rPr lang="en-US" altLang="en-US" smtClean="0"/>
              <a:pPr>
                <a:defRPr/>
              </a:pPr>
              <a:t>58</a:t>
            </a:fld>
            <a:endParaRPr lang="en-US" altLang="en-US" dirty="0"/>
          </a:p>
        </p:txBody>
      </p:sp>
    </p:spTree>
    <p:extLst>
      <p:ext uri="{BB962C8B-B14F-4D97-AF65-F5344CB8AC3E}">
        <p14:creationId xmlns:p14="http://schemas.microsoft.com/office/powerpoint/2010/main" val="1443679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E5E89-D6FF-CD5B-F196-4FEC9BABBF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151C5F-F30D-C15E-10C8-1864671E3563}"/>
              </a:ext>
            </a:extLst>
          </p:cNvPr>
          <p:cNvSpPr>
            <a:spLocks noGrp="1"/>
          </p:cNvSpPr>
          <p:nvPr>
            <p:ph type="title"/>
          </p:nvPr>
        </p:nvSpPr>
        <p:spPr>
          <a:xfrm>
            <a:off x="457200" y="304800"/>
            <a:ext cx="6788426" cy="715963"/>
          </a:xfrm>
        </p:spPr>
        <p:txBody>
          <a:bodyPr/>
          <a:lstStyle/>
          <a:p>
            <a:r>
              <a:rPr lang="en-US" sz="3600" dirty="0"/>
              <a:t>Manage Subordinate Accounts</a:t>
            </a:r>
          </a:p>
        </p:txBody>
      </p:sp>
      <p:sp>
        <p:nvSpPr>
          <p:cNvPr id="4" name="Content Placeholder 3">
            <a:extLst>
              <a:ext uri="{FF2B5EF4-FFF2-40B4-BE49-F238E27FC236}">
                <a16:creationId xmlns:a16="http://schemas.microsoft.com/office/drawing/2014/main" id="{DF9C562F-B9DF-4B79-8AD4-73771407BCAC}"/>
              </a:ext>
            </a:extLst>
          </p:cNvPr>
          <p:cNvSpPr>
            <a:spLocks noGrp="1"/>
          </p:cNvSpPr>
          <p:nvPr>
            <p:ph sz="half" idx="1"/>
          </p:nvPr>
        </p:nvSpPr>
        <p:spPr>
          <a:xfrm>
            <a:off x="536713" y="2178846"/>
            <a:ext cx="4227443" cy="3648686"/>
          </a:xfrm>
        </p:spPr>
        <p:txBody>
          <a:bodyPr/>
          <a:lstStyle/>
          <a:p>
            <a:pPr marL="0" indent="0">
              <a:buNone/>
            </a:pPr>
            <a:r>
              <a:rPr lang="en-US" sz="2200" dirty="0"/>
              <a:t>The </a:t>
            </a:r>
            <a:r>
              <a:rPr lang="en-US" sz="2200" b="1" dirty="0"/>
              <a:t>Manage Subordinate Accounts </a:t>
            </a:r>
            <a:r>
              <a:rPr lang="en-US" sz="2200" dirty="0"/>
              <a:t>service has been updated to allow primary users to filter between:</a:t>
            </a:r>
          </a:p>
          <a:p>
            <a:pPr>
              <a:spcBef>
                <a:spcPts val="1200"/>
              </a:spcBef>
            </a:pPr>
            <a:r>
              <a:rPr lang="en-US" sz="2200" dirty="0"/>
              <a:t>Currently linked accounts</a:t>
            </a:r>
          </a:p>
          <a:p>
            <a:pPr>
              <a:spcBef>
                <a:spcPts val="1200"/>
              </a:spcBef>
            </a:pPr>
            <a:r>
              <a:rPr lang="en-US" sz="2200" dirty="0"/>
              <a:t>Previously linked accounts</a:t>
            </a:r>
          </a:p>
          <a:p>
            <a:pPr marL="0" indent="0">
              <a:spcBef>
                <a:spcPts val="2400"/>
              </a:spcBef>
              <a:buNone/>
            </a:pPr>
            <a:r>
              <a:rPr lang="en-US" sz="2200" dirty="0"/>
              <a:t>This will allow Primary Users to better manage subordinate account access</a:t>
            </a:r>
          </a:p>
        </p:txBody>
      </p:sp>
      <p:pic>
        <p:nvPicPr>
          <p:cNvPr id="7" name="Content Placeholder 6" descr="Main navigation screen upon login showing Manager Subordinate Accounts option.">
            <a:extLst>
              <a:ext uri="{FF2B5EF4-FFF2-40B4-BE49-F238E27FC236}">
                <a16:creationId xmlns:a16="http://schemas.microsoft.com/office/drawing/2014/main" id="{26103EBD-C4A5-E791-0E21-A000E37964E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4166" y="1767943"/>
            <a:ext cx="2466667" cy="4190476"/>
          </a:xfrm>
        </p:spPr>
      </p:pic>
      <p:sp>
        <p:nvSpPr>
          <p:cNvPr id="2" name="Arrow: Down 1" descr="Red Arrow pointing to Manage Subordinate Accounts option.">
            <a:extLst>
              <a:ext uri="{FF2B5EF4-FFF2-40B4-BE49-F238E27FC236}">
                <a16:creationId xmlns:a16="http://schemas.microsoft.com/office/drawing/2014/main" id="{C37141A3-164B-0855-2141-DB761AFBB09F}"/>
              </a:ext>
              <a:ext uri="{C183D7F6-B498-43B3-948B-1728B52AA6E4}">
                <adec:decorative xmlns:adec="http://schemas.microsoft.com/office/drawing/2017/decorative" val="0"/>
              </a:ext>
            </a:extLst>
          </p:cNvPr>
          <p:cNvSpPr/>
          <p:nvPr/>
        </p:nvSpPr>
        <p:spPr>
          <a:xfrm rot="5400000">
            <a:off x="7622537" y="3973372"/>
            <a:ext cx="556592" cy="616226"/>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85DC1F7-4EC5-402F-09B3-906ED44A03C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09E8A472-2228-491D-94C1-73A97D57453E}" type="slidenum">
              <a:rPr lang="en-US" altLang="en-US" smtClean="0"/>
              <a:pPr>
                <a:defRPr/>
              </a:pPr>
              <a:t>59</a:t>
            </a:fld>
            <a:endParaRPr lang="en-US" altLang="en-US" dirty="0"/>
          </a:p>
        </p:txBody>
      </p:sp>
    </p:spTree>
    <p:extLst>
      <p:ext uri="{BB962C8B-B14F-4D97-AF65-F5344CB8AC3E}">
        <p14:creationId xmlns:p14="http://schemas.microsoft.com/office/powerpoint/2010/main" val="56097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263721" y="136525"/>
            <a:ext cx="7459851"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1 of 9) </a:t>
            </a:r>
          </a:p>
        </p:txBody>
      </p:sp>
      <p:graphicFrame>
        <p:nvGraphicFramePr>
          <p:cNvPr id="3" name="Table 2">
            <a:extLst>
              <a:ext uri="{FF2B5EF4-FFF2-40B4-BE49-F238E27FC236}">
                <a16:creationId xmlns:a16="http://schemas.microsoft.com/office/drawing/2014/main" id="{FD52051F-56B4-D21D-B9CD-9E0AB459681D}"/>
              </a:ext>
            </a:extLst>
          </p:cNvPr>
          <p:cNvGraphicFramePr>
            <a:graphicFrameLocks noGrp="1"/>
          </p:cNvGraphicFramePr>
          <p:nvPr>
            <p:extLst>
              <p:ext uri="{D42A27DB-BD31-4B8C-83A1-F6EECF244321}">
                <p14:modId xmlns:p14="http://schemas.microsoft.com/office/powerpoint/2010/main" val="2715808287"/>
              </p:ext>
            </p:extLst>
          </p:nvPr>
        </p:nvGraphicFramePr>
        <p:xfrm>
          <a:off x="157019" y="1414136"/>
          <a:ext cx="8829965" cy="4023257"/>
        </p:xfrm>
        <a:graphic>
          <a:graphicData uri="http://schemas.openxmlformats.org/drawingml/2006/table">
            <a:tbl>
              <a:tblPr firstRow="1" firstCol="1" bandRow="1">
                <a:tableStyleId>{5C22544A-7EE6-4342-B048-85BDC9FD1C3A}</a:tableStyleId>
              </a:tblPr>
              <a:tblGrid>
                <a:gridCol w="210133">
                  <a:extLst>
                    <a:ext uri="{9D8B030D-6E8A-4147-A177-3AD203B41FA5}">
                      <a16:colId xmlns:a16="http://schemas.microsoft.com/office/drawing/2014/main" val="632897198"/>
                    </a:ext>
                  </a:extLst>
                </a:gridCol>
                <a:gridCol w="2004390">
                  <a:extLst>
                    <a:ext uri="{9D8B030D-6E8A-4147-A177-3AD203B41FA5}">
                      <a16:colId xmlns:a16="http://schemas.microsoft.com/office/drawing/2014/main" val="3648586897"/>
                    </a:ext>
                  </a:extLst>
                </a:gridCol>
                <a:gridCol w="2646121">
                  <a:extLst>
                    <a:ext uri="{9D8B030D-6E8A-4147-A177-3AD203B41FA5}">
                      <a16:colId xmlns:a16="http://schemas.microsoft.com/office/drawing/2014/main" val="3906666457"/>
                    </a:ext>
                  </a:extLst>
                </a:gridCol>
                <a:gridCol w="1879665">
                  <a:extLst>
                    <a:ext uri="{9D8B030D-6E8A-4147-A177-3AD203B41FA5}">
                      <a16:colId xmlns:a16="http://schemas.microsoft.com/office/drawing/2014/main" val="61968432"/>
                    </a:ext>
                  </a:extLst>
                </a:gridCol>
                <a:gridCol w="2089656">
                  <a:extLst>
                    <a:ext uri="{9D8B030D-6E8A-4147-A177-3AD203B41FA5}">
                      <a16:colId xmlns:a16="http://schemas.microsoft.com/office/drawing/2014/main" val="1742267909"/>
                    </a:ext>
                  </a:extLst>
                </a:gridCol>
              </a:tblGrid>
              <a:tr h="578849">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1148136">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a:t>
                      </a:r>
                    </a:p>
                  </a:txBody>
                  <a:tcPr marL="9964" marR="9964" marT="0" marB="0" anchor="ctr"/>
                </a:tc>
                <a:tc>
                  <a:txBody>
                    <a:bodyPr/>
                    <a:lstStyle/>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Bellingham Medical Associates </a:t>
                      </a:r>
                    </a:p>
                  </a:txBody>
                  <a:tcPr marL="4763" marR="4763" marT="4763"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1003 S Main St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Bellingham, MA 02019</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extLst>
                  <a:ext uri="{0D108BD9-81ED-4DB2-BD59-A6C34878D82A}">
                    <a16:rowId xmlns:a16="http://schemas.microsoft.com/office/drawing/2014/main" val="1574537175"/>
                  </a:ext>
                </a:extLst>
              </a:tr>
              <a:tr h="1148136">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Blackstone Valley Family Physicians </a:t>
                      </a:r>
                    </a:p>
                  </a:txBody>
                  <a:tcPr marL="4763" marR="4763" marT="4763" marB="0" anchor="ctr"/>
                </a:tc>
                <a:tc>
                  <a:txBody>
                    <a:bodyPr/>
                    <a:lstStyle/>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100 Commerce Drive Northbridge, MA 01534</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Aft>
                          <a:spcPts val="60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279193585"/>
                  </a:ext>
                </a:extLst>
              </a:tr>
              <a:tr h="1148136">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Carlos Moreno MD PC</a:t>
                      </a:r>
                    </a:p>
                  </a:txBody>
                  <a:tcPr marL="4763" marR="4763" marT="4763" marB="0" anchor="ctr"/>
                </a:tc>
                <a:tc>
                  <a:txBody>
                    <a:bodyPr/>
                    <a:lstStyle/>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128 Carnegie Row Ste 106</a:t>
                      </a:r>
                    </a:p>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Norwood, MA 02062</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MCO</a:t>
                      </a:r>
                    </a:p>
                  </a:txBody>
                  <a:tcPr marL="51435" marR="51435" marT="0" marB="0" anchor="ctr"/>
                </a:tc>
                <a:tc>
                  <a:txBody>
                    <a:bodyPr/>
                    <a:lstStyle/>
                    <a:p>
                      <a:pPr marL="0" marR="0" algn="ctr">
                        <a:lnSpc>
                          <a:spcPct val="10000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Beth Israel Lahey Health (BILH) Performance Network ACO</a:t>
                      </a:r>
                    </a:p>
                  </a:txBody>
                  <a:tcPr marL="51435" marR="51435" marT="0" marB="0" anchor="ctr"/>
                </a:tc>
                <a:extLst>
                  <a:ext uri="{0D108BD9-81ED-4DB2-BD59-A6C34878D82A}">
                    <a16:rowId xmlns:a16="http://schemas.microsoft.com/office/drawing/2014/main" val="1199188744"/>
                  </a:ext>
                </a:extLst>
              </a:tr>
            </a:tbl>
          </a:graphicData>
        </a:graphic>
      </p:graphicFrame>
      <p:sp>
        <p:nvSpPr>
          <p:cNvPr id="4" name="Slide Number Placeholder 1">
            <a:extLst>
              <a:ext uri="{FF2B5EF4-FFF2-40B4-BE49-F238E27FC236}">
                <a16:creationId xmlns:a16="http://schemas.microsoft.com/office/drawing/2014/main" id="{4F65EE8E-25FC-049A-127B-DBF33BF13FC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6</a:t>
            </a:fld>
            <a:endParaRPr lang="en-US" altLang="en-US" dirty="0"/>
          </a:p>
        </p:txBody>
      </p:sp>
      <p:sp>
        <p:nvSpPr>
          <p:cNvPr id="5" name="Content Placeholder 2">
            <a:extLst>
              <a:ext uri="{FF2B5EF4-FFF2-40B4-BE49-F238E27FC236}">
                <a16:creationId xmlns:a16="http://schemas.microsoft.com/office/drawing/2014/main" id="{C49922A0-2F27-B3E6-508B-0AE1354ECD4E}"/>
              </a:ext>
            </a:extLst>
          </p:cNvPr>
          <p:cNvSpPr txBox="1">
            <a:spLocks/>
          </p:cNvSpPr>
          <p:nvPr/>
        </p:nvSpPr>
        <p:spPr bwMode="auto">
          <a:xfrm>
            <a:off x="85678" y="5443864"/>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454390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09E6-0029-6763-8EF5-455D59F3E8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2CDBA9-4D1A-C6F8-6C0C-CC828126F578}"/>
              </a:ext>
            </a:extLst>
          </p:cNvPr>
          <p:cNvSpPr>
            <a:spLocks noGrp="1"/>
          </p:cNvSpPr>
          <p:nvPr>
            <p:ph type="title"/>
          </p:nvPr>
        </p:nvSpPr>
        <p:spPr/>
        <p:txBody>
          <a:bodyPr/>
          <a:lstStyle/>
          <a:p>
            <a:r>
              <a:rPr lang="en-US" sz="3600" dirty="0"/>
              <a:t>Primary User Reports</a:t>
            </a:r>
          </a:p>
        </p:txBody>
      </p:sp>
      <p:sp>
        <p:nvSpPr>
          <p:cNvPr id="4" name="Content Placeholder 3">
            <a:extLst>
              <a:ext uri="{FF2B5EF4-FFF2-40B4-BE49-F238E27FC236}">
                <a16:creationId xmlns:a16="http://schemas.microsoft.com/office/drawing/2014/main" id="{102EDA54-11EE-7176-D874-A0AFFBCD4129}"/>
              </a:ext>
            </a:extLst>
          </p:cNvPr>
          <p:cNvSpPr>
            <a:spLocks noGrp="1"/>
          </p:cNvSpPr>
          <p:nvPr>
            <p:ph sz="half" idx="1"/>
          </p:nvPr>
        </p:nvSpPr>
        <p:spPr>
          <a:xfrm>
            <a:off x="457200" y="1628992"/>
            <a:ext cx="4227443" cy="4887764"/>
          </a:xfrm>
        </p:spPr>
        <p:txBody>
          <a:bodyPr/>
          <a:lstStyle/>
          <a:p>
            <a:r>
              <a:rPr lang="en-US" sz="2200" dirty="0"/>
              <a:t>Primary Users can now generate reports for user accounts associated with a given PIDSL or multiple PIDSLs</a:t>
            </a:r>
          </a:p>
          <a:p>
            <a:r>
              <a:rPr lang="en-US" sz="2200" dirty="0"/>
              <a:t>These reports provide an alternative way to track user account access</a:t>
            </a:r>
          </a:p>
          <a:p>
            <a:r>
              <a:rPr lang="en-US" sz="2200" dirty="0"/>
              <a:t>The reports may be downloaded from the POSC for ease of access</a:t>
            </a:r>
          </a:p>
          <a:p>
            <a:r>
              <a:rPr lang="en-US" sz="2200" dirty="0"/>
              <a:t>Report options include currently linked users vs. previously linked users</a:t>
            </a:r>
          </a:p>
          <a:p>
            <a:endParaRPr lang="en-US" sz="2200" dirty="0"/>
          </a:p>
        </p:txBody>
      </p:sp>
      <p:pic>
        <p:nvPicPr>
          <p:cNvPr id="7" name="Content Placeholder 6" descr="Image of main screen upon login showing Request Primary User Report option.">
            <a:extLst>
              <a:ext uri="{FF2B5EF4-FFF2-40B4-BE49-F238E27FC236}">
                <a16:creationId xmlns:a16="http://schemas.microsoft.com/office/drawing/2014/main" id="{497FBE78-BEE6-6D97-BBE2-D2C263B245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43690" y="1744134"/>
            <a:ext cx="2447619" cy="4238095"/>
          </a:xfrm>
        </p:spPr>
      </p:pic>
      <p:sp>
        <p:nvSpPr>
          <p:cNvPr id="2" name="Arrow: Down 1" descr="Red Arrow pointing to Request Primary User Report option.">
            <a:extLst>
              <a:ext uri="{FF2B5EF4-FFF2-40B4-BE49-F238E27FC236}">
                <a16:creationId xmlns:a16="http://schemas.microsoft.com/office/drawing/2014/main" id="{A8A2855C-0EB2-361F-FCB1-FFB93DF35369}"/>
              </a:ext>
              <a:ext uri="{C183D7F6-B498-43B3-948B-1728B52AA6E4}">
                <adec:decorative xmlns:adec="http://schemas.microsoft.com/office/drawing/2017/decorative" val="0"/>
              </a:ext>
            </a:extLst>
          </p:cNvPr>
          <p:cNvSpPr/>
          <p:nvPr/>
        </p:nvSpPr>
        <p:spPr>
          <a:xfrm rot="5400000">
            <a:off x="7722344" y="4370936"/>
            <a:ext cx="556592" cy="616226"/>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4997706D-426F-3A16-EC77-3F8792673E9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09E8A472-2228-491D-94C1-73A97D57453E}" type="slidenum">
              <a:rPr lang="en-US" altLang="en-US" smtClean="0"/>
              <a:pPr>
                <a:defRPr/>
              </a:pPr>
              <a:t>60</a:t>
            </a:fld>
            <a:endParaRPr lang="en-US" altLang="en-US" dirty="0"/>
          </a:p>
        </p:txBody>
      </p:sp>
    </p:spTree>
    <p:extLst>
      <p:ext uri="{BB962C8B-B14F-4D97-AF65-F5344CB8AC3E}">
        <p14:creationId xmlns:p14="http://schemas.microsoft.com/office/powerpoint/2010/main" val="3211948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81919" y="2088081"/>
            <a:ext cx="682873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200" b="1" i="0" u="none" strike="noStrike" kern="1200" cap="none" spc="0" normalizeH="0" baseline="0" noProof="0" dirty="0">
                <a:ln>
                  <a:noFill/>
                </a:ln>
                <a:solidFill>
                  <a:srgbClr val="002D5B"/>
                </a:solidFill>
                <a:effectLst/>
                <a:uLnTx/>
                <a:uFillTx/>
                <a:latin typeface="Calibri" panose="020F0502020204030204" pitchFamily="34" charset="0"/>
                <a:ea typeface="Calibri" panose="020F0502020204030204" pitchFamily="34" charset="0"/>
                <a:cs typeface="Calibri" panose="020F0502020204030204" pitchFamily="34" charset="0"/>
              </a:rPr>
              <a:t>Reinstatement of Primary Care Clinician Plan / Primary Care ACO Referral Requirements</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806D76-3EF1-169E-4CD9-0E7AF3F287E9}"/>
              </a:ext>
            </a:extLst>
          </p:cNvPr>
          <p:cNvSpPr txBox="1"/>
          <p:nvPr/>
        </p:nvSpPr>
        <p:spPr>
          <a:xfrm>
            <a:off x="1257095" y="4092606"/>
            <a:ext cx="6853562" cy="1384995"/>
          </a:xfrm>
          <a:prstGeom prst="rect">
            <a:avLst/>
          </a:prstGeom>
          <a:noFill/>
        </p:spPr>
        <p:txBody>
          <a:bodyPr wrap="square" rtlCol="0">
            <a:spAutoFit/>
          </a:bodyPr>
          <a:lstStyle/>
          <a:p>
            <a:pPr algn="ctr"/>
            <a:r>
              <a:rPr lang="en-US" sz="2800" dirty="0">
                <a:solidFill>
                  <a:srgbClr val="002060"/>
                </a:solidFill>
              </a:rPr>
              <a:t>Presented by Nestor Rivera, </a:t>
            </a:r>
          </a:p>
          <a:p>
            <a:pPr algn="ctr"/>
            <a:r>
              <a:rPr lang="en-US" sz="2800" dirty="0">
                <a:solidFill>
                  <a:srgbClr val="002060"/>
                </a:solidFill>
              </a:rPr>
              <a:t>Senior Provider Relations Specialist, </a:t>
            </a:r>
          </a:p>
          <a:p>
            <a:pPr algn="ctr"/>
            <a:r>
              <a:rPr lang="en-US" sz="2800" dirty="0">
                <a:solidFill>
                  <a:srgbClr val="002060"/>
                </a:solidFill>
              </a:rPr>
              <a:t>MassHealth Business Support Services</a:t>
            </a:r>
          </a:p>
        </p:txBody>
      </p:sp>
      <p:sp>
        <p:nvSpPr>
          <p:cNvPr id="2" name="Slide Number Placeholder 1">
            <a:extLst>
              <a:ext uri="{FF2B5EF4-FFF2-40B4-BE49-F238E27FC236}">
                <a16:creationId xmlns:a16="http://schemas.microsoft.com/office/drawing/2014/main" id="{5ADB0D4E-5D09-48EB-B629-63BD3EFA1B8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2681491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1E34-B0EE-CD89-590D-34F442E8EBA6}"/>
              </a:ext>
            </a:extLst>
          </p:cNvPr>
          <p:cNvSpPr>
            <a:spLocks noGrp="1"/>
          </p:cNvSpPr>
          <p:nvPr>
            <p:ph type="title"/>
          </p:nvPr>
        </p:nvSpPr>
        <p:spPr>
          <a:xfrm>
            <a:off x="457200" y="190229"/>
            <a:ext cx="6553200" cy="838200"/>
          </a:xfrm>
        </p:spPr>
        <p:txBody>
          <a:bodyPr/>
          <a:lstStyle/>
          <a:p>
            <a:r>
              <a:rPr lang="en-US" sz="3600" dirty="0"/>
              <a:t>Overview</a:t>
            </a:r>
          </a:p>
        </p:txBody>
      </p:sp>
      <p:sp>
        <p:nvSpPr>
          <p:cNvPr id="3" name="Content Placeholder 2">
            <a:extLst>
              <a:ext uri="{FF2B5EF4-FFF2-40B4-BE49-F238E27FC236}">
                <a16:creationId xmlns:a16="http://schemas.microsoft.com/office/drawing/2014/main" id="{D37625D4-7741-0858-4DBC-4972AFD25801}"/>
              </a:ext>
            </a:extLst>
          </p:cNvPr>
          <p:cNvSpPr>
            <a:spLocks noGrp="1"/>
          </p:cNvSpPr>
          <p:nvPr>
            <p:ph idx="1"/>
          </p:nvPr>
        </p:nvSpPr>
        <p:spPr>
          <a:xfrm>
            <a:off x="457200" y="1575148"/>
            <a:ext cx="8229600" cy="4525963"/>
          </a:xfrm>
        </p:spPr>
        <p:txBody>
          <a:bodyPr/>
          <a:lstStyle/>
          <a:p>
            <a:pPr marL="0" indent="0">
              <a:buNone/>
            </a:pPr>
            <a:r>
              <a:rPr lang="en-US" sz="2200" dirty="0"/>
              <a:t>On March 20</a:t>
            </a:r>
            <a:r>
              <a:rPr lang="en-US" sz="2200" baseline="30000" dirty="0"/>
              <a:t>th</a:t>
            </a:r>
            <a:r>
              <a:rPr lang="en-US" sz="2200" dirty="0"/>
              <a:t>, 2020, as part of MassHealth’s COVID-19 response, the Executive Office of Health and Human Services suspended referral requirements for MassHealth covered services for the Primary Care Accountable Care Organizations (PCACO) and the Primary Care Clinician (PCC) Plan.</a:t>
            </a:r>
          </a:p>
          <a:p>
            <a:pPr marL="0" indent="0">
              <a:spcBef>
                <a:spcPts val="2400"/>
              </a:spcBef>
              <a:buNone/>
            </a:pPr>
            <a:r>
              <a:rPr lang="en-US" sz="2200" dirty="0"/>
              <a:t>As announced in </a:t>
            </a:r>
            <a:r>
              <a:rPr lang="en-US" sz="2200" dirty="0">
                <a:hlinkClick r:id="rId2"/>
              </a:rPr>
              <a:t>All Provider Bulletin 403</a:t>
            </a:r>
            <a:r>
              <a:rPr lang="en-US" sz="2200" dirty="0"/>
              <a:t>, MassHealth is reinstated  referral requirements for date(s) of service on or after August 1</a:t>
            </a:r>
            <a:r>
              <a:rPr lang="en-US" sz="2200" baseline="30000" dirty="0"/>
              <a:t>st</a:t>
            </a:r>
            <a:r>
              <a:rPr lang="en-US" sz="2200" dirty="0"/>
              <a:t>, 2025, for members enrolled in the PCACOs and the PCC Plan. </a:t>
            </a:r>
          </a:p>
          <a:p>
            <a:pPr marL="0" indent="0">
              <a:spcBef>
                <a:spcPts val="2400"/>
              </a:spcBef>
              <a:buNone/>
            </a:pPr>
            <a:r>
              <a:rPr lang="en-US" sz="2200" dirty="0">
                <a:hlinkClick r:id="rId3"/>
              </a:rPr>
              <a:t>All Provider Bulletin 409 </a:t>
            </a:r>
            <a:r>
              <a:rPr lang="en-US" sz="2200" dirty="0"/>
              <a:t>announced additional exceptions to the Referral Requirements for Services through the PCACO and PCC plans. </a:t>
            </a:r>
          </a:p>
        </p:txBody>
      </p:sp>
      <p:sp>
        <p:nvSpPr>
          <p:cNvPr id="4" name="Slide Number Placeholder 3">
            <a:extLst>
              <a:ext uri="{FF2B5EF4-FFF2-40B4-BE49-F238E27FC236}">
                <a16:creationId xmlns:a16="http://schemas.microsoft.com/office/drawing/2014/main" id="{70C05D01-1441-4F11-7B9E-A7633848BFE5}"/>
              </a:ext>
              <a:ext uri="{C183D7F6-B498-43B3-948B-1728B52AA6E4}">
                <adec:decorative xmlns:adec="http://schemas.microsoft.com/office/drawing/2017/decorative" val="1"/>
              </a:ext>
            </a:extLst>
          </p:cNvPr>
          <p:cNvSpPr>
            <a:spLocks noGrp="1"/>
          </p:cNvSpPr>
          <p:nvPr>
            <p:ph type="sldNum" sz="quarter" idx="12"/>
          </p:nvPr>
        </p:nvSpPr>
        <p:spPr/>
        <p:txBody>
          <a:bodyPr/>
          <a:lstStyle/>
          <a:p>
            <a:fld id="{DE65444B-1068-44A4-BD15-C18BEE6A6F80}" type="slidenum">
              <a:rPr lang="en-US" smtClean="0"/>
              <a:t>62</a:t>
            </a:fld>
            <a:endParaRPr lang="en-US" dirty="0"/>
          </a:p>
        </p:txBody>
      </p:sp>
    </p:spTree>
    <p:extLst>
      <p:ext uri="{BB962C8B-B14F-4D97-AF65-F5344CB8AC3E}">
        <p14:creationId xmlns:p14="http://schemas.microsoft.com/office/powerpoint/2010/main" val="38395958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48F8-541C-9CF0-D969-78C421F93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039E4-FE32-4CC8-767B-687BF53D137F}"/>
              </a:ext>
            </a:extLst>
          </p:cNvPr>
          <p:cNvSpPr>
            <a:spLocks noGrp="1"/>
          </p:cNvSpPr>
          <p:nvPr>
            <p:ph type="title"/>
          </p:nvPr>
        </p:nvSpPr>
        <p:spPr>
          <a:xfrm>
            <a:off x="457200" y="304800"/>
            <a:ext cx="7355150" cy="838200"/>
          </a:xfrm>
        </p:spPr>
        <p:txBody>
          <a:bodyPr/>
          <a:lstStyle/>
          <a:p>
            <a:r>
              <a:rPr lang="en-US" sz="3600" dirty="0"/>
              <a:t>PCC Plan – Referrals for Services</a:t>
            </a:r>
          </a:p>
        </p:txBody>
      </p:sp>
      <p:sp>
        <p:nvSpPr>
          <p:cNvPr id="3" name="Content Placeholder 2">
            <a:extLst>
              <a:ext uri="{FF2B5EF4-FFF2-40B4-BE49-F238E27FC236}">
                <a16:creationId xmlns:a16="http://schemas.microsoft.com/office/drawing/2014/main" id="{DC4FC236-9732-3482-0758-047F09E42081}"/>
              </a:ext>
            </a:extLst>
          </p:cNvPr>
          <p:cNvSpPr>
            <a:spLocks noGrp="1"/>
          </p:cNvSpPr>
          <p:nvPr>
            <p:ph idx="1"/>
          </p:nvPr>
        </p:nvSpPr>
        <p:spPr>
          <a:xfrm>
            <a:off x="457200" y="1480930"/>
            <a:ext cx="8229600" cy="5168445"/>
          </a:xfrm>
        </p:spPr>
        <p:txBody>
          <a:bodyPr/>
          <a:lstStyle/>
          <a:p>
            <a:pPr marL="0" indent="0">
              <a:buNone/>
            </a:pPr>
            <a:r>
              <a:rPr lang="en-US" sz="2400" dirty="0"/>
              <a:t>All services provided by a clinician or provider other than the PCC Plan member’s</a:t>
            </a:r>
            <a:r>
              <a:rPr lang="en-US" sz="2400" dirty="0">
                <a:solidFill>
                  <a:srgbClr val="FF0000"/>
                </a:solidFill>
              </a:rPr>
              <a:t> </a:t>
            </a:r>
            <a:r>
              <a:rPr lang="en-US" sz="2400" dirty="0"/>
              <a:t>primary care clinician</a:t>
            </a:r>
            <a:r>
              <a:rPr lang="en-US" sz="2400" dirty="0">
                <a:solidFill>
                  <a:srgbClr val="FF0000"/>
                </a:solidFill>
              </a:rPr>
              <a:t> </a:t>
            </a:r>
            <a:r>
              <a:rPr lang="en-US" sz="2400" dirty="0"/>
              <a:t>require a referral from the member’s PCC on file in MMIS/POSC, unless the service is exempted under 130 CMR 450.118(J)(5). </a:t>
            </a:r>
          </a:p>
          <a:p>
            <a:pPr marL="0" indent="0">
              <a:spcBef>
                <a:spcPts val="2400"/>
              </a:spcBef>
              <a:buNone/>
            </a:pPr>
            <a:r>
              <a:rPr lang="en-US" sz="2400" dirty="0"/>
              <a:t>Whenever possible, the primary care clinician should make the referral before the member’s receipt of the service. However, the primary care clinician may issue a referral retroactively (for up to a year after the date of service) if the primary care clinician determines that the service was medically necessary, and they were the PCC on file for the date of service.</a:t>
            </a:r>
          </a:p>
          <a:p>
            <a:pPr marL="0" indent="0">
              <a:spcBef>
                <a:spcPts val="2400"/>
              </a:spcBef>
              <a:buNone/>
            </a:pPr>
            <a:r>
              <a:rPr lang="en-US" sz="2400" dirty="0"/>
              <a:t>See </a:t>
            </a:r>
            <a:r>
              <a:rPr lang="en-US" sz="2400" dirty="0">
                <a:hlinkClick r:id="rId3"/>
              </a:rPr>
              <a:t>130 CMR 450.000: Administrative and Billing Regulations</a:t>
            </a:r>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83206BC6-710F-A64E-91E1-6535BCAF3775}"/>
              </a:ext>
              <a:ext uri="{C183D7F6-B498-43B3-948B-1728B52AA6E4}">
                <adec:decorative xmlns:adec="http://schemas.microsoft.com/office/drawing/2017/decorative" val="1"/>
              </a:ext>
            </a:extLst>
          </p:cNvPr>
          <p:cNvSpPr>
            <a:spLocks noGrp="1"/>
          </p:cNvSpPr>
          <p:nvPr>
            <p:ph type="sldNum" sz="quarter" idx="12"/>
          </p:nvPr>
        </p:nvSpPr>
        <p:spPr/>
        <p:txBody>
          <a:bodyPr/>
          <a:lstStyle/>
          <a:p>
            <a:fld id="{DE65444B-1068-44A4-BD15-C18BEE6A6F80}" type="slidenum">
              <a:rPr lang="en-US" smtClean="0"/>
              <a:t>63</a:t>
            </a:fld>
            <a:endParaRPr lang="en-US" dirty="0"/>
          </a:p>
        </p:txBody>
      </p:sp>
    </p:spTree>
    <p:extLst>
      <p:ext uri="{BB962C8B-B14F-4D97-AF65-F5344CB8AC3E}">
        <p14:creationId xmlns:p14="http://schemas.microsoft.com/office/powerpoint/2010/main" val="1995743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1E34-B0EE-CD89-590D-34F442E8EBA6}"/>
              </a:ext>
            </a:extLst>
          </p:cNvPr>
          <p:cNvSpPr>
            <a:spLocks noGrp="1"/>
          </p:cNvSpPr>
          <p:nvPr>
            <p:ph type="title"/>
          </p:nvPr>
        </p:nvSpPr>
        <p:spPr/>
        <p:txBody>
          <a:bodyPr/>
          <a:lstStyle/>
          <a:p>
            <a:r>
              <a:rPr lang="en-US" sz="3600" dirty="0"/>
              <a:t>Primary Care ACO – Referrals for Services</a:t>
            </a:r>
          </a:p>
        </p:txBody>
      </p:sp>
      <p:sp>
        <p:nvSpPr>
          <p:cNvPr id="3" name="Content Placeholder 2">
            <a:extLst>
              <a:ext uri="{FF2B5EF4-FFF2-40B4-BE49-F238E27FC236}">
                <a16:creationId xmlns:a16="http://schemas.microsoft.com/office/drawing/2014/main" id="{D37625D4-7741-0858-4DBC-4972AFD25801}"/>
              </a:ext>
            </a:extLst>
          </p:cNvPr>
          <p:cNvSpPr>
            <a:spLocks noGrp="1"/>
          </p:cNvSpPr>
          <p:nvPr>
            <p:ph idx="1"/>
          </p:nvPr>
        </p:nvSpPr>
        <p:spPr>
          <a:xfrm>
            <a:off x="457200" y="1480930"/>
            <a:ext cx="8229600" cy="5159567"/>
          </a:xfrm>
        </p:spPr>
        <p:txBody>
          <a:bodyPr/>
          <a:lstStyle/>
          <a:p>
            <a:pPr marL="0" indent="0">
              <a:buNone/>
            </a:pPr>
            <a:r>
              <a:rPr lang="en-US" sz="2400" dirty="0"/>
              <a:t>All services provided by a clinician or provider other than the Primary Care ACO member's primary care provider (PCP) or referral circle require a referral from the member’s PCP on file in MMIS/POSC to be payable, unless the service is exempted under 130 CMR 450.119(I). </a:t>
            </a:r>
          </a:p>
          <a:p>
            <a:pPr marL="0" indent="0">
              <a:spcBef>
                <a:spcPts val="2400"/>
              </a:spcBef>
              <a:buNone/>
            </a:pPr>
            <a:r>
              <a:rPr lang="en-US" sz="2400" dirty="0"/>
              <a:t>Whenever possible, the PCP should make the referral before the member’s receipt of the service. However, the PCP may issue a referral retroactively (for up to a year after the date of service) if the PCP determines that the service was medically necessary, and they were the PCP on file for the date of service.</a:t>
            </a:r>
          </a:p>
          <a:p>
            <a:pPr marL="0" indent="0">
              <a:spcBef>
                <a:spcPts val="2400"/>
              </a:spcBef>
              <a:buNone/>
            </a:pPr>
            <a:r>
              <a:rPr lang="en-US" sz="2400" dirty="0"/>
              <a:t>See </a:t>
            </a:r>
            <a:r>
              <a:rPr lang="en-US" sz="2400" dirty="0">
                <a:hlinkClick r:id="rId3"/>
              </a:rPr>
              <a:t>130 CMR 450.000: Administrative and Billing Regulations</a:t>
            </a:r>
            <a:endParaRPr lang="en-US" sz="2400" dirty="0"/>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A88C62FD-F161-0CF6-2B35-A76D1B33D8E9}"/>
              </a:ext>
              <a:ext uri="{C183D7F6-B498-43B3-948B-1728B52AA6E4}">
                <adec:decorative xmlns:adec="http://schemas.microsoft.com/office/drawing/2017/decorative" val="1"/>
              </a:ext>
            </a:extLst>
          </p:cNvPr>
          <p:cNvSpPr>
            <a:spLocks noGrp="1"/>
          </p:cNvSpPr>
          <p:nvPr>
            <p:ph type="sldNum" sz="quarter" idx="12"/>
          </p:nvPr>
        </p:nvSpPr>
        <p:spPr/>
        <p:txBody>
          <a:bodyPr/>
          <a:lstStyle/>
          <a:p>
            <a:fld id="{DE65444B-1068-44A4-BD15-C18BEE6A6F80}" type="slidenum">
              <a:rPr lang="en-US" smtClean="0"/>
              <a:t>64</a:t>
            </a:fld>
            <a:endParaRPr lang="en-US" dirty="0"/>
          </a:p>
        </p:txBody>
      </p:sp>
    </p:spTree>
    <p:extLst>
      <p:ext uri="{BB962C8B-B14F-4D97-AF65-F5344CB8AC3E}">
        <p14:creationId xmlns:p14="http://schemas.microsoft.com/office/powerpoint/2010/main" val="256580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B1B25-47BD-E298-6B16-90FF8C173778}"/>
              </a:ext>
            </a:extLst>
          </p:cNvPr>
          <p:cNvSpPr>
            <a:spLocks noGrp="1"/>
          </p:cNvSpPr>
          <p:nvPr>
            <p:ph type="title"/>
          </p:nvPr>
        </p:nvSpPr>
        <p:spPr/>
        <p:txBody>
          <a:bodyPr/>
          <a:lstStyle/>
          <a:p>
            <a:r>
              <a:rPr lang="en-US" sz="3600" dirty="0"/>
              <a:t>Payment for Services Requiring a Referral</a:t>
            </a:r>
          </a:p>
        </p:txBody>
      </p:sp>
      <p:sp>
        <p:nvSpPr>
          <p:cNvPr id="3" name="Content Placeholder 2">
            <a:extLst>
              <a:ext uri="{FF2B5EF4-FFF2-40B4-BE49-F238E27FC236}">
                <a16:creationId xmlns:a16="http://schemas.microsoft.com/office/drawing/2014/main" id="{7BDFA43A-A36C-91FC-5831-DEE5B5AD41DE}"/>
              </a:ext>
            </a:extLst>
          </p:cNvPr>
          <p:cNvSpPr>
            <a:spLocks noGrp="1"/>
          </p:cNvSpPr>
          <p:nvPr>
            <p:ph idx="1"/>
          </p:nvPr>
        </p:nvSpPr>
        <p:spPr/>
        <p:txBody>
          <a:bodyPr/>
          <a:lstStyle/>
          <a:p>
            <a:pPr marL="0" indent="0">
              <a:buNone/>
            </a:pPr>
            <a:r>
              <a:rPr lang="en-US" sz="2400" dirty="0"/>
              <a:t>Failure to obtain a referral, when required, will result in non-payment of claims. Note that a referral is different from a Prior Authorization.</a:t>
            </a:r>
          </a:p>
          <a:p>
            <a:pPr marL="0" indent="0">
              <a:spcBef>
                <a:spcPts val="2400"/>
              </a:spcBef>
              <a:buNone/>
            </a:pPr>
            <a:r>
              <a:rPr lang="en-US" sz="2400" b="1" dirty="0"/>
              <a:t>Payment for services is subject to all conditions and restrictions of MassHealth, including but not limited to, the scope of covered services for a member’s coverage type, service limitations, and prior-authorization requirements. </a:t>
            </a:r>
          </a:p>
          <a:p>
            <a:pPr marL="0" indent="0">
              <a:spcBef>
                <a:spcPts val="2400"/>
              </a:spcBef>
              <a:buNone/>
            </a:pPr>
            <a:r>
              <a:rPr lang="en-US" sz="2400" dirty="0"/>
              <a:t>See </a:t>
            </a:r>
            <a:r>
              <a:rPr lang="en-US" sz="2400" dirty="0">
                <a:hlinkClick r:id="rId2"/>
              </a:rPr>
              <a:t>130 CMR 450.000: Administrative and Billing Regulations</a:t>
            </a: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BC1442CD-DEC9-DB12-D958-0166F48FFCD9}"/>
              </a:ext>
              <a:ext uri="{C183D7F6-B498-43B3-948B-1728B52AA6E4}">
                <adec:decorative xmlns:adec="http://schemas.microsoft.com/office/drawing/2017/decorative" val="1"/>
              </a:ext>
            </a:extLst>
          </p:cNvPr>
          <p:cNvSpPr>
            <a:spLocks noGrp="1"/>
          </p:cNvSpPr>
          <p:nvPr>
            <p:ph type="sldNum" sz="quarter" idx="12"/>
          </p:nvPr>
        </p:nvSpPr>
        <p:spPr/>
        <p:txBody>
          <a:bodyPr/>
          <a:lstStyle/>
          <a:p>
            <a:fld id="{DE65444B-1068-44A4-BD15-C18BEE6A6F80}" type="slidenum">
              <a:rPr lang="en-US" smtClean="0"/>
              <a:t>65</a:t>
            </a:fld>
            <a:endParaRPr lang="en-US" dirty="0"/>
          </a:p>
        </p:txBody>
      </p:sp>
    </p:spTree>
    <p:extLst>
      <p:ext uri="{BB962C8B-B14F-4D97-AF65-F5344CB8AC3E}">
        <p14:creationId xmlns:p14="http://schemas.microsoft.com/office/powerpoint/2010/main" val="3718587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88A3-BEEB-E1A5-9BE4-37E67EC5615E}"/>
              </a:ext>
            </a:extLst>
          </p:cNvPr>
          <p:cNvSpPr>
            <a:spLocks noGrp="1"/>
          </p:cNvSpPr>
          <p:nvPr>
            <p:ph type="title"/>
          </p:nvPr>
        </p:nvSpPr>
        <p:spPr>
          <a:xfrm>
            <a:off x="457200" y="304800"/>
            <a:ext cx="6553200" cy="838200"/>
          </a:xfrm>
        </p:spPr>
        <p:txBody>
          <a:bodyPr/>
          <a:lstStyle/>
          <a:p>
            <a:r>
              <a:rPr lang="en-US" sz="3600" dirty="0"/>
              <a:t>Referring Provider Requirements </a:t>
            </a:r>
          </a:p>
        </p:txBody>
      </p:sp>
      <p:sp>
        <p:nvSpPr>
          <p:cNvPr id="5" name="Content Placeholder 4">
            <a:extLst>
              <a:ext uri="{FF2B5EF4-FFF2-40B4-BE49-F238E27FC236}">
                <a16:creationId xmlns:a16="http://schemas.microsoft.com/office/drawing/2014/main" id="{271C9C5C-2D54-0647-170F-514F0D243E98}"/>
              </a:ext>
            </a:extLst>
          </p:cNvPr>
          <p:cNvSpPr>
            <a:spLocks noGrp="1"/>
          </p:cNvSpPr>
          <p:nvPr>
            <p:ph idx="1"/>
          </p:nvPr>
        </p:nvSpPr>
        <p:spPr>
          <a:xfrm>
            <a:off x="597023" y="1600200"/>
            <a:ext cx="7949953" cy="4953000"/>
          </a:xfrm>
        </p:spPr>
        <p:txBody>
          <a:bodyPr/>
          <a:lstStyle/>
          <a:p>
            <a:pPr marL="0" indent="0">
              <a:buNone/>
            </a:pPr>
            <a:r>
              <a:rPr lang="en-US" sz="2200" dirty="0"/>
              <a:t>Claims submitted to MassHealth for services that require a referral must include the National Provider Identifier (NPI) of an authorized individual referring provider. </a:t>
            </a:r>
          </a:p>
          <a:p>
            <a:pPr marL="0" indent="0">
              <a:spcBef>
                <a:spcPts val="2400"/>
              </a:spcBef>
              <a:buNone/>
            </a:pPr>
            <a:r>
              <a:rPr lang="en-US" sz="2200" dirty="0"/>
              <a:t>When the PCC Plan and Primary Care ACO Plan referrals are reinstated, billing providers must include the NPI of an authorized, enrolled referring provider on every claim for a service for which a referral is required for the claim to be payable. </a:t>
            </a:r>
          </a:p>
          <a:p>
            <a:pPr marL="0" indent="0">
              <a:spcBef>
                <a:spcPts val="2400"/>
              </a:spcBef>
              <a:buNone/>
            </a:pPr>
            <a:r>
              <a:rPr lang="en-US" sz="2200" dirty="0"/>
              <a:t>See </a:t>
            </a:r>
            <a:r>
              <a:rPr lang="en-US" sz="2200" dirty="0">
                <a:hlinkClick r:id="rId2"/>
              </a:rPr>
              <a:t>All Provider Bulletin 286 </a:t>
            </a:r>
            <a:r>
              <a:rPr lang="en-US" sz="2200" dirty="0"/>
              <a:t>(with updated information provided in </a:t>
            </a:r>
            <a:r>
              <a:rPr lang="en-US" sz="2200" dirty="0">
                <a:hlinkClick r:id="rId3"/>
              </a:rPr>
              <a:t>All Provider Bulletins 361, 376, 380, and 391</a:t>
            </a:r>
            <a:r>
              <a:rPr lang="en-US" sz="2200" dirty="0"/>
              <a:t>), for details on Ordering, Referring, &amp; Prescribing (ORP) requirements, including the list of individual provider types that are considered authorized referring providers.</a:t>
            </a:r>
          </a:p>
        </p:txBody>
      </p:sp>
      <p:sp>
        <p:nvSpPr>
          <p:cNvPr id="3" name="Slide Number Placeholder 2">
            <a:extLst>
              <a:ext uri="{FF2B5EF4-FFF2-40B4-BE49-F238E27FC236}">
                <a16:creationId xmlns:a16="http://schemas.microsoft.com/office/drawing/2014/main" id="{17D2BA85-2F40-2C20-A0D4-36002EE91CE6}"/>
              </a:ext>
              <a:ext uri="{C183D7F6-B498-43B3-948B-1728B52AA6E4}">
                <adec:decorative xmlns:adec="http://schemas.microsoft.com/office/drawing/2017/decorative" val="1"/>
              </a:ext>
            </a:extLst>
          </p:cNvPr>
          <p:cNvSpPr>
            <a:spLocks noGrp="1"/>
          </p:cNvSpPr>
          <p:nvPr>
            <p:ph type="sldNum" sz="quarter" idx="12"/>
          </p:nvPr>
        </p:nvSpPr>
        <p:spPr/>
        <p:txBody>
          <a:bodyPr/>
          <a:lstStyle/>
          <a:p>
            <a:fld id="{DE65444B-1068-44A4-BD15-C18BEE6A6F80}" type="slidenum">
              <a:rPr lang="en-US" smtClean="0"/>
              <a:t>66</a:t>
            </a:fld>
            <a:endParaRPr lang="en-US" dirty="0"/>
          </a:p>
        </p:txBody>
      </p:sp>
    </p:spTree>
    <p:extLst>
      <p:ext uri="{BB962C8B-B14F-4D97-AF65-F5344CB8AC3E}">
        <p14:creationId xmlns:p14="http://schemas.microsoft.com/office/powerpoint/2010/main" val="1183023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AC38-CCD4-B893-C122-4D895B34CF07}"/>
              </a:ext>
            </a:extLst>
          </p:cNvPr>
          <p:cNvSpPr>
            <a:spLocks noGrp="1"/>
          </p:cNvSpPr>
          <p:nvPr>
            <p:ph type="title"/>
          </p:nvPr>
        </p:nvSpPr>
        <p:spPr/>
        <p:txBody>
          <a:bodyPr/>
          <a:lstStyle/>
          <a:p>
            <a:r>
              <a:rPr lang="en-US" sz="3600" dirty="0"/>
              <a:t>Urgent Care Services</a:t>
            </a:r>
          </a:p>
        </p:txBody>
      </p:sp>
      <p:sp>
        <p:nvSpPr>
          <p:cNvPr id="3" name="Content Placeholder 2">
            <a:extLst>
              <a:ext uri="{FF2B5EF4-FFF2-40B4-BE49-F238E27FC236}">
                <a16:creationId xmlns:a16="http://schemas.microsoft.com/office/drawing/2014/main" id="{5A94DEDC-9664-3EB4-6535-5D656F05A92F}"/>
              </a:ext>
            </a:extLst>
          </p:cNvPr>
          <p:cNvSpPr>
            <a:spLocks noGrp="1"/>
          </p:cNvSpPr>
          <p:nvPr>
            <p:ph idx="1"/>
          </p:nvPr>
        </p:nvSpPr>
        <p:spPr/>
        <p:txBody>
          <a:bodyPr/>
          <a:lstStyle/>
          <a:p>
            <a:pPr marL="0" indent="0">
              <a:buNone/>
            </a:pPr>
            <a:r>
              <a:rPr lang="en-US" sz="2400" dirty="0"/>
              <a:t>Urgent care services, as defined in M.G.L. ch. 118E, s. 10N, will not require a referral in order to be payable. </a:t>
            </a:r>
          </a:p>
          <a:p>
            <a:pPr marL="0" indent="0">
              <a:buNone/>
            </a:pPr>
            <a:r>
              <a:rPr lang="en-US" sz="2400" dirty="0"/>
              <a:t>Urgent care facilities, as defined in M.G.L. ch. 118E, s. 10N, that render urgent care services must bill in a manner to indicate that the service was urgent. </a:t>
            </a:r>
          </a:p>
          <a:p>
            <a:pPr>
              <a:buClrTx/>
            </a:pPr>
            <a:r>
              <a:rPr lang="en-US" sz="2400" dirty="0"/>
              <a:t>For professional claims, providers must bill with place of service 20</a:t>
            </a:r>
          </a:p>
          <a:p>
            <a:pPr>
              <a:buClrTx/>
            </a:pPr>
            <a:r>
              <a:rPr lang="en-US" sz="2400" dirty="0"/>
              <a:t>For institutional claims, providers must bill with admit code 02</a:t>
            </a:r>
          </a:p>
          <a:p>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EB0DF6A0-6FB3-D40B-8883-22F518AB0917}"/>
              </a:ext>
              <a:ext uri="{C183D7F6-B498-43B3-948B-1728B52AA6E4}">
                <adec:decorative xmlns:adec="http://schemas.microsoft.com/office/drawing/2017/decorative" val="1"/>
              </a:ext>
            </a:extLst>
          </p:cNvPr>
          <p:cNvSpPr>
            <a:spLocks noGrp="1"/>
          </p:cNvSpPr>
          <p:nvPr>
            <p:ph type="sldNum" sz="quarter" idx="12"/>
          </p:nvPr>
        </p:nvSpPr>
        <p:spPr/>
        <p:txBody>
          <a:bodyPr/>
          <a:lstStyle/>
          <a:p>
            <a:fld id="{DE65444B-1068-44A4-BD15-C18BEE6A6F80}" type="slidenum">
              <a:rPr lang="en-US" smtClean="0"/>
              <a:t>67</a:t>
            </a:fld>
            <a:endParaRPr lang="en-US" dirty="0"/>
          </a:p>
        </p:txBody>
      </p:sp>
    </p:spTree>
    <p:extLst>
      <p:ext uri="{BB962C8B-B14F-4D97-AF65-F5344CB8AC3E}">
        <p14:creationId xmlns:p14="http://schemas.microsoft.com/office/powerpoint/2010/main" val="1816014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8ABA-E9DB-7155-BBC3-86E5EAB4F9F2}"/>
              </a:ext>
            </a:extLst>
          </p:cNvPr>
          <p:cNvSpPr>
            <a:spLocks noGrp="1"/>
          </p:cNvSpPr>
          <p:nvPr>
            <p:ph type="title"/>
          </p:nvPr>
        </p:nvSpPr>
        <p:spPr/>
        <p:txBody>
          <a:bodyPr/>
          <a:lstStyle/>
          <a:p>
            <a:r>
              <a:rPr lang="en-US" sz="3600" dirty="0"/>
              <a:t>Primary Care Provider Role </a:t>
            </a:r>
          </a:p>
        </p:txBody>
      </p:sp>
      <p:sp>
        <p:nvSpPr>
          <p:cNvPr id="3" name="Content Placeholder 2">
            <a:extLst>
              <a:ext uri="{FF2B5EF4-FFF2-40B4-BE49-F238E27FC236}">
                <a16:creationId xmlns:a16="http://schemas.microsoft.com/office/drawing/2014/main" id="{A97C9F90-6909-5F5E-6142-E49F14C59017}"/>
              </a:ext>
            </a:extLst>
          </p:cNvPr>
          <p:cNvSpPr>
            <a:spLocks noGrp="1"/>
          </p:cNvSpPr>
          <p:nvPr>
            <p:ph idx="1"/>
          </p:nvPr>
        </p:nvSpPr>
        <p:spPr/>
        <p:txBody>
          <a:bodyPr/>
          <a:lstStyle/>
          <a:p>
            <a:pPr marL="0" indent="0">
              <a:buNone/>
            </a:pPr>
            <a:r>
              <a:rPr lang="en-US" sz="2400" dirty="0"/>
              <a:t>Reinstating referrals will allow providers to:  </a:t>
            </a:r>
          </a:p>
          <a:p>
            <a:pPr>
              <a:buClrTx/>
            </a:pPr>
            <a:r>
              <a:rPr lang="en-US" sz="2400" dirty="0"/>
              <a:t>Maintain active engagement with members' care​ </a:t>
            </a:r>
          </a:p>
          <a:p>
            <a:pPr>
              <a:buClrTx/>
            </a:pPr>
            <a:r>
              <a:rPr lang="en-US" sz="2400" dirty="0"/>
              <a:t>Provide care team with better management and coordination of members' care</a:t>
            </a:r>
          </a:p>
          <a:p>
            <a:pPr>
              <a:buClrTx/>
            </a:pPr>
            <a:r>
              <a:rPr lang="en-US" sz="2400" dirty="0"/>
              <a:t>Facilitate and improve care planning for members</a:t>
            </a:r>
          </a:p>
          <a:p>
            <a:pPr>
              <a:buClrTx/>
            </a:pPr>
            <a:r>
              <a:rPr lang="en-US" sz="2400" dirty="0"/>
              <a:t>Improve communication between primary care and specialty services​ </a:t>
            </a:r>
          </a:p>
          <a:p>
            <a:pPr>
              <a:buClrTx/>
            </a:pPr>
            <a:r>
              <a:rPr lang="en-US" sz="2400" dirty="0"/>
              <a:t>Provide a single point of contact of accountability for ensuring that necessary medical and other services are accessed coordinated and delivered</a:t>
            </a: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03BFC3A4-DB78-60D7-9C7C-4E7122CC5ACA}"/>
              </a:ext>
              <a:ext uri="{C183D7F6-B498-43B3-948B-1728B52AA6E4}">
                <adec:decorative xmlns:adec="http://schemas.microsoft.com/office/drawing/2017/decorative" val="1"/>
              </a:ext>
            </a:extLst>
          </p:cNvPr>
          <p:cNvSpPr>
            <a:spLocks noGrp="1"/>
          </p:cNvSpPr>
          <p:nvPr>
            <p:ph type="sldNum" sz="quarter" idx="12"/>
          </p:nvPr>
        </p:nvSpPr>
        <p:spPr/>
        <p:txBody>
          <a:bodyPr/>
          <a:lstStyle/>
          <a:p>
            <a:fld id="{DE65444B-1068-44A4-BD15-C18BEE6A6F80}" type="slidenum">
              <a:rPr lang="en-US" smtClean="0"/>
              <a:t>68</a:t>
            </a:fld>
            <a:endParaRPr lang="en-US" dirty="0"/>
          </a:p>
        </p:txBody>
      </p:sp>
    </p:spTree>
    <p:extLst>
      <p:ext uri="{BB962C8B-B14F-4D97-AF65-F5344CB8AC3E}">
        <p14:creationId xmlns:p14="http://schemas.microsoft.com/office/powerpoint/2010/main" val="1595973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CEF6-CE56-41C5-F7EC-A4BC859B54F5}"/>
              </a:ext>
            </a:extLst>
          </p:cNvPr>
          <p:cNvSpPr>
            <a:spLocks noGrp="1"/>
          </p:cNvSpPr>
          <p:nvPr>
            <p:ph type="title"/>
          </p:nvPr>
        </p:nvSpPr>
        <p:spPr>
          <a:xfrm>
            <a:off x="457200" y="304800"/>
            <a:ext cx="6867832" cy="838200"/>
          </a:xfrm>
        </p:spPr>
        <p:txBody>
          <a:bodyPr/>
          <a:lstStyle/>
          <a:p>
            <a:r>
              <a:rPr lang="en-US" sz="3600" dirty="0"/>
              <a:t>Office Hours – Primary Care Referral Reinstatement</a:t>
            </a:r>
          </a:p>
        </p:txBody>
      </p:sp>
      <p:sp>
        <p:nvSpPr>
          <p:cNvPr id="3" name="Content Placeholder 2">
            <a:extLst>
              <a:ext uri="{FF2B5EF4-FFF2-40B4-BE49-F238E27FC236}">
                <a16:creationId xmlns:a16="http://schemas.microsoft.com/office/drawing/2014/main" id="{B21D93E5-E9B8-342B-841E-CA68290152B4}"/>
              </a:ext>
            </a:extLst>
          </p:cNvPr>
          <p:cNvSpPr>
            <a:spLocks noGrp="1"/>
          </p:cNvSpPr>
          <p:nvPr>
            <p:ph idx="1"/>
          </p:nvPr>
        </p:nvSpPr>
        <p:spPr>
          <a:xfrm>
            <a:off x="572609" y="1421091"/>
            <a:ext cx="8229600" cy="5050729"/>
          </a:xfrm>
        </p:spPr>
        <p:txBody>
          <a:bodyPr/>
          <a:lstStyle/>
          <a:p>
            <a:pPr marL="0" indent="0">
              <a:buNone/>
            </a:pPr>
            <a:r>
              <a:rPr lang="en-US" sz="2000" dirty="0"/>
              <a:t>The MassHealth Business Support Services (BSS) Provider Relations team will be hosting a webinar on the reinstatement of primary care referral on November 5</a:t>
            </a:r>
            <a:r>
              <a:rPr lang="en-US" sz="2000" baseline="30000" dirty="0"/>
              <a:t>th</a:t>
            </a:r>
            <a:r>
              <a:rPr lang="en-US" sz="2000" dirty="0"/>
              <a:t>, 2025. This session is intended for Primary Care Clinician (PCC) Plan &amp; Primary Care ACO (PCACO) Plan providers and non-LTSS Fee-for-Service (FFS) providers. </a:t>
            </a:r>
          </a:p>
          <a:p>
            <a:pPr marL="0" indent="0">
              <a:spcBef>
                <a:spcPts val="1200"/>
              </a:spcBef>
              <a:buNone/>
            </a:pPr>
            <a:r>
              <a:rPr lang="en-US" sz="2000" dirty="0"/>
              <a:t>The session will provide the following:</a:t>
            </a:r>
          </a:p>
          <a:p>
            <a:pPr>
              <a:buClrTx/>
            </a:pPr>
            <a:r>
              <a:rPr lang="en-US" sz="2000" dirty="0"/>
              <a:t>Overview of primary care referral requirements</a:t>
            </a:r>
          </a:p>
          <a:p>
            <a:pPr>
              <a:buClrTx/>
            </a:pPr>
            <a:r>
              <a:rPr lang="en-US" sz="2000" dirty="0"/>
              <a:t>Overview of payment/claim requirements for services requiring a referral and/or a referring provider.</a:t>
            </a:r>
          </a:p>
          <a:p>
            <a:pPr>
              <a:buClrTx/>
            </a:pPr>
            <a:r>
              <a:rPr lang="en-US" sz="2000" dirty="0"/>
              <a:t>Denial edits that may occur when referral requirements are not met</a:t>
            </a:r>
          </a:p>
          <a:p>
            <a:pPr>
              <a:buClrTx/>
            </a:pPr>
            <a:r>
              <a:rPr lang="en-US" sz="2000" dirty="0"/>
              <a:t>Provider Online Service Center (POSC) walkthrough on:</a:t>
            </a:r>
          </a:p>
          <a:p>
            <a:pPr lvl="1">
              <a:buClrTx/>
              <a:buFont typeface="Arial" panose="020B0604020202020204" pitchFamily="34" charset="0"/>
              <a:buChar char="•"/>
            </a:pPr>
            <a:r>
              <a:rPr lang="en-US" sz="2000" dirty="0"/>
              <a:t>Inquiring on a referral (all providers)</a:t>
            </a:r>
          </a:p>
          <a:p>
            <a:pPr lvl="1">
              <a:buClrTx/>
              <a:buFont typeface="Arial" panose="020B0604020202020204" pitchFamily="34" charset="0"/>
              <a:buChar char="•"/>
            </a:pPr>
            <a:r>
              <a:rPr lang="en-US" sz="2000" dirty="0"/>
              <a:t>Submitting a referral (primary care providers)</a:t>
            </a:r>
          </a:p>
        </p:txBody>
      </p:sp>
      <p:sp>
        <p:nvSpPr>
          <p:cNvPr id="4" name="Slide Number Placeholder 3">
            <a:extLst>
              <a:ext uri="{FF2B5EF4-FFF2-40B4-BE49-F238E27FC236}">
                <a16:creationId xmlns:a16="http://schemas.microsoft.com/office/drawing/2014/main" id="{6ECDFF53-8D5C-7F6B-46B3-7C2AB5E5FAA6}"/>
              </a:ext>
              <a:ext uri="{C183D7F6-B498-43B3-948B-1728B52AA6E4}">
                <adec:decorative xmlns:adec="http://schemas.microsoft.com/office/drawing/2017/decorative" val="1"/>
              </a:ext>
            </a:extLst>
          </p:cNvPr>
          <p:cNvSpPr>
            <a:spLocks noGrp="1"/>
          </p:cNvSpPr>
          <p:nvPr>
            <p:ph type="sldNum" sz="quarter" idx="12"/>
          </p:nvPr>
        </p:nvSpPr>
        <p:spPr/>
        <p:txBody>
          <a:bodyPr/>
          <a:lstStyle/>
          <a:p>
            <a:fld id="{DE65444B-1068-44A4-BD15-C18BEE6A6F80}" type="slidenum">
              <a:rPr lang="en-US" smtClean="0"/>
              <a:t>69</a:t>
            </a:fld>
            <a:endParaRPr lang="en-US" dirty="0"/>
          </a:p>
        </p:txBody>
      </p:sp>
    </p:spTree>
    <p:extLst>
      <p:ext uri="{BB962C8B-B14F-4D97-AF65-F5344CB8AC3E}">
        <p14:creationId xmlns:p14="http://schemas.microsoft.com/office/powerpoint/2010/main" val="320232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423C0-78BF-1AC6-C44E-52E4B0B3B60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8030C3F-4852-618B-CBF4-EB1DBF4A8F36}"/>
              </a:ext>
            </a:extLst>
          </p:cNvPr>
          <p:cNvSpPr txBox="1">
            <a:spLocks noGrp="1"/>
          </p:cNvSpPr>
          <p:nvPr>
            <p:ph type="title" idx="4294967295"/>
          </p:nvPr>
        </p:nvSpPr>
        <p:spPr bwMode="auto">
          <a:xfrm>
            <a:off x="263721" y="136525"/>
            <a:ext cx="7459851"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2 of 9) </a:t>
            </a:r>
          </a:p>
        </p:txBody>
      </p:sp>
      <p:graphicFrame>
        <p:nvGraphicFramePr>
          <p:cNvPr id="3" name="Table 2">
            <a:extLst>
              <a:ext uri="{FF2B5EF4-FFF2-40B4-BE49-F238E27FC236}">
                <a16:creationId xmlns:a16="http://schemas.microsoft.com/office/drawing/2014/main" id="{E183B9B6-7D86-51C1-DDD7-0668807F742C}"/>
              </a:ext>
            </a:extLst>
          </p:cNvPr>
          <p:cNvGraphicFramePr>
            <a:graphicFrameLocks noGrp="1"/>
          </p:cNvGraphicFramePr>
          <p:nvPr>
            <p:extLst>
              <p:ext uri="{D42A27DB-BD31-4B8C-83A1-F6EECF244321}">
                <p14:modId xmlns:p14="http://schemas.microsoft.com/office/powerpoint/2010/main" val="3091718781"/>
              </p:ext>
            </p:extLst>
          </p:nvPr>
        </p:nvGraphicFramePr>
        <p:xfrm>
          <a:off x="157019" y="1414136"/>
          <a:ext cx="8829965" cy="3854575"/>
        </p:xfrm>
        <a:graphic>
          <a:graphicData uri="http://schemas.openxmlformats.org/drawingml/2006/table">
            <a:tbl>
              <a:tblPr firstRow="1" firstCol="1" bandRow="1">
                <a:tableStyleId>{5C22544A-7EE6-4342-B048-85BDC9FD1C3A}</a:tableStyleId>
              </a:tblPr>
              <a:tblGrid>
                <a:gridCol w="210133">
                  <a:extLst>
                    <a:ext uri="{9D8B030D-6E8A-4147-A177-3AD203B41FA5}">
                      <a16:colId xmlns:a16="http://schemas.microsoft.com/office/drawing/2014/main" val="632897198"/>
                    </a:ext>
                  </a:extLst>
                </a:gridCol>
                <a:gridCol w="2004390">
                  <a:extLst>
                    <a:ext uri="{9D8B030D-6E8A-4147-A177-3AD203B41FA5}">
                      <a16:colId xmlns:a16="http://schemas.microsoft.com/office/drawing/2014/main" val="3648586897"/>
                    </a:ext>
                  </a:extLst>
                </a:gridCol>
                <a:gridCol w="2646121">
                  <a:extLst>
                    <a:ext uri="{9D8B030D-6E8A-4147-A177-3AD203B41FA5}">
                      <a16:colId xmlns:a16="http://schemas.microsoft.com/office/drawing/2014/main" val="3906666457"/>
                    </a:ext>
                  </a:extLst>
                </a:gridCol>
                <a:gridCol w="1879665">
                  <a:extLst>
                    <a:ext uri="{9D8B030D-6E8A-4147-A177-3AD203B41FA5}">
                      <a16:colId xmlns:a16="http://schemas.microsoft.com/office/drawing/2014/main" val="61968432"/>
                    </a:ext>
                  </a:extLst>
                </a:gridCol>
                <a:gridCol w="2089656">
                  <a:extLst>
                    <a:ext uri="{9D8B030D-6E8A-4147-A177-3AD203B41FA5}">
                      <a16:colId xmlns:a16="http://schemas.microsoft.com/office/drawing/2014/main" val="1742267909"/>
                    </a:ext>
                  </a:extLst>
                </a:gridCol>
              </a:tblGrid>
              <a:tr h="553209">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416693">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4</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Center for Adolescent and Young Adult Health </a:t>
                      </a:r>
                    </a:p>
                  </a:txBody>
                  <a:tcPr marL="4763" marR="4763" marT="4763" marB="0" anchor="ctr"/>
                </a:tc>
                <a:tc>
                  <a:txBody>
                    <a:bodyPr/>
                    <a:lstStyle/>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100 Medway Rd Ste 204 </a:t>
                      </a:r>
                    </a:p>
                    <a:p>
                      <a:pPr algn="ctr">
                        <a:lnSpc>
                          <a:spcPct val="10000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Milford, MA 01757</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Aft>
                          <a:spcPts val="6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475272884"/>
                  </a:ext>
                </a:extLst>
              </a:tr>
              <a:tr h="416693">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Children’s Health Care - Haverhill</a:t>
                      </a:r>
                    </a:p>
                  </a:txBody>
                  <a:tcPr marL="4763" marR="4763" marT="4763" marB="0" anchor="ctr"/>
                </a:tc>
                <a:tc>
                  <a:txBody>
                    <a:bodyPr/>
                    <a:lstStyle/>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600 Primrose St </a:t>
                      </a:r>
                    </a:p>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Haverhill, MA </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Revere Health Choice</a:t>
                      </a:r>
                    </a:p>
                  </a:txBody>
                  <a:tcPr marL="51435" marR="51435" marT="0" marB="0" anchor="ctr"/>
                </a:tc>
                <a:tc>
                  <a:txBody>
                    <a:bodyPr/>
                    <a:lstStyle/>
                    <a:p>
                      <a:pPr marL="0" marR="0" algn="ctr">
                        <a:lnSpc>
                          <a:spcPct val="10000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Boston Children’s ACO</a:t>
                      </a:r>
                    </a:p>
                  </a:txBody>
                  <a:tcPr marL="51435" marR="51435" marT="0" marB="0" anchor="ctr"/>
                </a:tc>
                <a:extLst>
                  <a:ext uri="{0D108BD9-81ED-4DB2-BD59-A6C34878D82A}">
                    <a16:rowId xmlns:a16="http://schemas.microsoft.com/office/drawing/2014/main" val="1443157167"/>
                  </a:ext>
                </a:extLst>
              </a:tr>
              <a:tr h="421035">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6</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Children’s Health Care – Newburyport</a:t>
                      </a:r>
                    </a:p>
                  </a:txBody>
                  <a:tcPr marL="4763" marR="4763" marT="4763" marB="0" anchor="ctr"/>
                </a:tc>
                <a:tc>
                  <a:txBody>
                    <a:bodyPr/>
                    <a:lstStyle/>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257 Low St </a:t>
                      </a:r>
                    </a:p>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Newburyport, MA 01950</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Revere Health Choice</a:t>
                      </a:r>
                    </a:p>
                  </a:txBody>
                  <a:tcPr marL="51435" marR="51435" marT="0" marB="0" anchor="ctr"/>
                </a:tc>
                <a:tc>
                  <a:txBody>
                    <a:bodyPr/>
                    <a:lstStyle/>
                    <a:p>
                      <a:pPr marL="0" marR="0" algn="ctr">
                        <a:lnSpc>
                          <a:spcPct val="10000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Boston Children’s ACO</a:t>
                      </a:r>
                    </a:p>
                  </a:txBody>
                  <a:tcPr marL="51435" marR="51435" marT="0" marB="0" anchor="ctr"/>
                </a:tc>
                <a:extLst>
                  <a:ext uri="{0D108BD9-81ED-4DB2-BD59-A6C34878D82A}">
                    <a16:rowId xmlns:a16="http://schemas.microsoft.com/office/drawing/2014/main" val="2052422799"/>
                  </a:ext>
                </a:extLst>
              </a:tr>
              <a:tr h="593768">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7</a:t>
                      </a:r>
                    </a:p>
                  </a:txBody>
                  <a:tcPr marL="9964" marR="9964"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Community Pediatrics of Medway</a:t>
                      </a:r>
                    </a:p>
                  </a:txBody>
                  <a:tcPr marL="4763" marR="4763" marT="4763" marB="0" anchor="ctr"/>
                </a:tc>
                <a:tc>
                  <a:txBody>
                    <a:bodyPr/>
                    <a:lstStyle/>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68A Main St Ste 1010</a:t>
                      </a:r>
                    </a:p>
                    <a:p>
                      <a:pPr algn="ctr">
                        <a:lnSpc>
                          <a:spcPct val="10000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Medway, MA 02053</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ct val="10000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ct val="10000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525257808"/>
                  </a:ext>
                </a:extLst>
              </a:tr>
            </a:tbl>
          </a:graphicData>
        </a:graphic>
      </p:graphicFrame>
      <p:sp>
        <p:nvSpPr>
          <p:cNvPr id="2" name="Content Placeholder 2">
            <a:extLst>
              <a:ext uri="{FF2B5EF4-FFF2-40B4-BE49-F238E27FC236}">
                <a16:creationId xmlns:a16="http://schemas.microsoft.com/office/drawing/2014/main" id="{285FEA93-8343-BC1F-AF33-159291FD10B7}"/>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
        <p:nvSpPr>
          <p:cNvPr id="4" name="Slide Number Placeholder 1">
            <a:extLst>
              <a:ext uri="{FF2B5EF4-FFF2-40B4-BE49-F238E27FC236}">
                <a16:creationId xmlns:a16="http://schemas.microsoft.com/office/drawing/2014/main" id="{BFC4538A-7EBA-8C0B-549A-604A6CFEB1A7}"/>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7</a:t>
            </a:fld>
            <a:endParaRPr lang="en-US" altLang="en-US" dirty="0"/>
          </a:p>
        </p:txBody>
      </p:sp>
    </p:spTree>
    <p:custDataLst>
      <p:tags r:id="rId1"/>
    </p:custDataLst>
    <p:extLst>
      <p:ext uri="{BB962C8B-B14F-4D97-AF65-F5344CB8AC3E}">
        <p14:creationId xmlns:p14="http://schemas.microsoft.com/office/powerpoint/2010/main" val="6762854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543F5-BA2F-5327-BF01-B4490E500B9F}"/>
              </a:ext>
            </a:extLst>
          </p:cNvPr>
          <p:cNvSpPr>
            <a:spLocks noGrp="1"/>
          </p:cNvSpPr>
          <p:nvPr>
            <p:ph type="title"/>
          </p:nvPr>
        </p:nvSpPr>
        <p:spPr>
          <a:xfrm>
            <a:off x="1554844" y="2204930"/>
            <a:ext cx="6034312" cy="1523691"/>
          </a:xfrm>
        </p:spPr>
        <p:txBody>
          <a:bodyPr/>
          <a:lstStyle/>
          <a:p>
            <a:pPr algn="ctr"/>
            <a:r>
              <a:rPr lang="en-US" sz="3200" b="1" dirty="0">
                <a:solidFill>
                  <a:srgbClr val="002060"/>
                </a:solidFill>
                <a:effectLst/>
                <a:latin typeface="Calibri"/>
                <a:ea typeface="Calibri"/>
                <a:cs typeface="Calibri"/>
              </a:rPr>
              <a:t>Long-Term Services and Supports</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8C61E24-4C30-01B1-280D-7137CCC91556}"/>
              </a:ext>
            </a:extLst>
          </p:cNvPr>
          <p:cNvSpPr txBox="1"/>
          <p:nvPr/>
        </p:nvSpPr>
        <p:spPr>
          <a:xfrm>
            <a:off x="1553592" y="3469756"/>
            <a:ext cx="6045693" cy="1384995"/>
          </a:xfrm>
          <a:prstGeom prst="rect">
            <a:avLst/>
          </a:prstGeom>
          <a:noFill/>
        </p:spPr>
        <p:txBody>
          <a:bodyPr wrap="square" rtlCol="0">
            <a:spAutoFit/>
          </a:bodyPr>
          <a:lstStyle/>
          <a:p>
            <a:pPr algn="ctr"/>
            <a:r>
              <a:rPr lang="en-US" sz="2800" dirty="0">
                <a:solidFill>
                  <a:srgbClr val="002060"/>
                </a:solidFill>
              </a:rPr>
              <a:t>Presented by Sarah Westring, </a:t>
            </a:r>
          </a:p>
          <a:p>
            <a:pPr algn="ctr"/>
            <a:r>
              <a:rPr lang="en-US" sz="2800" dirty="0">
                <a:solidFill>
                  <a:srgbClr val="002060"/>
                </a:solidFill>
              </a:rPr>
              <a:t>Senior Provider Enrollment Specialist, Optum </a:t>
            </a:r>
          </a:p>
        </p:txBody>
      </p:sp>
      <p:sp>
        <p:nvSpPr>
          <p:cNvPr id="2" name="Slide Number Placeholder 1">
            <a:extLst>
              <a:ext uri="{FF2B5EF4-FFF2-40B4-BE49-F238E27FC236}">
                <a16:creationId xmlns:a16="http://schemas.microsoft.com/office/drawing/2014/main" id="{B4C37620-BB6C-FB60-3E98-F093A78CC4A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B543FC28-71BB-4923-9EC4-7D01669BF51C}" type="slidenum">
              <a:rPr lang="en-US" smtClean="0"/>
              <a:pPr>
                <a:defRPr/>
              </a:pPr>
              <a:t>70</a:t>
            </a:fld>
            <a:endParaRPr lang="en-US" dirty="0"/>
          </a:p>
        </p:txBody>
      </p:sp>
    </p:spTree>
    <p:extLst>
      <p:ext uri="{BB962C8B-B14F-4D97-AF65-F5344CB8AC3E}">
        <p14:creationId xmlns:p14="http://schemas.microsoft.com/office/powerpoint/2010/main" val="13447600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a:xfrm>
            <a:off x="457200" y="304800"/>
            <a:ext cx="6027420" cy="715963"/>
          </a:xfrm>
        </p:spPr>
        <p:txBody>
          <a:bodyPr/>
          <a:lstStyle/>
          <a:p>
            <a:r>
              <a:rPr lang="en-US" sz="3600" dirty="0"/>
              <a:t>LTSS Provider Communications (slide 1 of 2)</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48320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The MassHealth LTSS Provider Service Center utilizes provider data to identify behavior trends for areas of targeted training via email. These emails may contain attached job aids or links to additional educational resources via the LTSS Provider Portal.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Areas of focus </a:t>
            </a:r>
            <a:r>
              <a:rPr lang="en-US" sz="2000" b="0" dirty="0">
                <a:solidFill>
                  <a:schemeClr val="tx1"/>
                </a:solidFill>
                <a:latin typeface="+mn-lt"/>
              </a:rPr>
              <a:t>for these communications include but are not limited to: </a:t>
            </a:r>
          </a:p>
          <a:p>
            <a:pPr marL="342900" marR="0" lvl="0" indent="-342900">
              <a:lnSpc>
                <a:spcPct val="150000"/>
              </a:lnSpc>
              <a:spcBef>
                <a:spcPts val="300"/>
              </a:spcBef>
              <a:spcAft>
                <a:spcPts val="300"/>
              </a:spcAft>
              <a:buSzPct val="97000"/>
              <a:buFont typeface="Symbol" panose="05050102010706020507" pitchFamily="18" charset="2"/>
              <a:buChar char=""/>
            </a:pPr>
            <a:r>
              <a:rPr lang="en-US" sz="2000" b="0" dirty="0">
                <a:solidFill>
                  <a:schemeClr val="tx1"/>
                </a:solidFill>
                <a:latin typeface="+mn-lt"/>
              </a:rPr>
              <a:t>high claims denials for specific error codes ​</a:t>
            </a:r>
          </a:p>
          <a:p>
            <a:pPr marL="342900" marR="0" lvl="0" indent="-342900">
              <a:lnSpc>
                <a:spcPct val="150000"/>
              </a:lnSpc>
              <a:spcBef>
                <a:spcPts val="300"/>
              </a:spcBef>
              <a:spcAft>
                <a:spcPts val="300"/>
              </a:spcAft>
              <a:buFont typeface="Symbol" panose="05050102010706020507" pitchFamily="18" charset="2"/>
              <a:buChar char=""/>
            </a:pPr>
            <a:r>
              <a:rPr lang="en-US" sz="2000" b="0" dirty="0">
                <a:solidFill>
                  <a:schemeClr val="tx1"/>
                </a:solidFill>
                <a:latin typeface="+mn-lt"/>
              </a:rPr>
              <a:t>high prior authorization denials or administrative holds, and/or</a:t>
            </a:r>
          </a:p>
          <a:p>
            <a:pPr marL="342900" marR="0" lvl="0" indent="-342900">
              <a:lnSpc>
                <a:spcPct val="150000"/>
              </a:lnSpc>
              <a:spcBef>
                <a:spcPts val="300"/>
              </a:spcBef>
              <a:spcAft>
                <a:spcPts val="300"/>
              </a:spcAft>
              <a:buFont typeface="Symbol" panose="05050102010706020507" pitchFamily="18" charset="2"/>
              <a:buChar char=""/>
            </a:pPr>
            <a:r>
              <a:rPr lang="en-US" sz="2000" b="0" dirty="0">
                <a:solidFill>
                  <a:schemeClr val="tx1"/>
                </a:solidFill>
                <a:latin typeface="+mn-lt"/>
              </a:rPr>
              <a:t>audit findings/SURs reports</a:t>
            </a:r>
          </a:p>
          <a:p>
            <a:pPr marR="0" lvl="0">
              <a:lnSpc>
                <a:spcPct val="150000"/>
              </a:lnSpc>
              <a:spcBef>
                <a:spcPts val="300"/>
              </a:spcBef>
              <a:spcAft>
                <a:spcPts val="300"/>
              </a:spcAft>
            </a:pPr>
            <a:r>
              <a:rPr lang="en-US" sz="2000" b="0" dirty="0">
                <a:solidFill>
                  <a:schemeClr val="tx1"/>
                </a:solidFill>
                <a:latin typeface="+mn-lt"/>
              </a:rPr>
              <a:t>The goal of each communication is to assist the Provider in reducing their administrative errors in billing and prior authorization.</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lide Number Placeholder 2">
            <a:extLst>
              <a:ext uri="{FF2B5EF4-FFF2-40B4-BE49-F238E27FC236}">
                <a16:creationId xmlns:a16="http://schemas.microsoft.com/office/drawing/2014/main" id="{D8DAD80B-065C-40D3-8AFA-1A7230887E6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988039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p:txBody>
          <a:bodyPr/>
          <a:lstStyle/>
          <a:p>
            <a:r>
              <a:rPr lang="en-US" sz="3600" dirty="0"/>
              <a:t>LTSS Provider Communications (slide 2 of 2)</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440120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rPr>
              <a:t>Over the last 3 months, Optum has sent over 91 email communications via our LTSS support inbox to LTSS Providers.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mn-lt"/>
              </a:rPr>
              <a:t>There have been 6 provider bulletins published on the </a:t>
            </a:r>
            <a:r>
              <a:rPr lang="en-US" sz="2000" b="0" dirty="0">
                <a:solidFill>
                  <a:schemeClr val="tx1"/>
                </a:solidFill>
                <a:latin typeface="+mn-lt"/>
                <a:hlinkClick r:id="rId3"/>
              </a:rPr>
              <a:t>MassHealth website</a:t>
            </a:r>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R="0" lvl="0" algn="l" defTabSz="457200" rtl="0" eaLnBrk="1" fontAlgn="auto" latinLnBrk="0" hangingPunct="1">
              <a:lnSpc>
                <a:spcPct val="100000"/>
              </a:lnSpc>
              <a:spcBef>
                <a:spcPts val="0"/>
              </a:spcBef>
              <a:spcAft>
                <a:spcPts val="0"/>
              </a:spcAft>
              <a:buClrTx/>
              <a:buSzTx/>
              <a:tabLst/>
              <a:defRPr/>
            </a:pPr>
            <a:r>
              <a:rPr lang="en-US" sz="2000" b="0" dirty="0">
                <a:solidFill>
                  <a:schemeClr val="tx1"/>
                </a:solidFill>
                <a:latin typeface="+mn-lt"/>
              </a:rPr>
              <a:t>If you have not received or wish to begin receiving these communications, you may do so by following steps:</a:t>
            </a:r>
          </a:p>
          <a:p>
            <a:pPr marR="0" lvl="0" algn="l" defTabSz="457200" rtl="0" eaLnBrk="1" fontAlgn="auto" latinLnBrk="0" hangingPunct="1">
              <a:lnSpc>
                <a:spcPct val="100000"/>
              </a:lnSpc>
              <a:spcBef>
                <a:spcPts val="0"/>
              </a:spcBef>
              <a:spcAft>
                <a:spcPts val="0"/>
              </a:spcAft>
              <a:buClrTx/>
              <a:buSzTx/>
              <a:tabLst/>
              <a:defRPr/>
            </a:pPr>
            <a:endParaRPr lang="en-US" sz="2000" b="0" dirty="0">
              <a:solidFill>
                <a:schemeClr val="tx1"/>
              </a:solidFill>
              <a:latin typeface="+mn-lt"/>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tx1"/>
                </a:solidFill>
                <a:latin typeface="+mn-lt"/>
              </a:rPr>
              <a:t>For the LTSS support box communications, please reach out to the LTSS Provider Service Center and we can help ensure your inclusion in future communications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tx1"/>
                </a:solidFill>
                <a:latin typeface="+mn-lt"/>
              </a:rPr>
              <a:t>For communications from MassHealth on mass.gov, follow this link: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dirty="0">
              <a:solidFill>
                <a:srgbClr val="002060"/>
              </a:solidFill>
              <a:latin typeface="+mn-lt"/>
            </a:endParaRPr>
          </a:p>
          <a:p>
            <a:pPr marR="0" lvl="0" algn="ctr" defTabSz="457200" rtl="0" eaLnBrk="1" fontAlgn="auto" latinLnBrk="0" hangingPunct="1">
              <a:lnSpc>
                <a:spcPct val="100000"/>
              </a:lnSpc>
              <a:spcBef>
                <a:spcPts val="0"/>
              </a:spcBef>
              <a:spcAft>
                <a:spcPts val="0"/>
              </a:spcAft>
              <a:buClrTx/>
              <a:buSzTx/>
              <a:tabLst/>
              <a:defRPr/>
            </a:pPr>
            <a:r>
              <a:rPr lang="en-US" sz="2000" b="0" dirty="0">
                <a:solidFill>
                  <a:srgbClr val="002060"/>
                </a:solidFill>
                <a:latin typeface="+mn-lt"/>
                <a:hlinkClick r:id="rId4"/>
              </a:rPr>
              <a:t>Email Notifications for MassHealth Provider Bulletins and Transmittal Letters</a:t>
            </a:r>
            <a:endParaRPr lang="en-US" sz="2000" b="0" dirty="0">
              <a:solidFill>
                <a:srgbClr val="002060"/>
              </a:solidFill>
              <a:latin typeface="+mn-lt"/>
            </a:endParaRPr>
          </a:p>
        </p:txBody>
      </p:sp>
      <p:sp>
        <p:nvSpPr>
          <p:cNvPr id="3" name="Slide Number Placeholder 2">
            <a:extLst>
              <a:ext uri="{FF2B5EF4-FFF2-40B4-BE49-F238E27FC236}">
                <a16:creationId xmlns:a16="http://schemas.microsoft.com/office/drawing/2014/main" id="{D8DAD80B-065C-40D3-8AFA-1A7230887E6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178003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3C3E8-B2E7-4934-F9E7-10E88D4097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28FB5C-3D6E-4B46-5D2D-CF66771E8C9D}"/>
              </a:ext>
            </a:extLst>
          </p:cNvPr>
          <p:cNvSpPr>
            <a:spLocks noGrp="1"/>
          </p:cNvSpPr>
          <p:nvPr>
            <p:ph type="title"/>
          </p:nvPr>
        </p:nvSpPr>
        <p:spPr/>
        <p:txBody>
          <a:bodyPr/>
          <a:lstStyle/>
          <a:p>
            <a:r>
              <a:rPr lang="en-US" sz="3600" dirty="0"/>
              <a:t>LTSS Provider Trainings and Quality Forums</a:t>
            </a:r>
          </a:p>
        </p:txBody>
      </p:sp>
      <p:sp>
        <p:nvSpPr>
          <p:cNvPr id="7" name="TextBox 6">
            <a:extLst>
              <a:ext uri="{FF2B5EF4-FFF2-40B4-BE49-F238E27FC236}">
                <a16:creationId xmlns:a16="http://schemas.microsoft.com/office/drawing/2014/main" id="{C0A32878-358B-32BD-41BF-ECF4BB780C3A}"/>
              </a:ext>
            </a:extLst>
          </p:cNvPr>
          <p:cNvSpPr txBox="1"/>
          <p:nvPr/>
        </p:nvSpPr>
        <p:spPr>
          <a:xfrm>
            <a:off x="522027" y="1520025"/>
            <a:ext cx="8099946" cy="32316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Training or Quality Forums for MassHealth LTSS Providers:</a:t>
            </a:r>
            <a:endParaRPr kumimoji="0" lang="en-US" sz="2200" i="0" u="none" strike="noStrike" kern="1200" cap="none" spc="0" normalizeH="0" baseline="0" noProof="0" dirty="0">
              <a:ln>
                <a:noFill/>
              </a:ln>
              <a:effectLst/>
              <a:uLnTx/>
              <a:uFillTx/>
              <a:ea typeface="+mn-ea"/>
              <a:cs typeface="+mn-cs"/>
            </a:endParaRPr>
          </a:p>
          <a:p>
            <a:pPr marL="800100" lvl="1" indent="-342900">
              <a:spcBef>
                <a:spcPts val="3000"/>
              </a:spcBef>
              <a:buFont typeface="Arial" panose="020B0604020202020204" pitchFamily="34" charset="0"/>
              <a:buChar char="•"/>
              <a:defRPr/>
            </a:pPr>
            <a:r>
              <a:rPr lang="en-US" sz="2200" b="0" dirty="0">
                <a:solidFill>
                  <a:schemeClr val="tx1"/>
                </a:solidFill>
                <a:latin typeface="+mn-lt"/>
              </a:rPr>
              <a:t>Trainings:</a:t>
            </a:r>
          </a:p>
          <a:p>
            <a:pPr marL="1257300" lvl="2" indent="-342900">
              <a:buFont typeface="Arial" panose="020B0604020202020204" pitchFamily="34" charset="0"/>
              <a:buChar char="•"/>
              <a:defRPr/>
            </a:pPr>
            <a:r>
              <a:rPr kumimoji="0" lang="en-US" sz="2200" i="0" u="none" strike="noStrike" kern="1200" cap="none" spc="0" normalizeH="0" baseline="0" noProof="0" dirty="0">
                <a:ln>
                  <a:noFill/>
                </a:ln>
                <a:effectLst/>
                <a:uLnTx/>
                <a:uFillTx/>
                <a:ea typeface="+mn-ea"/>
                <a:cs typeface="+mn-cs"/>
              </a:rPr>
              <a:t>Continuous Skilled Nursing Training: 10/2/2025</a:t>
            </a:r>
          </a:p>
          <a:p>
            <a:pPr marL="1257300" lvl="2" indent="-342900">
              <a:buFont typeface="Arial" panose="020B0604020202020204" pitchFamily="34" charset="0"/>
              <a:buChar char="•"/>
              <a:defRPr/>
            </a:pPr>
            <a:r>
              <a:rPr lang="en-US" sz="2200" b="0" dirty="0">
                <a:solidFill>
                  <a:schemeClr val="tx1"/>
                </a:solidFill>
                <a:latin typeface="+mn-lt"/>
              </a:rPr>
              <a:t>Home Health Agency Applicant Orientation Training: 10/17/2025</a:t>
            </a:r>
          </a:p>
          <a:p>
            <a:pPr marL="800100" lvl="1" indent="-342900">
              <a:spcBef>
                <a:spcPts val="3000"/>
              </a:spcBef>
              <a:buFont typeface="Arial" panose="020B0604020202020204" pitchFamily="34" charset="0"/>
              <a:buChar char="•"/>
              <a:defRPr/>
            </a:pPr>
            <a:r>
              <a:rPr kumimoji="0" lang="en-US" sz="2200" i="0" u="none" strike="noStrike" kern="1200" cap="none" spc="0" normalizeH="0" baseline="0" noProof="0" dirty="0">
                <a:ln>
                  <a:noFill/>
                </a:ln>
                <a:effectLst/>
                <a:uLnTx/>
                <a:uFillTx/>
                <a:ea typeface="+mn-ea"/>
                <a:cs typeface="+mn-cs"/>
              </a:rPr>
              <a:t>Quality Forums:</a:t>
            </a:r>
          </a:p>
          <a:p>
            <a:pPr marL="1257300" lvl="2" indent="-342900">
              <a:buFont typeface="Arial" panose="020B0604020202020204" pitchFamily="34" charset="0"/>
              <a:buChar char="•"/>
              <a:defRPr/>
            </a:pPr>
            <a:r>
              <a:rPr lang="en-US" sz="2200" b="0" dirty="0">
                <a:solidFill>
                  <a:schemeClr val="tx1"/>
                </a:solidFill>
                <a:latin typeface="+mn-lt"/>
              </a:rPr>
              <a:t>Home Health Agency: 10/27/2025</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lide Number Placeholder 2">
            <a:extLst>
              <a:ext uri="{FF2B5EF4-FFF2-40B4-BE49-F238E27FC236}">
                <a16:creationId xmlns:a16="http://schemas.microsoft.com/office/drawing/2014/main" id="{B3446507-D64B-DD7E-EC34-794FF72091A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477043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a:xfrm>
            <a:off x="164592" y="304800"/>
            <a:ext cx="7621125" cy="715963"/>
          </a:xfrm>
        </p:spPr>
        <p:txBody>
          <a:bodyPr/>
          <a:lstStyle/>
          <a:p>
            <a:r>
              <a:rPr lang="en-US" sz="3600" dirty="0"/>
              <a:t>LTSS Application &amp; Revalidation Provider Support</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398570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S PGothic" pitchFamily="34" charset="-128"/>
                <a:cs typeface="Arial" charset="0"/>
              </a:rPr>
              <a:t>MassHealth LTSS continues to work on the provider experience with applications and revalidations to help with the process and ensure providers have easy access to the resources that will help provide quality care for members.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S PGothic" pitchFamily="34" charset="-128"/>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prstClr val="black"/>
                </a:solidFill>
              </a:rPr>
              <a:t>The following three updates were made recently:</a:t>
            </a:r>
            <a:endParaRPr kumimoji="0" lang="en-US" sz="2000" b="0" i="0" u="none" strike="noStrike" kern="1200" cap="none" spc="0" normalizeH="0" baseline="0" noProof="0" dirty="0">
              <a:ln>
                <a:noFill/>
              </a:ln>
              <a:solidFill>
                <a:prstClr val="black"/>
              </a:solidFill>
              <a:effectLst/>
              <a:uLnTx/>
              <a:uFillTx/>
              <a:ea typeface="MS PGothic" pitchFamily="34" charset="-128"/>
              <a:cs typeface="Arial" charset="0"/>
            </a:endParaRPr>
          </a:p>
          <a:p>
            <a:pPr marL="800100" lvl="1" indent="-342900" defTabSz="914400" fontAlgn="base">
              <a:spcBef>
                <a:spcPts val="300"/>
              </a:spcBef>
              <a:spcAft>
                <a:spcPts val="300"/>
              </a:spcAft>
              <a:buSzPct val="84000"/>
              <a:buFont typeface="Symbol" panose="05050102010706020507" pitchFamily="18" charset="2"/>
              <a:buChar char=""/>
              <a:defRPr/>
            </a:pPr>
            <a:r>
              <a:rPr kumimoji="0" lang="en-US" sz="2000" b="0" i="0" u="none" strike="noStrike" kern="1200" cap="none" spc="0" normalizeH="0" baseline="0" noProof="0" dirty="0">
                <a:ln>
                  <a:noFill/>
                </a:ln>
                <a:solidFill>
                  <a:prstClr val="black"/>
                </a:solidFill>
                <a:effectLst/>
                <a:uLnTx/>
                <a:uFillTx/>
                <a:ea typeface="MS PGothic" pitchFamily="34" charset="-128"/>
                <a:cs typeface="Arial" charset="0"/>
              </a:rPr>
              <a:t>Independent Nurse Application includes General Education training in our Learning Center</a:t>
            </a:r>
          </a:p>
          <a:p>
            <a:pPr marL="800100" lvl="1" indent="-342900" defTabSz="914400" fontAlgn="base">
              <a:spcBef>
                <a:spcPts val="300"/>
              </a:spcBef>
              <a:spcAft>
                <a:spcPts val="300"/>
              </a:spcAft>
              <a:buSzPct val="84000"/>
              <a:buFont typeface="Symbol" panose="05050102010706020507" pitchFamily="18" charset="2"/>
              <a:buChar char=""/>
              <a:defRPr/>
            </a:pPr>
            <a:r>
              <a:rPr kumimoji="0" lang="en-US" sz="2000" b="0" i="0" u="none" strike="noStrike" kern="1200" cap="none" spc="0" normalizeH="0" baseline="0" noProof="0" dirty="0">
                <a:ln>
                  <a:noFill/>
                </a:ln>
                <a:solidFill>
                  <a:prstClr val="black"/>
                </a:solidFill>
                <a:effectLst/>
                <a:uLnTx/>
                <a:uFillTx/>
                <a:ea typeface="MS PGothic" pitchFamily="34" charset="-128"/>
                <a:cs typeface="Arial" charset="0"/>
              </a:rPr>
              <a:t>Streamlined revalidations for Group Practices and Therapists </a:t>
            </a:r>
          </a:p>
          <a:p>
            <a:pPr marL="800100" lvl="1" indent="-342900" defTabSz="914400" fontAlgn="base">
              <a:spcBef>
                <a:spcPts val="300"/>
              </a:spcBef>
              <a:spcAft>
                <a:spcPts val="300"/>
              </a:spcAft>
              <a:buSzPct val="84000"/>
              <a:buFont typeface="Symbol" panose="05050102010706020507" pitchFamily="18" charset="2"/>
              <a:buChar char=""/>
              <a:defRPr/>
            </a:pPr>
            <a:r>
              <a:rPr kumimoji="0" lang="en-US" sz="2000" b="0" i="0" u="none" strike="noStrike" kern="1200" cap="none" spc="0" normalizeH="0" baseline="0" noProof="0" dirty="0">
                <a:ln>
                  <a:noFill/>
                </a:ln>
                <a:solidFill>
                  <a:prstClr val="black"/>
                </a:solidFill>
                <a:effectLst/>
                <a:uLnTx/>
                <a:uFillTx/>
                <a:ea typeface="MS PGothic" pitchFamily="34" charset="-128"/>
                <a:cs typeface="Arial" charset="0"/>
              </a:rPr>
              <a:t>Added Fiscal Soundness to HHA, CSN, AFC, &amp; GAFC revalidations to minimize the outreach during the annual requirement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p:txBody>
      </p:sp>
      <p:sp>
        <p:nvSpPr>
          <p:cNvPr id="3" name="Slide Number Placeholder 2">
            <a:extLst>
              <a:ext uri="{FF2B5EF4-FFF2-40B4-BE49-F238E27FC236}">
                <a16:creationId xmlns:a16="http://schemas.microsoft.com/office/drawing/2014/main" id="{D8DAD80B-065C-40D3-8AFA-1A7230887E6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altLang="en-US" sz="1200" b="0" i="0" u="none" strike="noStrike" kern="1200" cap="none" spc="0" normalizeH="0" baseline="0" noProof="0" dirty="0">
              <a:ln>
                <a:noFill/>
              </a:ln>
              <a:solidFill>
                <a:srgbClr val="898989"/>
              </a:solidFill>
              <a:effectLst/>
              <a:uLnTx/>
              <a:uFillTx/>
              <a:latin typeface="Calibri"/>
              <a:ea typeface="MS PGothic" pitchFamily="34" charset="-128"/>
              <a:cs typeface="Arial" charset="0"/>
            </a:endParaRPr>
          </a:p>
        </p:txBody>
      </p:sp>
    </p:spTree>
    <p:custDataLst>
      <p:tags r:id="rId1"/>
    </p:custDataLst>
    <p:extLst>
      <p:ext uri="{BB962C8B-B14F-4D97-AF65-F5344CB8AC3E}">
        <p14:creationId xmlns:p14="http://schemas.microsoft.com/office/powerpoint/2010/main" val="554970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D9EC-2752-9E87-F269-908573578D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84BD34-52E0-6C03-DDCB-979EA36E7C23}"/>
              </a:ext>
            </a:extLst>
          </p:cNvPr>
          <p:cNvSpPr>
            <a:spLocks noGrp="1"/>
          </p:cNvSpPr>
          <p:nvPr>
            <p:ph type="title"/>
          </p:nvPr>
        </p:nvSpPr>
        <p:spPr>
          <a:xfrm>
            <a:off x="164592" y="304800"/>
            <a:ext cx="8019288" cy="715963"/>
          </a:xfrm>
        </p:spPr>
        <p:txBody>
          <a:bodyPr/>
          <a:lstStyle/>
          <a:p>
            <a:r>
              <a:rPr lang="en-US" sz="3600" dirty="0"/>
              <a:t>Independent Nurse Application</a:t>
            </a:r>
          </a:p>
        </p:txBody>
      </p:sp>
      <p:sp>
        <p:nvSpPr>
          <p:cNvPr id="7" name="TextBox 6">
            <a:extLst>
              <a:ext uri="{FF2B5EF4-FFF2-40B4-BE49-F238E27FC236}">
                <a16:creationId xmlns:a16="http://schemas.microsoft.com/office/drawing/2014/main" id="{EC06E985-72ED-FFAF-BCBC-35DFB1F9082D}"/>
              </a:ext>
            </a:extLst>
          </p:cNvPr>
          <p:cNvSpPr txBox="1"/>
          <p:nvPr/>
        </p:nvSpPr>
        <p:spPr>
          <a:xfrm>
            <a:off x="522027" y="1520025"/>
            <a:ext cx="8099946" cy="4154984"/>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solidFill>
                  <a:prstClr val="black"/>
                </a:solidFill>
              </a:rPr>
              <a:t>To help navigate Independent Nurses to resources that will help them be successful and knowledgeable about record keeping, claims, updates and more we have included the General Education as part of the application process for this application type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ea typeface="MS PGothic" pitchFamily="34" charset="-128"/>
              <a:cs typeface="Arial" charset="0"/>
            </a:endParaRPr>
          </a:p>
          <a:p>
            <a:pPr marL="285750" lvl="0" indent="-285750" defTabSz="457200" fontAlgn="auto">
              <a:spcBef>
                <a:spcPts val="0"/>
              </a:spcBef>
              <a:spcAft>
                <a:spcPts val="0"/>
              </a:spcAft>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ea typeface="MS PGothic" pitchFamily="34" charset="-128"/>
                <a:cs typeface="Arial" charset="0"/>
              </a:rPr>
              <a:t>Once an Independent Nurse’s starts the application they will be notified to look out for a link that will grant access </a:t>
            </a:r>
            <a:r>
              <a:rPr lang="en-US" sz="2200" b="0" dirty="0">
                <a:solidFill>
                  <a:prstClr val="black"/>
                </a:solidFill>
              </a:rPr>
              <a:t>to </a:t>
            </a:r>
            <a:r>
              <a:rPr kumimoji="0" lang="en-US" sz="2200" b="0" i="0" u="none" strike="noStrike" kern="1200" cap="none" spc="0" normalizeH="0" baseline="0" noProof="0" dirty="0">
                <a:ln>
                  <a:noFill/>
                </a:ln>
                <a:solidFill>
                  <a:prstClr val="black"/>
                </a:solidFill>
                <a:effectLst/>
                <a:uLnTx/>
                <a:uFillTx/>
                <a:ea typeface="MS PGothic" pitchFamily="34" charset="-128"/>
                <a:cs typeface="Arial" charset="0"/>
              </a:rPr>
              <a:t>the learning center where they will complete the General Education course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b="0" dirty="0">
              <a:solidFill>
                <a:prstClr val="black"/>
              </a:solidFil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S PGothic" pitchFamily="34" charset="-128"/>
                <a:cs typeface="Arial" charset="0"/>
              </a:rPr>
              <a:t>Once it is completed, the provider will sign an attestation confirming they have completed the General Education, and their application will be fully processed</a:t>
            </a:r>
            <a:endParaRPr kumimoji="0" 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p:txBody>
      </p:sp>
      <p:sp>
        <p:nvSpPr>
          <p:cNvPr id="3" name="Slide Number Placeholder 2">
            <a:extLst>
              <a:ext uri="{FF2B5EF4-FFF2-40B4-BE49-F238E27FC236}">
                <a16:creationId xmlns:a16="http://schemas.microsoft.com/office/drawing/2014/main" id="{D0298668-C64A-2DF6-6605-7518B7BC1C0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altLang="en-US" sz="1200" b="0" i="0" u="none" strike="noStrike" kern="1200" cap="none" spc="0" normalizeH="0" baseline="0" noProof="0" dirty="0">
              <a:ln>
                <a:noFill/>
              </a:ln>
              <a:solidFill>
                <a:srgbClr val="898989"/>
              </a:solidFill>
              <a:effectLst/>
              <a:uLnTx/>
              <a:uFillTx/>
              <a:latin typeface="Calibri"/>
              <a:ea typeface="MS PGothic" pitchFamily="34" charset="-128"/>
              <a:cs typeface="Arial" charset="0"/>
            </a:endParaRPr>
          </a:p>
        </p:txBody>
      </p:sp>
    </p:spTree>
    <p:custDataLst>
      <p:tags r:id="rId1"/>
    </p:custDataLst>
    <p:extLst>
      <p:ext uri="{BB962C8B-B14F-4D97-AF65-F5344CB8AC3E}">
        <p14:creationId xmlns:p14="http://schemas.microsoft.com/office/powerpoint/2010/main" val="41926346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704AC-DD49-105E-8DB4-484372FA36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9E7E08-6F89-A55D-9CA1-1C884A17A93A}"/>
              </a:ext>
            </a:extLst>
          </p:cNvPr>
          <p:cNvSpPr>
            <a:spLocks noGrp="1"/>
          </p:cNvSpPr>
          <p:nvPr>
            <p:ph type="title"/>
          </p:nvPr>
        </p:nvSpPr>
        <p:spPr>
          <a:xfrm>
            <a:off x="164592" y="304800"/>
            <a:ext cx="8019288" cy="715963"/>
          </a:xfrm>
        </p:spPr>
        <p:txBody>
          <a:bodyPr/>
          <a:lstStyle/>
          <a:p>
            <a:r>
              <a:rPr lang="en-US" sz="3600" dirty="0">
                <a:ea typeface="Calibri" panose="020F0502020204030204" pitchFamily="34" charset="0"/>
                <a:cs typeface="Calibri" panose="020F0502020204030204" pitchFamily="34" charset="0"/>
              </a:rPr>
              <a:t>Independent Nurse Application (continued)</a:t>
            </a:r>
          </a:p>
        </p:txBody>
      </p:sp>
      <p:sp>
        <p:nvSpPr>
          <p:cNvPr id="7" name="TextBox 6">
            <a:extLst>
              <a:ext uri="{FF2B5EF4-FFF2-40B4-BE49-F238E27FC236}">
                <a16:creationId xmlns:a16="http://schemas.microsoft.com/office/drawing/2014/main" id="{7BB1322C-8C02-9A6D-78EE-288CA4F627F6}"/>
              </a:ext>
            </a:extLst>
          </p:cNvPr>
          <p:cNvSpPr txBox="1"/>
          <p:nvPr/>
        </p:nvSpPr>
        <p:spPr>
          <a:xfrm>
            <a:off x="522027" y="1520025"/>
            <a:ext cx="8019288"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As shown below, they not only have access to the General Education but many other topics that will help them throughout their enrollment with MassHealth.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S PGothic" pitchFamily="34" charset="-128"/>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p:txBody>
      </p:sp>
      <p:pic>
        <p:nvPicPr>
          <p:cNvPr id="5" name="Picture 4" descr="Screen shot of Independent Nurse tiles options.">
            <a:extLst>
              <a:ext uri="{FF2B5EF4-FFF2-40B4-BE49-F238E27FC236}">
                <a16:creationId xmlns:a16="http://schemas.microsoft.com/office/drawing/2014/main" id="{5D5D2B8F-3599-9CF4-6F5B-50BA67FAFE4C}"/>
              </a:ext>
            </a:extLst>
          </p:cNvPr>
          <p:cNvPicPr>
            <a:picLocks noChangeAspect="1"/>
          </p:cNvPicPr>
          <p:nvPr/>
        </p:nvPicPr>
        <p:blipFill>
          <a:blip r:embed="rId3"/>
          <a:stretch>
            <a:fillRect/>
          </a:stretch>
        </p:blipFill>
        <p:spPr>
          <a:xfrm>
            <a:off x="602685" y="2348984"/>
            <a:ext cx="7661853" cy="4007366"/>
          </a:xfrm>
          <a:prstGeom prst="rect">
            <a:avLst/>
          </a:prstGeom>
        </p:spPr>
      </p:pic>
      <p:sp>
        <p:nvSpPr>
          <p:cNvPr id="8" name="Rectangle 7" descr="Screen short of Topic drop down">
            <a:extLst>
              <a:ext uri="{FF2B5EF4-FFF2-40B4-BE49-F238E27FC236}">
                <a16:creationId xmlns:a16="http://schemas.microsoft.com/office/drawing/2014/main" id="{9F1B5DA6-F157-B000-37CB-258815797F91}"/>
              </a:ext>
            </a:extLst>
          </p:cNvPr>
          <p:cNvSpPr/>
          <p:nvPr/>
        </p:nvSpPr>
        <p:spPr>
          <a:xfrm>
            <a:off x="522027" y="2439493"/>
            <a:ext cx="1915064" cy="24861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Oval 5" descr="Screen shot of Independent Nurse (IN) POSc Claims Submission Training tile">
            <a:extLst>
              <a:ext uri="{FF2B5EF4-FFF2-40B4-BE49-F238E27FC236}">
                <a16:creationId xmlns:a16="http://schemas.microsoft.com/office/drawing/2014/main" id="{A1ECD9AF-1CE0-B384-52D8-0D33C86EDDC6}"/>
              </a:ext>
            </a:extLst>
          </p:cNvPr>
          <p:cNvSpPr/>
          <p:nvPr/>
        </p:nvSpPr>
        <p:spPr>
          <a:xfrm>
            <a:off x="4088920" y="4522030"/>
            <a:ext cx="2346386" cy="20311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23B8B4A2-DC3D-EA2E-EEE9-E04F2A2C284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76</a:t>
            </a:fld>
            <a:endParaRPr lang="en-US" altLang="en-US" dirty="0"/>
          </a:p>
        </p:txBody>
      </p:sp>
    </p:spTree>
    <p:custDataLst>
      <p:tags r:id="rId1"/>
    </p:custDataLst>
    <p:extLst>
      <p:ext uri="{BB962C8B-B14F-4D97-AF65-F5344CB8AC3E}">
        <p14:creationId xmlns:p14="http://schemas.microsoft.com/office/powerpoint/2010/main" val="39568939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CD1C8-F3B5-004E-C8F7-EC3730F3F2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DCF24D-B420-B11A-0FF7-4F52B7BD900D}"/>
              </a:ext>
            </a:extLst>
          </p:cNvPr>
          <p:cNvSpPr>
            <a:spLocks noGrp="1"/>
          </p:cNvSpPr>
          <p:nvPr>
            <p:ph type="title"/>
          </p:nvPr>
        </p:nvSpPr>
        <p:spPr>
          <a:xfrm>
            <a:off x="164592" y="304800"/>
            <a:ext cx="8019288" cy="785858"/>
          </a:xfrm>
        </p:spPr>
        <p:txBody>
          <a:bodyPr/>
          <a:lstStyle/>
          <a:p>
            <a:r>
              <a:rPr lang="en-US" sz="3600" dirty="0">
                <a:ea typeface="Calibri" panose="020F0502020204030204" pitchFamily="34" charset="0"/>
                <a:cs typeface="Calibri" panose="020F0502020204030204" pitchFamily="34" charset="0"/>
              </a:rPr>
              <a:t>Revalidations for Group Practices &amp; Independent Therapist</a:t>
            </a:r>
          </a:p>
        </p:txBody>
      </p:sp>
      <p:sp>
        <p:nvSpPr>
          <p:cNvPr id="7" name="TextBox 6">
            <a:extLst>
              <a:ext uri="{FF2B5EF4-FFF2-40B4-BE49-F238E27FC236}">
                <a16:creationId xmlns:a16="http://schemas.microsoft.com/office/drawing/2014/main" id="{274C0BFC-CEE8-ECAE-647D-14B9D87E143B}"/>
              </a:ext>
            </a:extLst>
          </p:cNvPr>
          <p:cNvSpPr txBox="1"/>
          <p:nvPr/>
        </p:nvSpPr>
        <p:spPr>
          <a:xfrm>
            <a:off x="522027" y="1520025"/>
            <a:ext cx="7888548"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To efficiently complete revalidations for both Group Practices and the Independent Therapist that are associated with them. The LTSS enrollment team has been grouping the facilities and therapist together that are associated with one another and due in the current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The Enrollment Team will contact the Credentialing Specialist for the facility with a list of locations and therapists that are due for revalidation.  They will confirm which therapists are still actively working at their facility. If they have left to work elsewhere, an email or phone number will be provided to for MassHealth to get in contact with the therapist for their due revalidation.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Once verification is completed, we will load their revalidations on the LTSS portal for them to complete.  This reduces the outreach by staff to find the therapist or point of contact and has also reduced the time to process the revalidations.  </a:t>
            </a:r>
          </a:p>
        </p:txBody>
      </p:sp>
      <p:sp>
        <p:nvSpPr>
          <p:cNvPr id="2" name="Slide Number Placeholder 1">
            <a:extLst>
              <a:ext uri="{FF2B5EF4-FFF2-40B4-BE49-F238E27FC236}">
                <a16:creationId xmlns:a16="http://schemas.microsoft.com/office/drawing/2014/main" id="{E60D0EC7-0911-0193-DF27-D0ACC200979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77</a:t>
            </a:fld>
            <a:endParaRPr lang="en-US" altLang="en-US" dirty="0"/>
          </a:p>
        </p:txBody>
      </p:sp>
    </p:spTree>
    <p:custDataLst>
      <p:tags r:id="rId1"/>
    </p:custDataLst>
    <p:extLst>
      <p:ext uri="{BB962C8B-B14F-4D97-AF65-F5344CB8AC3E}">
        <p14:creationId xmlns:p14="http://schemas.microsoft.com/office/powerpoint/2010/main" val="1257475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4FC6F-3DF5-D510-B4C5-0EF4AC1C30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C75527-23AA-6500-74A0-DF524C54093A}"/>
              </a:ext>
            </a:extLst>
          </p:cNvPr>
          <p:cNvSpPr>
            <a:spLocks noGrp="1"/>
          </p:cNvSpPr>
          <p:nvPr>
            <p:ph type="title"/>
          </p:nvPr>
        </p:nvSpPr>
        <p:spPr>
          <a:xfrm>
            <a:off x="164592" y="304800"/>
            <a:ext cx="8019288" cy="785858"/>
          </a:xfrm>
        </p:spPr>
        <p:txBody>
          <a:bodyPr/>
          <a:lstStyle/>
          <a:p>
            <a:r>
              <a:rPr lang="en-US" sz="3600" dirty="0">
                <a:ea typeface="Calibri" panose="020F0502020204030204" pitchFamily="34" charset="0"/>
                <a:cs typeface="Calibri" panose="020F0502020204030204" pitchFamily="34" charset="0"/>
              </a:rPr>
              <a:t>Fiscal Soundness </a:t>
            </a:r>
          </a:p>
        </p:txBody>
      </p:sp>
      <p:sp>
        <p:nvSpPr>
          <p:cNvPr id="7" name="TextBox 6">
            <a:extLst>
              <a:ext uri="{FF2B5EF4-FFF2-40B4-BE49-F238E27FC236}">
                <a16:creationId xmlns:a16="http://schemas.microsoft.com/office/drawing/2014/main" id="{12BB68CC-A80F-28EE-DF9B-272231333B79}"/>
              </a:ext>
            </a:extLst>
          </p:cNvPr>
          <p:cNvSpPr txBox="1"/>
          <p:nvPr/>
        </p:nvSpPr>
        <p:spPr>
          <a:xfrm>
            <a:off x="100584" y="1399032"/>
            <a:ext cx="8821474" cy="52014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MassHealth requires Adult Foster Care, Group Adult Foster Care, Home Health Agencies, and Continuous Skilled Nursing providers have to submit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annually</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 statement of fiscal soundness attesting to the financial viability of the agency</a:t>
            </a:r>
          </a:p>
          <a:p>
            <a:pPr marL="742950" lvl="1" indent="-285750" defTabSz="914400">
              <a:spcBef>
                <a:spcPts val="1200"/>
              </a:spcBef>
              <a:spcAft>
                <a:spcPts val="1200"/>
              </a:spcAft>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All Adult Foster Care Providers and Group Adult Foster Care providers must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complete</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 Statement of Fiscal Soundness Attestation at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time of enrollment</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by October 1st </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of each year, or during their revalidation</a:t>
            </a:r>
          </a:p>
          <a:p>
            <a:pPr marL="742950" lvl="1" indent="-285750" defTabSz="914400">
              <a:spcBef>
                <a:spcPts val="1200"/>
              </a:spcBef>
              <a:spcAft>
                <a:spcPts val="1200"/>
              </a:spcAft>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All Home Health Agency and Continuous Skilled Nursing providers must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complete</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 Statement of Fiscal Soundness Attestation at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time of enrollment</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t>
            </a:r>
            <a:r>
              <a:rPr kumimoji="0" lang="en-US" b="1"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by May 31st </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of each year, or during their revalidation</a:t>
            </a:r>
          </a:p>
          <a:p>
            <a:pPr marL="285750" indent="-285750" defTabSz="914400">
              <a:spcBef>
                <a:spcPts val="1200"/>
              </a:spcBef>
              <a:spcAft>
                <a:spcPts val="1200"/>
              </a:spcAft>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Again, to reduce the multiple outreaches to providers to submit in a timely manner, LTSS now includes the Fiscal Soundness form for providers that are due during their revalidation within 6 months of the due date for the Fiscal Soundness</a:t>
            </a:r>
          </a:p>
          <a:p>
            <a:pPr marL="285750" indent="-285750" defTabSz="914400">
              <a:spcBef>
                <a:spcPts val="1200"/>
              </a:spcBef>
              <a:spcAft>
                <a:spcPts val="1200"/>
              </a:spcAft>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This has reduced the outreach to notify and remind providers to login and complete the required form by phone, email, and mail</a:t>
            </a:r>
            <a:endParaRPr kumimoji="0" lang="en-US" b="0" i="0" u="none" strike="noStrike" kern="1200" cap="none" spc="0" normalizeH="0" baseline="0" noProof="0" dirty="0">
              <a:ln>
                <a:noFill/>
              </a:ln>
              <a:solidFill>
                <a:prstClr val="black"/>
              </a:solidFill>
              <a:effectLst/>
              <a:uLnTx/>
              <a:uFillTx/>
              <a:ea typeface="MS PGothic" pitchFamily="34" charset="-128"/>
              <a:cs typeface="Arial" charset="0"/>
            </a:endParaRPr>
          </a:p>
        </p:txBody>
      </p:sp>
      <p:sp>
        <p:nvSpPr>
          <p:cNvPr id="2" name="Slide Number Placeholder 1">
            <a:extLst>
              <a:ext uri="{FF2B5EF4-FFF2-40B4-BE49-F238E27FC236}">
                <a16:creationId xmlns:a16="http://schemas.microsoft.com/office/drawing/2014/main" id="{1B89DEA5-4AFB-AE8D-66C9-6C65CFFDE83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78</a:t>
            </a:fld>
            <a:endParaRPr lang="en-US" altLang="en-US" dirty="0"/>
          </a:p>
        </p:txBody>
      </p:sp>
    </p:spTree>
    <p:custDataLst>
      <p:tags r:id="rId1"/>
    </p:custDataLst>
    <p:extLst>
      <p:ext uri="{BB962C8B-B14F-4D97-AF65-F5344CB8AC3E}">
        <p14:creationId xmlns:p14="http://schemas.microsoft.com/office/powerpoint/2010/main" val="31850216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31011" y="2391084"/>
            <a:ext cx="633282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rPr>
              <a:t>Application and Mass.gov Changes</a:t>
            </a:r>
          </a:p>
        </p:txBody>
      </p:sp>
      <p:sp>
        <p:nvSpPr>
          <p:cNvPr id="4" name="TextBox 3">
            <a:extLst>
              <a:ext uri="{FF2B5EF4-FFF2-40B4-BE49-F238E27FC236}">
                <a16:creationId xmlns:a16="http://schemas.microsoft.com/office/drawing/2014/main" id="{E71C79F8-E0EB-431F-1332-3F4B4C7485E6}"/>
              </a:ext>
            </a:extLst>
          </p:cNvPr>
          <p:cNvSpPr txBox="1"/>
          <p:nvPr/>
        </p:nvSpPr>
        <p:spPr>
          <a:xfrm>
            <a:off x="1438183" y="3429000"/>
            <a:ext cx="6427433" cy="1384995"/>
          </a:xfrm>
          <a:prstGeom prst="rect">
            <a:avLst/>
          </a:prstGeom>
          <a:noFill/>
        </p:spPr>
        <p:txBody>
          <a:bodyPr wrap="square" rtlCol="0">
            <a:spAutoFit/>
          </a:bodyPr>
          <a:lstStyle/>
          <a:p>
            <a:pPr algn="ctr"/>
            <a:r>
              <a:rPr lang="en-US" sz="2800" dirty="0">
                <a:solidFill>
                  <a:srgbClr val="002060"/>
                </a:solidFill>
              </a:rPr>
              <a:t>Presented by Michael Gilleran, </a:t>
            </a:r>
          </a:p>
          <a:p>
            <a:pPr algn="ctr"/>
            <a:r>
              <a:rPr lang="en-US" sz="2800" dirty="0">
                <a:solidFill>
                  <a:srgbClr val="002060"/>
                </a:solidFill>
              </a:rPr>
              <a:t>Senior Provider Relations Specialists, MassHealth Business Support Services</a:t>
            </a:r>
          </a:p>
        </p:txBody>
      </p:sp>
      <p:sp>
        <p:nvSpPr>
          <p:cNvPr id="2" name="Slide Number Placeholder 1">
            <a:extLst>
              <a:ext uri="{FF2B5EF4-FFF2-40B4-BE49-F238E27FC236}">
                <a16:creationId xmlns:a16="http://schemas.microsoft.com/office/drawing/2014/main" id="{5ADB0D4E-5D09-48EB-B629-63BD3EFA1B8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263617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3 of 9) </a:t>
            </a:r>
          </a:p>
        </p:txBody>
      </p:sp>
      <p:graphicFrame>
        <p:nvGraphicFramePr>
          <p:cNvPr id="3" name="Table 2">
            <a:extLst>
              <a:ext uri="{FF2B5EF4-FFF2-40B4-BE49-F238E27FC236}">
                <a16:creationId xmlns:a16="http://schemas.microsoft.com/office/drawing/2014/main" id="{FD52051F-56B4-D21D-B9CD-9E0AB459681D}"/>
              </a:ext>
            </a:extLst>
          </p:cNvPr>
          <p:cNvGraphicFramePr>
            <a:graphicFrameLocks noGrp="1"/>
          </p:cNvGraphicFramePr>
          <p:nvPr>
            <p:extLst>
              <p:ext uri="{D42A27DB-BD31-4B8C-83A1-F6EECF244321}">
                <p14:modId xmlns:p14="http://schemas.microsoft.com/office/powerpoint/2010/main" val="804429052"/>
              </p:ext>
            </p:extLst>
          </p:nvPr>
        </p:nvGraphicFramePr>
        <p:xfrm>
          <a:off x="237091" y="1414136"/>
          <a:ext cx="8567424" cy="3924758"/>
        </p:xfrm>
        <a:graphic>
          <a:graphicData uri="http://schemas.openxmlformats.org/drawingml/2006/table">
            <a:tbl>
              <a:tblPr firstRow="1" firstCol="1" bandRow="1">
                <a:tableStyleId>{5C22544A-7EE6-4342-B048-85BDC9FD1C3A}</a:tableStyleId>
              </a:tblPr>
              <a:tblGrid>
                <a:gridCol w="344800">
                  <a:extLst>
                    <a:ext uri="{9D8B030D-6E8A-4147-A177-3AD203B41FA5}">
                      <a16:colId xmlns:a16="http://schemas.microsoft.com/office/drawing/2014/main" val="632897198"/>
                    </a:ext>
                  </a:extLst>
                </a:gridCol>
                <a:gridCol w="1805169">
                  <a:extLst>
                    <a:ext uri="{9D8B030D-6E8A-4147-A177-3AD203B41FA5}">
                      <a16:colId xmlns:a16="http://schemas.microsoft.com/office/drawing/2014/main" val="3648586897"/>
                    </a:ext>
                  </a:extLst>
                </a:gridCol>
                <a:gridCol w="2305013">
                  <a:extLst>
                    <a:ext uri="{9D8B030D-6E8A-4147-A177-3AD203B41FA5}">
                      <a16:colId xmlns:a16="http://schemas.microsoft.com/office/drawing/2014/main" val="314390810"/>
                    </a:ext>
                  </a:extLst>
                </a:gridCol>
                <a:gridCol w="2083308">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440794">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870991">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8</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Community Pediatrics of Milford</a:t>
                      </a:r>
                    </a:p>
                  </a:txBody>
                  <a:tcPr marL="9964" marR="9964" marT="0" marB="0" anchor="ctr"/>
                </a:tc>
                <a:tc>
                  <a:txBody>
                    <a:bodyPr/>
                    <a:lstStyle/>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229 East Main St </a:t>
                      </a:r>
                    </a:p>
                    <a:p>
                      <a:pPr algn="ctr">
                        <a:lnSpc>
                          <a:spcPts val="2160"/>
                        </a:lnSpc>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Milford, MA 01757</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3540686777"/>
                  </a:ext>
                </a:extLst>
              </a:tr>
              <a:tr h="870991">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9</a:t>
                      </a:r>
                    </a:p>
                  </a:txBody>
                  <a:tcPr marL="9964" marR="9964" marT="0" marB="0" anchor="ctr"/>
                </a:tc>
                <a:tc>
                  <a:txBody>
                    <a:bodyPr/>
                    <a:lstStyle/>
                    <a:p>
                      <a:pPr marL="0" marR="0" algn="ctr">
                        <a:lnSpc>
                          <a:spcPts val="2160"/>
                        </a:lnSpc>
                        <a:spcBef>
                          <a:spcPts val="200"/>
                        </a:spcBef>
                        <a:spcAft>
                          <a:spcPts val="200"/>
                        </a:spcAft>
                      </a:pPr>
                      <a:r>
                        <a:rPr lang="en-US" sz="1800" dirty="0">
                          <a:effectLst/>
                          <a:latin typeface="Arial Narrow" panose="020B0606020202030204" pitchFamily="34" charset="0"/>
                          <a:ea typeface="Open Sans" panose="020B0606030504020204" pitchFamily="34" charset="0"/>
                          <a:cs typeface="Open Sans" panose="020B0606030504020204" pitchFamily="34" charset="0"/>
                        </a:rPr>
                        <a:t>Davis Square Family Practice </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255 Elm St Ste 301 </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Somerville, MA 02144</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Aft>
                          <a:spcPts val="60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4257288374"/>
                  </a:ext>
                </a:extLst>
              </a:tr>
              <a:tr h="870991">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10</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Family Medicine Associates </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68A Main St</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Medway, MA 02053</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Aft>
                          <a:spcPts val="6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413034596"/>
                  </a:ext>
                </a:extLst>
              </a:tr>
              <a:tr h="870991">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11</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Family Practice Group, P.C. </a:t>
                      </a:r>
                    </a:p>
                  </a:txBody>
                  <a:tcPr marL="9964" marR="9964" marT="0" marB="0" anchor="ctr"/>
                </a:tc>
                <a:tc>
                  <a:txBody>
                    <a:bodyPr/>
                    <a:lstStyle/>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11 Water St Ste 1A</a:t>
                      </a:r>
                    </a:p>
                    <a:p>
                      <a:pPr algn="ctr">
                        <a:lnSpc>
                          <a:spcPts val="2160"/>
                        </a:lnSpc>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Arlington, MA 02476</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Aft>
                          <a:spcPts val="60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Primary Care Clinician (PCC) Plan and Tufts Health Together MCO</a:t>
                      </a:r>
                    </a:p>
                  </a:txBody>
                  <a:tcPr marL="51435" marR="51435" marT="0" marB="0" anchor="ctr"/>
                </a:tc>
                <a:tc>
                  <a:txBody>
                    <a:bodyPr/>
                    <a:lstStyle/>
                    <a:p>
                      <a:pPr marL="0" marR="0" algn="ctr">
                        <a:lnSpc>
                          <a:spcPts val="2160"/>
                        </a:lnSpc>
                        <a:spcBef>
                          <a:spcPts val="720"/>
                        </a:spcBef>
                        <a:spcAft>
                          <a:spcPts val="720"/>
                        </a:spcAft>
                        <a:buNone/>
                      </a:pPr>
                      <a:r>
                        <a:rPr lang="en-US" sz="1800" dirty="0" err="1">
                          <a:effectLst/>
                          <a:latin typeface="Arial Narrow" panose="020B0606020202030204" pitchFamily="34" charset="0"/>
                          <a:ea typeface="Open Sans" panose="020B0606030504020204" pitchFamily="34" charset="0"/>
                          <a:cs typeface="Open Sans" panose="020B0606030504020204" pitchFamily="34" charset="0"/>
                        </a:rPr>
                        <a:t>WellSense</a:t>
                      </a:r>
                      <a:r>
                        <a:rPr lang="en-US" sz="1800" dirty="0">
                          <a:effectLst/>
                          <a:latin typeface="Arial Narrow" panose="020B0606020202030204" pitchFamily="34" charset="0"/>
                          <a:ea typeface="Open Sans" panose="020B0606030504020204" pitchFamily="34" charset="0"/>
                          <a:cs typeface="Open Sans" panose="020B0606030504020204" pitchFamily="34" charset="0"/>
                        </a:rPr>
                        <a:t> Care Alliance</a:t>
                      </a:r>
                    </a:p>
                  </a:txBody>
                  <a:tcPr marL="51435" marR="51435" marT="0" marB="0" anchor="ctr"/>
                </a:tc>
                <a:extLst>
                  <a:ext uri="{0D108BD9-81ED-4DB2-BD59-A6C34878D82A}">
                    <a16:rowId xmlns:a16="http://schemas.microsoft.com/office/drawing/2014/main" val="2743843726"/>
                  </a:ext>
                </a:extLst>
              </a:tr>
            </a:tbl>
          </a:graphicData>
        </a:graphic>
      </p:graphicFrame>
      <p:sp>
        <p:nvSpPr>
          <p:cNvPr id="4" name="Slide Number Placeholder 1">
            <a:extLst>
              <a:ext uri="{FF2B5EF4-FFF2-40B4-BE49-F238E27FC236}">
                <a16:creationId xmlns:a16="http://schemas.microsoft.com/office/drawing/2014/main" id="{194CD44B-8BD3-D51D-4A67-15FE31567CE8}"/>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8</a:t>
            </a:fld>
            <a:endParaRPr lang="en-US" altLang="en-US" dirty="0"/>
          </a:p>
        </p:txBody>
      </p:sp>
      <p:sp>
        <p:nvSpPr>
          <p:cNvPr id="5" name="Content Placeholder 2">
            <a:extLst>
              <a:ext uri="{FF2B5EF4-FFF2-40B4-BE49-F238E27FC236}">
                <a16:creationId xmlns:a16="http://schemas.microsoft.com/office/drawing/2014/main" id="{1C7663A8-A053-3217-A020-3A2B743F4B47}"/>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19195495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a:xfrm>
            <a:off x="0" y="0"/>
            <a:ext cx="6553200" cy="838200"/>
          </a:xfrm>
        </p:spPr>
        <p:txBody>
          <a:bodyPr/>
          <a:lstStyle/>
          <a:p>
            <a:r>
              <a:rPr lang="en-US" sz="3600" dirty="0"/>
              <a:t>Application Changes</a:t>
            </a:r>
          </a:p>
        </p:txBody>
      </p:sp>
      <p:sp>
        <p:nvSpPr>
          <p:cNvPr id="4" name="Content Placeholder 3">
            <a:extLst>
              <a:ext uri="{FF2B5EF4-FFF2-40B4-BE49-F238E27FC236}">
                <a16:creationId xmlns:a16="http://schemas.microsoft.com/office/drawing/2014/main" id="{651D0DED-0DD0-426C-074B-2D1443D0B9C1}"/>
              </a:ext>
            </a:extLst>
          </p:cNvPr>
          <p:cNvSpPr>
            <a:spLocks noGrp="1"/>
          </p:cNvSpPr>
          <p:nvPr>
            <p:ph idx="1"/>
          </p:nvPr>
        </p:nvSpPr>
        <p:spPr>
          <a:xfrm>
            <a:off x="155448" y="1636599"/>
            <a:ext cx="8531352" cy="4488993"/>
          </a:xfrm>
        </p:spPr>
        <p:txBody>
          <a:bodyPr/>
          <a:lstStyle/>
          <a:p>
            <a:pPr>
              <a:buClrTx/>
            </a:pPr>
            <a:r>
              <a:rPr lang="en-US" sz="2200" dirty="0"/>
              <a:t>Due to the expanded data elements that will be added to the Provider Directory, provider applications will be modified to include questions that collect this information</a:t>
            </a:r>
          </a:p>
          <a:p>
            <a:pPr>
              <a:buClrTx/>
            </a:pPr>
            <a:endParaRPr lang="en-US" sz="2200" dirty="0"/>
          </a:p>
          <a:p>
            <a:pPr>
              <a:buClrTx/>
            </a:pPr>
            <a:r>
              <a:rPr lang="en-US" sz="2200" dirty="0"/>
              <a:t>The data elements will now include languages spoken by providers, website URLs, accessibility accommodations, telehealth services, and whether new patients are being accepted </a:t>
            </a:r>
          </a:p>
          <a:p>
            <a:pPr>
              <a:buClrTx/>
            </a:pPr>
            <a:endParaRPr lang="en-US" sz="2200" dirty="0"/>
          </a:p>
          <a:p>
            <a:pPr>
              <a:buClrTx/>
            </a:pPr>
            <a:r>
              <a:rPr lang="en-US" sz="2200" dirty="0"/>
              <a:t>Cultural capabilities were also added to the Provider Directory search results page. MassHealth is currently evaluating how to best  collect this data and providers are encouraged to begin tracking this information in preparation for future updates</a:t>
            </a:r>
            <a:endParaRPr lang="en-US" sz="2400" dirty="0"/>
          </a:p>
        </p:txBody>
      </p:sp>
      <p:sp>
        <p:nvSpPr>
          <p:cNvPr id="3" name="Slide Number Placeholder 2">
            <a:extLst>
              <a:ext uri="{FF2B5EF4-FFF2-40B4-BE49-F238E27FC236}">
                <a16:creationId xmlns:a16="http://schemas.microsoft.com/office/drawing/2014/main" id="{1D476033-B89B-2A1D-D545-636D667AE01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80</a:t>
            </a:fld>
            <a:endParaRPr lang="en-US" altLang="en-US" dirty="0"/>
          </a:p>
        </p:txBody>
      </p:sp>
    </p:spTree>
    <p:extLst>
      <p:ext uri="{BB962C8B-B14F-4D97-AF65-F5344CB8AC3E}">
        <p14:creationId xmlns:p14="http://schemas.microsoft.com/office/powerpoint/2010/main" val="1134536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a:xfrm>
            <a:off x="204187" y="144590"/>
            <a:ext cx="6934200" cy="838200"/>
          </a:xfrm>
        </p:spPr>
        <p:txBody>
          <a:bodyPr/>
          <a:lstStyle/>
          <a:p>
            <a:r>
              <a:rPr lang="en-US" sz="3600" dirty="0"/>
              <a:t>Application Requests on Mass.gov</a:t>
            </a:r>
          </a:p>
        </p:txBody>
      </p:sp>
      <p:pic>
        <p:nvPicPr>
          <p:cNvPr id="5" name="Picture 4" descr="Apply to become a MassHealth provider page.">
            <a:extLst>
              <a:ext uri="{FF2B5EF4-FFF2-40B4-BE49-F238E27FC236}">
                <a16:creationId xmlns:a16="http://schemas.microsoft.com/office/drawing/2014/main" id="{A5A29908-D823-3397-09CB-0B9AC45C5C59}"/>
              </a:ext>
            </a:extLst>
          </p:cNvPr>
          <p:cNvPicPr>
            <a:picLocks noChangeAspect="1"/>
          </p:cNvPicPr>
          <p:nvPr/>
        </p:nvPicPr>
        <p:blipFill>
          <a:blip r:embed="rId2"/>
          <a:stretch>
            <a:fillRect/>
          </a:stretch>
        </p:blipFill>
        <p:spPr>
          <a:xfrm>
            <a:off x="838200" y="1621121"/>
            <a:ext cx="4998406" cy="4034305"/>
          </a:xfrm>
          <a:prstGeom prst="rect">
            <a:avLst/>
          </a:prstGeom>
          <a:ln>
            <a:solidFill>
              <a:schemeClr val="tx1"/>
            </a:solidFill>
          </a:ln>
        </p:spPr>
      </p:pic>
      <p:sp>
        <p:nvSpPr>
          <p:cNvPr id="3" name="Content Placeholder 2">
            <a:extLst>
              <a:ext uri="{FF2B5EF4-FFF2-40B4-BE49-F238E27FC236}">
                <a16:creationId xmlns:a16="http://schemas.microsoft.com/office/drawing/2014/main" id="{69696123-9FBE-ECA8-B5EA-FA73E2F36674}"/>
              </a:ext>
            </a:extLst>
          </p:cNvPr>
          <p:cNvSpPr>
            <a:spLocks noGrp="1"/>
          </p:cNvSpPr>
          <p:nvPr>
            <p:ph idx="1"/>
          </p:nvPr>
        </p:nvSpPr>
        <p:spPr>
          <a:xfrm>
            <a:off x="6096000" y="1598117"/>
            <a:ext cx="2819400" cy="4449763"/>
          </a:xfrm>
        </p:spPr>
        <p:txBody>
          <a:bodyPr/>
          <a:lstStyle/>
          <a:p>
            <a:endParaRPr lang="en-US" sz="1600" dirty="0">
              <a:solidFill>
                <a:srgbClr val="000000"/>
              </a:solidFill>
            </a:endParaRPr>
          </a:p>
          <a:p>
            <a:pPr>
              <a:buClrTx/>
            </a:pPr>
            <a:r>
              <a:rPr lang="en-US" sz="2000" dirty="0">
                <a:solidFill>
                  <a:srgbClr val="000000"/>
                </a:solidFill>
              </a:rPr>
              <a:t>Providers are reminded that they may request a FFS application on Mass.gov</a:t>
            </a:r>
          </a:p>
          <a:p>
            <a:pPr>
              <a:buClrTx/>
            </a:pPr>
            <a:endParaRPr lang="en-US" sz="2000" dirty="0">
              <a:solidFill>
                <a:srgbClr val="000000"/>
              </a:solidFill>
            </a:endParaRPr>
          </a:p>
          <a:p>
            <a:pPr>
              <a:buClrTx/>
            </a:pPr>
            <a:r>
              <a:rPr lang="en-US" sz="2000" dirty="0">
                <a:solidFill>
                  <a:srgbClr val="000000"/>
                </a:solidFill>
              </a:rPr>
              <a:t>The applications can be sent digitally, or by mail, and will include the provider directory field mentioned previously</a:t>
            </a:r>
          </a:p>
        </p:txBody>
      </p:sp>
      <p:sp>
        <p:nvSpPr>
          <p:cNvPr id="13" name="TextBox 12">
            <a:extLst>
              <a:ext uri="{FF2B5EF4-FFF2-40B4-BE49-F238E27FC236}">
                <a16:creationId xmlns:a16="http://schemas.microsoft.com/office/drawing/2014/main" id="{2D7A124F-551F-E6DD-23D4-EB5C16B6C74C}"/>
              </a:ext>
            </a:extLst>
          </p:cNvPr>
          <p:cNvSpPr txBox="1"/>
          <p:nvPr/>
        </p:nvSpPr>
        <p:spPr>
          <a:xfrm>
            <a:off x="1061299" y="6047880"/>
            <a:ext cx="4811601" cy="369332"/>
          </a:xfrm>
          <a:prstGeom prst="rect">
            <a:avLst/>
          </a:prstGeom>
          <a:noFill/>
        </p:spPr>
        <p:txBody>
          <a:bodyPr wrap="square" rtlCol="0">
            <a:spAutoFit/>
          </a:bodyPr>
          <a:lstStyle/>
          <a:p>
            <a:pPr lvl="0" defTabSz="457200" fontAlgn="auto">
              <a:spcBef>
                <a:spcPts val="0"/>
              </a:spcBef>
              <a:spcAft>
                <a:spcPts val="0"/>
              </a:spcAf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Visit </a:t>
            </a:r>
            <a:r>
              <a:rPr kumimoji="0" lang="en-US" sz="1800" b="0" i="0" u="none" strike="noStrike" kern="1200" cap="none" spc="0" normalizeH="0" baseline="0" noProof="0" dirty="0">
                <a:ln>
                  <a:noFill/>
                </a:ln>
                <a:solidFill>
                  <a:srgbClr val="000000"/>
                </a:solidFill>
                <a:effectLst/>
                <a:uLnTx/>
                <a:uFillTx/>
                <a:latin typeface="Calibri"/>
                <a:ea typeface="+mn-ea"/>
                <a:cs typeface="+mn-cs"/>
                <a:hlinkClick r:id="rId3"/>
              </a:rPr>
              <a:t>Apply to Become a MassHealth Provider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49B335B9-3CCF-E7FC-960C-46373FBB439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81</a:t>
            </a:fld>
            <a:endParaRPr lang="en-US" altLang="en-US" dirty="0"/>
          </a:p>
        </p:txBody>
      </p:sp>
    </p:spTree>
    <p:extLst>
      <p:ext uri="{BB962C8B-B14F-4D97-AF65-F5344CB8AC3E}">
        <p14:creationId xmlns:p14="http://schemas.microsoft.com/office/powerpoint/2010/main" val="8721539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42CC6-22FE-DCEA-B2C7-FD6FB237C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2EA80-EFA0-9E3E-F3D3-BB1896824311}"/>
              </a:ext>
            </a:extLst>
          </p:cNvPr>
          <p:cNvSpPr>
            <a:spLocks noGrp="1"/>
          </p:cNvSpPr>
          <p:nvPr>
            <p:ph type="title"/>
          </p:nvPr>
        </p:nvSpPr>
        <p:spPr>
          <a:xfrm>
            <a:off x="0" y="55308"/>
            <a:ext cx="7086600" cy="838200"/>
          </a:xfrm>
        </p:spPr>
        <p:txBody>
          <a:bodyPr/>
          <a:lstStyle/>
          <a:p>
            <a:r>
              <a:rPr lang="en-US" sz="3600" dirty="0"/>
              <a:t>Updating Provider Files</a:t>
            </a:r>
          </a:p>
        </p:txBody>
      </p:sp>
      <p:sp>
        <p:nvSpPr>
          <p:cNvPr id="3" name="Content Placeholder 2">
            <a:extLst>
              <a:ext uri="{FF2B5EF4-FFF2-40B4-BE49-F238E27FC236}">
                <a16:creationId xmlns:a16="http://schemas.microsoft.com/office/drawing/2014/main" id="{6B07F063-D6D2-AE1D-5582-AE38C044EE8D}"/>
              </a:ext>
            </a:extLst>
          </p:cNvPr>
          <p:cNvSpPr>
            <a:spLocks noGrp="1"/>
          </p:cNvSpPr>
          <p:nvPr>
            <p:ph idx="1"/>
          </p:nvPr>
        </p:nvSpPr>
        <p:spPr>
          <a:xfrm>
            <a:off x="76199" y="1450109"/>
            <a:ext cx="4144819" cy="4782015"/>
          </a:xfrm>
        </p:spPr>
        <p:txBody>
          <a:bodyPr/>
          <a:lstStyle/>
          <a:p>
            <a:pPr>
              <a:buClrTx/>
            </a:pPr>
            <a:r>
              <a:rPr lang="en-US" sz="1800" dirty="0"/>
              <a:t>As mentioned previously, MassHealth providers are advised that any changes to their information will require they submit an update request. This will ensure their provider file is accurate, per MassHealth regulations</a:t>
            </a:r>
          </a:p>
          <a:p>
            <a:pPr>
              <a:buClrTx/>
            </a:pPr>
            <a:endParaRPr lang="en-US" sz="1800" dirty="0"/>
          </a:p>
          <a:p>
            <a:pPr>
              <a:buClrTx/>
            </a:pPr>
            <a:r>
              <a:rPr lang="en-US" sz="1800" dirty="0"/>
              <a:t>Provider files should be updated whenever there is a modification to information such as addresses, employers, or any information that differs from when the application was first processed</a:t>
            </a:r>
          </a:p>
          <a:p>
            <a:pPr>
              <a:buClrTx/>
            </a:pPr>
            <a:endParaRPr lang="en-US" sz="1800" dirty="0"/>
          </a:p>
          <a:p>
            <a:pPr>
              <a:buClrTx/>
            </a:pPr>
            <a:r>
              <a:rPr lang="en-US" sz="1800" dirty="0"/>
              <a:t>Requests can be initiated by using </a:t>
            </a:r>
            <a:r>
              <a:rPr lang="en-US" sz="1800" dirty="0">
                <a:hlinkClick r:id="rId3"/>
              </a:rPr>
              <a:t>MassHealth Provider Self-Service (PSS)</a:t>
            </a:r>
            <a:endParaRPr lang="en-US" sz="2000" dirty="0"/>
          </a:p>
        </p:txBody>
      </p:sp>
      <p:pic>
        <p:nvPicPr>
          <p:cNvPr id="5" name="Picture 4" descr="MassHealth Provider Self-Service screen.">
            <a:extLst>
              <a:ext uri="{FF2B5EF4-FFF2-40B4-BE49-F238E27FC236}">
                <a16:creationId xmlns:a16="http://schemas.microsoft.com/office/drawing/2014/main" id="{CD3E7DB1-6B05-8186-886D-8BCB1AF01B02}"/>
              </a:ext>
            </a:extLst>
          </p:cNvPr>
          <p:cNvPicPr>
            <a:picLocks noChangeAspect="1"/>
          </p:cNvPicPr>
          <p:nvPr/>
        </p:nvPicPr>
        <p:blipFill>
          <a:blip r:embed="rId4"/>
          <a:stretch>
            <a:fillRect/>
          </a:stretch>
        </p:blipFill>
        <p:spPr>
          <a:xfrm>
            <a:off x="4470146" y="1758029"/>
            <a:ext cx="4597655" cy="3733800"/>
          </a:xfrm>
          <a:prstGeom prst="rect">
            <a:avLst/>
          </a:prstGeom>
          <a:ln>
            <a:solidFill>
              <a:schemeClr val="tx1"/>
            </a:solidFill>
          </a:ln>
        </p:spPr>
      </p:pic>
      <p:sp>
        <p:nvSpPr>
          <p:cNvPr id="6" name="Slide Number Placeholder 5">
            <a:extLst>
              <a:ext uri="{FF2B5EF4-FFF2-40B4-BE49-F238E27FC236}">
                <a16:creationId xmlns:a16="http://schemas.microsoft.com/office/drawing/2014/main" id="{E1007B40-D302-E384-9DD3-AA996A0EF2D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82</a:t>
            </a:fld>
            <a:endParaRPr lang="en-US" altLang="en-US" dirty="0"/>
          </a:p>
        </p:txBody>
      </p:sp>
    </p:spTree>
    <p:extLst>
      <p:ext uri="{BB962C8B-B14F-4D97-AF65-F5344CB8AC3E}">
        <p14:creationId xmlns:p14="http://schemas.microsoft.com/office/powerpoint/2010/main" val="36157649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A3A6-CDCC-4389-9576-9FD7DD060AA5}"/>
              </a:ext>
            </a:extLst>
          </p:cNvPr>
          <p:cNvSpPr>
            <a:spLocks noGrp="1"/>
          </p:cNvSpPr>
          <p:nvPr>
            <p:ph type="title"/>
          </p:nvPr>
        </p:nvSpPr>
        <p:spPr>
          <a:xfrm>
            <a:off x="133165" y="136525"/>
            <a:ext cx="6553200" cy="838200"/>
          </a:xfrm>
        </p:spPr>
        <p:txBody>
          <a:bodyPr/>
          <a:lstStyle/>
          <a:p>
            <a:r>
              <a:rPr lang="en-US" sz="3600" dirty="0"/>
              <a:t>Upcoming Mass.gov Changes</a:t>
            </a:r>
          </a:p>
        </p:txBody>
      </p:sp>
      <p:sp>
        <p:nvSpPr>
          <p:cNvPr id="3" name="Content Placeholder 2">
            <a:extLst>
              <a:ext uri="{FF2B5EF4-FFF2-40B4-BE49-F238E27FC236}">
                <a16:creationId xmlns:a16="http://schemas.microsoft.com/office/drawing/2014/main" id="{103FD0CD-B85B-425D-03D8-C4E02C4E4B81}"/>
              </a:ext>
            </a:extLst>
          </p:cNvPr>
          <p:cNvSpPr>
            <a:spLocks noGrp="1"/>
          </p:cNvSpPr>
          <p:nvPr>
            <p:ph idx="1"/>
          </p:nvPr>
        </p:nvSpPr>
        <p:spPr>
          <a:xfrm>
            <a:off x="457200" y="1676400"/>
            <a:ext cx="3581400" cy="4507468"/>
          </a:xfrm>
        </p:spPr>
        <p:txBody>
          <a:bodyPr/>
          <a:lstStyle/>
          <a:p>
            <a:pPr>
              <a:buClrTx/>
            </a:pPr>
            <a:r>
              <a:rPr lang="en-US" sz="2000" dirty="0"/>
              <a:t>Electronic Data Interchange (EDI) facilitates the exchange of HIPAA files as electronic transactions; many written resources are currently available on Mass.gov relating to EDI transactions</a:t>
            </a:r>
          </a:p>
          <a:p>
            <a:pPr>
              <a:buClrTx/>
            </a:pPr>
            <a:endParaRPr lang="en-US" sz="2000" dirty="0"/>
          </a:p>
          <a:p>
            <a:pPr>
              <a:buClrTx/>
            </a:pPr>
            <a:r>
              <a:rPr lang="en-US" sz="2000" dirty="0"/>
              <a:t>MassHealth is developing an online inquiry form to enable more in-depth assistance for providers who are experiencing issues with EDI/HIPAA files </a:t>
            </a:r>
          </a:p>
        </p:txBody>
      </p:sp>
      <p:pic>
        <p:nvPicPr>
          <p:cNvPr id="6" name="Picture 5" descr="Submit a MassHealth EDI inquiry screen.">
            <a:extLst>
              <a:ext uri="{FF2B5EF4-FFF2-40B4-BE49-F238E27FC236}">
                <a16:creationId xmlns:a16="http://schemas.microsoft.com/office/drawing/2014/main" id="{9F2D9D0B-1946-44E0-C1AF-02A65B783D6F}"/>
              </a:ext>
            </a:extLst>
          </p:cNvPr>
          <p:cNvPicPr>
            <a:picLocks noChangeAspect="1"/>
          </p:cNvPicPr>
          <p:nvPr/>
        </p:nvPicPr>
        <p:blipFill>
          <a:blip r:embed="rId3"/>
          <a:stretch>
            <a:fillRect/>
          </a:stretch>
        </p:blipFill>
        <p:spPr>
          <a:xfrm>
            <a:off x="4038600" y="2230485"/>
            <a:ext cx="4648200" cy="3035191"/>
          </a:xfrm>
          <a:prstGeom prst="rect">
            <a:avLst/>
          </a:prstGeom>
          <a:ln>
            <a:solidFill>
              <a:schemeClr val="accent1"/>
            </a:solidFill>
          </a:ln>
        </p:spPr>
      </p:pic>
      <p:sp>
        <p:nvSpPr>
          <p:cNvPr id="7" name="TextBox 6">
            <a:extLst>
              <a:ext uri="{FF2B5EF4-FFF2-40B4-BE49-F238E27FC236}">
                <a16:creationId xmlns:a16="http://schemas.microsoft.com/office/drawing/2014/main" id="{EAB6C496-8521-2250-5464-67694658AEA1}"/>
              </a:ext>
            </a:extLst>
          </p:cNvPr>
          <p:cNvSpPr txBox="1"/>
          <p:nvPr/>
        </p:nvSpPr>
        <p:spPr>
          <a:xfrm>
            <a:off x="794550" y="6183868"/>
            <a:ext cx="4461029" cy="369332"/>
          </a:xfrm>
          <a:prstGeom prst="rect">
            <a:avLst/>
          </a:prstGeom>
          <a:noFill/>
        </p:spPr>
        <p:txBody>
          <a:bodyPr wrap="square" rtlCol="0">
            <a:spAutoFit/>
          </a:bodyPr>
          <a:lstStyle/>
          <a:p>
            <a:pPr defTabSz="457200" fontAlgn="auto">
              <a:spcBef>
                <a:spcPts val="0"/>
              </a:spcBef>
              <a:spcAft>
                <a:spcPts val="0"/>
              </a:spcAft>
              <a:defRPr/>
            </a:pPr>
            <a:r>
              <a:rPr kumimoji="0" lang="en-US" b="0" i="0" u="none" strike="noStrike" kern="1200" cap="none" spc="0" normalizeH="0" baseline="0" noProof="0" dirty="0">
                <a:ln>
                  <a:noFill/>
                </a:ln>
                <a:solidFill>
                  <a:srgbClr val="000000"/>
                </a:solidFill>
                <a:effectLst/>
                <a:uLnTx/>
                <a:uFillTx/>
                <a:ea typeface="+mn-ea"/>
                <a:cs typeface="+mn-cs"/>
              </a:rPr>
              <a:t>Visit</a:t>
            </a:r>
            <a:r>
              <a:rPr kumimoji="0" lang="en-US" b="0" i="0" u="none" strike="noStrike" kern="1200" cap="none" spc="0" normalizeH="0" baseline="0" noProof="0" dirty="0">
                <a:ln>
                  <a:noFill/>
                </a:ln>
                <a:solidFill>
                  <a:srgbClr val="000000"/>
                </a:solidFill>
                <a:effectLst/>
                <a:uLnTx/>
                <a:uFillTx/>
                <a:ea typeface="+mn-ea"/>
                <a:cs typeface="+mn-cs"/>
                <a:hlinkClick r:id="rId4"/>
              </a:rPr>
              <a:t> Electronic Data Interchange FAQ</a:t>
            </a:r>
            <a:endParaRPr lang="en-US" dirty="0"/>
          </a:p>
        </p:txBody>
      </p:sp>
      <p:sp>
        <p:nvSpPr>
          <p:cNvPr id="5" name="Slide Number Placeholder 4">
            <a:extLst>
              <a:ext uri="{FF2B5EF4-FFF2-40B4-BE49-F238E27FC236}">
                <a16:creationId xmlns:a16="http://schemas.microsoft.com/office/drawing/2014/main" id="{B595B9AE-C7DA-995A-58D6-B66E7E07D8A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83</a:t>
            </a:fld>
            <a:endParaRPr lang="en-US" altLang="en-US" dirty="0"/>
          </a:p>
        </p:txBody>
      </p:sp>
    </p:spTree>
    <p:extLst>
      <p:ext uri="{BB962C8B-B14F-4D97-AF65-F5344CB8AC3E}">
        <p14:creationId xmlns:p14="http://schemas.microsoft.com/office/powerpoint/2010/main" val="1152885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85403-4A60-AE67-1C51-7A3FD6C35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025F2-693B-4EE3-C93E-9BD044F16374}"/>
              </a:ext>
            </a:extLst>
          </p:cNvPr>
          <p:cNvSpPr>
            <a:spLocks noGrp="1"/>
          </p:cNvSpPr>
          <p:nvPr>
            <p:ph type="title"/>
          </p:nvPr>
        </p:nvSpPr>
        <p:spPr>
          <a:xfrm>
            <a:off x="159798" y="245328"/>
            <a:ext cx="7162800" cy="838200"/>
          </a:xfrm>
        </p:spPr>
        <p:txBody>
          <a:bodyPr/>
          <a:lstStyle/>
          <a:p>
            <a:r>
              <a:rPr lang="en-US" sz="3600" dirty="0"/>
              <a:t>Upcoming Mass.gov Changes (continued)</a:t>
            </a:r>
          </a:p>
        </p:txBody>
      </p:sp>
      <p:pic>
        <p:nvPicPr>
          <p:cNvPr id="11" name="Picture 10" descr="Electronic Data Interchange (EDI) and HIPAA Information home page.">
            <a:extLst>
              <a:ext uri="{FF2B5EF4-FFF2-40B4-BE49-F238E27FC236}">
                <a16:creationId xmlns:a16="http://schemas.microsoft.com/office/drawing/2014/main" id="{E18AF87A-4933-69B3-62E5-9220D7253081}"/>
              </a:ext>
            </a:extLst>
          </p:cNvPr>
          <p:cNvPicPr>
            <a:picLocks noChangeAspect="1"/>
          </p:cNvPicPr>
          <p:nvPr/>
        </p:nvPicPr>
        <p:blipFill>
          <a:blip r:embed="rId3"/>
          <a:stretch>
            <a:fillRect/>
          </a:stretch>
        </p:blipFill>
        <p:spPr>
          <a:xfrm>
            <a:off x="457200" y="1981200"/>
            <a:ext cx="4270255" cy="3543300"/>
          </a:xfrm>
          <a:prstGeom prst="rect">
            <a:avLst/>
          </a:prstGeom>
          <a:ln>
            <a:solidFill>
              <a:schemeClr val="tx1"/>
            </a:solidFill>
          </a:ln>
        </p:spPr>
      </p:pic>
      <p:sp>
        <p:nvSpPr>
          <p:cNvPr id="5" name="TextBox 4">
            <a:extLst>
              <a:ext uri="{FF2B5EF4-FFF2-40B4-BE49-F238E27FC236}">
                <a16:creationId xmlns:a16="http://schemas.microsoft.com/office/drawing/2014/main" id="{F483FC69-6AF6-176E-D2A4-AE4F60E28399}"/>
              </a:ext>
            </a:extLst>
          </p:cNvPr>
          <p:cNvSpPr txBox="1"/>
          <p:nvPr/>
        </p:nvSpPr>
        <p:spPr>
          <a:xfrm>
            <a:off x="4876800" y="1491734"/>
            <a:ext cx="3810000" cy="4739759"/>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Electronic Data Interchange (EDI) Inquiry form will specifically offer support for:</a:t>
            </a:r>
          </a:p>
          <a:p>
            <a:pPr marL="285750" indent="-285750">
              <a:buFont typeface="Arial" panose="020B0604020202020204" pitchFamily="34" charset="0"/>
              <a:buChar char="•"/>
            </a:pPr>
            <a:endParaRPr lang="en-US" dirty="0"/>
          </a:p>
          <a:p>
            <a:pPr marL="742950" lvl="1" indent="-285750">
              <a:spcBef>
                <a:spcPts val="600"/>
              </a:spcBef>
              <a:spcAft>
                <a:spcPts val="600"/>
              </a:spcAft>
              <a:buFont typeface="Arial" panose="020B0604020202020204" pitchFamily="34" charset="0"/>
              <a:buChar char="•"/>
            </a:pPr>
            <a:r>
              <a:rPr lang="en-US" dirty="0"/>
              <a:t>Updating/Adding a billing vendor</a:t>
            </a:r>
          </a:p>
          <a:p>
            <a:pPr marL="742950" lvl="1" indent="-285750">
              <a:spcBef>
                <a:spcPts val="600"/>
              </a:spcBef>
              <a:spcAft>
                <a:spcPts val="600"/>
              </a:spcAft>
              <a:buFont typeface="Arial" panose="020B0604020202020204" pitchFamily="34" charset="0"/>
              <a:buChar char="•"/>
            </a:pPr>
            <a:r>
              <a:rPr lang="en-US" dirty="0"/>
              <a:t>Setting up EDI transactions</a:t>
            </a:r>
          </a:p>
          <a:p>
            <a:pPr marL="742950" lvl="1" indent="-285750">
              <a:spcBef>
                <a:spcPts val="600"/>
              </a:spcBef>
              <a:spcAft>
                <a:spcPts val="600"/>
              </a:spcAft>
              <a:buFont typeface="Arial" panose="020B0604020202020204" pitchFamily="34" charset="0"/>
              <a:buChar char="•"/>
            </a:pPr>
            <a:r>
              <a:rPr lang="en-US" dirty="0"/>
              <a:t>Address issues submitting EDI transactions</a:t>
            </a:r>
          </a:p>
          <a:p>
            <a:pPr marL="742950" lvl="1" indent="-285750">
              <a:spcBef>
                <a:spcPts val="600"/>
              </a:spcBef>
              <a:spcAft>
                <a:spcPts val="600"/>
              </a:spcAft>
              <a:buFont typeface="Arial" panose="020B0604020202020204" pitchFamily="34" charset="0"/>
              <a:buChar char="•"/>
            </a:pPr>
            <a:r>
              <a:rPr lang="en-US" dirty="0"/>
              <a:t>Address issues receiving EDI transactions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The planned go-live date for this online resource is Fall 2025</a:t>
            </a:r>
          </a:p>
        </p:txBody>
      </p:sp>
      <p:sp>
        <p:nvSpPr>
          <p:cNvPr id="12" name="TextBox 11">
            <a:extLst>
              <a:ext uri="{FF2B5EF4-FFF2-40B4-BE49-F238E27FC236}">
                <a16:creationId xmlns:a16="http://schemas.microsoft.com/office/drawing/2014/main" id="{79492C7F-13F7-A3B6-6F37-722F8878C672}"/>
              </a:ext>
            </a:extLst>
          </p:cNvPr>
          <p:cNvSpPr txBox="1"/>
          <p:nvPr/>
        </p:nvSpPr>
        <p:spPr>
          <a:xfrm>
            <a:off x="342900" y="6243340"/>
            <a:ext cx="6022389" cy="369332"/>
          </a:xfrm>
          <a:prstGeom prst="rect">
            <a:avLst/>
          </a:prstGeom>
          <a:noFill/>
        </p:spPr>
        <p:txBody>
          <a:bodyPr wrap="square" rtlCol="0">
            <a:spAutoFit/>
          </a:bodyPr>
          <a:lstStyle/>
          <a:p>
            <a:pPr defTabSz="457200" fontAlgn="auto">
              <a:spcBef>
                <a:spcPts val="0"/>
              </a:spcBef>
              <a:spcAft>
                <a:spcPts val="0"/>
              </a:spcAft>
              <a:defRPr/>
            </a:pPr>
            <a:r>
              <a:rPr kumimoji="0" lang="en-US" b="0" i="0" strike="noStrike" kern="1200" cap="none" spc="0" normalizeH="0" baseline="0" noProof="0" dirty="0">
                <a:ln>
                  <a:noFill/>
                </a:ln>
                <a:solidFill>
                  <a:srgbClr val="000000"/>
                </a:solidFill>
                <a:effectLst/>
                <a:uLnTx/>
                <a:uFillTx/>
                <a:ea typeface="+mn-ea"/>
                <a:cs typeface="+mn-cs"/>
              </a:rPr>
              <a:t>Visit </a:t>
            </a:r>
            <a:r>
              <a:rPr kumimoji="0" lang="en-US" b="0" i="0" u="none" strike="noStrike" kern="1200" cap="none" spc="0" normalizeH="0" baseline="0" noProof="0" dirty="0">
                <a:ln>
                  <a:noFill/>
                </a:ln>
                <a:solidFill>
                  <a:srgbClr val="0000FF"/>
                </a:solidFill>
                <a:effectLst/>
                <a:uLnTx/>
                <a:uFillTx/>
                <a:ea typeface="+mn-ea"/>
                <a:cs typeface="+mn-cs"/>
                <a:hlinkClick r:id="rId4">
                  <a:extLst>
                    <a:ext uri="{A12FA001-AC4F-418D-AE19-62706E023703}">
                      <ahyp:hlinkClr xmlns:ahyp="http://schemas.microsoft.com/office/drawing/2018/hyperlinkcolor" val="tx"/>
                    </a:ext>
                  </a:extLst>
                </a:hlinkClick>
              </a:rPr>
              <a:t>Electronic Data Interchange (EDI) and HIPAA Information</a:t>
            </a:r>
            <a:endParaRPr lang="en-US" dirty="0"/>
          </a:p>
        </p:txBody>
      </p:sp>
      <p:sp>
        <p:nvSpPr>
          <p:cNvPr id="4" name="Slide Number Placeholder 3">
            <a:extLst>
              <a:ext uri="{FF2B5EF4-FFF2-40B4-BE49-F238E27FC236}">
                <a16:creationId xmlns:a16="http://schemas.microsoft.com/office/drawing/2014/main" id="{D03A72FB-FE68-70E9-810F-339DA4B0DD3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84</a:t>
            </a:fld>
            <a:endParaRPr lang="en-US" altLang="en-US" dirty="0"/>
          </a:p>
        </p:txBody>
      </p:sp>
    </p:spTree>
    <p:extLst>
      <p:ext uri="{BB962C8B-B14F-4D97-AF65-F5344CB8AC3E}">
        <p14:creationId xmlns:p14="http://schemas.microsoft.com/office/powerpoint/2010/main" val="442670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237530" y="2333124"/>
            <a:ext cx="682873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600" b="1" i="0" u="none" strike="noStrike" kern="1200" cap="none" spc="0" normalizeH="0" baseline="0" noProof="0" dirty="0">
                <a:ln>
                  <a:noFill/>
                </a:ln>
                <a:solidFill>
                  <a:srgbClr val="002D5B"/>
                </a:solidFill>
                <a:effectLst/>
                <a:uLnTx/>
                <a:uFillTx/>
                <a:latin typeface="Calibri" panose="020F0502020204030204" pitchFamily="34" charset="0"/>
                <a:ea typeface="Calibri" panose="020F0502020204030204" pitchFamily="34" charset="0"/>
                <a:cs typeface="Calibri" panose="020F0502020204030204" pitchFamily="34" charset="0"/>
              </a:rPr>
              <a:t>Provider Self-Service </a:t>
            </a:r>
            <a:r>
              <a:rPr lang="en-US" sz="3600" dirty="0">
                <a:solidFill>
                  <a:srgbClr val="002D5B"/>
                </a:solidFill>
                <a:latin typeface="Calibri" panose="020F0502020204030204" pitchFamily="34" charset="0"/>
                <a:ea typeface="Calibri" panose="020F0502020204030204" pitchFamily="34" charset="0"/>
                <a:cs typeface="Calibri" panose="020F0502020204030204" pitchFamily="34" charset="0"/>
              </a:rPr>
              <a:t>Resources on Mass.gov/MassHealth</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6189B92-ACA0-40A4-5343-8A6E70E61DB7}"/>
              </a:ext>
            </a:extLst>
          </p:cNvPr>
          <p:cNvSpPr txBox="1"/>
          <p:nvPr/>
        </p:nvSpPr>
        <p:spPr>
          <a:xfrm>
            <a:off x="1248217" y="3728621"/>
            <a:ext cx="6818051" cy="1384995"/>
          </a:xfrm>
          <a:prstGeom prst="rect">
            <a:avLst/>
          </a:prstGeom>
          <a:noFill/>
        </p:spPr>
        <p:txBody>
          <a:bodyPr wrap="square" rtlCol="0">
            <a:spAutoFit/>
          </a:bodyPr>
          <a:lstStyle/>
          <a:p>
            <a:pPr algn="ctr"/>
            <a:r>
              <a:rPr lang="en-US" sz="2800" dirty="0">
                <a:solidFill>
                  <a:srgbClr val="002060"/>
                </a:solidFill>
              </a:rPr>
              <a:t>Presented by Michael Gilleran, </a:t>
            </a:r>
          </a:p>
          <a:p>
            <a:pPr algn="ctr"/>
            <a:r>
              <a:rPr lang="en-US" sz="2800" dirty="0">
                <a:solidFill>
                  <a:srgbClr val="002060"/>
                </a:solidFill>
              </a:rPr>
              <a:t>Senior Provider Relations Specialist, </a:t>
            </a:r>
          </a:p>
          <a:p>
            <a:pPr algn="ctr"/>
            <a:r>
              <a:rPr lang="en-US" sz="2800" dirty="0">
                <a:solidFill>
                  <a:srgbClr val="002060"/>
                </a:solidFill>
              </a:rPr>
              <a:t>MassHealth Business Support Services</a:t>
            </a:r>
          </a:p>
        </p:txBody>
      </p:sp>
      <p:sp>
        <p:nvSpPr>
          <p:cNvPr id="2" name="Slide Number Placeholder 1">
            <a:extLst>
              <a:ext uri="{FF2B5EF4-FFF2-40B4-BE49-F238E27FC236}">
                <a16:creationId xmlns:a16="http://schemas.microsoft.com/office/drawing/2014/main" id="{33325E78-81A3-4055-0361-178F23B0439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EAADC162-776C-4996-B2F6-7720B30F3999}" type="slidenum">
              <a:rPr lang="en-US" altLang="en-US" smtClean="0"/>
              <a:pPr>
                <a:defRPr/>
              </a:pPr>
              <a:t>85</a:t>
            </a:fld>
            <a:endParaRPr lang="en-US" altLang="en-US" dirty="0"/>
          </a:p>
        </p:txBody>
      </p:sp>
    </p:spTree>
    <p:custDataLst>
      <p:tags r:id="rId1"/>
    </p:custDataLst>
    <p:extLst>
      <p:ext uri="{BB962C8B-B14F-4D97-AF65-F5344CB8AC3E}">
        <p14:creationId xmlns:p14="http://schemas.microsoft.com/office/powerpoint/2010/main" val="14515894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52BE0F-F60C-19A1-FC0F-5631069370EB}"/>
              </a:ext>
            </a:extLst>
          </p:cNvPr>
          <p:cNvSpPr>
            <a:spLocks noGrp="1"/>
          </p:cNvSpPr>
          <p:nvPr>
            <p:ph type="title"/>
          </p:nvPr>
        </p:nvSpPr>
        <p:spPr>
          <a:xfrm>
            <a:off x="341789" y="268673"/>
            <a:ext cx="7090913" cy="71596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Self-Service Options for MassHealth Providers</a:t>
            </a:r>
          </a:p>
        </p:txBody>
      </p:sp>
      <p:sp>
        <p:nvSpPr>
          <p:cNvPr id="6" name="Content Placeholder 5">
            <a:extLst>
              <a:ext uri="{FF2B5EF4-FFF2-40B4-BE49-F238E27FC236}">
                <a16:creationId xmlns:a16="http://schemas.microsoft.com/office/drawing/2014/main" id="{CC29B65D-78AB-4C0E-2152-E164B528CD9B}"/>
              </a:ext>
            </a:extLst>
          </p:cNvPr>
          <p:cNvSpPr>
            <a:spLocks noGrp="1"/>
          </p:cNvSpPr>
          <p:nvPr>
            <p:ph sz="half" idx="1"/>
          </p:nvPr>
        </p:nvSpPr>
        <p:spPr>
          <a:xfrm>
            <a:off x="251724" y="1414578"/>
            <a:ext cx="4320276" cy="4676322"/>
          </a:xfrm>
        </p:spPr>
        <p:txBody>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The </a:t>
            </a:r>
            <a:r>
              <a:rPr lang="en-US" sz="2000" b="1" dirty="0">
                <a:latin typeface="Calibri" panose="020F0502020204030204" pitchFamily="34" charset="0"/>
                <a:ea typeface="Calibri" panose="020F0502020204030204" pitchFamily="34" charset="0"/>
                <a:cs typeface="Calibri" panose="020F0502020204030204" pitchFamily="34" charset="0"/>
              </a:rPr>
              <a:t>Request Provider File Update </a:t>
            </a:r>
            <a:r>
              <a:rPr lang="en-US" sz="2000" dirty="0">
                <a:latin typeface="Calibri" panose="020F0502020204030204" pitchFamily="34" charset="0"/>
                <a:ea typeface="Calibri" panose="020F0502020204030204" pitchFamily="34" charset="0"/>
                <a:cs typeface="Calibri" panose="020F0502020204030204" pitchFamily="34" charset="0"/>
              </a:rPr>
              <a:t>option has been updated to allow requests for the following information:</a:t>
            </a:r>
          </a:p>
          <a:p>
            <a:pPr>
              <a:spcBef>
                <a:spcPts val="0"/>
              </a:spcBef>
              <a:buClrTx/>
            </a:pPr>
            <a:r>
              <a:rPr lang="en-US" sz="2000" dirty="0">
                <a:latin typeface="Calibri" panose="020F0502020204030204" pitchFamily="34" charset="0"/>
                <a:ea typeface="Calibri" panose="020F0502020204030204" pitchFamily="34" charset="0"/>
                <a:cs typeface="Calibri" panose="020F0502020204030204" pitchFamily="34" charset="0"/>
              </a:rPr>
              <a:t>Bank Information (EFT)</a:t>
            </a:r>
          </a:p>
          <a:p>
            <a:pPr>
              <a:spcBef>
                <a:spcPts val="0"/>
              </a:spcBef>
              <a:buClrTx/>
            </a:pPr>
            <a:r>
              <a:rPr lang="en-US" sz="2000" dirty="0">
                <a:latin typeface="Calibri" panose="020F0502020204030204" pitchFamily="34" charset="0"/>
                <a:ea typeface="Calibri" panose="020F0502020204030204" pitchFamily="34" charset="0"/>
                <a:cs typeface="Calibri" panose="020F0502020204030204" pitchFamily="34" charset="0"/>
              </a:rPr>
              <a:t>Disenrollment requests</a:t>
            </a:r>
          </a:p>
          <a:p>
            <a:pPr>
              <a:spcBef>
                <a:spcPts val="0"/>
              </a:spcBef>
              <a:buClrTx/>
            </a:pPr>
            <a:r>
              <a:rPr lang="en-US" sz="2000" dirty="0">
                <a:latin typeface="Calibri" panose="020F0502020204030204" pitchFamily="34" charset="0"/>
                <a:ea typeface="Calibri" panose="020F0502020204030204" pitchFamily="34" charset="0"/>
                <a:cs typeface="Calibri" panose="020F0502020204030204" pitchFamily="34" charset="0"/>
              </a:rPr>
              <a:t>CLIA</a:t>
            </a:r>
          </a:p>
          <a:p>
            <a:pPr>
              <a:spcBef>
                <a:spcPts val="0"/>
              </a:spcBef>
              <a:buClrTx/>
            </a:pPr>
            <a:r>
              <a:rPr lang="en-US" sz="2000" dirty="0">
                <a:latin typeface="Calibri" panose="020F0502020204030204" pitchFamily="34" charset="0"/>
                <a:ea typeface="Calibri" panose="020F0502020204030204" pitchFamily="34" charset="0"/>
                <a:cs typeface="Calibri" panose="020F0502020204030204" pitchFamily="34" charset="0"/>
              </a:rPr>
              <a:t>Specialties</a:t>
            </a:r>
          </a:p>
          <a:p>
            <a:pPr>
              <a:spcBef>
                <a:spcPts val="0"/>
              </a:spcBef>
              <a:buClrTx/>
            </a:pPr>
            <a:r>
              <a:rPr lang="en-US" sz="2000" dirty="0">
                <a:latin typeface="Calibri" panose="020F0502020204030204" pitchFamily="34" charset="0"/>
                <a:ea typeface="Calibri" panose="020F0502020204030204" pitchFamily="34" charset="0"/>
                <a:cs typeface="Calibri" panose="020F0502020204030204" pitchFamily="34" charset="0"/>
              </a:rPr>
              <a:t>Certifications/accreditations</a:t>
            </a:r>
          </a:p>
          <a:p>
            <a:pPr>
              <a:spcBef>
                <a:spcPts val="0"/>
              </a:spcBef>
              <a:buClrTx/>
            </a:pPr>
            <a:r>
              <a:rPr lang="en-US" sz="2000" dirty="0">
                <a:latin typeface="Calibri" panose="020F0502020204030204" pitchFamily="34" charset="0"/>
                <a:ea typeface="Calibri" panose="020F0502020204030204" pitchFamily="34" charset="0"/>
                <a:cs typeface="Calibri" panose="020F0502020204030204" pitchFamily="34" charset="0"/>
              </a:rPr>
              <a:t>Medicare</a:t>
            </a:r>
          </a:p>
          <a:p>
            <a:pPr>
              <a:spcBef>
                <a:spcPts val="0"/>
              </a:spcBef>
              <a:buClrTx/>
            </a:pPr>
            <a:r>
              <a:rPr lang="en-US" sz="2000" dirty="0">
                <a:latin typeface="Calibri" panose="020F0502020204030204" pitchFamily="34" charset="0"/>
                <a:ea typeface="Calibri" panose="020F0502020204030204" pitchFamily="34" charset="0"/>
                <a:cs typeface="Calibri" panose="020F0502020204030204" pitchFamily="34" charset="0"/>
              </a:rPr>
              <a:t>NPI</a:t>
            </a:r>
          </a:p>
          <a:p>
            <a:pPr>
              <a:spcBef>
                <a:spcPts val="0"/>
              </a:spcBef>
              <a:buClrTx/>
            </a:pPr>
            <a:r>
              <a:rPr lang="en-US" sz="2000" dirty="0">
                <a:latin typeface="Calibri" panose="020F0502020204030204" pitchFamily="34" charset="0"/>
                <a:ea typeface="Calibri" panose="020F0502020204030204" pitchFamily="34" charset="0"/>
                <a:cs typeface="Calibri" panose="020F0502020204030204" pitchFamily="34" charset="0"/>
              </a:rPr>
              <a:t>Managed Care:</a:t>
            </a:r>
          </a:p>
          <a:p>
            <a:pPr lvl="1">
              <a:spcBef>
                <a:spcPts val="0"/>
              </a:spcBef>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ACO update</a:t>
            </a:r>
          </a:p>
          <a:p>
            <a:pPr lvl="1">
              <a:spcBef>
                <a:spcPts val="0"/>
              </a:spcBef>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ACO PCP Affiliation</a:t>
            </a:r>
          </a:p>
          <a:p>
            <a:pPr lvl="1">
              <a:spcBef>
                <a:spcPts val="0"/>
              </a:spcBef>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PCC update</a:t>
            </a:r>
          </a:p>
          <a:p>
            <a:pPr lvl="1">
              <a:spcBef>
                <a:spcPts val="0"/>
              </a:spcBef>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PCC Affiliation</a:t>
            </a:r>
          </a:p>
        </p:txBody>
      </p:sp>
      <p:pic>
        <p:nvPicPr>
          <p:cNvPr id="7" name="Content Placeholder 6" descr="Screen shot of MassHealth Provider Self Service webpage.">
            <a:extLst>
              <a:ext uri="{FF2B5EF4-FFF2-40B4-BE49-F238E27FC236}">
                <a16:creationId xmlns:a16="http://schemas.microsoft.com/office/drawing/2014/main" id="{46D14192-0C77-CCF5-DA2A-AA87AFFBDC9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054657"/>
            <a:ext cx="4038600" cy="3388765"/>
          </a:xfrm>
          <a:ln>
            <a:solidFill>
              <a:schemeClr val="accent1"/>
            </a:solidFill>
          </a:ln>
        </p:spPr>
      </p:pic>
      <p:sp>
        <p:nvSpPr>
          <p:cNvPr id="2" name="Rectangle 1">
            <a:extLst>
              <a:ext uri="{FF2B5EF4-FFF2-40B4-BE49-F238E27FC236}">
                <a16:creationId xmlns:a16="http://schemas.microsoft.com/office/drawing/2014/main" id="{7A318B87-2C01-3592-7B72-44D67CC01927}"/>
              </a:ext>
              <a:ext uri="{C183D7F6-B498-43B3-948B-1728B52AA6E4}">
                <adec:decorative xmlns:adec="http://schemas.microsoft.com/office/drawing/2017/decorative" val="1"/>
              </a:ext>
            </a:extLst>
          </p:cNvPr>
          <p:cNvSpPr/>
          <p:nvPr/>
        </p:nvSpPr>
        <p:spPr>
          <a:xfrm>
            <a:off x="4752363" y="4154472"/>
            <a:ext cx="3272622" cy="4397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0B612865-92D8-C224-7B30-A1D05F40087C}"/>
              </a:ext>
            </a:extLst>
          </p:cNvPr>
          <p:cNvSpPr txBox="1"/>
          <p:nvPr/>
        </p:nvSpPr>
        <p:spPr>
          <a:xfrm>
            <a:off x="5027676" y="5587344"/>
            <a:ext cx="3127248" cy="369332"/>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hlinkClick r:id="rId4"/>
              </a:rPr>
              <a:t>Provider Self-Service Webpage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D94D341-C033-EAC9-4422-58F4EAC62E8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EEEDA35D-121F-4BCE-A2B8-5BDD75225AF7}" type="slidenum">
              <a:rPr lang="en-US" smtClean="0"/>
              <a:pPr>
                <a:defRPr/>
              </a:pPr>
              <a:t>86</a:t>
            </a:fld>
            <a:endParaRPr lang="en-US" dirty="0"/>
          </a:p>
        </p:txBody>
      </p:sp>
    </p:spTree>
    <p:extLst>
      <p:ext uri="{BB962C8B-B14F-4D97-AF65-F5344CB8AC3E}">
        <p14:creationId xmlns:p14="http://schemas.microsoft.com/office/powerpoint/2010/main" val="37085208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4C0C-3216-512C-1653-9E701A522486}"/>
              </a:ext>
            </a:extLst>
          </p:cNvPr>
          <p:cNvSpPr>
            <a:spLocks noGrp="1"/>
          </p:cNvSpPr>
          <p:nvPr>
            <p:ph type="title"/>
          </p:nvPr>
        </p:nvSpPr>
        <p:spPr>
          <a:xfrm>
            <a:off x="457199" y="304800"/>
            <a:ext cx="7019925" cy="71596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Coming Soon: Provider Directory Updates</a:t>
            </a:r>
          </a:p>
        </p:txBody>
      </p:sp>
      <p:sp>
        <p:nvSpPr>
          <p:cNvPr id="3" name="Content Placeholder 2">
            <a:extLst>
              <a:ext uri="{FF2B5EF4-FFF2-40B4-BE49-F238E27FC236}">
                <a16:creationId xmlns:a16="http://schemas.microsoft.com/office/drawing/2014/main" id="{CC911A58-3BC6-9752-BF42-B6FE97377A27}"/>
              </a:ext>
            </a:extLst>
          </p:cNvPr>
          <p:cNvSpPr>
            <a:spLocks noGrp="1"/>
          </p:cNvSpPr>
          <p:nvPr>
            <p:ph sz="half" idx="1"/>
          </p:nvPr>
        </p:nvSpPr>
        <p:spPr>
          <a:xfrm>
            <a:off x="91440" y="1371600"/>
            <a:ext cx="4147186" cy="5181600"/>
          </a:xfrm>
        </p:spPr>
        <p:txBody>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A new provider file update is being added to the Provider Self-Service Portal to capture required CMS data elements for the Fee-for-Service Provider Directory. </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The Provider Directory file update is targeted to go live in November 2025 and will allow updates to the following provider file information:</a:t>
            </a:r>
          </a:p>
          <a:p>
            <a:pPr lvl="1">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Telehealth</a:t>
            </a:r>
          </a:p>
          <a:p>
            <a:pPr lvl="1">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Accepts new patients</a:t>
            </a:r>
          </a:p>
          <a:p>
            <a:pPr lvl="1">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Languages</a:t>
            </a:r>
          </a:p>
          <a:p>
            <a:pPr lvl="1">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Accessibility accommodations</a:t>
            </a:r>
          </a:p>
          <a:p>
            <a:pPr lvl="1">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Website URLs</a:t>
            </a:r>
          </a:p>
        </p:txBody>
      </p:sp>
      <p:pic>
        <p:nvPicPr>
          <p:cNvPr id="8" name="Picture 7">
            <a:extLst>
              <a:ext uri="{FF2B5EF4-FFF2-40B4-BE49-F238E27FC236}">
                <a16:creationId xmlns:a16="http://schemas.microsoft.com/office/drawing/2014/main" id="{5D199AD3-365F-7F2C-6C19-2E61DA594B1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57350"/>
            <a:ext cx="3934800" cy="3045626"/>
          </a:xfrm>
          <a:prstGeom prst="rect">
            <a:avLst/>
          </a:prstGeom>
          <a:ln>
            <a:solidFill>
              <a:schemeClr val="accent1"/>
            </a:solidFill>
          </a:ln>
        </p:spPr>
      </p:pic>
      <p:pic>
        <p:nvPicPr>
          <p:cNvPr id="6" name="Content Placeholder 5" descr="MassHealth Provider directory page.">
            <a:extLst>
              <a:ext uri="{FF2B5EF4-FFF2-40B4-BE49-F238E27FC236}">
                <a16:creationId xmlns:a16="http://schemas.microsoft.com/office/drawing/2014/main" id="{D49DCAAE-3803-4C62-F99D-3FEB502EA8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5375" y="3419475"/>
            <a:ext cx="4038600" cy="2933061"/>
          </a:xfrm>
          <a:ln>
            <a:solidFill>
              <a:schemeClr val="accent1"/>
            </a:solidFill>
          </a:ln>
        </p:spPr>
      </p:pic>
      <p:sp>
        <p:nvSpPr>
          <p:cNvPr id="4" name="Slide Number Placeholder 3">
            <a:extLst>
              <a:ext uri="{FF2B5EF4-FFF2-40B4-BE49-F238E27FC236}">
                <a16:creationId xmlns:a16="http://schemas.microsoft.com/office/drawing/2014/main" id="{926970E1-C918-79DF-2341-02F22C61AF9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EEEDA35D-121F-4BCE-A2B8-5BDD75225AF7}" type="slidenum">
              <a:rPr lang="en-US" smtClean="0"/>
              <a:pPr>
                <a:defRPr/>
              </a:pPr>
              <a:t>87</a:t>
            </a:fld>
            <a:endParaRPr lang="en-US" dirty="0"/>
          </a:p>
        </p:txBody>
      </p:sp>
    </p:spTree>
    <p:extLst>
      <p:ext uri="{BB962C8B-B14F-4D97-AF65-F5344CB8AC3E}">
        <p14:creationId xmlns:p14="http://schemas.microsoft.com/office/powerpoint/2010/main" val="19351323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836C3D-262D-583D-7A24-FAAA31676A6C}"/>
              </a:ext>
            </a:extLst>
          </p:cNvPr>
          <p:cNvSpPr>
            <a:spLocks noGrp="1"/>
          </p:cNvSpPr>
          <p:nvPr>
            <p:ph type="title"/>
          </p:nvPr>
        </p:nvSpPr>
        <p:spPr>
          <a:xfrm>
            <a:off x="100584" y="100584"/>
            <a:ext cx="7534656" cy="104241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Provider File Update Reminders</a:t>
            </a:r>
          </a:p>
        </p:txBody>
      </p:sp>
      <p:sp>
        <p:nvSpPr>
          <p:cNvPr id="4" name="Content Placeholder 3">
            <a:extLst>
              <a:ext uri="{FF2B5EF4-FFF2-40B4-BE49-F238E27FC236}">
                <a16:creationId xmlns:a16="http://schemas.microsoft.com/office/drawing/2014/main" id="{ED77D419-4407-79D0-9AE5-169E48318071}"/>
              </a:ext>
            </a:extLst>
          </p:cNvPr>
          <p:cNvSpPr>
            <a:spLocks noGrp="1"/>
          </p:cNvSpPr>
          <p:nvPr>
            <p:ph idx="1"/>
          </p:nvPr>
        </p:nvSpPr>
        <p:spPr>
          <a:xfrm>
            <a:off x="100584" y="1597982"/>
            <a:ext cx="8759331" cy="4367812"/>
          </a:xfrm>
        </p:spPr>
        <p:txBody>
          <a:bodyPr/>
          <a:lstStyle/>
          <a:p>
            <a:pPr>
              <a:spcAft>
                <a:spcPts val="1200"/>
              </a:spcAft>
              <a:buClrTx/>
            </a:pPr>
            <a:r>
              <a:rPr lang="en-US" sz="2000" dirty="0">
                <a:latin typeface="Calibri" panose="020F0502020204030204" pitchFamily="34" charset="0"/>
                <a:ea typeface="Calibri" panose="020F0502020204030204" pitchFamily="34" charset="0"/>
                <a:cs typeface="Calibri" panose="020F0502020204030204" pitchFamily="34" charset="0"/>
              </a:rPr>
              <a:t>Enrolled providers must notify MassHealth within 14 days of any changes in their information, as stated in </a:t>
            </a:r>
            <a:r>
              <a:rPr lang="en-US" sz="2000" dirty="0">
                <a:latin typeface="Calibri" panose="020F0502020204030204" pitchFamily="34" charset="0"/>
                <a:ea typeface="Calibri" panose="020F0502020204030204" pitchFamily="34" charset="0"/>
                <a:cs typeface="Calibri" panose="020F0502020204030204" pitchFamily="34" charset="0"/>
                <a:hlinkClick r:id="rId2"/>
              </a:rPr>
              <a:t>130 CMR 450.223(B)</a:t>
            </a:r>
            <a:r>
              <a:rPr lang="en-US" sz="2000" dirty="0">
                <a:latin typeface="Calibri" panose="020F0502020204030204" pitchFamily="34" charset="0"/>
                <a:ea typeface="Calibri" panose="020F0502020204030204" pitchFamily="34" charset="0"/>
                <a:cs typeface="Calibri" panose="020F0502020204030204" pitchFamily="34" charset="0"/>
              </a:rPr>
              <a:t>. Failure to do so constitutes a breach of the provider contract which may result in fines or termination</a:t>
            </a:r>
          </a:p>
          <a:p>
            <a:pPr>
              <a:spcAft>
                <a:spcPts val="0"/>
              </a:spcAft>
              <a:buClrTx/>
            </a:pPr>
            <a:r>
              <a:rPr lang="en-US" sz="2000" dirty="0">
                <a:latin typeface="Calibri" panose="020F0502020204030204" pitchFamily="34" charset="0"/>
                <a:ea typeface="Calibri" panose="020F0502020204030204" pitchFamily="34" charset="0"/>
                <a:cs typeface="Calibri" panose="020F0502020204030204" pitchFamily="34" charset="0"/>
              </a:rPr>
              <a:t>Secure file upload is only available for the following providers:</a:t>
            </a:r>
          </a:p>
          <a:p>
            <a:pPr lvl="1">
              <a:spcBef>
                <a:spcPts val="0"/>
              </a:spcBef>
              <a:spcAft>
                <a:spcPts val="0"/>
              </a:spcAft>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Fee-for-Service (FFS)</a:t>
            </a:r>
          </a:p>
          <a:p>
            <a:pPr lvl="1">
              <a:spcBef>
                <a:spcPts val="0"/>
              </a:spcBef>
              <a:spcAft>
                <a:spcPts val="1200"/>
              </a:spcAft>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Ordering, Referring, and Prescribing (ORP)</a:t>
            </a:r>
          </a:p>
          <a:p>
            <a:pPr>
              <a:spcBef>
                <a:spcPts val="600"/>
              </a:spcBef>
              <a:spcAft>
                <a:spcPts val="0"/>
              </a:spcAft>
              <a:buClrTx/>
            </a:pPr>
            <a:r>
              <a:rPr lang="en-US" sz="2000" dirty="0">
                <a:latin typeface="Calibri" panose="020F0502020204030204" pitchFamily="34" charset="0"/>
                <a:ea typeface="Calibri" panose="020F0502020204030204" pitchFamily="34" charset="0"/>
                <a:cs typeface="Calibri" panose="020F0502020204030204" pitchFamily="34" charset="0"/>
              </a:rPr>
              <a:t>Effective October 1</a:t>
            </a:r>
            <a:r>
              <a:rPr lang="en-US" sz="2000" baseline="30000" dirty="0">
                <a:latin typeface="Calibri" panose="020F0502020204030204" pitchFamily="34" charset="0"/>
                <a:ea typeface="Calibri" panose="020F0502020204030204" pitchFamily="34" charset="0"/>
                <a:cs typeface="Calibri" panose="020F0502020204030204" pitchFamily="34" charset="0"/>
              </a:rPr>
              <a:t>st</a:t>
            </a:r>
            <a:r>
              <a:rPr lang="en-US" sz="2000" dirty="0">
                <a:latin typeface="Calibri" panose="020F0502020204030204" pitchFamily="34" charset="0"/>
                <a:ea typeface="Calibri" panose="020F0502020204030204" pitchFamily="34" charset="0"/>
                <a:cs typeface="Calibri" panose="020F0502020204030204" pitchFamily="34" charset="0"/>
              </a:rPr>
              <a:t>, 2025, provider file update requests for non-LTSS and non-dental MassHealth providers will no longer be accepted via fax</a:t>
            </a:r>
          </a:p>
          <a:p>
            <a:pPr lvl="1">
              <a:spcBef>
                <a:spcPts val="0"/>
              </a:spcBef>
              <a:spcAft>
                <a:spcPts val="600"/>
              </a:spcAft>
              <a:buClrTx/>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Only updates submitted to Provider Enrollment and Credentialing (PEC) through self-service and by mail will be accepted</a:t>
            </a:r>
          </a:p>
          <a:p>
            <a:pPr marL="57150" indent="0">
              <a:spcBef>
                <a:spcPts val="2400"/>
              </a:spcBef>
              <a:spcAft>
                <a:spcPts val="600"/>
              </a:spcAft>
              <a:buNone/>
            </a:pPr>
            <a:r>
              <a:rPr lang="en-US" sz="1800" dirty="0">
                <a:latin typeface="Calibri" panose="020F0502020204030204" pitchFamily="34" charset="0"/>
                <a:ea typeface="Calibri" panose="020F0502020204030204" pitchFamily="34" charset="0"/>
                <a:cs typeface="Calibri" panose="020F0502020204030204" pitchFamily="34" charset="0"/>
              </a:rPr>
              <a:t>Note: Applications for non-LTSS and non-dental providers can still be faxed or mailed at this time.</a:t>
            </a:r>
          </a:p>
        </p:txBody>
      </p:sp>
      <p:sp>
        <p:nvSpPr>
          <p:cNvPr id="2" name="Slide Number Placeholder 1">
            <a:extLst>
              <a:ext uri="{FF2B5EF4-FFF2-40B4-BE49-F238E27FC236}">
                <a16:creationId xmlns:a16="http://schemas.microsoft.com/office/drawing/2014/main" id="{83CBD3C5-7C32-F426-B7E8-5EE2E1C2C81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88</a:t>
            </a:fld>
            <a:endParaRPr lang="en-US" dirty="0"/>
          </a:p>
        </p:txBody>
      </p:sp>
    </p:spTree>
    <p:extLst>
      <p:ext uri="{BB962C8B-B14F-4D97-AF65-F5344CB8AC3E}">
        <p14:creationId xmlns:p14="http://schemas.microsoft.com/office/powerpoint/2010/main" val="37025486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74436" y="2136170"/>
            <a:ext cx="7195127"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Payment Error Rate Measurement (PERM) RY 2026</a:t>
            </a:r>
            <a:endParaRPr kumimoji="0" lang="en-US" sz="2400" b="1" i="0" u="none" strike="noStrike" kern="1200" cap="none" spc="0" normalizeH="0" baseline="0" noProof="0" dirty="0">
              <a:ln>
                <a:noFill/>
              </a:ln>
              <a:solidFill>
                <a:srgbClr val="002060"/>
              </a:solidFill>
              <a:effectLst/>
              <a:uLnTx/>
              <a:uFillTx/>
              <a:latin typeface="+mn-lt"/>
              <a:ea typeface="+mn-ea"/>
              <a:cs typeface="+mn-cs"/>
            </a:endParaRPr>
          </a:p>
        </p:txBody>
      </p:sp>
      <p:sp>
        <p:nvSpPr>
          <p:cNvPr id="4" name="TextBox 3">
            <a:extLst>
              <a:ext uri="{FF2B5EF4-FFF2-40B4-BE49-F238E27FC236}">
                <a16:creationId xmlns:a16="http://schemas.microsoft.com/office/drawing/2014/main" id="{7AEF3B09-BB07-2F11-AE93-E8B09F53AD62}"/>
              </a:ext>
            </a:extLst>
          </p:cNvPr>
          <p:cNvSpPr txBox="1"/>
          <p:nvPr/>
        </p:nvSpPr>
        <p:spPr>
          <a:xfrm>
            <a:off x="941033" y="3639845"/>
            <a:ext cx="7288567" cy="1661993"/>
          </a:xfrm>
          <a:prstGeom prst="rect">
            <a:avLst/>
          </a:prstGeom>
          <a:noFill/>
        </p:spPr>
        <p:txBody>
          <a:bodyPr wrap="square" rtlCol="0">
            <a:spAutoFit/>
          </a:bodyPr>
          <a:lstStyle/>
          <a:p>
            <a:pPr algn="ctr"/>
            <a:r>
              <a:rPr lang="en-US" sz="2800" dirty="0">
                <a:solidFill>
                  <a:srgbClr val="002060"/>
                </a:solidFill>
              </a:rPr>
              <a:t>Presented by Michael Gilleran, </a:t>
            </a:r>
          </a:p>
          <a:p>
            <a:pPr algn="ctr"/>
            <a:r>
              <a:rPr lang="en-US" sz="2800" dirty="0">
                <a:solidFill>
                  <a:srgbClr val="002060"/>
                </a:solidFill>
              </a:rPr>
              <a:t>Senior Provider Relations Specialists, </a:t>
            </a:r>
          </a:p>
          <a:p>
            <a:pPr algn="ctr"/>
            <a:r>
              <a:rPr lang="en-US" sz="2800" dirty="0">
                <a:solidFill>
                  <a:srgbClr val="002060"/>
                </a:solidFill>
              </a:rPr>
              <a:t>MassHealth Business Support Services</a:t>
            </a:r>
            <a:br>
              <a:rPr lang="en-US" dirty="0"/>
            </a:br>
            <a:endParaRPr lang="en-US" dirty="0"/>
          </a:p>
        </p:txBody>
      </p:sp>
      <p:sp>
        <p:nvSpPr>
          <p:cNvPr id="2" name="Slide Number Placeholder 1">
            <a:extLst>
              <a:ext uri="{FF2B5EF4-FFF2-40B4-BE49-F238E27FC236}">
                <a16:creationId xmlns:a16="http://schemas.microsoft.com/office/drawing/2014/main" id="{9F5563A9-6C7D-9B3E-7883-2437417CB13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89</a:t>
            </a:fld>
            <a:endParaRPr lang="en-US" altLang="en-US" dirty="0"/>
          </a:p>
        </p:txBody>
      </p:sp>
    </p:spTree>
    <p:custDataLst>
      <p:tags r:id="rId1"/>
    </p:custDataLst>
    <p:extLst>
      <p:ext uri="{BB962C8B-B14F-4D97-AF65-F5344CB8AC3E}">
        <p14:creationId xmlns:p14="http://schemas.microsoft.com/office/powerpoint/2010/main" val="169033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DD107-3A0D-0964-67F2-27DDA814BA7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3DACD5F-F04F-3E5C-7198-3312F5295BAC}"/>
              </a:ext>
            </a:extLst>
          </p:cNvPr>
          <p:cNvSpPr txBox="1">
            <a:spLocks noGrp="1"/>
          </p:cNvSpPr>
          <p:nvPr>
            <p:ph type="title" idx="4294967295"/>
          </p:nvPr>
        </p:nvSpPr>
        <p:spPr bwMode="auto">
          <a:xfrm>
            <a:off x="237091" y="136525"/>
            <a:ext cx="7121965" cy="1107996"/>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pPr defTabSz="513772">
              <a:lnSpc>
                <a:spcPct val="100000"/>
              </a:lnSpc>
              <a:tabLst>
                <a:tab pos="154860" algn="l"/>
              </a:tabLst>
              <a:defRPr/>
            </a:pPr>
            <a:r>
              <a:rPr lang="en-US" sz="3600" kern="0" dirty="0">
                <a:solidFill>
                  <a:srgbClr val="002060"/>
                </a:solidFill>
                <a:ea typeface="Open Sans" panose="020B0606030504020204" pitchFamily="34" charset="0"/>
                <a:cs typeface="Open Sans" panose="020B0606030504020204" pitchFamily="34" charset="0"/>
              </a:rPr>
              <a:t>Primary Care Provider Changes </a:t>
            </a:r>
            <a:br>
              <a:rPr lang="en-US" sz="3600" kern="0" dirty="0">
                <a:solidFill>
                  <a:srgbClr val="002060"/>
                </a:solidFill>
                <a:ea typeface="Open Sans" panose="020B0606030504020204" pitchFamily="34" charset="0"/>
                <a:cs typeface="Open Sans" panose="020B0606030504020204" pitchFamily="34" charset="0"/>
              </a:rPr>
            </a:br>
            <a:r>
              <a:rPr lang="en-US" sz="3600" kern="0" dirty="0">
                <a:solidFill>
                  <a:srgbClr val="002060"/>
                </a:solidFill>
                <a:ea typeface="Open Sans" panose="020B0606030504020204" pitchFamily="34" charset="0"/>
                <a:cs typeface="Open Sans" panose="020B0606030504020204" pitchFamily="34" charset="0"/>
              </a:rPr>
              <a:t>(slide 4 of 9) </a:t>
            </a:r>
          </a:p>
        </p:txBody>
      </p:sp>
      <p:graphicFrame>
        <p:nvGraphicFramePr>
          <p:cNvPr id="3" name="Table 2">
            <a:extLst>
              <a:ext uri="{FF2B5EF4-FFF2-40B4-BE49-F238E27FC236}">
                <a16:creationId xmlns:a16="http://schemas.microsoft.com/office/drawing/2014/main" id="{C222EA6E-E837-3407-D803-1F72E0BD4E48}"/>
              </a:ext>
            </a:extLst>
          </p:cNvPr>
          <p:cNvGraphicFramePr>
            <a:graphicFrameLocks noGrp="1"/>
          </p:cNvGraphicFramePr>
          <p:nvPr>
            <p:extLst>
              <p:ext uri="{D42A27DB-BD31-4B8C-83A1-F6EECF244321}">
                <p14:modId xmlns:p14="http://schemas.microsoft.com/office/powerpoint/2010/main" val="1885924722"/>
              </p:ext>
            </p:extLst>
          </p:nvPr>
        </p:nvGraphicFramePr>
        <p:xfrm>
          <a:off x="237091" y="1414136"/>
          <a:ext cx="8567424" cy="3803251"/>
        </p:xfrm>
        <a:graphic>
          <a:graphicData uri="http://schemas.openxmlformats.org/drawingml/2006/table">
            <a:tbl>
              <a:tblPr firstRow="1" firstCol="1" bandRow="1">
                <a:tableStyleId>{5C22544A-7EE6-4342-B048-85BDC9FD1C3A}</a:tableStyleId>
              </a:tblPr>
              <a:tblGrid>
                <a:gridCol w="354036">
                  <a:extLst>
                    <a:ext uri="{9D8B030D-6E8A-4147-A177-3AD203B41FA5}">
                      <a16:colId xmlns:a16="http://schemas.microsoft.com/office/drawing/2014/main" val="632897198"/>
                    </a:ext>
                  </a:extLst>
                </a:gridCol>
                <a:gridCol w="1795933">
                  <a:extLst>
                    <a:ext uri="{9D8B030D-6E8A-4147-A177-3AD203B41FA5}">
                      <a16:colId xmlns:a16="http://schemas.microsoft.com/office/drawing/2014/main" val="3648586897"/>
                    </a:ext>
                  </a:extLst>
                </a:gridCol>
                <a:gridCol w="2462031">
                  <a:extLst>
                    <a:ext uri="{9D8B030D-6E8A-4147-A177-3AD203B41FA5}">
                      <a16:colId xmlns:a16="http://schemas.microsoft.com/office/drawing/2014/main" val="314390810"/>
                    </a:ext>
                  </a:extLst>
                </a:gridCol>
                <a:gridCol w="1926290">
                  <a:extLst>
                    <a:ext uri="{9D8B030D-6E8A-4147-A177-3AD203B41FA5}">
                      <a16:colId xmlns:a16="http://schemas.microsoft.com/office/drawing/2014/main" val="61968432"/>
                    </a:ext>
                  </a:extLst>
                </a:gridCol>
                <a:gridCol w="2029134">
                  <a:extLst>
                    <a:ext uri="{9D8B030D-6E8A-4147-A177-3AD203B41FA5}">
                      <a16:colId xmlns:a16="http://schemas.microsoft.com/office/drawing/2014/main" val="1742267909"/>
                    </a:ext>
                  </a:extLst>
                </a:gridCol>
              </a:tblGrid>
              <a:tr h="507028">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9964" marR="9964" marT="0" marB="0" anchor="ctr"/>
                </a:tc>
                <a:tc>
                  <a:txBody>
                    <a:bodyPr/>
                    <a:lstStyle/>
                    <a:p>
                      <a:pPr marL="0" marR="0" algn="ctr">
                        <a:lnSpc>
                          <a:spcPts val="1600"/>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Primary Care Provider</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Address</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will move from </a:t>
                      </a:r>
                    </a:p>
                  </a:txBody>
                  <a:tcPr marL="9964" marR="9964" marT="0" marB="0" anchor="ctr"/>
                </a:tc>
                <a:tc>
                  <a:txBody>
                    <a:bodyPr/>
                    <a:lstStyle/>
                    <a:p>
                      <a:pPr marL="0" marR="0" algn="ctr">
                        <a:lnSpc>
                          <a:spcPts val="1205"/>
                        </a:lnSpc>
                        <a:spcBef>
                          <a:spcPts val="600"/>
                        </a:spcBef>
                        <a:spcAft>
                          <a:spcPts val="6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 </a:t>
                      </a:r>
                    </a:p>
                  </a:txBody>
                  <a:tcPr marL="9964" marR="9964" marT="0" marB="0" anchor="ctr"/>
                </a:tc>
                <a:extLst>
                  <a:ext uri="{0D108BD9-81ED-4DB2-BD59-A6C34878D82A}">
                    <a16:rowId xmlns:a16="http://schemas.microsoft.com/office/drawing/2014/main" val="695181708"/>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12</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dirty="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Franklin Family Practice </a:t>
                      </a:r>
                    </a:p>
                  </a:txBody>
                  <a:tcPr marL="9964" marR="9964" marT="0" marB="0" anchor="ctr"/>
                </a:tc>
                <a:tc>
                  <a:txBody>
                    <a:bodyPr/>
                    <a:lstStyle/>
                    <a:p>
                      <a:pPr algn="ctr">
                        <a:lnSpc>
                          <a:spcPts val="2160"/>
                        </a:lnSpc>
                      </a:pPr>
                      <a:r>
                        <a:rPr lang="en-US" sz="1800" kern="120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1280 W Central St Ste 202</a:t>
                      </a:r>
                    </a:p>
                    <a:p>
                      <a:pPr algn="ctr">
                        <a:lnSpc>
                          <a:spcPts val="2160"/>
                        </a:lnSpc>
                      </a:pPr>
                      <a:r>
                        <a:rPr lang="en-US" sz="1800" kern="120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Franklin, MA 02038</a:t>
                      </a:r>
                      <a:endParaRPr lang="en-US" sz="1800" b="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810288113"/>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13</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Franklin Pediatrics </a:t>
                      </a:r>
                    </a:p>
                  </a:txBody>
                  <a:tcPr marL="9964" marR="9964" marT="0" marB="0" anchor="ctr"/>
                </a:tc>
                <a:tc>
                  <a:txBody>
                    <a:bodyPr/>
                    <a:lstStyle/>
                    <a:p>
                      <a:pPr algn="ctr">
                        <a:lnSpc>
                          <a:spcPts val="2160"/>
                        </a:lnSpc>
                      </a:pPr>
                      <a:r>
                        <a:rPr lang="en-US" sz="1800"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1280 W Central St Ste 201</a:t>
                      </a:r>
                    </a:p>
                    <a:p>
                      <a:pPr algn="ctr">
                        <a:lnSpc>
                          <a:spcPts val="2160"/>
                        </a:lnSpc>
                      </a:pPr>
                      <a:r>
                        <a:rPr lang="en-US" sz="1800"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Franklin, MA 02038</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3800350784"/>
                  </a:ext>
                </a:extLst>
              </a:tr>
              <a:tr h="549239">
                <a:tc>
                  <a:txBody>
                    <a:bodyPr/>
                    <a:lstStyle/>
                    <a:p>
                      <a:pPr marL="0" marR="0" algn="ctr">
                        <a:spcBef>
                          <a:spcPts val="200"/>
                        </a:spcBef>
                        <a:spcAft>
                          <a:spcPts val="200"/>
                        </a:spcAft>
                      </a:pPr>
                      <a:r>
                        <a:rPr lang="en-US"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14</a:t>
                      </a:r>
                    </a:p>
                  </a:txBody>
                  <a:tcPr marL="9964" marR="9964" marT="0" marB="0" anchor="ctr"/>
                </a:tc>
                <a:tc>
                  <a:txBody>
                    <a:bodyPr/>
                    <a:lstStyle/>
                    <a:p>
                      <a:pPr marL="0" marR="0" lvl="0" indent="0" algn="ctr" defTabSz="914400" rtl="0" eaLnBrk="1" fontAlgn="auto" latinLnBrk="0" hangingPunct="1">
                        <a:lnSpc>
                          <a:spcPts val="2160"/>
                        </a:lnSpc>
                        <a:spcBef>
                          <a:spcPts val="200"/>
                        </a:spcBef>
                        <a:spcAft>
                          <a:spcPts val="200"/>
                        </a:spcAft>
                        <a:buClrTx/>
                        <a:buSzTx/>
                        <a:buFontTx/>
                        <a:buNone/>
                        <a:tabLst/>
                        <a:defRPr/>
                      </a:pPr>
                      <a:r>
                        <a:rPr lang="en-US" sz="1800" kern="1200">
                          <a:solidFill>
                            <a:schemeClr val="dk1"/>
                          </a:solidFill>
                          <a:effectLst/>
                          <a:latin typeface="Arial Narrow" panose="020B0606020202030204" pitchFamily="34" charset="0"/>
                          <a:ea typeface="Open Sans" panose="020B0606030504020204" pitchFamily="34" charset="0"/>
                          <a:cs typeface="Open Sans" panose="020B0606030504020204" pitchFamily="34" charset="0"/>
                        </a:rPr>
                        <a:t>Franklin Primary Care</a:t>
                      </a:r>
                    </a:p>
                  </a:txBody>
                  <a:tcPr marL="9964" marR="9964" marT="0" marB="0" anchor="ctr"/>
                </a:tc>
                <a:tc>
                  <a:txBody>
                    <a:bodyPr/>
                    <a:lstStyle/>
                    <a:p>
                      <a:pPr algn="ctr">
                        <a:lnSpc>
                          <a:spcPts val="2160"/>
                        </a:lnSpc>
                      </a:pPr>
                      <a:r>
                        <a:rPr lang="en-US" sz="1800"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1280 W Central St Ste 301</a:t>
                      </a:r>
                    </a:p>
                    <a:p>
                      <a:pPr algn="ctr">
                        <a:lnSpc>
                          <a:spcPts val="2160"/>
                        </a:lnSpc>
                      </a:pPr>
                      <a:r>
                        <a:rPr lang="en-US" sz="1800" kern="120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rPr>
                        <a:t>Franklin, MA 02038</a:t>
                      </a:r>
                      <a:endParaRPr lang="en-US" sz="1800" b="0" dirty="0">
                        <a:solidFill>
                          <a:schemeClr val="tx1"/>
                        </a:solidFill>
                        <a:effectLst/>
                        <a:latin typeface="Arial Narrow" panose="020B0606020202030204" pitchFamily="34" charset="0"/>
                        <a:ea typeface="Open Sans" panose="020B0606030504020204" pitchFamily="34" charset="0"/>
                        <a:cs typeface="Open Sans" panose="020B0606030504020204" pitchFamily="34" charset="0"/>
                      </a:endParaRPr>
                    </a:p>
                  </a:txBody>
                  <a:tcPr marL="9964" marR="9964"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Mass General Brigham Health Plan With Mass General Brigham ACO</a:t>
                      </a:r>
                    </a:p>
                  </a:txBody>
                  <a:tcPr marL="51435" marR="51435" marT="0" marB="0" anchor="ctr"/>
                </a:tc>
                <a:tc>
                  <a:txBody>
                    <a:bodyPr/>
                    <a:lstStyle/>
                    <a:p>
                      <a:pPr marL="0" marR="0" algn="ctr">
                        <a:lnSpc>
                          <a:spcPts val="2160"/>
                        </a:lnSpc>
                        <a:spcBef>
                          <a:spcPts val="720"/>
                        </a:spcBef>
                        <a:spcAft>
                          <a:spcPts val="720"/>
                        </a:spcAft>
                        <a:buNone/>
                      </a:pPr>
                      <a:r>
                        <a:rPr lang="en-US" sz="1800" dirty="0">
                          <a:effectLst/>
                          <a:latin typeface="Arial Narrow" panose="020B0606020202030204" pitchFamily="34" charset="0"/>
                          <a:ea typeface="Open Sans" panose="020B0606030504020204" pitchFamily="34" charset="0"/>
                          <a:cs typeface="Open Sans" panose="020B0606030504020204" pitchFamily="34" charset="0"/>
                        </a:rPr>
                        <a:t>Tufts Health Together with UMass Memorial Health</a:t>
                      </a:r>
                    </a:p>
                  </a:txBody>
                  <a:tcPr marL="51435" marR="51435" marT="0" marB="0" anchor="ctr"/>
                </a:tc>
                <a:extLst>
                  <a:ext uri="{0D108BD9-81ED-4DB2-BD59-A6C34878D82A}">
                    <a16:rowId xmlns:a16="http://schemas.microsoft.com/office/drawing/2014/main" val="1677968792"/>
                  </a:ext>
                </a:extLst>
              </a:tr>
            </a:tbl>
          </a:graphicData>
        </a:graphic>
      </p:graphicFrame>
      <p:sp>
        <p:nvSpPr>
          <p:cNvPr id="4" name="Slide Number Placeholder 1">
            <a:extLst>
              <a:ext uri="{FF2B5EF4-FFF2-40B4-BE49-F238E27FC236}">
                <a16:creationId xmlns:a16="http://schemas.microsoft.com/office/drawing/2014/main" id="{22582C6B-4543-813A-367C-0ABD4762DD1B}"/>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pPr>
              <a:defRPr/>
            </a:pPr>
            <a:fld id="{20D403C3-47BC-4C7E-BA49-79840169F64A}" type="slidenum">
              <a:rPr lang="en-US" altLang="en-US" smtClean="0"/>
              <a:pPr>
                <a:defRPr/>
              </a:pPr>
              <a:t>9</a:t>
            </a:fld>
            <a:endParaRPr lang="en-US" altLang="en-US" dirty="0"/>
          </a:p>
        </p:txBody>
      </p:sp>
      <p:sp>
        <p:nvSpPr>
          <p:cNvPr id="2" name="Content Placeholder 2">
            <a:extLst>
              <a:ext uri="{FF2B5EF4-FFF2-40B4-BE49-F238E27FC236}">
                <a16:creationId xmlns:a16="http://schemas.microsoft.com/office/drawing/2014/main" id="{8E1F3C1C-BF10-CC60-BA79-3EE2FBF8BA7D}"/>
              </a:ext>
            </a:extLst>
          </p:cNvPr>
          <p:cNvSpPr txBox="1">
            <a:spLocks/>
          </p:cNvSpPr>
          <p:nvPr/>
        </p:nvSpPr>
        <p:spPr bwMode="auto">
          <a:xfrm>
            <a:off x="157019" y="5338895"/>
            <a:ext cx="8972644" cy="15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6" tIns="25719" rIns="51436" bIns="25719"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Enrollment Guide will be updated to reflect changes starting January 1, 2026.</a:t>
            </a:r>
          </a:p>
          <a:p>
            <a:pPr marL="192870" indent="-192870" defTabSz="514318">
              <a:spcBef>
                <a:spcPts val="0"/>
              </a:spcBef>
              <a:spcAft>
                <a:spcPts val="0"/>
              </a:spcAft>
              <a:buClr>
                <a:srgbClr val="4BACC6">
                  <a:lumMod val="75000"/>
                </a:srgbClr>
              </a:buCl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want to learn more about the health plans options, you can: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4"/>
              </a:rPr>
              <a:t>www.MassHealthChoices.com</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 or</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Call MassHealth Customer Service at (800) 841-2900, TDD/TTY: 711. </a:t>
            </a:r>
          </a:p>
          <a:p>
            <a:pPr marL="428609" lvl="1" indent="-171450" defTabSz="514318">
              <a:spcBef>
                <a:spcPts val="0"/>
              </a:spcBef>
              <a:spcAft>
                <a:spcPts val="0"/>
              </a:spcAft>
              <a:buClr>
                <a:srgbClr val="4BACC6">
                  <a:lumMod val="75000"/>
                </a:srgbClr>
              </a:buClr>
              <a:buFont typeface="Arial" panose="020B0604020202020204" pitchFamily="34" charset="0"/>
              <a:buChar char="•"/>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MassHealth Customer Service is open Monday – Friday, 8 am to 5 pm.</a:t>
            </a:r>
          </a:p>
        </p:txBody>
      </p:sp>
    </p:spTree>
    <p:custDataLst>
      <p:tags r:id="rId1"/>
    </p:custDataLst>
    <p:extLst>
      <p:ext uri="{BB962C8B-B14F-4D97-AF65-F5344CB8AC3E}">
        <p14:creationId xmlns:p14="http://schemas.microsoft.com/office/powerpoint/2010/main" val="4038506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65532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PERM RY 202</a:t>
            </a:r>
            <a:r>
              <a:rPr lang="en-US" sz="3600" dirty="0">
                <a:ea typeface="Calibri" panose="020F0502020204030204" pitchFamily="34" charset="0"/>
                <a:cs typeface="Calibri" panose="020F0502020204030204" pitchFamily="34" charset="0"/>
              </a:rPr>
              <a:t>6</a:t>
            </a:r>
            <a:endParaRPr kumimoji="0" lang="en-US" sz="3600" b="1"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CEE7F72-2AAC-4A39-8D84-1CC527040109}"/>
              </a:ext>
            </a:extLst>
          </p:cNvPr>
          <p:cNvSpPr>
            <a:spLocks noGrp="1"/>
          </p:cNvSpPr>
          <p:nvPr>
            <p:ph idx="1"/>
          </p:nvPr>
        </p:nvSpPr>
        <p:spPr>
          <a:xfrm>
            <a:off x="327025" y="1707071"/>
            <a:ext cx="5167842" cy="3601776"/>
          </a:xfrm>
        </p:spPr>
        <p:txBody>
          <a:bodyPr anchor="t">
            <a:noAutofit/>
          </a:bodyPr>
          <a:lstStyle/>
          <a:p>
            <a:pPr marL="0" indent="0">
              <a:buNone/>
            </a:pPr>
            <a:r>
              <a:rPr kumimoji="0" lang="en-US" sz="2000" b="0" i="0" u="none" strike="noStrike" kern="1200" cap="none" spc="0" normalizeH="0" baseline="0" noProof="0" dirty="0">
                <a:ln>
                  <a:noFill/>
                </a:ln>
                <a:solidFill>
                  <a:prstClr val="black"/>
                </a:solidFill>
                <a:effectLst/>
                <a:uLnTx/>
                <a:uFillTx/>
                <a:latin typeface="Calibri"/>
                <a:cs typeface="+mn-cs"/>
              </a:rPr>
              <a:t>MassHealth is part of the CMS Payment Error Rate Measurement (PERM) audit for RY 2026. The PERM audit measures improper payments in Medicaid and CHIP programs and produces improper payment rates for each program.</a:t>
            </a:r>
          </a:p>
          <a:p>
            <a:pPr>
              <a:spcBef>
                <a:spcPts val="2400"/>
              </a:spcBef>
              <a:buClrTx/>
              <a:buFont typeface="Arial" panose="020B0604020202020204" pitchFamily="34" charset="0"/>
              <a:buChar char="•"/>
            </a:pP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PERM Cycle RY2026 Claim Review Period:</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 July 1, 2024 to June 30, 2025</a:t>
            </a:r>
          </a:p>
          <a:p>
            <a:pPr>
              <a:spcBef>
                <a:spcPts val="2400"/>
              </a:spcBef>
              <a:buClrTx/>
              <a:buFont typeface="Arial" panose="020B0604020202020204" pitchFamily="34" charset="0"/>
              <a:buChar char="•"/>
            </a:pPr>
            <a:r>
              <a:rPr lang="en-US" sz="2000" b="1" dirty="0">
                <a:solidFill>
                  <a:srgbClr val="262626"/>
                </a:solidFill>
                <a:latin typeface="Calibri" panose="020F0502020204030204" pitchFamily="34" charset="0"/>
                <a:ea typeface="Calibri" panose="020F0502020204030204" pitchFamily="34" charset="0"/>
                <a:cs typeface="Calibri" panose="020F0502020204030204" pitchFamily="34" charset="0"/>
              </a:rPr>
              <a:t>Timeframe for Medical Records Request Outreach: </a:t>
            </a:r>
            <a:r>
              <a:rPr lang="en-US" sz="2000" dirty="0">
                <a:solidFill>
                  <a:srgbClr val="262626"/>
                </a:solidFill>
                <a:latin typeface="Calibri" panose="020F0502020204030204" pitchFamily="34" charset="0"/>
                <a:ea typeface="Calibri" panose="020F0502020204030204" pitchFamily="34" charset="0"/>
                <a:cs typeface="Calibri" panose="020F0502020204030204" pitchFamily="34" charset="0"/>
              </a:rPr>
              <a:t>April 1, 2025 to April 15, 2026</a:t>
            </a:r>
          </a:p>
          <a:p>
            <a:pPr>
              <a:buFont typeface="Arial" panose="020B0604020202020204" pitchFamily="34" charset="0"/>
              <a:buChar char="•"/>
            </a:pPr>
            <a:endParaRPr kumimoji="0" lang="en-US" sz="1800" b="0" i="0" u="none" strike="noStrike" kern="1200" cap="none" spc="0" normalizeH="0" baseline="0" noProof="0" dirty="0">
              <a:ln>
                <a:noFill/>
              </a:ln>
              <a:solidFill>
                <a:prstClr val="black"/>
              </a:solidFill>
              <a:effectLst/>
              <a:uLnTx/>
              <a:uFillTx/>
              <a:latin typeface="Calibri"/>
              <a:cs typeface="+mn-cs"/>
            </a:endParaRPr>
          </a:p>
        </p:txBody>
      </p:sp>
      <p:pic>
        <p:nvPicPr>
          <p:cNvPr id="4" name="Picture 3">
            <a:extLst>
              <a:ext uri="{FF2B5EF4-FFF2-40B4-BE49-F238E27FC236}">
                <a16:creationId xmlns:a16="http://schemas.microsoft.com/office/drawing/2014/main" id="{6C83F3AE-16F4-40C5-7B45-512D0F07F5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48868" y="2037271"/>
            <a:ext cx="2836332" cy="2102929"/>
          </a:xfrm>
          <a:prstGeom prst="rect">
            <a:avLst/>
          </a:prstGeom>
        </p:spPr>
      </p:pic>
      <p:sp>
        <p:nvSpPr>
          <p:cNvPr id="2" name="Slide Number Placeholder 1">
            <a:extLst>
              <a:ext uri="{FF2B5EF4-FFF2-40B4-BE49-F238E27FC236}">
                <a16:creationId xmlns:a16="http://schemas.microsoft.com/office/drawing/2014/main" id="{9ECF2EC8-E7E2-50BF-0109-13783610F28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90</a:t>
            </a:fld>
            <a:endParaRPr lang="en-US" altLang="en-US" dirty="0"/>
          </a:p>
        </p:txBody>
      </p:sp>
    </p:spTree>
    <p:custDataLst>
      <p:tags r:id="rId1"/>
    </p:custDataLst>
    <p:extLst>
      <p:ext uri="{BB962C8B-B14F-4D97-AF65-F5344CB8AC3E}">
        <p14:creationId xmlns:p14="http://schemas.microsoft.com/office/powerpoint/2010/main" val="27187518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55661D-0D79-815E-A296-62AF2DDA46AC}"/>
              </a:ext>
            </a:extLst>
          </p:cNvPr>
          <p:cNvSpPr>
            <a:spLocks noGrp="1"/>
          </p:cNvSpPr>
          <p:nvPr>
            <p:ph type="title"/>
          </p:nvPr>
        </p:nvSpPr>
        <p:spPr>
          <a:xfrm>
            <a:off x="457200" y="304800"/>
            <a:ext cx="7452804" cy="838200"/>
          </a:xfrm>
        </p:spPr>
        <p:txBody>
          <a:bodyPr/>
          <a:lstStyle/>
          <a:p>
            <a:r>
              <a:rPr lang="en-US" sz="3600" dirty="0"/>
              <a:t>PERM RY 2026 Provider Responsibilities</a:t>
            </a:r>
          </a:p>
        </p:txBody>
      </p:sp>
      <p:sp>
        <p:nvSpPr>
          <p:cNvPr id="2" name="Content Placeholder 1">
            <a:extLst>
              <a:ext uri="{FF2B5EF4-FFF2-40B4-BE49-F238E27FC236}">
                <a16:creationId xmlns:a16="http://schemas.microsoft.com/office/drawing/2014/main" id="{035D934F-314C-32C6-FFB8-59605E1D2231}"/>
              </a:ext>
            </a:extLst>
          </p:cNvPr>
          <p:cNvSpPr>
            <a:spLocks noGrp="1"/>
          </p:cNvSpPr>
          <p:nvPr>
            <p:ph idx="1"/>
          </p:nvPr>
        </p:nvSpPr>
        <p:spPr/>
        <p: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2000" dirty="0">
                <a:effectLst/>
                <a:ea typeface="Calibri" panose="020F0502020204030204" pitchFamily="34" charset="0"/>
                <a:cs typeface="Calibri" panose="020F0502020204030204" pitchFamily="34" charset="0"/>
              </a:rPr>
              <a:t>As part of the CMS PERM RY26 cycle, medical records requests will start going out to providers in the coming months. </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Providers are responsible for providing the requested documentation to the audit contractor timely.</a:t>
            </a:r>
          </a:p>
          <a:p>
            <a:pPr defTabSz="457200" fontAlgn="auto">
              <a:spcBef>
                <a:spcPts val="600"/>
              </a:spcBef>
              <a:spcAft>
                <a:spcPts val="0"/>
              </a:spcAft>
              <a:buClrTx/>
              <a:defRPr/>
            </a:pPr>
            <a:r>
              <a:rPr lang="en-US" sz="2000" dirty="0">
                <a:solidFill>
                  <a:prstClr val="black"/>
                </a:solidFill>
                <a:ea typeface="Calibri" panose="020F0502020204030204" pitchFamily="34" charset="0"/>
                <a:cs typeface="Calibri" panose="020F0502020204030204" pitchFamily="34" charset="0"/>
              </a:rPr>
              <a:t>When submitting records, providers must ensure the records are for the right patient and right date of service</a:t>
            </a:r>
          </a:p>
          <a:p>
            <a:pPr defTabSz="457200" fontAlgn="auto">
              <a:spcBef>
                <a:spcPts val="600"/>
              </a:spcBef>
              <a:spcAft>
                <a:spcPts val="0"/>
              </a:spcAft>
              <a:buClrTx/>
              <a:defRPr/>
            </a:pPr>
            <a:r>
              <a:rPr lang="en-US" sz="2000" dirty="0">
                <a:solidFill>
                  <a:prstClr val="black"/>
                </a:solidFill>
                <a:ea typeface="Calibri" panose="020F0502020204030204" pitchFamily="34" charset="0"/>
                <a:cs typeface="Calibri" panose="020F0502020204030204" pitchFamily="34" charset="0"/>
              </a:rPr>
              <a:t>Records must be legible with no highlights or marking that would obscure important facts</a:t>
            </a:r>
          </a:p>
          <a:p>
            <a:pPr defTabSz="457200" fontAlgn="auto">
              <a:spcBef>
                <a:spcPts val="600"/>
              </a:spcBef>
              <a:spcAft>
                <a:spcPts val="0"/>
              </a:spcAft>
              <a:buClrTx/>
              <a:defRPr/>
            </a:pPr>
            <a:r>
              <a:rPr lang="en-US" sz="2000" dirty="0">
                <a:solidFill>
                  <a:prstClr val="black"/>
                </a:solidFill>
                <a:ea typeface="Calibri" panose="020F0502020204030204" pitchFamily="34" charset="0"/>
                <a:cs typeface="Calibri" panose="020F0502020204030204" pitchFamily="34" charset="0"/>
              </a:rPr>
              <a:t>Make sure double-sided documents include both sides</a:t>
            </a:r>
          </a:p>
          <a:p>
            <a:pPr defTabSz="457200" fontAlgn="auto">
              <a:spcBef>
                <a:spcPts val="600"/>
              </a:spcBef>
              <a:spcAft>
                <a:spcPts val="600"/>
              </a:spcAft>
              <a:buClrTx/>
              <a:defRPr/>
            </a:pPr>
            <a:r>
              <a:rPr lang="en-US" sz="2000" dirty="0">
                <a:solidFill>
                  <a:prstClr val="black"/>
                </a:solidFill>
                <a:ea typeface="Calibri" panose="020F0502020204030204" pitchFamily="34" charset="0"/>
                <a:cs typeface="Calibri" panose="020F0502020204030204" pitchFamily="34" charset="0"/>
              </a:rPr>
              <a:t>All supporting documents for the claim identified must be included in the submission</a:t>
            </a:r>
          </a:p>
          <a:p>
            <a:pPr marL="365760" indent="0" defTabSz="457200" fontAlgn="auto">
              <a:spcBef>
                <a:spcPts val="600"/>
              </a:spcBef>
              <a:spcAft>
                <a:spcPts val="0"/>
              </a:spcAft>
              <a:buClrTx/>
              <a:buNone/>
              <a:defRPr/>
            </a:pPr>
            <a:r>
              <a:rPr lang="en-US" sz="2000" dirty="0">
                <a:effectLst/>
                <a:ea typeface="Calibri" panose="020F0502020204030204" pitchFamily="34" charset="0"/>
                <a:cs typeface="Calibri" panose="020F0502020204030204" pitchFamily="34" charset="0"/>
              </a:rPr>
              <a:t>Visit </a:t>
            </a:r>
            <a:r>
              <a:rPr lang="en-US" sz="2000" dirty="0">
                <a:effectLst/>
                <a:ea typeface="Calibri" panose="020F0502020204030204" pitchFamily="34" charset="0"/>
                <a:cs typeface="Calibri" panose="020F0502020204030204" pitchFamily="34" charset="0"/>
                <a:hlinkClick r:id="rId3"/>
              </a:rPr>
              <a:t>CMS PERM Provider Required Document List</a:t>
            </a:r>
            <a:endParaRPr lang="en-US" dirty="0"/>
          </a:p>
        </p:txBody>
      </p:sp>
      <p:sp>
        <p:nvSpPr>
          <p:cNvPr id="3" name="Slide Number Placeholder 2">
            <a:extLst>
              <a:ext uri="{FF2B5EF4-FFF2-40B4-BE49-F238E27FC236}">
                <a16:creationId xmlns:a16="http://schemas.microsoft.com/office/drawing/2014/main" id="{1FB0506D-42A9-454A-293E-8AFE490AFBE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91</a:t>
            </a:fld>
            <a:endParaRPr lang="en-US" altLang="en-US" dirty="0"/>
          </a:p>
        </p:txBody>
      </p:sp>
    </p:spTree>
    <p:custDataLst>
      <p:tags r:id="rId1"/>
    </p:custDataLst>
    <p:extLst>
      <p:ext uri="{BB962C8B-B14F-4D97-AF65-F5344CB8AC3E}">
        <p14:creationId xmlns:p14="http://schemas.microsoft.com/office/powerpoint/2010/main" val="2287156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336A0-26F1-21B7-6314-11CBA64001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A1B800-6447-77EC-BE8F-C3AA6847436B}"/>
              </a:ext>
            </a:extLst>
          </p:cNvPr>
          <p:cNvSpPr>
            <a:spLocks noGrp="1"/>
          </p:cNvSpPr>
          <p:nvPr>
            <p:ph type="title"/>
          </p:nvPr>
        </p:nvSpPr>
        <p:spPr/>
        <p:txBody>
          <a:bodyPr/>
          <a:lstStyle/>
          <a:p>
            <a:r>
              <a:rPr lang="en-US" sz="3600" dirty="0"/>
              <a:t>PERM RY 2026 Provider Documentation Errors</a:t>
            </a:r>
          </a:p>
        </p:txBody>
      </p:sp>
      <p:sp>
        <p:nvSpPr>
          <p:cNvPr id="2" name="Content Placeholder 1">
            <a:extLst>
              <a:ext uri="{FF2B5EF4-FFF2-40B4-BE49-F238E27FC236}">
                <a16:creationId xmlns:a16="http://schemas.microsoft.com/office/drawing/2014/main" id="{56036920-9AE1-EA6C-7F93-9975894115D9}"/>
              </a:ext>
            </a:extLst>
          </p:cNvPr>
          <p:cNvSpPr>
            <a:spLocks noGrp="1"/>
          </p:cNvSpPr>
          <p:nvPr>
            <p:ph idx="1"/>
          </p:nvPr>
        </p:nvSpPr>
        <p:spPr>
          <a:xfrm>
            <a:off x="457200" y="1571626"/>
            <a:ext cx="8229600" cy="4145594"/>
          </a:xfrm>
        </p:spPr>
        <p: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200" b="0" i="0" u="none" strike="noStrike" kern="1200" cap="none" spc="0" normalizeH="0" baseline="0" noProof="0" dirty="0">
                <a:ln>
                  <a:noFill/>
                </a:ln>
                <a:solidFill>
                  <a:prstClr val="black"/>
                </a:solidFill>
                <a:uLnTx/>
                <a:uFillTx/>
                <a:ea typeface="Calibri" panose="020F0502020204030204" pitchFamily="34" charset="0"/>
                <a:cs typeface="Calibri" panose="020F0502020204030204" pitchFamily="34" charset="0"/>
              </a:rPr>
              <a:t>Please remind providers they must send all applicable documents related to the claim for the member/procedure/date</a:t>
            </a:r>
            <a:r>
              <a:rPr lang="en-US" sz="2200" dirty="0">
                <a:solidFill>
                  <a:prstClr val="black"/>
                </a:solidFill>
                <a:ea typeface="Calibri" panose="020F0502020204030204" pitchFamily="34" charset="0"/>
                <a:cs typeface="Calibri" panose="020F0502020204030204" pitchFamily="34" charset="0"/>
              </a:rPr>
              <a:t> of service.  Current issues found so far include: </a:t>
            </a:r>
            <a:endParaRPr kumimoji="0" lang="en-US" sz="22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a:spcBef>
                <a:spcPts val="1200"/>
              </a:spcBef>
              <a:buClrTx/>
            </a:pPr>
            <a:r>
              <a:rPr lang="en-US" sz="2200" dirty="0">
                <a:ea typeface="Calibri" panose="020F0502020204030204" pitchFamily="34" charset="0"/>
                <a:cs typeface="Calibri" panose="020F0502020204030204" pitchFamily="34" charset="0"/>
              </a:rPr>
              <a:t>The provider did not submit the required general anesthesia documentation for the sampled date of service to support payment</a:t>
            </a:r>
          </a:p>
          <a:p>
            <a:pPr>
              <a:spcBef>
                <a:spcPts val="1200"/>
              </a:spcBef>
              <a:buClrTx/>
            </a:pPr>
            <a:r>
              <a:rPr lang="en-US" sz="2200" dirty="0">
                <a:ea typeface="Calibri" panose="020F0502020204030204" pitchFamily="34" charset="0"/>
                <a:cs typeface="Calibri" panose="020F0502020204030204" pitchFamily="34" charset="0"/>
              </a:rPr>
              <a:t>The provider did not submit the required diagnostic study results and physician's order for the sampled date of service to support payment</a:t>
            </a:r>
          </a:p>
          <a:p>
            <a:pPr>
              <a:spcBef>
                <a:spcPts val="1200"/>
              </a:spcBef>
              <a:buClrTx/>
            </a:pPr>
            <a:r>
              <a:rPr lang="en-US" sz="2200" dirty="0">
                <a:ea typeface="Calibri" panose="020F0502020204030204" pitchFamily="34" charset="0"/>
                <a:cs typeface="Calibri" panose="020F0502020204030204" pitchFamily="34" charset="0"/>
              </a:rPr>
              <a:t>The provider did not submit the required physician's order for the sampled date of service to support payment</a:t>
            </a:r>
          </a:p>
        </p:txBody>
      </p:sp>
      <p:sp>
        <p:nvSpPr>
          <p:cNvPr id="3" name="Slide Number Placeholder 2">
            <a:extLst>
              <a:ext uri="{FF2B5EF4-FFF2-40B4-BE49-F238E27FC236}">
                <a16:creationId xmlns:a16="http://schemas.microsoft.com/office/drawing/2014/main" id="{D3E95A52-4FC5-AB90-BAB5-2FB3AB7452E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92</a:t>
            </a:fld>
            <a:endParaRPr lang="en-US" altLang="en-US" dirty="0"/>
          </a:p>
        </p:txBody>
      </p:sp>
    </p:spTree>
    <p:custDataLst>
      <p:tags r:id="rId1"/>
    </p:custDataLst>
    <p:extLst>
      <p:ext uri="{BB962C8B-B14F-4D97-AF65-F5344CB8AC3E}">
        <p14:creationId xmlns:p14="http://schemas.microsoft.com/office/powerpoint/2010/main" val="18574466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9D4D5-B950-EBAA-1178-4773F6D0109D}"/>
              </a:ext>
            </a:extLst>
          </p:cNvPr>
          <p:cNvSpPr>
            <a:spLocks noGrp="1"/>
          </p:cNvSpPr>
          <p:nvPr>
            <p:ph type="title"/>
          </p:nvPr>
        </p:nvSpPr>
        <p:spPr>
          <a:xfrm>
            <a:off x="457200" y="227807"/>
            <a:ext cx="6553200" cy="838200"/>
          </a:xfrm>
        </p:spPr>
        <p:txBody>
          <a:bodyPr/>
          <a:lstStyle/>
          <a:p>
            <a:r>
              <a:rPr lang="en-US" sz="3600" dirty="0"/>
              <a:t>PERM RY 2026 Resources</a:t>
            </a:r>
          </a:p>
        </p:txBody>
      </p:sp>
      <p:sp>
        <p:nvSpPr>
          <p:cNvPr id="2" name="Content Placeholder 1">
            <a:extLst>
              <a:ext uri="{FF2B5EF4-FFF2-40B4-BE49-F238E27FC236}">
                <a16:creationId xmlns:a16="http://schemas.microsoft.com/office/drawing/2014/main" id="{4E436E3D-38AD-3F9E-5D2B-35F683CA2EA4}"/>
              </a:ext>
            </a:extLst>
          </p:cNvPr>
          <p:cNvSpPr>
            <a:spLocks noGrp="1"/>
          </p:cNvSpPr>
          <p:nvPr>
            <p:ph idx="1"/>
          </p:nvPr>
        </p:nvSpPr>
        <p:spPr>
          <a:xfrm>
            <a:off x="457200" y="1484730"/>
            <a:ext cx="7559336" cy="3655441"/>
          </a:xfrm>
        </p:spPr>
        <p:txBody>
          <a:bodyPr/>
          <a:lstStyle/>
          <a:p>
            <a:pPr marL="0" marR="0" indent="0">
              <a:spcBef>
                <a:spcPts val="2400"/>
              </a:spcBef>
              <a:spcAft>
                <a:spcPts val="0"/>
              </a:spcAft>
              <a:buNone/>
            </a:pPr>
            <a:r>
              <a:rPr lang="en-US" sz="2000" dirty="0">
                <a:effectLst/>
                <a:ea typeface="Calibri" panose="020F0502020204030204" pitchFamily="34" charset="0"/>
                <a:cs typeface="Calibri" panose="020F0502020204030204" pitchFamily="34" charset="0"/>
              </a:rPr>
              <a:t>Information on the CMS PERM Audit can be found on the CMS website. </a:t>
            </a:r>
          </a:p>
          <a:p>
            <a:pPr marL="0" marR="0" indent="0">
              <a:spcBef>
                <a:spcPts val="2400"/>
              </a:spcBef>
              <a:spcAft>
                <a:spcPts val="0"/>
              </a:spcAft>
              <a:buNone/>
            </a:pPr>
            <a:r>
              <a:rPr lang="en-US" sz="2000" dirty="0">
                <a:effectLst/>
                <a:ea typeface="Calibri" panose="020F0502020204030204" pitchFamily="34" charset="0"/>
                <a:cs typeface="Calibri" panose="020F0502020204030204" pitchFamily="34" charset="0"/>
              </a:rPr>
              <a:t>These materials are currently available on the Providers page of the </a:t>
            </a:r>
            <a:r>
              <a:rPr lang="en-US" sz="2000" dirty="0">
                <a:effectLst/>
                <a:ea typeface="Calibri" panose="020F0502020204030204" pitchFamily="34" charset="0"/>
                <a:cs typeface="Calibri" panose="020F0502020204030204" pitchFamily="34" charset="0"/>
                <a:hlinkClick r:id="rId3"/>
              </a:rPr>
              <a:t>CMS PERM website</a:t>
            </a:r>
            <a:endParaRPr lang="en-US" sz="2000" dirty="0">
              <a:effectLst/>
              <a:ea typeface="Calibri" panose="020F0502020204030204" pitchFamily="34" charset="0"/>
              <a:cs typeface="Calibri" panose="020F0502020204030204" pitchFamily="34" charset="0"/>
            </a:endParaRPr>
          </a:p>
          <a:p>
            <a:pPr marL="914400" marR="0" indent="0">
              <a:spcBef>
                <a:spcPts val="2400"/>
              </a:spcBef>
              <a:spcAft>
                <a:spcPts val="0"/>
              </a:spcAft>
              <a:buClrTx/>
              <a:buSzPct val="100000"/>
              <a:buNone/>
              <a:tabLst>
                <a:tab pos="914400" algn="l"/>
              </a:tabLst>
            </a:pPr>
            <a:r>
              <a:rPr lang="en-US" sz="2000" dirty="0">
                <a:ea typeface="Calibri" panose="020F0502020204030204" pitchFamily="34" charset="0"/>
                <a:cs typeface="Calibri" panose="020F0502020204030204" pitchFamily="34" charset="0"/>
                <a:hlinkClick r:id="rId4"/>
              </a:rPr>
              <a:t>CMS PERM Overview for Providers slide deck</a:t>
            </a:r>
            <a:endParaRPr lang="en-US" sz="2000" dirty="0">
              <a:ea typeface="Calibri" panose="020F0502020204030204" pitchFamily="34" charset="0"/>
              <a:cs typeface="Calibri" panose="020F0502020204030204" pitchFamily="34" charset="0"/>
            </a:endParaRPr>
          </a:p>
          <a:p>
            <a:pPr marL="914400" marR="0" lvl="0" indent="0">
              <a:spcBef>
                <a:spcPts val="2400"/>
              </a:spcBef>
              <a:spcAft>
                <a:spcPts val="0"/>
              </a:spcAft>
              <a:buClrTx/>
              <a:buNone/>
              <a:tabLst>
                <a:tab pos="914400" algn="l"/>
              </a:tabLst>
            </a:pPr>
            <a:r>
              <a:rPr lang="en-US" sz="2000" dirty="0">
                <a:effectLst/>
                <a:ea typeface="Calibri" panose="020F0502020204030204" pitchFamily="34" charset="0"/>
                <a:cs typeface="Calibri" panose="020F0502020204030204" pitchFamily="34" charset="0"/>
                <a:hlinkClick r:id="rId5"/>
              </a:rPr>
              <a:t>CMS PERM Provider Education FAQ document</a:t>
            </a:r>
            <a:endParaRPr lang="en-US" sz="2000" dirty="0">
              <a:effectLst/>
              <a:ea typeface="Calibri" panose="020F0502020204030204" pitchFamily="34" charset="0"/>
              <a:cs typeface="Calibri" panose="020F0502020204030204" pitchFamily="34" charset="0"/>
            </a:endParaRPr>
          </a:p>
          <a:p>
            <a:pPr marL="0" indent="0">
              <a:spcBef>
                <a:spcPts val="2400"/>
              </a:spcBef>
              <a:spcAft>
                <a:spcPts val="0"/>
              </a:spcAft>
              <a:buNone/>
            </a:pPr>
            <a:r>
              <a:rPr lang="en-US" sz="2000" dirty="0">
                <a:ea typeface="Calibri" panose="020F0502020204030204" pitchFamily="34" charset="0"/>
                <a:cs typeface="Calibri" panose="020F0502020204030204" pitchFamily="34" charset="0"/>
              </a:rPr>
              <a:t>Note: Failure to respond to the audit request will result in the claim being voided and the payment recouped</a:t>
            </a:r>
          </a:p>
        </p:txBody>
      </p:sp>
      <p:sp>
        <p:nvSpPr>
          <p:cNvPr id="3" name="Slide Number Placeholder 2">
            <a:extLst>
              <a:ext uri="{FF2B5EF4-FFF2-40B4-BE49-F238E27FC236}">
                <a16:creationId xmlns:a16="http://schemas.microsoft.com/office/drawing/2014/main" id="{0C956D3A-B278-F637-B7CD-7B1884F7CD4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93</a:t>
            </a:fld>
            <a:endParaRPr lang="en-US" altLang="en-US" dirty="0"/>
          </a:p>
        </p:txBody>
      </p:sp>
    </p:spTree>
    <p:custDataLst>
      <p:tags r:id="rId1"/>
    </p:custDataLst>
    <p:extLst>
      <p:ext uri="{BB962C8B-B14F-4D97-AF65-F5344CB8AC3E}">
        <p14:creationId xmlns:p14="http://schemas.microsoft.com/office/powerpoint/2010/main" val="7616837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DE1E-C7F8-6AEF-9EFF-132585D0EF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D3A10A-9A08-8033-7DFA-1544CA5F1C78}"/>
              </a:ext>
            </a:extLst>
          </p:cNvPr>
          <p:cNvSpPr>
            <a:spLocks noGrp="1"/>
          </p:cNvSpPr>
          <p:nvPr>
            <p:ph type="title" idx="4294967295"/>
          </p:nvPr>
        </p:nvSpPr>
        <p:spPr>
          <a:xfrm>
            <a:off x="461892" y="1713982"/>
            <a:ext cx="830153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200" b="1" i="0" u="none" strike="noStrike" kern="1200" cap="none" spc="0" normalizeH="0" baseline="0" noProof="0" dirty="0">
                <a:ln>
                  <a:noFill/>
                </a:ln>
                <a:solidFill>
                  <a:srgbClr val="002D5B"/>
                </a:solidFill>
                <a:effectLst/>
                <a:uLnTx/>
                <a:uFillTx/>
                <a:latin typeface="Calibri" panose="020F0502020204030204" pitchFamily="34" charset="0"/>
                <a:ea typeface="Calibri" panose="020F0502020204030204" pitchFamily="34" charset="0"/>
                <a:cs typeface="Calibri" panose="020F0502020204030204" pitchFamily="34" charset="0"/>
              </a:rPr>
              <a:t>MassHealth Maternal Health Overview and Perinatal Depression Screening Policy Update</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C450AEA0-0CF8-1789-4A2A-00FD75BEE95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0D403C3-47BC-4C7E-BA49-79840169F64A}" type="slidenum">
              <a:rPr lang="en-US" altLang="en-US" smtClean="0"/>
              <a:pPr>
                <a:defRPr/>
              </a:pPr>
              <a:t>94</a:t>
            </a:fld>
            <a:endParaRPr lang="en-US" altLang="en-US" dirty="0"/>
          </a:p>
        </p:txBody>
      </p:sp>
      <p:sp>
        <p:nvSpPr>
          <p:cNvPr id="4" name="TextBox 3">
            <a:extLst>
              <a:ext uri="{FF2B5EF4-FFF2-40B4-BE49-F238E27FC236}">
                <a16:creationId xmlns:a16="http://schemas.microsoft.com/office/drawing/2014/main" id="{5D47FC80-DF4F-38B3-2895-6764DBE08CCA}"/>
              </a:ext>
            </a:extLst>
          </p:cNvPr>
          <p:cNvSpPr txBox="1"/>
          <p:nvPr/>
        </p:nvSpPr>
        <p:spPr>
          <a:xfrm>
            <a:off x="874450" y="3179938"/>
            <a:ext cx="7395099" cy="2308324"/>
          </a:xfrm>
          <a:prstGeom prst="rect">
            <a:avLst/>
          </a:prstGeom>
          <a:noFill/>
        </p:spPr>
        <p:txBody>
          <a:bodyPr wrap="square" rtlCol="0">
            <a:spAutoFit/>
          </a:bodyPr>
          <a:lstStyle/>
          <a:p>
            <a:pPr algn="ctr"/>
            <a:r>
              <a:rPr lang="en-US" sz="2400" dirty="0">
                <a:solidFill>
                  <a:srgbClr val="002060"/>
                </a:solidFill>
              </a:rPr>
              <a:t>Presented by Sarah Krinsky, Deputy Director of Perinatal and Maternal Health Policy, MassHealth </a:t>
            </a:r>
            <a:br>
              <a:rPr lang="en-US" sz="2400" dirty="0">
                <a:solidFill>
                  <a:srgbClr val="002060"/>
                </a:solidFill>
              </a:rPr>
            </a:br>
            <a:r>
              <a:rPr lang="en-US" sz="2400" dirty="0">
                <a:solidFill>
                  <a:srgbClr val="002060"/>
                </a:solidFill>
              </a:rPr>
              <a:t>and </a:t>
            </a:r>
            <a:br>
              <a:rPr lang="en-US" sz="2400" dirty="0">
                <a:solidFill>
                  <a:srgbClr val="002060"/>
                </a:solidFill>
              </a:rPr>
            </a:br>
            <a:r>
              <a:rPr lang="en-US" sz="2400" dirty="0">
                <a:solidFill>
                  <a:srgbClr val="002060"/>
                </a:solidFill>
              </a:rPr>
              <a:t>Swathi Damodaran, Associate Medical Director for Psychiatry MassHealth Office of Accountable Care and Behavioral Health</a:t>
            </a:r>
          </a:p>
        </p:txBody>
      </p:sp>
    </p:spTree>
    <p:custDataLst>
      <p:tags r:id="rId1"/>
    </p:custDataLst>
    <p:extLst>
      <p:ext uri="{BB962C8B-B14F-4D97-AF65-F5344CB8AC3E}">
        <p14:creationId xmlns:p14="http://schemas.microsoft.com/office/powerpoint/2010/main" val="19575815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EABD4-8241-E081-9569-9F15B3B31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4C284-5BF8-CD69-296E-D59092121F71}"/>
              </a:ext>
            </a:extLst>
          </p:cNvPr>
          <p:cNvSpPr>
            <a:spLocks noGrp="1"/>
          </p:cNvSpPr>
          <p:nvPr>
            <p:ph type="title"/>
          </p:nvPr>
        </p:nvSpPr>
        <p:spPr>
          <a:xfrm>
            <a:off x="137395" y="170778"/>
            <a:ext cx="7291510" cy="838200"/>
          </a:xfrm>
        </p:spPr>
        <p:txBody>
          <a:bodyPr/>
          <a:lstStyle/>
          <a:p>
            <a:pPr>
              <a:lnSpc>
                <a:spcPct val="100000"/>
              </a:lnSpc>
            </a:pPr>
            <a:r>
              <a:rPr lang="en-US" sz="2800" dirty="0">
                <a:cs typeface="Arial"/>
              </a:rPr>
              <a:t>Background: MassHealth Eligibility &amp; Coverage For Pregnant &amp; Postpartum Members</a:t>
            </a:r>
            <a:endParaRPr lang="en-US" sz="2800" dirty="0"/>
          </a:p>
        </p:txBody>
      </p:sp>
      <p:sp>
        <p:nvSpPr>
          <p:cNvPr id="3" name="Content Placeholder 2">
            <a:extLst>
              <a:ext uri="{FF2B5EF4-FFF2-40B4-BE49-F238E27FC236}">
                <a16:creationId xmlns:a16="http://schemas.microsoft.com/office/drawing/2014/main" id="{BFCA38D1-EBA4-27BE-8767-33E1EB8AF983}"/>
              </a:ext>
            </a:extLst>
          </p:cNvPr>
          <p:cNvSpPr>
            <a:spLocks noGrp="1"/>
          </p:cNvSpPr>
          <p:nvPr>
            <p:ph idx="1"/>
          </p:nvPr>
        </p:nvSpPr>
        <p:spPr>
          <a:xfrm>
            <a:off x="109728" y="1428677"/>
            <a:ext cx="8924544" cy="3127247"/>
          </a:xfrm>
        </p:spPr>
        <p:txBody>
          <a:bodyPr/>
          <a:lstStyle/>
          <a:p>
            <a:pPr marL="285750" indent="-285750">
              <a:spcBef>
                <a:spcPts val="0"/>
              </a:spcBef>
              <a:spcAft>
                <a:spcPts val="600"/>
              </a:spcAft>
              <a:buFont typeface="Arial,Sans-Serif" panose="020B0604020202020204" pitchFamily="34" charset="0"/>
              <a:buChar char="•"/>
            </a:pPr>
            <a:r>
              <a:rPr lang="en-US" sz="1800" dirty="0">
                <a:cs typeface="Arial"/>
              </a:rPr>
              <a:t>MassHealth covers about 40% of birthing people (~25,000 annual births) in Massachusetts</a:t>
            </a:r>
          </a:p>
          <a:p>
            <a:pPr marL="285750" indent="-285750">
              <a:spcBef>
                <a:spcPts val="0"/>
              </a:spcBef>
              <a:spcAft>
                <a:spcPts val="600"/>
              </a:spcAft>
              <a:buFont typeface="Arial,Sans-Serif" panose="020B0604020202020204" pitchFamily="34" charset="0"/>
              <a:buChar char="•"/>
            </a:pPr>
            <a:r>
              <a:rPr lang="en-US" sz="1800" dirty="0"/>
              <a:t>While there are some exceptions, most pregnant and postpartum MassHealth members are eligible for MassHealth Standard coverage and enrollment in a </a:t>
            </a:r>
            <a:r>
              <a:rPr lang="en-US" sz="1800" dirty="0">
                <a:solidFill>
                  <a:srgbClr val="14558F"/>
                </a:solidFill>
                <a:hlinkClick r:id="rId2"/>
              </a:rPr>
              <a:t>managed care</a:t>
            </a:r>
            <a:r>
              <a:rPr lang="en-US" sz="1800" dirty="0"/>
              <a:t> plan </a:t>
            </a:r>
            <a:r>
              <a:rPr lang="en-US" sz="1800" i="1" dirty="0"/>
              <a:t>as long as they report their pregnancy status to MassHealth</a:t>
            </a:r>
            <a:endParaRPr lang="en-US" sz="1800" i="1" dirty="0">
              <a:cs typeface="Arial"/>
            </a:endParaRPr>
          </a:p>
          <a:p>
            <a:pPr marL="285750" indent="-285750">
              <a:spcBef>
                <a:spcPts val="0"/>
              </a:spcBef>
              <a:spcAft>
                <a:spcPts val="0"/>
              </a:spcAft>
              <a:buFont typeface="Arial,Sans-Serif" panose="020B0604020202020204" pitchFamily="34" charset="0"/>
              <a:buChar char="•"/>
            </a:pPr>
            <a:r>
              <a:rPr lang="en-US" sz="1800" b="1" dirty="0">
                <a:cs typeface="Arial"/>
              </a:rPr>
              <a:t>All pregnant members should self-report pregnancy status to MassHealth to ensure they receive all the benefits they're eligible for, including 12 months of continuous postpartum coverage</a:t>
            </a:r>
          </a:p>
          <a:p>
            <a:pPr marL="685800" lvl="1">
              <a:spcBef>
                <a:spcPts val="0"/>
              </a:spcBef>
              <a:spcAft>
                <a:spcPts val="0"/>
              </a:spcAft>
              <a:buFont typeface="Arial" panose="020B0604020202020204" pitchFamily="34" charset="0"/>
              <a:buChar char="•"/>
            </a:pPr>
            <a:r>
              <a:rPr lang="en-US" sz="1800" dirty="0">
                <a:cs typeface="Arial"/>
              </a:rPr>
              <a:t>Coverage includes undocumented perinatal members</a:t>
            </a:r>
          </a:p>
          <a:p>
            <a:pPr marL="685800" lvl="1">
              <a:spcAft>
                <a:spcPts val="0"/>
              </a:spcAft>
              <a:buFont typeface="Arial" panose="020B0604020202020204" pitchFamily="34" charset="0"/>
              <a:buChar char="•"/>
            </a:pPr>
            <a:r>
              <a:rPr lang="en-US" sz="1800" dirty="0">
                <a:cs typeface="Arial"/>
              </a:rPr>
              <a:t>Includes all pregnancy outcomes</a:t>
            </a:r>
          </a:p>
          <a:p>
            <a:pPr marL="685800" lvl="1">
              <a:spcBef>
                <a:spcPts val="0"/>
              </a:spcBef>
              <a:spcAft>
                <a:spcPts val="0"/>
              </a:spcAft>
              <a:buFont typeface="Arial" panose="020B0604020202020204" pitchFamily="34" charset="0"/>
              <a:buChar char="•"/>
            </a:pPr>
            <a:r>
              <a:rPr lang="en-US" sz="1800" dirty="0">
                <a:cs typeface="Arial"/>
              </a:rPr>
              <a:t>There are several options for reporting pregnancy outlined below and at </a:t>
            </a:r>
            <a:r>
              <a:rPr lang="en-US" sz="1800" dirty="0">
                <a:cs typeface="Arial"/>
                <a:hlinkClick r:id="rId3"/>
              </a:rPr>
              <a:t>Information for Pregnant MassHealth Members</a:t>
            </a:r>
            <a:endParaRPr lang="en-US" sz="1800" dirty="0">
              <a:cs typeface="Arial"/>
            </a:endParaRPr>
          </a:p>
          <a:p>
            <a:pPr marL="285432" indent="-285750">
              <a:spcBef>
                <a:spcPts val="600"/>
              </a:spcBef>
              <a:spcAft>
                <a:spcPts val="0"/>
              </a:spcAft>
              <a:buFont typeface="Arial" panose="020B0604020202020204" pitchFamily="34" charset="0"/>
              <a:buChar char="•"/>
            </a:pPr>
            <a:r>
              <a:rPr lang="en-US" sz="1800" dirty="0"/>
              <a:t>If you see pregnant patients, we encourage you to keep the printed </a:t>
            </a:r>
            <a:r>
              <a:rPr lang="en-US" sz="1800" dirty="0">
                <a:hlinkClick r:id="rId4"/>
              </a:rPr>
              <a:t>notification of pregnancy form</a:t>
            </a:r>
            <a:r>
              <a:rPr lang="en-US" sz="1800" dirty="0"/>
              <a:t> available so members can complete the form during their first prenatal care visit. The completed form can then be mailed or faxed to MassHealth by the provider office.</a:t>
            </a:r>
            <a:endParaRPr lang="en-US" sz="1800" dirty="0">
              <a:cs typeface="Arial"/>
            </a:endParaRPr>
          </a:p>
        </p:txBody>
      </p:sp>
      <p:sp>
        <p:nvSpPr>
          <p:cNvPr id="4" name="Slide Number Placeholder 3">
            <a:extLst>
              <a:ext uri="{FF2B5EF4-FFF2-40B4-BE49-F238E27FC236}">
                <a16:creationId xmlns:a16="http://schemas.microsoft.com/office/drawing/2014/main" id="{94FCC207-0D4D-C6B7-59D7-9EAF32DDD06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95</a:t>
            </a:fld>
            <a:endParaRPr lang="en-US" altLang="en-US" dirty="0"/>
          </a:p>
        </p:txBody>
      </p:sp>
    </p:spTree>
    <p:extLst>
      <p:ext uri="{BB962C8B-B14F-4D97-AF65-F5344CB8AC3E}">
        <p14:creationId xmlns:p14="http://schemas.microsoft.com/office/powerpoint/2010/main" val="39012824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D57DA-9138-1C50-418C-D49494B73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C1D86-D111-4672-0A71-6A09CB22258B}"/>
              </a:ext>
            </a:extLst>
          </p:cNvPr>
          <p:cNvSpPr>
            <a:spLocks noGrp="1"/>
          </p:cNvSpPr>
          <p:nvPr>
            <p:ph type="title"/>
          </p:nvPr>
        </p:nvSpPr>
        <p:spPr>
          <a:xfrm>
            <a:off x="457200" y="304800"/>
            <a:ext cx="7563803" cy="838200"/>
          </a:xfrm>
        </p:spPr>
        <p:txBody>
          <a:bodyPr/>
          <a:lstStyle/>
          <a:p>
            <a:r>
              <a:rPr lang="en-US" sz="2800" dirty="0"/>
              <a:t>Background: MassHealth Eligibility &amp; Coverage For Pregnant &amp; Postpartum Members (continued)</a:t>
            </a:r>
          </a:p>
        </p:txBody>
      </p:sp>
      <p:sp>
        <p:nvSpPr>
          <p:cNvPr id="8" name="Content Placeholder 7">
            <a:extLst>
              <a:ext uri="{FF2B5EF4-FFF2-40B4-BE49-F238E27FC236}">
                <a16:creationId xmlns:a16="http://schemas.microsoft.com/office/drawing/2014/main" id="{7295AEE3-25DD-A279-8068-6C3371616364}"/>
              </a:ext>
            </a:extLst>
          </p:cNvPr>
          <p:cNvSpPr>
            <a:spLocks noGrp="1"/>
          </p:cNvSpPr>
          <p:nvPr>
            <p:ph idx="1"/>
          </p:nvPr>
        </p:nvSpPr>
        <p:spPr>
          <a:xfrm>
            <a:off x="457200" y="1600200"/>
            <a:ext cx="8229600" cy="590033"/>
          </a:xfrm>
        </p:spPr>
        <p:txBody>
          <a:bodyPr/>
          <a:lstStyle/>
          <a:p>
            <a:r>
              <a:rPr lang="en-US" sz="2400" kern="0" dirty="0">
                <a:solidFill>
                  <a:srgbClr val="000000"/>
                </a:solidFill>
                <a:latin typeface="Arial" panose="020B0604020202020204" pitchFamily="34" charset="0"/>
                <a:cs typeface="Arial" panose="020B0604020202020204" pitchFamily="34" charset="0"/>
              </a:rPr>
              <a:t>Options for reporting pregnancy status to MassHealth:</a:t>
            </a:r>
          </a:p>
        </p:txBody>
      </p:sp>
      <p:sp>
        <p:nvSpPr>
          <p:cNvPr id="4" name="Slide Number Placeholder 3">
            <a:extLst>
              <a:ext uri="{FF2B5EF4-FFF2-40B4-BE49-F238E27FC236}">
                <a16:creationId xmlns:a16="http://schemas.microsoft.com/office/drawing/2014/main" id="{FA5BA688-55D5-8ED4-D35B-284B21BCC6B3}"/>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D7C3FE04-E715-46F6-B07D-5A234E157AC3}" type="slidenum">
              <a:rPr lang="en-US" altLang="en-US" smtClean="0"/>
              <a:pPr/>
              <a:t>96</a:t>
            </a:fld>
            <a:endParaRPr lang="en-US" altLang="en-US" dirty="0"/>
          </a:p>
        </p:txBody>
      </p:sp>
      <p:pic>
        <p:nvPicPr>
          <p:cNvPr id="23" name="Graphic 22">
            <a:extLst>
              <a:ext uri="{FF2B5EF4-FFF2-40B4-BE49-F238E27FC236}">
                <a16:creationId xmlns:a16="http://schemas.microsoft.com/office/drawing/2014/main" id="{6151FE19-FD7D-3784-3A37-92B568940FE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3576" y="1979731"/>
            <a:ext cx="554922" cy="637244"/>
          </a:xfrm>
          <a:prstGeom prst="rect">
            <a:avLst/>
          </a:prstGeom>
        </p:spPr>
      </p:pic>
      <p:sp>
        <p:nvSpPr>
          <p:cNvPr id="24" name="TextBox 23">
            <a:extLst>
              <a:ext uri="{FF2B5EF4-FFF2-40B4-BE49-F238E27FC236}">
                <a16:creationId xmlns:a16="http://schemas.microsoft.com/office/drawing/2014/main" id="{09E466DF-9E7D-5364-0B62-0D355A55F444}"/>
              </a:ext>
            </a:extLst>
          </p:cNvPr>
          <p:cNvSpPr txBox="1"/>
          <p:nvPr/>
        </p:nvSpPr>
        <p:spPr bwMode="auto">
          <a:xfrm>
            <a:off x="1480315" y="2011615"/>
            <a:ext cx="1603094" cy="637244"/>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b="1" kern="0" dirty="0">
                <a:solidFill>
                  <a:srgbClr val="000000"/>
                </a:solidFill>
                <a:latin typeface="Arial" panose="020B0604020202020204" pitchFamily="34" charset="0"/>
                <a:cs typeface="Arial" panose="020B0604020202020204" pitchFamily="34" charset="0"/>
              </a:rPr>
              <a:t>BY PHONE</a:t>
            </a:r>
          </a:p>
        </p:txBody>
      </p:sp>
      <p:sp>
        <p:nvSpPr>
          <p:cNvPr id="19" name="Rectangle 18">
            <a:extLst>
              <a:ext uri="{FF2B5EF4-FFF2-40B4-BE49-F238E27FC236}">
                <a16:creationId xmlns:a16="http://schemas.microsoft.com/office/drawing/2014/main" id="{F27565DB-7274-1074-6590-3D674B357616}"/>
              </a:ext>
            </a:extLst>
          </p:cNvPr>
          <p:cNvSpPr/>
          <p:nvPr/>
        </p:nvSpPr>
        <p:spPr>
          <a:xfrm>
            <a:off x="867595" y="2647433"/>
            <a:ext cx="3425757" cy="21019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spcAft>
                <a:spcPts val="300"/>
              </a:spcAft>
            </a:pPr>
            <a:r>
              <a:rPr lang="en-US" dirty="0">
                <a:solidFill>
                  <a:srgbClr val="141414"/>
                </a:solidFill>
                <a:cs typeface="Arial" panose="020B0604020202020204" pitchFamily="34" charset="0"/>
              </a:rPr>
              <a:t>Call the MassHealth </a:t>
            </a:r>
            <a:br>
              <a:rPr lang="en-US" dirty="0">
                <a:solidFill>
                  <a:srgbClr val="141414"/>
                </a:solidFill>
                <a:cs typeface="Arial" panose="020B0604020202020204" pitchFamily="34" charset="0"/>
              </a:rPr>
            </a:br>
            <a:r>
              <a:rPr lang="en-US" dirty="0">
                <a:solidFill>
                  <a:srgbClr val="141414"/>
                </a:solidFill>
                <a:cs typeface="Arial" panose="020B0604020202020204" pitchFamily="34" charset="0"/>
              </a:rPr>
              <a:t>Customer Service Center:</a:t>
            </a:r>
            <a:endParaRPr lang="en-US" dirty="0">
              <a:solidFill>
                <a:srgbClr val="000000"/>
              </a:solidFill>
              <a:ea typeface="Calibri"/>
              <a:cs typeface="Arial" panose="020B0604020202020204" pitchFamily="34" charset="0"/>
            </a:endParaRPr>
          </a:p>
          <a:p>
            <a:pPr algn="ctr">
              <a:spcAft>
                <a:spcPts val="300"/>
              </a:spcAft>
            </a:pPr>
            <a:r>
              <a:rPr lang="en-US" b="1" dirty="0">
                <a:solidFill>
                  <a:schemeClr val="tx1"/>
                </a:solidFill>
                <a:cs typeface="Arial" panose="020B0604020202020204" pitchFamily="34" charset="0"/>
              </a:rPr>
              <a:t> </a:t>
            </a:r>
            <a:r>
              <a:rPr lang="en-US" b="1" dirty="0">
                <a:solidFill>
                  <a:schemeClr val="tx1"/>
                </a:solidFill>
                <a:ea typeface="Segoe UI"/>
                <a:cs typeface="Arial" panose="020B0604020202020204" pitchFamily="34" charset="0"/>
              </a:rPr>
              <a:t>(800) 841-2900</a:t>
            </a:r>
            <a:endParaRPr lang="en-US" b="1" dirty="0">
              <a:solidFill>
                <a:schemeClr val="tx1"/>
              </a:solidFill>
              <a:ea typeface="Calibri"/>
              <a:cs typeface="Arial" panose="020B0604020202020204" pitchFamily="34" charset="0"/>
            </a:endParaRPr>
          </a:p>
          <a:p>
            <a:pPr algn="ctr">
              <a:spcAft>
                <a:spcPts val="600"/>
              </a:spcAft>
            </a:pPr>
            <a:r>
              <a:rPr lang="en-US" dirty="0">
                <a:solidFill>
                  <a:schemeClr val="tx1"/>
                </a:solidFill>
                <a:cs typeface="Arial" panose="020B0604020202020204" pitchFamily="34" charset="0"/>
              </a:rPr>
              <a:t>TDD/TTY: </a:t>
            </a:r>
            <a:r>
              <a:rPr lang="en-US" dirty="0">
                <a:solidFill>
                  <a:schemeClr val="tx1"/>
                </a:solidFill>
                <a:ea typeface="Segoe UI"/>
                <a:cs typeface="Arial" panose="020B0604020202020204" pitchFamily="34" charset="0"/>
              </a:rPr>
              <a:t>711</a:t>
            </a:r>
            <a:endParaRPr lang="en-US" b="1" dirty="0">
              <a:solidFill>
                <a:schemeClr val="tx1"/>
              </a:solidFill>
              <a:ea typeface="Calibri"/>
              <a:cs typeface="Arial" panose="020B0604020202020204" pitchFamily="34" charset="0"/>
            </a:endParaRPr>
          </a:p>
          <a:p>
            <a:pPr algn="ctr">
              <a:spcAft>
                <a:spcPts val="600"/>
              </a:spcAft>
            </a:pPr>
            <a:r>
              <a:rPr lang="en-US" dirty="0">
                <a:solidFill>
                  <a:srgbClr val="141414"/>
                </a:solidFill>
                <a:cs typeface="Arial" panose="020B0604020202020204" pitchFamily="34" charset="0"/>
              </a:rPr>
              <a:t>Monday-Friday 8AM-5PM</a:t>
            </a:r>
            <a:endParaRPr lang="en-US" dirty="0">
              <a:solidFill>
                <a:srgbClr val="000000"/>
              </a:solidFill>
              <a:ea typeface="Calibri"/>
              <a:cs typeface="Arial" panose="020B0604020202020204" pitchFamily="34" charset="0"/>
            </a:endParaRPr>
          </a:p>
          <a:p>
            <a:pPr algn="ctr"/>
            <a:r>
              <a:rPr lang="en-US" i="1" dirty="0">
                <a:solidFill>
                  <a:srgbClr val="141414"/>
                </a:solidFill>
                <a:cs typeface="Arial" panose="020B0604020202020204" pitchFamily="34" charset="0"/>
              </a:rPr>
              <a:t> Interpreter services available</a:t>
            </a:r>
            <a:endParaRPr lang="en-US" i="1" dirty="0">
              <a:solidFill>
                <a:schemeClr val="tx1"/>
              </a:solidFill>
              <a:ea typeface="+mn-lt"/>
              <a:cs typeface="Arial" panose="020B0604020202020204" pitchFamily="34" charset="0"/>
            </a:endParaRPr>
          </a:p>
        </p:txBody>
      </p:sp>
      <p:pic>
        <p:nvPicPr>
          <p:cNvPr id="26" name="Graphic 25">
            <a:extLst>
              <a:ext uri="{FF2B5EF4-FFF2-40B4-BE49-F238E27FC236}">
                <a16:creationId xmlns:a16="http://schemas.microsoft.com/office/drawing/2014/main" id="{C096F218-CB20-48E4-2D9E-3DE0A5BBD89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58321" y="2050273"/>
            <a:ext cx="462537" cy="531154"/>
          </a:xfrm>
          <a:prstGeom prst="rect">
            <a:avLst/>
          </a:prstGeom>
        </p:spPr>
      </p:pic>
      <p:sp>
        <p:nvSpPr>
          <p:cNvPr id="25" name="TextBox 24">
            <a:extLst>
              <a:ext uri="{FF2B5EF4-FFF2-40B4-BE49-F238E27FC236}">
                <a16:creationId xmlns:a16="http://schemas.microsoft.com/office/drawing/2014/main" id="{FF801333-DD85-4158-8EE7-F9AB018DAB6F}"/>
              </a:ext>
            </a:extLst>
          </p:cNvPr>
          <p:cNvSpPr txBox="1"/>
          <p:nvPr/>
        </p:nvSpPr>
        <p:spPr bwMode="auto">
          <a:xfrm>
            <a:off x="5321940" y="2033237"/>
            <a:ext cx="1477305" cy="652445"/>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b="1" kern="0" dirty="0">
                <a:solidFill>
                  <a:srgbClr val="000000"/>
                </a:solidFill>
                <a:latin typeface="Arial" panose="020B0604020202020204" pitchFamily="34" charset="0"/>
                <a:cs typeface="Arial" panose="020B0604020202020204" pitchFamily="34" charset="0"/>
              </a:rPr>
              <a:t>IN PERSON</a:t>
            </a:r>
          </a:p>
        </p:txBody>
      </p:sp>
      <p:sp>
        <p:nvSpPr>
          <p:cNvPr id="21" name="TextBox 20">
            <a:extLst>
              <a:ext uri="{FF2B5EF4-FFF2-40B4-BE49-F238E27FC236}">
                <a16:creationId xmlns:a16="http://schemas.microsoft.com/office/drawing/2014/main" id="{6F2A9A93-B755-AFC4-3517-2A18889247D4}"/>
              </a:ext>
            </a:extLst>
          </p:cNvPr>
          <p:cNvSpPr txBox="1"/>
          <p:nvPr/>
        </p:nvSpPr>
        <p:spPr bwMode="auto">
          <a:xfrm>
            <a:off x="4805006" y="2647433"/>
            <a:ext cx="3425757" cy="20397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algn="ctr">
              <a:spcAft>
                <a:spcPts val="300"/>
              </a:spcAft>
              <a:defRPr sz="1200" baseline="0">
                <a:solidFill>
                  <a:srgbClr val="141414"/>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600"/>
              </a:spcBef>
              <a:spcAft>
                <a:spcPts val="1200"/>
              </a:spcAft>
            </a:pPr>
            <a:r>
              <a:rPr lang="en-US" sz="1800" b="1" dirty="0">
                <a:latin typeface="+mn-lt"/>
                <a:cs typeface="Arial" panose="020B0604020202020204" pitchFamily="34" charset="0"/>
              </a:rPr>
              <a:t>Go to your local </a:t>
            </a:r>
            <a:br>
              <a:rPr lang="en-US" sz="1800" b="1" dirty="0">
                <a:latin typeface="+mn-lt"/>
                <a:cs typeface="Arial" panose="020B0604020202020204" pitchFamily="34" charset="0"/>
              </a:rPr>
            </a:br>
            <a:r>
              <a:rPr lang="en-US" sz="1800" b="1" dirty="0">
                <a:latin typeface="+mn-lt"/>
                <a:cs typeface="Arial" panose="020B0604020202020204" pitchFamily="34" charset="0"/>
                <a:hlinkClick r:id="rId4"/>
              </a:rPr>
              <a:t>MassHealth Enrollment Center</a:t>
            </a:r>
            <a:endParaRPr lang="en-US" sz="1800" dirty="0">
              <a:latin typeface="+mn-lt"/>
              <a:cs typeface="Arial" panose="020B0604020202020204" pitchFamily="34" charset="0"/>
            </a:endParaRPr>
          </a:p>
          <a:p>
            <a:pPr>
              <a:spcBef>
                <a:spcPts val="600"/>
              </a:spcBef>
              <a:spcAft>
                <a:spcPts val="1200"/>
              </a:spcAft>
            </a:pPr>
            <a:r>
              <a:rPr lang="en-US" sz="1800" b="1" dirty="0">
                <a:latin typeface="+mn-lt"/>
                <a:cs typeface="Arial" panose="020B0604020202020204" pitchFamily="34" charset="0"/>
                <a:hlinkClick r:id="rId5"/>
              </a:rPr>
              <a:t>Make an appointment </a:t>
            </a:r>
            <a:endParaRPr lang="en-US" sz="1800" b="1" dirty="0">
              <a:latin typeface="+mn-lt"/>
              <a:cs typeface="Arial" panose="020B0604020202020204" pitchFamily="34" charset="0"/>
            </a:endParaRPr>
          </a:p>
        </p:txBody>
      </p:sp>
      <p:pic>
        <p:nvPicPr>
          <p:cNvPr id="29" name="Graphic 28">
            <a:extLst>
              <a:ext uri="{FF2B5EF4-FFF2-40B4-BE49-F238E27FC236}">
                <a16:creationId xmlns:a16="http://schemas.microsoft.com/office/drawing/2014/main" id="{4F9D0E19-5A31-9650-BF57-33DBEF14808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53576" y="4796595"/>
            <a:ext cx="490688" cy="563480"/>
          </a:xfrm>
          <a:prstGeom prst="rect">
            <a:avLst/>
          </a:prstGeom>
        </p:spPr>
      </p:pic>
      <p:sp>
        <p:nvSpPr>
          <p:cNvPr id="27" name="TextBox 26">
            <a:extLst>
              <a:ext uri="{FF2B5EF4-FFF2-40B4-BE49-F238E27FC236}">
                <a16:creationId xmlns:a16="http://schemas.microsoft.com/office/drawing/2014/main" id="{2E245E5C-FEF0-2F0C-34B3-4F052DE45D2C}"/>
              </a:ext>
            </a:extLst>
          </p:cNvPr>
          <p:cNvSpPr txBox="1"/>
          <p:nvPr/>
        </p:nvSpPr>
        <p:spPr bwMode="auto">
          <a:xfrm>
            <a:off x="1456954" y="4949204"/>
            <a:ext cx="1866230" cy="258262"/>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b="1" kern="0" dirty="0">
                <a:solidFill>
                  <a:srgbClr val="000000"/>
                </a:solidFill>
                <a:latin typeface="Arial" panose="020B0604020202020204" pitchFamily="34" charset="0"/>
                <a:cs typeface="Arial" panose="020B0604020202020204" pitchFamily="34" charset="0"/>
              </a:rPr>
              <a:t>ONLINE</a:t>
            </a:r>
          </a:p>
        </p:txBody>
      </p:sp>
      <p:sp>
        <p:nvSpPr>
          <p:cNvPr id="20" name="TextBox 19">
            <a:extLst>
              <a:ext uri="{FF2B5EF4-FFF2-40B4-BE49-F238E27FC236}">
                <a16:creationId xmlns:a16="http://schemas.microsoft.com/office/drawing/2014/main" id="{2B44C81D-35BF-6F33-CA2B-C34CD643D400}"/>
              </a:ext>
            </a:extLst>
          </p:cNvPr>
          <p:cNvSpPr txBox="1"/>
          <p:nvPr/>
        </p:nvSpPr>
        <p:spPr bwMode="auto">
          <a:xfrm>
            <a:off x="867595" y="5345373"/>
            <a:ext cx="3425757" cy="11095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algn="ctr">
              <a:spcAft>
                <a:spcPts val="300"/>
              </a:spcAft>
              <a:defRPr sz="1200" baseline="0">
                <a:solidFill>
                  <a:srgbClr val="141414"/>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latin typeface="+mn-lt"/>
              </a:rPr>
              <a:t>Update your pregnancy status </a:t>
            </a:r>
            <a:br>
              <a:rPr lang="en-US" sz="1800" dirty="0">
                <a:latin typeface="+mn-lt"/>
              </a:rPr>
            </a:br>
            <a:r>
              <a:rPr lang="en-US" sz="1800" dirty="0">
                <a:latin typeface="+mn-lt"/>
              </a:rPr>
              <a:t>in the MassHealth </a:t>
            </a:r>
            <a:r>
              <a:rPr lang="en-US" sz="1800" b="1" dirty="0">
                <a:latin typeface="+mn-lt"/>
                <a:hlinkClick r:id="rId7"/>
              </a:rPr>
              <a:t>member portal</a:t>
            </a:r>
            <a:endParaRPr lang="en-US" sz="1800" b="1" dirty="0">
              <a:latin typeface="+mn-lt"/>
            </a:endParaRPr>
          </a:p>
        </p:txBody>
      </p:sp>
      <p:pic>
        <p:nvPicPr>
          <p:cNvPr id="30" name="Graphic 29">
            <a:extLst>
              <a:ext uri="{FF2B5EF4-FFF2-40B4-BE49-F238E27FC236}">
                <a16:creationId xmlns:a16="http://schemas.microsoft.com/office/drawing/2014/main" id="{7C90B990-AE88-D71A-2A58-6B62920D220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05006" y="4796595"/>
            <a:ext cx="425147" cy="488216"/>
          </a:xfrm>
          <a:prstGeom prst="rect">
            <a:avLst/>
          </a:prstGeom>
        </p:spPr>
      </p:pic>
      <p:sp>
        <p:nvSpPr>
          <p:cNvPr id="28" name="TextBox 27">
            <a:extLst>
              <a:ext uri="{FF2B5EF4-FFF2-40B4-BE49-F238E27FC236}">
                <a16:creationId xmlns:a16="http://schemas.microsoft.com/office/drawing/2014/main" id="{A4262807-1DCB-7571-0416-AE7C2B20A087}"/>
              </a:ext>
            </a:extLst>
          </p:cNvPr>
          <p:cNvSpPr txBox="1"/>
          <p:nvPr/>
        </p:nvSpPr>
        <p:spPr bwMode="auto">
          <a:xfrm>
            <a:off x="5302105" y="4796595"/>
            <a:ext cx="2974300" cy="563480"/>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b="1" kern="0" dirty="0">
                <a:solidFill>
                  <a:srgbClr val="000000"/>
                </a:solidFill>
                <a:latin typeface="Arial" panose="020B0604020202020204" pitchFamily="34" charset="0"/>
                <a:cs typeface="Arial" panose="020B0604020202020204" pitchFamily="34" charset="0"/>
              </a:rPr>
              <a:t>MAIL/FAX/DROP-OFF</a:t>
            </a:r>
          </a:p>
        </p:txBody>
      </p:sp>
      <p:sp>
        <p:nvSpPr>
          <p:cNvPr id="22" name="TextBox 21">
            <a:extLst>
              <a:ext uri="{FF2B5EF4-FFF2-40B4-BE49-F238E27FC236}">
                <a16:creationId xmlns:a16="http://schemas.microsoft.com/office/drawing/2014/main" id="{A99FCDD3-D2CA-9BEB-E02D-20444A99A106}"/>
              </a:ext>
            </a:extLst>
          </p:cNvPr>
          <p:cNvSpPr txBox="1"/>
          <p:nvPr/>
        </p:nvSpPr>
        <p:spPr bwMode="auto">
          <a:xfrm>
            <a:off x="4805006" y="5359873"/>
            <a:ext cx="3471399" cy="1109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algn="ctr">
              <a:spcAft>
                <a:spcPts val="300"/>
              </a:spcAft>
              <a:defRPr sz="1200" baseline="0">
                <a:solidFill>
                  <a:srgbClr val="141414"/>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latin typeface="+mn-lt"/>
              </a:rPr>
              <a:t>Mail, fax, or drop off a completed</a:t>
            </a:r>
            <a:br>
              <a:rPr lang="en-US" sz="1800" dirty="0">
                <a:latin typeface="+mn-lt"/>
              </a:rPr>
            </a:br>
            <a:r>
              <a:rPr lang="en-US" sz="1800" b="1" dirty="0">
                <a:latin typeface="+mn-lt"/>
                <a:hlinkClick r:id="rId9"/>
              </a:rPr>
              <a:t>notification of pregnancy form</a:t>
            </a:r>
            <a:endParaRPr lang="en-US" sz="1800" dirty="0">
              <a:latin typeface="+mn-lt"/>
            </a:endParaRPr>
          </a:p>
        </p:txBody>
      </p:sp>
    </p:spTree>
    <p:extLst>
      <p:ext uri="{BB962C8B-B14F-4D97-AF65-F5344CB8AC3E}">
        <p14:creationId xmlns:p14="http://schemas.microsoft.com/office/powerpoint/2010/main" val="19767682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7FCFE-E404-52B3-2A38-FE288C6A5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1772A-D4D6-EC20-9EBE-26D797B3F655}"/>
              </a:ext>
            </a:extLst>
          </p:cNvPr>
          <p:cNvSpPr>
            <a:spLocks noGrp="1"/>
          </p:cNvSpPr>
          <p:nvPr>
            <p:ph type="title"/>
          </p:nvPr>
        </p:nvSpPr>
        <p:spPr>
          <a:xfrm>
            <a:off x="182880" y="304800"/>
            <a:ext cx="7292118" cy="838200"/>
          </a:xfrm>
        </p:spPr>
        <p:txBody>
          <a:bodyPr/>
          <a:lstStyle/>
          <a:p>
            <a:r>
              <a:rPr lang="en-US" sz="3600" dirty="0"/>
              <a:t>Background: Managed Care For Pregnant &amp; Postpartum Members</a:t>
            </a:r>
          </a:p>
        </p:txBody>
      </p:sp>
      <p:sp>
        <p:nvSpPr>
          <p:cNvPr id="3" name="Content Placeholder 2">
            <a:extLst>
              <a:ext uri="{FF2B5EF4-FFF2-40B4-BE49-F238E27FC236}">
                <a16:creationId xmlns:a16="http://schemas.microsoft.com/office/drawing/2014/main" id="{D283A4CA-2F9A-FB60-1E3B-B3EC6AE9762C}"/>
              </a:ext>
            </a:extLst>
          </p:cNvPr>
          <p:cNvSpPr>
            <a:spLocks noGrp="1"/>
          </p:cNvSpPr>
          <p:nvPr>
            <p:ph idx="1"/>
          </p:nvPr>
        </p:nvSpPr>
        <p:spPr>
          <a:xfrm>
            <a:off x="100584" y="1432560"/>
            <a:ext cx="9043416" cy="5120640"/>
          </a:xfrm>
        </p:spPr>
        <p:txBody>
          <a:bodyPr/>
          <a:lstStyle/>
          <a:p>
            <a:pPr marL="285750" indent="-285750">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The majority of pregnant and postpartum MassHealth members in managed care plans are enrolled in an </a:t>
            </a:r>
            <a:r>
              <a:rPr lang="en-US" sz="1800" dirty="0">
                <a:solidFill>
                  <a:srgbClr val="14558F"/>
                </a:solidFill>
                <a:cs typeface="Arial" panose="020B0604020202020204" pitchFamily="34" charset="0"/>
                <a:hlinkClick r:id="rId2"/>
              </a:rPr>
              <a:t>accountable care organization (ACO), managed care organization (MCO)</a:t>
            </a:r>
            <a:r>
              <a:rPr lang="en-US" sz="1800" dirty="0">
                <a:solidFill>
                  <a:srgbClr val="141414"/>
                </a:solidFill>
                <a:cs typeface="Arial" panose="020B0604020202020204" pitchFamily="34" charset="0"/>
              </a:rPr>
              <a:t>, or </a:t>
            </a:r>
            <a:r>
              <a:rPr lang="en-US" sz="1800" dirty="0">
                <a:solidFill>
                  <a:srgbClr val="14558F"/>
                </a:solidFill>
                <a:cs typeface="Arial" panose="020B0604020202020204" pitchFamily="34" charset="0"/>
                <a:hlinkClick r:id="rId3"/>
              </a:rPr>
              <a:t>primary care clinician (PCC) plan</a:t>
            </a:r>
            <a:endParaRPr lang="en-US" sz="1800" dirty="0">
              <a:solidFill>
                <a:srgbClr val="141414"/>
              </a:solidFill>
              <a:cs typeface="Arial" panose="020B0604020202020204" pitchFamily="34" charset="0"/>
            </a:endParaRPr>
          </a:p>
          <a:p>
            <a:pPr lvl="1">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There are </a:t>
            </a:r>
            <a:r>
              <a:rPr lang="en-US" sz="1800" dirty="0">
                <a:solidFill>
                  <a:srgbClr val="14558F"/>
                </a:solidFill>
                <a:cs typeface="Arial" panose="020B0604020202020204" pitchFamily="34" charset="0"/>
                <a:hlinkClick r:id="rId4"/>
              </a:rPr>
              <a:t>two different types of ACOs</a:t>
            </a:r>
            <a:r>
              <a:rPr lang="en-US" sz="1800" dirty="0">
                <a:solidFill>
                  <a:srgbClr val="141414"/>
                </a:solidFill>
                <a:cs typeface="Arial" panose="020B0604020202020204" pitchFamily="34" charset="0"/>
              </a:rPr>
              <a:t>: Accountable Care Partnership Plans (ACPPs) and Primary Care ACOs (PCACOs)</a:t>
            </a:r>
          </a:p>
          <a:p>
            <a:pPr lvl="1">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Members and providers can learn more about ACOs, MCOs, and the PCC Plan at </a:t>
            </a:r>
            <a:r>
              <a:rPr lang="en-US" sz="1800" dirty="0">
                <a:solidFill>
                  <a:srgbClr val="14558F"/>
                </a:solidFill>
                <a:cs typeface="Arial" panose="020B0604020202020204" pitchFamily="34" charset="0"/>
                <a:hlinkClick r:id="rId5"/>
              </a:rPr>
              <a:t>masshealthchoices.com</a:t>
            </a:r>
            <a:endParaRPr lang="en-US" sz="1800" dirty="0">
              <a:solidFill>
                <a:srgbClr val="141414"/>
              </a:solidFill>
              <a:cs typeface="Arial" panose="020B0604020202020204" pitchFamily="34" charset="0"/>
            </a:endParaRPr>
          </a:p>
          <a:p>
            <a:pPr marL="285750" indent="-285750">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Some pregnant and postpartum members with a disability may be in an integrated care plan called </a:t>
            </a:r>
            <a:r>
              <a:rPr lang="en-US" sz="1800" dirty="0">
                <a:solidFill>
                  <a:srgbClr val="141414"/>
                </a:solidFill>
                <a:cs typeface="Arial" panose="020B0604020202020204" pitchFamily="34" charset="0"/>
                <a:hlinkClick r:id="rId6"/>
              </a:rPr>
              <a:t>One Care</a:t>
            </a:r>
            <a:endParaRPr lang="en-US" sz="1800" dirty="0">
              <a:solidFill>
                <a:srgbClr val="141414"/>
              </a:solidFill>
              <a:cs typeface="Arial" panose="020B0604020202020204" pitchFamily="34" charset="0"/>
            </a:endParaRPr>
          </a:p>
          <a:p>
            <a:pPr marL="285750" indent="-285750">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Other members may have MassHealth fee-for-service (FFS) coverage </a:t>
            </a:r>
          </a:p>
          <a:p>
            <a:pPr lvl="1">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Members on FFS are not eligible for managed care services</a:t>
            </a:r>
          </a:p>
          <a:p>
            <a:pPr marL="285750" indent="-285750">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As their provider, you should encourage your patients to contact their managed care plan, if they have one, since they may be eligible to receive additional supports such as care management, housing and nutrition supports, free car seats, and more. </a:t>
            </a:r>
          </a:p>
          <a:p>
            <a:pPr lvl="1">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If a member isn’t sure what managed care plan they have, or if they are eligible for managed care, they should call the MassHealth customer service center at (800) 841-2900, TDD/TTY: 711</a:t>
            </a:r>
          </a:p>
          <a:p>
            <a:pPr lvl="1">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For extra support understanding their coverage, members can also contact </a:t>
            </a:r>
            <a:r>
              <a:rPr lang="en-US" sz="1800" dirty="0">
                <a:solidFill>
                  <a:srgbClr val="14558F"/>
                </a:solidFill>
                <a:cs typeface="Arial" panose="020B0604020202020204" pitchFamily="34" charset="0"/>
                <a:hlinkClick r:id="rId7"/>
              </a:rPr>
              <a:t>My Ombudsman</a:t>
            </a:r>
            <a:endParaRPr lang="en-US" sz="1600" dirty="0"/>
          </a:p>
        </p:txBody>
      </p:sp>
      <p:sp>
        <p:nvSpPr>
          <p:cNvPr id="4" name="Slide Number Placeholder 3">
            <a:extLst>
              <a:ext uri="{FF2B5EF4-FFF2-40B4-BE49-F238E27FC236}">
                <a16:creationId xmlns:a16="http://schemas.microsoft.com/office/drawing/2014/main" id="{3FEA61D6-193D-2756-DDFC-8E842425814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97</a:t>
            </a:fld>
            <a:endParaRPr lang="en-US" altLang="en-US" dirty="0"/>
          </a:p>
        </p:txBody>
      </p:sp>
    </p:spTree>
    <p:extLst>
      <p:ext uri="{BB962C8B-B14F-4D97-AF65-F5344CB8AC3E}">
        <p14:creationId xmlns:p14="http://schemas.microsoft.com/office/powerpoint/2010/main" val="5306796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2208E-88B1-2195-8317-3FF39580B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79275-15CD-CC8E-34BF-A9906122C36F}"/>
              </a:ext>
            </a:extLst>
          </p:cNvPr>
          <p:cNvSpPr>
            <a:spLocks noGrp="1"/>
          </p:cNvSpPr>
          <p:nvPr>
            <p:ph type="title"/>
          </p:nvPr>
        </p:nvSpPr>
        <p:spPr>
          <a:xfrm>
            <a:off x="118872" y="297134"/>
            <a:ext cx="7324344" cy="838200"/>
          </a:xfrm>
        </p:spPr>
        <p:txBody>
          <a:bodyPr/>
          <a:lstStyle/>
          <a:p>
            <a:r>
              <a:rPr kumimoji="0" lang="en-US" sz="3200" b="1" i="0" u="none" strike="noStrike" kern="1200" cap="none" spc="0" normalizeH="0" baseline="0" noProof="0" dirty="0">
                <a:ln>
                  <a:noFill/>
                </a:ln>
                <a:solidFill>
                  <a:srgbClr val="002060"/>
                </a:solidFill>
                <a:effectLst/>
                <a:uLnTx/>
                <a:uFillTx/>
                <a:ea typeface="+mj-ea"/>
                <a:cs typeface="+mj-cs"/>
              </a:rPr>
              <a:t>Background: Managed Care For Pregnant &amp; Postpartum Members (continued)</a:t>
            </a:r>
            <a:endParaRPr lang="en-US" sz="3200" dirty="0"/>
          </a:p>
        </p:txBody>
      </p:sp>
      <p:sp>
        <p:nvSpPr>
          <p:cNvPr id="3" name="Content Placeholder 2">
            <a:extLst>
              <a:ext uri="{FF2B5EF4-FFF2-40B4-BE49-F238E27FC236}">
                <a16:creationId xmlns:a16="http://schemas.microsoft.com/office/drawing/2014/main" id="{29E71056-8361-4EA2-B483-D9DA49A6D580}"/>
              </a:ext>
            </a:extLst>
          </p:cNvPr>
          <p:cNvSpPr>
            <a:spLocks noGrp="1"/>
          </p:cNvSpPr>
          <p:nvPr>
            <p:ph idx="1"/>
          </p:nvPr>
        </p:nvSpPr>
        <p:spPr>
          <a:xfrm>
            <a:off x="130302" y="1483873"/>
            <a:ext cx="8883396" cy="5224775"/>
          </a:xfrm>
        </p:spPr>
        <p:txBody>
          <a:bodyPr/>
          <a:lstStyle/>
          <a:p>
            <a:pPr>
              <a:spcBef>
                <a:spcPts val="0"/>
              </a:spcBef>
              <a:spcAft>
                <a:spcPts val="0"/>
              </a:spcAft>
              <a:buNone/>
            </a:pPr>
            <a:r>
              <a:rPr lang="en-US" sz="1800" b="1" i="1" dirty="0">
                <a:solidFill>
                  <a:srgbClr val="141414"/>
                </a:solidFill>
                <a:cs typeface="Arial" panose="020B0604020202020204" pitchFamily="34" charset="0"/>
              </a:rPr>
              <a:t>Covered services for pregnant and postpartum MassHealth members include but are not limited to:</a:t>
            </a:r>
          </a:p>
          <a:p>
            <a:pPr marL="285750" indent="-285750">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Prenatal, labor and delivery, and postpartum care through 12 months, including care in hospitals and </a:t>
            </a:r>
            <a:r>
              <a:rPr lang="en-US" sz="1800" dirty="0">
                <a:solidFill>
                  <a:srgbClr val="14558F"/>
                </a:solidFill>
                <a:cs typeface="Arial" panose="020B0604020202020204" pitchFamily="34" charset="0"/>
                <a:hlinkClick r:id="rId2"/>
              </a:rPr>
              <a:t>freestanding birth centers</a:t>
            </a:r>
            <a:endParaRPr lang="en-US" sz="1800" dirty="0">
              <a:solidFill>
                <a:srgbClr val="141414"/>
              </a:solidFill>
              <a:cs typeface="Arial" panose="020B0604020202020204" pitchFamily="34" charset="0"/>
            </a:endParaRPr>
          </a:p>
          <a:p>
            <a:pPr marL="285750" indent="-285750">
              <a:spcBef>
                <a:spcPts val="0"/>
              </a:spcBef>
              <a:spcAft>
                <a:spcPts val="0"/>
              </a:spcAft>
              <a:buClrTx/>
              <a:buFont typeface="Arial" panose="020B0604020202020204" pitchFamily="34" charset="0"/>
              <a:buChar char="•"/>
            </a:pPr>
            <a:r>
              <a:rPr lang="en-US" sz="1800" dirty="0">
                <a:solidFill>
                  <a:srgbClr val="14558F"/>
                </a:solidFill>
                <a:cs typeface="Arial" panose="020B0604020202020204" pitchFamily="34" charset="0"/>
                <a:hlinkClick r:id="rId3"/>
              </a:rPr>
              <a:t>Sexual and reproductive health care</a:t>
            </a:r>
            <a:r>
              <a:rPr lang="en-US" sz="1800" dirty="0">
                <a:solidFill>
                  <a:srgbClr val="141414"/>
                </a:solidFill>
                <a:cs typeface="Arial" panose="020B0604020202020204" pitchFamily="34" charset="0"/>
              </a:rPr>
              <a:t> including many family planning services</a:t>
            </a:r>
          </a:p>
          <a:p>
            <a:pPr marL="285750" indent="-285750">
              <a:spcBef>
                <a:spcPts val="0"/>
              </a:spcBef>
              <a:spcAft>
                <a:spcPts val="0"/>
              </a:spcAft>
              <a:buClrTx/>
              <a:buFont typeface="Arial" panose="020B0604020202020204" pitchFamily="34" charset="0"/>
              <a:buChar char="•"/>
            </a:pPr>
            <a:r>
              <a:rPr lang="en-US" sz="1800" dirty="0">
                <a:solidFill>
                  <a:srgbClr val="14558F"/>
                </a:solidFill>
                <a:cs typeface="Arial" panose="020B0604020202020204" pitchFamily="34" charset="0"/>
                <a:hlinkClick r:id="rId4"/>
              </a:rPr>
              <a:t>Doula services</a:t>
            </a:r>
            <a:endParaRPr lang="en-US" sz="1800" dirty="0">
              <a:solidFill>
                <a:srgbClr val="141414"/>
              </a:solidFill>
              <a:cs typeface="Arial" panose="020B0604020202020204" pitchFamily="34" charset="0"/>
            </a:endParaRPr>
          </a:p>
          <a:p>
            <a:pPr marL="285750" indent="-285750">
              <a:spcBef>
                <a:spcPts val="0"/>
              </a:spcBef>
              <a:spcAft>
                <a:spcPts val="0"/>
              </a:spcAft>
              <a:buClrTx/>
              <a:buFont typeface="Arial" panose="020B0604020202020204" pitchFamily="34" charset="0"/>
              <a:buChar char="•"/>
            </a:pPr>
            <a:r>
              <a:rPr lang="en-US" sz="1800" dirty="0">
                <a:solidFill>
                  <a:srgbClr val="14558F"/>
                </a:solidFill>
                <a:cs typeface="Arial" panose="020B0604020202020204" pitchFamily="34" charset="0"/>
                <a:hlinkClick r:id="rId5"/>
              </a:rPr>
              <a:t>Behavioral health care</a:t>
            </a:r>
            <a:r>
              <a:rPr lang="en-US" sz="1800" dirty="0">
                <a:solidFill>
                  <a:srgbClr val="141414"/>
                </a:solidFill>
                <a:cs typeface="Arial" panose="020B0604020202020204" pitchFamily="34" charset="0"/>
              </a:rPr>
              <a:t> including mental health and substance use disorder treatment</a:t>
            </a:r>
          </a:p>
          <a:p>
            <a:pPr marL="285750" indent="-285750">
              <a:spcBef>
                <a:spcPts val="0"/>
              </a:spcBef>
              <a:spcAft>
                <a:spcPts val="0"/>
              </a:spcAft>
              <a:buClrTx/>
              <a:buFont typeface="Arial" panose="020B0604020202020204" pitchFamily="34" charset="0"/>
              <a:buChar char="•"/>
            </a:pPr>
            <a:r>
              <a:rPr lang="en-US" sz="1800" dirty="0">
                <a:solidFill>
                  <a:srgbClr val="14558F"/>
                </a:solidFill>
                <a:cs typeface="Arial" panose="020B0604020202020204" pitchFamily="34" charset="0"/>
                <a:hlinkClick r:id="rId6"/>
              </a:rPr>
              <a:t>Dental care</a:t>
            </a:r>
            <a:r>
              <a:rPr lang="en-US" sz="1800" dirty="0">
                <a:solidFill>
                  <a:srgbClr val="141414"/>
                </a:solidFill>
                <a:cs typeface="Arial" panose="020B0604020202020204" pitchFamily="34" charset="0"/>
              </a:rPr>
              <a:t> including checkups, cleanings, fillings, crowns, and root canals</a:t>
            </a:r>
          </a:p>
          <a:p>
            <a:pPr marL="515938" lvl="1">
              <a:spcBef>
                <a:spcPts val="0"/>
              </a:spcBef>
              <a:spcAft>
                <a:spcPts val="0"/>
              </a:spcAft>
              <a:buClrTx/>
              <a:buFont typeface="Arial" panose="020B0604020202020204" pitchFamily="34" charset="0"/>
              <a:buChar char="•"/>
            </a:pPr>
            <a:r>
              <a:rPr lang="en-US" sz="1800" dirty="0">
                <a:solidFill>
                  <a:srgbClr val="14558F"/>
                </a:solidFill>
                <a:cs typeface="Arial" panose="020B0604020202020204" pitchFamily="34" charset="0"/>
                <a:hlinkClick r:id="rId7"/>
              </a:rPr>
              <a:t>Practice guidelines for oral health in pregnancy</a:t>
            </a:r>
            <a:endParaRPr lang="en-US" sz="1800" dirty="0">
              <a:solidFill>
                <a:srgbClr val="141414"/>
              </a:solidFill>
              <a:cs typeface="Arial" panose="020B0604020202020204" pitchFamily="34" charset="0"/>
            </a:endParaRPr>
          </a:p>
          <a:p>
            <a:pPr marL="285750" indent="-285750">
              <a:spcBef>
                <a:spcPts val="0"/>
              </a:spcBef>
              <a:spcAft>
                <a:spcPts val="0"/>
              </a:spcAft>
              <a:buClrTx/>
              <a:buFont typeface="Arial" panose="020B0604020202020204" pitchFamily="34" charset="0"/>
              <a:buChar char="•"/>
            </a:pPr>
            <a:r>
              <a:rPr lang="en-US" sz="1800" dirty="0">
                <a:solidFill>
                  <a:srgbClr val="14558F"/>
                </a:solidFill>
                <a:cs typeface="Arial" panose="020B0604020202020204" pitchFamily="34" charset="0"/>
                <a:hlinkClick r:id="rId8"/>
              </a:rPr>
              <a:t>Transportation</a:t>
            </a:r>
            <a:r>
              <a:rPr lang="en-US" sz="1800" dirty="0">
                <a:solidFill>
                  <a:srgbClr val="141414"/>
                </a:solidFill>
                <a:cs typeface="Arial" panose="020B0604020202020204" pitchFamily="34" charset="0"/>
              </a:rPr>
              <a:t> for eligible members when needed</a:t>
            </a:r>
          </a:p>
          <a:p>
            <a:pPr marL="285750" indent="-285750">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One free </a:t>
            </a:r>
            <a:r>
              <a:rPr lang="en-US" sz="1800" dirty="0">
                <a:solidFill>
                  <a:srgbClr val="14558F"/>
                </a:solidFill>
                <a:cs typeface="Arial" panose="020B0604020202020204" pitchFamily="34" charset="0"/>
                <a:hlinkClick r:id="rId9"/>
              </a:rPr>
              <a:t>breast pump</a:t>
            </a:r>
            <a:r>
              <a:rPr lang="en-US" sz="1800" dirty="0">
                <a:solidFill>
                  <a:srgbClr val="141414"/>
                </a:solidFill>
                <a:cs typeface="Arial" panose="020B0604020202020204" pitchFamily="34" charset="0"/>
              </a:rPr>
              <a:t> per pregnancy, milk storage bags, replacement parts as needed, hospital-grade breast pump rentals as needed</a:t>
            </a:r>
          </a:p>
          <a:p>
            <a:pPr marL="285750" indent="-285750">
              <a:spcBef>
                <a:spcPts val="0"/>
              </a:spcBef>
              <a:spcAft>
                <a:spcPts val="0"/>
              </a:spcAft>
              <a:buClrTx/>
              <a:buFont typeface="Arial" panose="020B0604020202020204" pitchFamily="34" charset="0"/>
              <a:buChar char="•"/>
            </a:pPr>
            <a:r>
              <a:rPr lang="en-US" sz="1800" dirty="0">
                <a:solidFill>
                  <a:srgbClr val="14558F"/>
                </a:solidFill>
                <a:cs typeface="Arial" panose="020B0604020202020204" pitchFamily="34" charset="0"/>
                <a:hlinkClick r:id="rId10"/>
              </a:rPr>
              <a:t>Prenatal screening, ultrasounds, and vaccines</a:t>
            </a:r>
            <a:endParaRPr lang="en-US" sz="1800" dirty="0">
              <a:solidFill>
                <a:srgbClr val="141414"/>
              </a:solidFill>
              <a:cs typeface="Arial" panose="020B0604020202020204" pitchFamily="34" charset="0"/>
            </a:endParaRPr>
          </a:p>
          <a:p>
            <a:pPr marL="285750" indent="-285750">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Prenatal vitamins</a:t>
            </a:r>
          </a:p>
          <a:p>
            <a:pPr marL="515938" lvl="1">
              <a:spcBef>
                <a:spcPts val="0"/>
              </a:spcBef>
              <a:spcAft>
                <a:spcPts val="0"/>
              </a:spcAft>
              <a:buClrTx/>
              <a:buFont typeface="Arial" panose="020B0604020202020204" pitchFamily="34" charset="0"/>
              <a:buChar char="•"/>
            </a:pPr>
            <a:r>
              <a:rPr lang="en-US" sz="1800" dirty="0">
                <a:solidFill>
                  <a:srgbClr val="141414"/>
                </a:solidFill>
                <a:cs typeface="Arial" panose="020B0604020202020204" pitchFamily="34" charset="0"/>
              </a:rPr>
              <a:t>MassHealth members can get </a:t>
            </a:r>
            <a:r>
              <a:rPr lang="en-US" sz="1800" dirty="0">
                <a:solidFill>
                  <a:srgbClr val="14558F"/>
                </a:solidFill>
                <a:cs typeface="Arial" panose="020B0604020202020204" pitchFamily="34" charset="0"/>
                <a:hlinkClick r:id="rId11"/>
              </a:rPr>
              <a:t>prenatal vitamins</a:t>
            </a:r>
            <a:r>
              <a:rPr lang="en-US" sz="1800" dirty="0">
                <a:solidFill>
                  <a:srgbClr val="141414"/>
                </a:solidFill>
                <a:cs typeface="Arial" panose="020B0604020202020204" pitchFamily="34" charset="0"/>
              </a:rPr>
              <a:t> free of charge at their local pharmacy without a prescription from their provider because of MassHealth’s standing order</a:t>
            </a:r>
          </a:p>
          <a:p>
            <a:pPr marL="285750" indent="-285750">
              <a:spcBef>
                <a:spcPts val="0"/>
              </a:spcBef>
              <a:spcAft>
                <a:spcPts val="0"/>
              </a:spcAft>
              <a:buClrTx/>
              <a:buFont typeface="Arial" panose="020B0604020202020204" pitchFamily="34" charset="0"/>
              <a:buChar char="•"/>
            </a:pPr>
            <a:r>
              <a:rPr lang="en-US" sz="1800" dirty="0">
                <a:solidFill>
                  <a:srgbClr val="14558F"/>
                </a:solidFill>
                <a:cs typeface="Arial" panose="020B0604020202020204" pitchFamily="34" charset="0"/>
                <a:hlinkClick r:id="rId12"/>
              </a:rPr>
              <a:t>Remote patient monitoring</a:t>
            </a:r>
            <a:r>
              <a:rPr lang="en-US" sz="1800" dirty="0">
                <a:solidFill>
                  <a:srgbClr val="141414"/>
                </a:solidFill>
                <a:cs typeface="Arial" panose="020B0604020202020204" pitchFamily="34" charset="0"/>
              </a:rPr>
              <a:t> during pregnancy through 12 months postpartum (for example, remote blood pressure monitoring)</a:t>
            </a:r>
            <a:endParaRPr lang="en-US" sz="1800" dirty="0">
              <a:cs typeface="Arial" panose="020B0604020202020204" pitchFamily="34" charset="0"/>
            </a:endParaRPr>
          </a:p>
        </p:txBody>
      </p:sp>
      <p:sp>
        <p:nvSpPr>
          <p:cNvPr id="4" name="Slide Number Placeholder 3">
            <a:extLst>
              <a:ext uri="{FF2B5EF4-FFF2-40B4-BE49-F238E27FC236}">
                <a16:creationId xmlns:a16="http://schemas.microsoft.com/office/drawing/2014/main" id="{20731675-0833-572E-8294-E353842F1E6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98</a:t>
            </a:fld>
            <a:endParaRPr lang="en-US" altLang="en-US" dirty="0"/>
          </a:p>
        </p:txBody>
      </p:sp>
    </p:spTree>
    <p:extLst>
      <p:ext uri="{BB962C8B-B14F-4D97-AF65-F5344CB8AC3E}">
        <p14:creationId xmlns:p14="http://schemas.microsoft.com/office/powerpoint/2010/main" val="27246730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B5583-574B-11D6-8A89-CFEB8616FD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9FDFE-566E-CC28-275C-80CEAAF7AE25}"/>
              </a:ext>
            </a:extLst>
          </p:cNvPr>
          <p:cNvSpPr>
            <a:spLocks noGrp="1"/>
          </p:cNvSpPr>
          <p:nvPr>
            <p:ph type="title"/>
          </p:nvPr>
        </p:nvSpPr>
        <p:spPr>
          <a:xfrm>
            <a:off x="186127" y="407064"/>
            <a:ext cx="7251192" cy="738664"/>
          </a:xfrm>
        </p:spPr>
        <p:txBody>
          <a:bodyPr/>
          <a:lstStyle/>
          <a:p>
            <a:r>
              <a:rPr lang="en-US" sz="3600" dirty="0">
                <a:cs typeface="Arial"/>
              </a:rPr>
              <a:t>Background: MassHealth Doula Program</a:t>
            </a:r>
            <a:endParaRPr lang="en-US" sz="3600" dirty="0"/>
          </a:p>
        </p:txBody>
      </p:sp>
      <p:sp>
        <p:nvSpPr>
          <p:cNvPr id="7" name="Text Placeholder 2">
            <a:extLst>
              <a:ext uri="{FF2B5EF4-FFF2-40B4-BE49-F238E27FC236}">
                <a16:creationId xmlns:a16="http://schemas.microsoft.com/office/drawing/2014/main" id="{1A053487-18AA-42D3-B6F5-AD3523B3D6B4}"/>
              </a:ext>
            </a:extLst>
          </p:cNvPr>
          <p:cNvSpPr txBox="1">
            <a:spLocks/>
          </p:cNvSpPr>
          <p:nvPr/>
        </p:nvSpPr>
        <p:spPr>
          <a:xfrm>
            <a:off x="98630" y="1333196"/>
            <a:ext cx="9045370" cy="1200329"/>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Arial"/>
              </a:rPr>
              <a:t>As of December 8, 2023, MassHealth covers doula services for MassHealth members during pregnancy, labor and delivery, and through 12 months following delivery, inclusive of all pregnancy outcomes. </a:t>
            </a:r>
            <a:br>
              <a:rPr kumimoji="0" lang="en-US" sz="1800" b="1" i="0" u="none" strike="noStrike" kern="1200" cap="none" spc="0" normalizeH="0" baseline="0" noProof="0" dirty="0">
                <a:ln>
                  <a:noFill/>
                </a:ln>
                <a:solidFill>
                  <a:srgbClr val="000000"/>
                </a:solidFill>
                <a:effectLst/>
                <a:uLnTx/>
                <a:uFillTx/>
                <a:latin typeface="+mn-lt"/>
                <a:ea typeface="+mn-ea"/>
                <a:cs typeface="Arial"/>
              </a:rPr>
            </a:br>
            <a:r>
              <a:rPr lang="en-US" sz="1800" b="1" dirty="0">
                <a:latin typeface="+mn-lt"/>
                <a:cs typeface="Arial"/>
              </a:rPr>
              <a:t>As of late 2024, adoptive parents are also eligible through the infant’s first year of life.</a:t>
            </a:r>
            <a:endParaRPr kumimoji="0" lang="en-US" sz="1800" b="0" i="0" u="none" strike="noStrike" kern="1200" cap="none" spc="0" normalizeH="0" baseline="0" noProof="0" dirty="0">
              <a:ln>
                <a:noFill/>
              </a:ln>
              <a:solidFill>
                <a:srgbClr val="000000"/>
              </a:solidFill>
              <a:effectLst/>
              <a:uLnTx/>
              <a:uFillTx/>
              <a:latin typeface="+mn-lt"/>
              <a:ea typeface="+mn-ea"/>
              <a:cs typeface="Arial"/>
            </a:endParaRPr>
          </a:p>
        </p:txBody>
      </p:sp>
      <p:pic>
        <p:nvPicPr>
          <p:cNvPr id="5" name="Picture 4">
            <a:extLst>
              <a:ext uri="{FF2B5EF4-FFF2-40B4-BE49-F238E27FC236}">
                <a16:creationId xmlns:a16="http://schemas.microsoft.com/office/drawing/2014/main" id="{E4350C13-652A-3E91-109B-C4C85700E75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84503" y="2493436"/>
            <a:ext cx="4473370" cy="1093886"/>
          </a:xfrm>
          <a:prstGeom prst="rect">
            <a:avLst/>
          </a:prstGeom>
        </p:spPr>
      </p:pic>
      <p:sp>
        <p:nvSpPr>
          <p:cNvPr id="3" name="Slide Number Placeholder 2">
            <a:extLst>
              <a:ext uri="{FF2B5EF4-FFF2-40B4-BE49-F238E27FC236}">
                <a16:creationId xmlns:a16="http://schemas.microsoft.com/office/drawing/2014/main" id="{DF83822D-9B8B-42EF-E876-FF1EE22A821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99</a:t>
            </a:fld>
            <a:endParaRPr lang="en-US" altLang="en-US" dirty="0"/>
          </a:p>
        </p:txBody>
      </p:sp>
      <p:sp>
        <p:nvSpPr>
          <p:cNvPr id="9" name="TextBox 8">
            <a:extLst>
              <a:ext uri="{FF2B5EF4-FFF2-40B4-BE49-F238E27FC236}">
                <a16:creationId xmlns:a16="http://schemas.microsoft.com/office/drawing/2014/main" id="{9C7CFB0D-4C2C-DA57-49F6-7138C54FB5AC}"/>
              </a:ext>
            </a:extLst>
          </p:cNvPr>
          <p:cNvSpPr txBox="1"/>
          <p:nvPr/>
        </p:nvSpPr>
        <p:spPr>
          <a:xfrm>
            <a:off x="186127" y="2520076"/>
            <a:ext cx="4228855" cy="4278094"/>
          </a:xfrm>
          <a:prstGeom prst="rect">
            <a:avLst/>
          </a:prstGeom>
          <a:noFill/>
          <a:ln w="19050">
            <a:solidFill>
              <a:srgbClr val="000000"/>
            </a:solidFill>
          </a:ln>
        </p:spPr>
        <p:txBody>
          <a:bodyPr wrap="square" rtlCol="0">
            <a:spAutoFit/>
          </a:bodyPr>
          <a:lstStyle/>
          <a:p>
            <a:pPr algn="ctr"/>
            <a:r>
              <a:rPr lang="en-US" sz="2000" b="1" dirty="0"/>
              <a:t>Visit: </a:t>
            </a:r>
            <a:r>
              <a:rPr lang="en-US" sz="2000" b="1" dirty="0">
                <a:hlinkClick r:id="rId3"/>
              </a:rPr>
              <a:t>MassHealth Doulas</a:t>
            </a:r>
            <a:endParaRPr lang="en-US" sz="2000" b="1" dirty="0"/>
          </a:p>
          <a:p>
            <a:pPr marL="285750" indent="-285750">
              <a:buFont typeface="Arial" panose="020B0604020202020204" pitchFamily="34" charset="0"/>
              <a:buChar char="•"/>
            </a:pPr>
            <a:r>
              <a:rPr lang="en-US" dirty="0">
                <a:solidFill>
                  <a:srgbClr val="000000"/>
                </a:solidFill>
              </a:rPr>
              <a:t>Examples of how doulas can help members</a:t>
            </a:r>
          </a:p>
          <a:p>
            <a:pPr marL="285750" indent="-285750">
              <a:buFont typeface="Arial" panose="020B0604020202020204" pitchFamily="34" charset="0"/>
              <a:buChar char="•"/>
            </a:pPr>
            <a:r>
              <a:rPr lang="en-US" dirty="0">
                <a:solidFill>
                  <a:srgbClr val="000000"/>
                </a:solidFill>
              </a:rPr>
              <a:t>Overview of MassHealth covered doula services</a:t>
            </a:r>
          </a:p>
          <a:p>
            <a:pPr marL="742950" lvl="1" indent="-285750">
              <a:buFont typeface="Arial" panose="020B0604020202020204" pitchFamily="34" charset="0"/>
              <a:buChar char="•"/>
            </a:pPr>
            <a:r>
              <a:rPr lang="en-US" dirty="0">
                <a:solidFill>
                  <a:srgbClr val="000000"/>
                </a:solidFill>
              </a:rPr>
              <a:t>Labor and delivery support</a:t>
            </a:r>
          </a:p>
          <a:p>
            <a:pPr marL="742950" lvl="1" indent="-285750">
              <a:buFont typeface="Arial" panose="020B0604020202020204" pitchFamily="34" charset="0"/>
              <a:buChar char="•"/>
            </a:pPr>
            <a:r>
              <a:rPr lang="en-US" dirty="0">
                <a:solidFill>
                  <a:srgbClr val="000000"/>
                </a:solidFill>
              </a:rPr>
              <a:t>Up to 8 hours of perinatal visits (more visits can be requested through prior authorization)</a:t>
            </a:r>
          </a:p>
          <a:p>
            <a:pPr marL="285750" indent="-285750">
              <a:buFont typeface="Arial" panose="020B0604020202020204" pitchFamily="34" charset="0"/>
              <a:buChar char="•"/>
            </a:pPr>
            <a:r>
              <a:rPr lang="en-US" dirty="0">
                <a:solidFill>
                  <a:srgbClr val="000000"/>
                </a:solidFill>
              </a:rPr>
              <a:t>How to find a MassHealth doula provider</a:t>
            </a:r>
          </a:p>
          <a:p>
            <a:pPr marL="285750" indent="-285750">
              <a:buFont typeface="Arial" panose="020B0604020202020204" pitchFamily="34" charset="0"/>
              <a:buChar char="•"/>
            </a:pPr>
            <a:r>
              <a:rPr lang="en-US" dirty="0">
                <a:solidFill>
                  <a:srgbClr val="000000"/>
                </a:solidFill>
              </a:rPr>
              <a:t>Spreadsheet updated regularly with more detailed self-reported information about doulas (race/ethnicity, language(s), regions, etc.)</a:t>
            </a:r>
          </a:p>
        </p:txBody>
      </p:sp>
      <p:sp>
        <p:nvSpPr>
          <p:cNvPr id="10" name="TextBox 9">
            <a:extLst>
              <a:ext uri="{FF2B5EF4-FFF2-40B4-BE49-F238E27FC236}">
                <a16:creationId xmlns:a16="http://schemas.microsoft.com/office/drawing/2014/main" id="{7EE4673F-AC74-F7C6-F87F-75E54D3F5E3E}"/>
              </a:ext>
            </a:extLst>
          </p:cNvPr>
          <p:cNvSpPr txBox="1"/>
          <p:nvPr/>
        </p:nvSpPr>
        <p:spPr>
          <a:xfrm>
            <a:off x="4484503" y="3607653"/>
            <a:ext cx="4473370" cy="3016210"/>
          </a:xfrm>
          <a:prstGeom prst="rect">
            <a:avLst/>
          </a:prstGeom>
          <a:noFill/>
          <a:ln w="15875">
            <a:solidFill>
              <a:srgbClr val="000000"/>
            </a:solidFill>
          </a:ln>
        </p:spPr>
        <p:txBody>
          <a:bodyPr wrap="square" rtlCol="0">
            <a:spAutoFit/>
          </a:bodyPr>
          <a:lstStyle/>
          <a:p>
            <a:r>
              <a:rPr lang="en-US" b="1" dirty="0"/>
              <a:t>MassHealth has a diverse network of about 350 doula providers:</a:t>
            </a:r>
          </a:p>
          <a:p>
            <a:pPr marL="285750" indent="-285750">
              <a:spcBef>
                <a:spcPts val="600"/>
              </a:spcBef>
              <a:buFont typeface="Arial" panose="020B0604020202020204" pitchFamily="34" charset="0"/>
              <a:buChar char="•"/>
            </a:pPr>
            <a:r>
              <a:rPr lang="en-US" dirty="0"/>
              <a:t>About 39% of doulas identify as Black or African American</a:t>
            </a:r>
          </a:p>
          <a:p>
            <a:pPr marL="285750" indent="-285750">
              <a:buFont typeface="Arial" panose="020B0604020202020204" pitchFamily="34" charset="0"/>
              <a:buChar char="•"/>
            </a:pPr>
            <a:r>
              <a:rPr lang="en-US" dirty="0"/>
              <a:t>About 22% of doulas identify as Hispanic or Latinx</a:t>
            </a:r>
          </a:p>
          <a:p>
            <a:pPr marL="285750" indent="-285750">
              <a:buFont typeface="Arial" panose="020B0604020202020204" pitchFamily="34" charset="0"/>
              <a:buChar char="•"/>
            </a:pPr>
            <a:r>
              <a:rPr lang="en-US" dirty="0"/>
              <a:t>About 43% of doulas speak at least 1 other language besides English</a:t>
            </a:r>
          </a:p>
          <a:p>
            <a:pPr marL="285750" indent="-285750">
              <a:buFont typeface="Arial" panose="020B0604020202020204" pitchFamily="34" charset="0"/>
              <a:buChar char="•"/>
            </a:pPr>
            <a:r>
              <a:rPr lang="en-US" dirty="0"/>
              <a:t>18+ different languages spoken by doulas</a:t>
            </a:r>
          </a:p>
          <a:p>
            <a:pPr marL="285750" indent="-285750">
              <a:buFont typeface="Arial" panose="020B0604020202020204" pitchFamily="34" charset="0"/>
              <a:buChar char="•"/>
            </a:pPr>
            <a:r>
              <a:rPr lang="en-US" dirty="0"/>
              <a:t>Doulas available across every region of MA</a:t>
            </a:r>
          </a:p>
        </p:txBody>
      </p:sp>
    </p:spTree>
    <p:extLst>
      <p:ext uri="{BB962C8B-B14F-4D97-AF65-F5344CB8AC3E}">
        <p14:creationId xmlns:p14="http://schemas.microsoft.com/office/powerpoint/2010/main" val="186913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8ycfI16S"/>
  <p:tag name="ARTICULATE_SLIDE_COUNT" val="1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Maximu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3">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8AB0A172-141B-4C06-941D-4D716FD60812}" vid="{D6909EBD-985C-4410-89FD-3CCC4B78829D}"/>
    </a:ext>
  </a:extLst>
</a:theme>
</file>

<file path=ppt/theme/theme4.xml><?xml version="1.0" encoding="utf-8"?>
<a:theme xmlns:a="http://schemas.openxmlformats.org/drawingml/2006/main" name="2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P Theme Templat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 Theme Template" id="{580158CB-1864-43DD-B78B-3ACB16AF4676}" vid="{EDA5F751-A840-4988-A181-7EE7B7F81CB4}"/>
    </a:ext>
  </a:extLst>
</a:theme>
</file>

<file path=ppt/theme/theme6.xml><?xml version="1.0" encoding="utf-8"?>
<a:theme xmlns:a="http://schemas.openxmlformats.org/drawingml/2006/main" name="4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8FBFD78F50B6459D1C2958213ED059" ma:contentTypeVersion="17" ma:contentTypeDescription="Create a new document." ma:contentTypeScope="" ma:versionID="56426f2e50b3221849d2b86a57482b80">
  <xsd:schema xmlns:xsd="http://www.w3.org/2001/XMLSchema" xmlns:xs="http://www.w3.org/2001/XMLSchema" xmlns:p="http://schemas.microsoft.com/office/2006/metadata/properties" xmlns:ns2="28c0648a-7455-4e4b-a69d-b121dbb4880f" xmlns:ns3="fd84a899-ec7c-492f-8917-b6025f273efc" targetNamespace="http://schemas.microsoft.com/office/2006/metadata/properties" ma:root="true" ma:fieldsID="0b85b9c02815729ca352556269bc4214" ns2:_="" ns3:_="">
    <xsd:import namespace="28c0648a-7455-4e4b-a69d-b121dbb4880f"/>
    <xsd:import namespace="fd84a899-ec7c-492f-8917-b6025f273e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0648a-7455-4e4b-a69d-b121dbb488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b386eb3-6178-4592-8f27-5d6630324ef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84a899-ec7c-492f-8917-b6025f273e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9613caf-3c0f-4faa-8b02-6c00288c62b4}" ma:internalName="TaxCatchAll" ma:showField="CatchAllData" ma:web="fd84a899-ec7c-492f-8917-b6025f273e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8c0648a-7455-4e4b-a69d-b121dbb4880f">
      <Terms xmlns="http://schemas.microsoft.com/office/infopath/2007/PartnerControls"/>
    </lcf76f155ced4ddcb4097134ff3c332f>
    <TaxCatchAll xmlns="fd84a899-ec7c-492f-8917-b6025f273ef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EAF2FD-4DC6-4BE5-92AF-DC1970C331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c0648a-7455-4e4b-a69d-b121dbb4880f"/>
    <ds:schemaRef ds:uri="fd84a899-ec7c-492f-8917-b6025f273e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6190DC-0FE2-4943-ABDB-09B274B007EF}">
  <ds:schemaRefs>
    <ds:schemaRef ds:uri="28c0648a-7455-4e4b-a69d-b121dbb4880f"/>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d84a899-ec7c-492f-8917-b6025f273efc"/>
    <ds:schemaRef ds:uri="http://schemas.microsoft.com/office/2006/metadata/properties"/>
  </ds:schemaRefs>
</ds:datastoreItem>
</file>

<file path=customXml/itemProps3.xml><?xml version="1.0" encoding="utf-8"?>
<ds:datastoreItem xmlns:ds="http://schemas.openxmlformats.org/officeDocument/2006/customXml" ds:itemID="{DB3EE419-5810-4749-B492-5BDE3DCAF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15301</TotalTime>
  <Words>12038</Words>
  <Application>Microsoft Office PowerPoint</Application>
  <PresentationFormat>On-screen Show (4:3)</PresentationFormat>
  <Paragraphs>1282</Paragraphs>
  <Slides>112</Slides>
  <Notes>49</Notes>
  <HiddenSlides>0</HiddenSlides>
  <MMClips>0</MMClips>
  <ScaleCrop>false</ScaleCrop>
  <HeadingPairs>
    <vt:vector size="10"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112</vt:i4>
      </vt:variant>
      <vt:variant>
        <vt:lpstr>Custom Shows</vt:lpstr>
      </vt:variant>
      <vt:variant>
        <vt:i4>1</vt:i4>
      </vt:variant>
    </vt:vector>
  </HeadingPairs>
  <TitlesOfParts>
    <vt:vector size="134" baseType="lpstr">
      <vt:lpstr>MS PGothic</vt:lpstr>
      <vt:lpstr>Aptos</vt:lpstr>
      <vt:lpstr>Arial</vt:lpstr>
      <vt:lpstr>Arial Narrow</vt:lpstr>
      <vt:lpstr>Arial,Sans-Serif</vt:lpstr>
      <vt:lpstr>Calibri</vt:lpstr>
      <vt:lpstr>Corbel</vt:lpstr>
      <vt:lpstr>Garamond</vt:lpstr>
      <vt:lpstr>Open Sans</vt:lpstr>
      <vt:lpstr>Segoe UI</vt:lpstr>
      <vt:lpstr>Symbol</vt:lpstr>
      <vt:lpstr>Veranda</vt:lpstr>
      <vt:lpstr>Verdana</vt:lpstr>
      <vt:lpstr>Wingdings</vt:lpstr>
      <vt:lpstr>1_Office Theme</vt:lpstr>
      <vt:lpstr>3_Office Theme</vt:lpstr>
      <vt:lpstr>Theme3</vt:lpstr>
      <vt:lpstr>2_Office Theme</vt:lpstr>
      <vt:lpstr>PP Theme Template</vt:lpstr>
      <vt:lpstr>4_Office Theme</vt:lpstr>
      <vt:lpstr>think-cell Slide</vt:lpstr>
      <vt:lpstr>MassHealth Training Forum Provider Updates  October 2025 </vt:lpstr>
      <vt:lpstr>Agenda</vt:lpstr>
      <vt:lpstr> ACO/MCO Changes 2026</vt:lpstr>
      <vt:lpstr>ACO Changes Starting January 1, 2026 (slide 1 of 2) </vt:lpstr>
      <vt:lpstr>ACO Changes Starting January 1, 2026 (slide 2 of 2) </vt:lpstr>
      <vt:lpstr>Primary Care Provider Changes  (slide 1 of 9) </vt:lpstr>
      <vt:lpstr>Primary Care Provider Changes  (slide 2 of 9) </vt:lpstr>
      <vt:lpstr>Primary Care Provider Changes  (slide 3 of 9) </vt:lpstr>
      <vt:lpstr>Primary Care Provider Changes  (slide 4 of 9) </vt:lpstr>
      <vt:lpstr>Primary Care Provider Changes  (slide 5 of 9) </vt:lpstr>
      <vt:lpstr>Primary Care Provider Changes  (slide 6 of 9) </vt:lpstr>
      <vt:lpstr>Primary Care Provider Changes  (slide 7 of 9) </vt:lpstr>
      <vt:lpstr>Primary Care Provider Changes  (slide 8 of 9) </vt:lpstr>
      <vt:lpstr>Primary Care Provider Changes  (slide 9 of 9) </vt:lpstr>
      <vt:lpstr>Hospital Changes (slide 1 of 3)</vt:lpstr>
      <vt:lpstr>Hospital Changes (slide 2 of 3)</vt:lpstr>
      <vt:lpstr>Hospital Changes (slide 3 of 3)</vt:lpstr>
      <vt:lpstr>Continuity of Care</vt:lpstr>
      <vt:lpstr>Resources (ACO/MCO)</vt:lpstr>
      <vt:lpstr>Fee-for-Service Provider Directory </vt:lpstr>
      <vt:lpstr>FFS Directory Updates</vt:lpstr>
      <vt:lpstr>Directory on Mass.gov</vt:lpstr>
      <vt:lpstr>Directory on Mass.gov (continued) </vt:lpstr>
      <vt:lpstr>Updating Directory Information</vt:lpstr>
      <vt:lpstr>Dental Updates</vt:lpstr>
      <vt:lpstr>Dental TPA Vendor Transition Update</vt:lpstr>
      <vt:lpstr>What does this mean?</vt:lpstr>
      <vt:lpstr>Standardized Encounter Data Program (SENDPro)</vt:lpstr>
      <vt:lpstr>SENDPro: Basics (slide 1 of 3)</vt:lpstr>
      <vt:lpstr>SENDPro: Basics (slide 2 of 3)</vt:lpstr>
      <vt:lpstr>SENDPro: Basics (slide 3 of 3)</vt:lpstr>
      <vt:lpstr>Initial Encounter Submission Findings (slide 1 of 4)</vt:lpstr>
      <vt:lpstr>Initial Encounter Submission Findings (slide 2 of 4)</vt:lpstr>
      <vt:lpstr>Initial Encounter Submission Findings (slide 3 of 4)</vt:lpstr>
      <vt:lpstr>Initial Encounter Submission Findings (slide 4 of 4)</vt:lpstr>
      <vt:lpstr>SENDPro: Communication &amp; Resources</vt:lpstr>
      <vt:lpstr>Additional Information &amp; Resources</vt:lpstr>
      <vt:lpstr>Advancing Interoperability  and Improving Prior Authorization Processes</vt:lpstr>
      <vt:lpstr>CMS INTEROPERABILITY</vt:lpstr>
      <vt:lpstr>HIGH-LEVEL SUMMARY (slide 1 of 5)</vt:lpstr>
      <vt:lpstr>HIGH-LEVEL SUMMARY (slide 2 of 5)</vt:lpstr>
      <vt:lpstr>HIGH-LEVEL SUMMARY (slide 3 of 5)</vt:lpstr>
      <vt:lpstr>HIGH-LEVEL SUMMARY (slide 4 of 5)</vt:lpstr>
      <vt:lpstr>HIGH-LEVEL SUMMARY (slide 5 of 5)</vt:lpstr>
      <vt:lpstr>Patient Access API</vt:lpstr>
      <vt:lpstr>Patient Access API (continued)</vt:lpstr>
      <vt:lpstr>Prior Authorization API, Processes, and Metrics (slide 1 of 4)      </vt:lpstr>
      <vt:lpstr>Prior Authorization API, Processes, and Metrics (slide 2 of 4)     </vt:lpstr>
      <vt:lpstr>Prior Authorization API, Processes, and Metrics (slide 3 of 4) </vt:lpstr>
      <vt:lpstr>Prior Authorization API, Processes, and Metrics (slide 4 of 4) </vt:lpstr>
      <vt:lpstr>What Providers Can Expect (slide 1 of 4)</vt:lpstr>
      <vt:lpstr>What Providers Can Expect (slide 2 of 4)</vt:lpstr>
      <vt:lpstr>What Providers Can Expect (slide 3 of 4)</vt:lpstr>
      <vt:lpstr>What Providers Can Expect  (slide 4 of 4)</vt:lpstr>
      <vt:lpstr>Provider Online Service Center (POSC) User Functionality Updates</vt:lpstr>
      <vt:lpstr>Overview (POSC)</vt:lpstr>
      <vt:lpstr>POSC User Roles</vt:lpstr>
      <vt:lpstr>Primary User Search</vt:lpstr>
      <vt:lpstr>Manage Subordinate Accounts</vt:lpstr>
      <vt:lpstr>Primary User Reports</vt:lpstr>
      <vt:lpstr>Reinstatement of Primary Care Clinician Plan / Primary Care ACO Referral Requirements</vt:lpstr>
      <vt:lpstr>Overview</vt:lpstr>
      <vt:lpstr>PCC Plan – Referrals for Services</vt:lpstr>
      <vt:lpstr>Primary Care ACO – Referrals for Services</vt:lpstr>
      <vt:lpstr>Payment for Services Requiring a Referral</vt:lpstr>
      <vt:lpstr>Referring Provider Requirements </vt:lpstr>
      <vt:lpstr>Urgent Care Services</vt:lpstr>
      <vt:lpstr>Primary Care Provider Role </vt:lpstr>
      <vt:lpstr>Office Hours – Primary Care Referral Reinstatement</vt:lpstr>
      <vt:lpstr>Long-Term Services and Supports</vt:lpstr>
      <vt:lpstr>LTSS Provider Communications (slide 1 of 2)</vt:lpstr>
      <vt:lpstr>LTSS Provider Communications (slide 2 of 2)</vt:lpstr>
      <vt:lpstr>LTSS Provider Trainings and Quality Forums</vt:lpstr>
      <vt:lpstr>LTSS Application &amp; Revalidation Provider Support</vt:lpstr>
      <vt:lpstr>Independent Nurse Application</vt:lpstr>
      <vt:lpstr>Independent Nurse Application (continued)</vt:lpstr>
      <vt:lpstr>Revalidations for Group Practices &amp; Independent Therapist</vt:lpstr>
      <vt:lpstr>Fiscal Soundness </vt:lpstr>
      <vt:lpstr>Application and Mass.gov Changes</vt:lpstr>
      <vt:lpstr>Application Changes</vt:lpstr>
      <vt:lpstr>Application Requests on Mass.gov</vt:lpstr>
      <vt:lpstr>Updating Provider Files</vt:lpstr>
      <vt:lpstr>Upcoming Mass.gov Changes</vt:lpstr>
      <vt:lpstr>Upcoming Mass.gov Changes (continued)</vt:lpstr>
      <vt:lpstr>Provider Self-Service Resources on Mass.gov/MassHealth</vt:lpstr>
      <vt:lpstr>Self-Service Options for MassHealth Providers</vt:lpstr>
      <vt:lpstr>Coming Soon: Provider Directory Updates</vt:lpstr>
      <vt:lpstr>Provider File Update Reminders</vt:lpstr>
      <vt:lpstr>Payment Error Rate Measurement (PERM) RY 2026</vt:lpstr>
      <vt:lpstr>PERM RY 2026</vt:lpstr>
      <vt:lpstr>PERM RY 2026 Provider Responsibilities</vt:lpstr>
      <vt:lpstr>PERM RY 2026 Provider Documentation Errors</vt:lpstr>
      <vt:lpstr>PERM RY 2026 Resources</vt:lpstr>
      <vt:lpstr>MassHealth Maternal Health Overview and Perinatal Depression Screening Policy Update</vt:lpstr>
      <vt:lpstr>Background: MassHealth Eligibility &amp; Coverage For Pregnant &amp; Postpartum Members</vt:lpstr>
      <vt:lpstr>Background: MassHealth Eligibility &amp; Coverage For Pregnant &amp; Postpartum Members (continued)</vt:lpstr>
      <vt:lpstr>Background: Managed Care For Pregnant &amp; Postpartum Members</vt:lpstr>
      <vt:lpstr>Background: Managed Care For Pregnant &amp; Postpartum Members (continued)</vt:lpstr>
      <vt:lpstr>Background: MassHealth Doula Program</vt:lpstr>
      <vt:lpstr>Background: MassHealth Doula Program (continued)</vt:lpstr>
      <vt:lpstr>Update: New Webpage and Flyers</vt:lpstr>
      <vt:lpstr>Update: MassHealth Perinatal Depression Screening Policy</vt:lpstr>
      <vt:lpstr>Update: Highlights from MassHealth All Provider Bulletin 405 published on August 19, 2025 (slide 1 of 3)</vt:lpstr>
      <vt:lpstr>Update: Highlights from MassHealth All Provider Bulletin 405 published on August 19, 2025 (slide 2 of 3)</vt:lpstr>
      <vt:lpstr>Update: Highlights from MassHealth All Provider Bulletin 405 published on August 19, 2025 (slide 3 of 3)</vt:lpstr>
      <vt:lpstr>MassHealth Updates</vt:lpstr>
      <vt:lpstr>Provider Education LMS </vt:lpstr>
      <vt:lpstr>Provider Education LMS (continued)</vt:lpstr>
      <vt:lpstr>Trainings </vt:lpstr>
      <vt:lpstr>All Provider Bulletins</vt:lpstr>
      <vt:lpstr>Resources</vt:lpstr>
      <vt:lpstr>Thank you</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Provider Services MTF Fall 2025</dc:title>
  <dc:creator>MassHealth Provider Services</dc:creator>
  <cp:lastModifiedBy>Raymond, Deborah</cp:lastModifiedBy>
  <cp:revision>213</cp:revision>
  <dcterms:created xsi:type="dcterms:W3CDTF">2021-04-02T12:43:44Z</dcterms:created>
  <dcterms:modified xsi:type="dcterms:W3CDTF">2026-04-01T19:14:12Z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9A495659-445B-452B-A600-0F060C64B526</vt:lpwstr>
  </property>
  <property fmtid="{D5CDD505-2E9C-101B-9397-08002B2CF9AE}" pid="3" name="ArticulatePath">
    <vt:lpwstr>Presentation1</vt:lpwstr>
  </property>
  <property fmtid="{D5CDD505-2E9C-101B-9397-08002B2CF9AE}" pid="4" name="ContentTypeId">
    <vt:lpwstr>0x010100038FBFD78F50B6459D1C2958213ED059</vt:lpwstr>
  </property>
  <property fmtid="{D5CDD505-2E9C-101B-9397-08002B2CF9AE}" pid="5" name="MediaServiceImageTags">
    <vt:lpwstr/>
  </property>
</Properties>
</file>