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heme/theme6.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7.xml" ContentType="application/vnd.openxmlformats-officedocument.presentationml.notesSlide+xml"/>
  <Override PartName="/ppt/tags/tag72.xml" ContentType="application/vnd.openxmlformats-officedocument.presentationml.tags+xml"/>
  <Override PartName="/ppt/notesSlides/notesSlide18.xml" ContentType="application/vnd.openxmlformats-officedocument.presentationml.notesSlide+xml"/>
  <Override PartName="/ppt/tags/tag73.xml" ContentType="application/vnd.openxmlformats-officedocument.presentationml.tags+xml"/>
  <Override PartName="/ppt/notesSlides/notesSlide19.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0.xml" ContentType="application/vnd.openxmlformats-officedocument.presentationml.notesSlide+xml"/>
  <Override PartName="/ppt/tags/tag80.xml" ContentType="application/vnd.openxmlformats-officedocument.presentationml.tags+xml"/>
  <Override PartName="/ppt/notesSlides/notesSlide2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2.xml" ContentType="application/vnd.openxmlformats-officedocument.presentationml.notesSlide+xml"/>
  <Override PartName="/ppt/tags/tag84.xml" ContentType="application/vnd.openxmlformats-officedocument.presentationml.tags+xml"/>
  <Override PartName="/ppt/notesSlides/notesSlide23.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4.xml" ContentType="application/vnd.openxmlformats-officedocument.presentationml.notesSlide+xml"/>
  <Override PartName="/ppt/tags/tag87.xml" ContentType="application/vnd.openxmlformats-officedocument.presentationml.tags+xml"/>
  <Override PartName="/ppt/notesSlides/notesSlide25.xml" ContentType="application/vnd.openxmlformats-officedocument.presentationml.notesSlide+xml"/>
  <Override PartName="/ppt/tags/tag88.xml" ContentType="application/vnd.openxmlformats-officedocument.presentationml.tags+xml"/>
  <Override PartName="/ppt/notesSlides/notesSlide26.xml" ContentType="application/vnd.openxmlformats-officedocument.presentationml.notesSlide+xml"/>
  <Override PartName="/ppt/tags/tag89.xml" ContentType="application/vnd.openxmlformats-officedocument.presentationml.tags+xml"/>
  <Override PartName="/ppt/notesSlides/notesSlide27.xml" ContentType="application/vnd.openxmlformats-officedocument.presentationml.notesSlide+xml"/>
  <Override PartName="/ppt/tags/tag90.xml" ContentType="application/vnd.openxmlformats-officedocument.presentationml.tags+xml"/>
  <Override PartName="/ppt/notesSlides/notesSlide28.xml" ContentType="application/vnd.openxmlformats-officedocument.presentationml.notesSlide+xml"/>
  <Override PartName="/ppt/tags/tag91.xml" ContentType="application/vnd.openxmlformats-officedocument.presentationml.tags+xml"/>
  <Override PartName="/ppt/notesSlides/notesSlide2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30.xml" ContentType="application/vnd.openxmlformats-officedocument.presentationml.notesSlide+xml"/>
  <Override PartName="/ppt/tags/tag95.xml" ContentType="application/vnd.openxmlformats-officedocument.presentationml.tags+xml"/>
  <Override PartName="/ppt/notesSlides/notesSlide3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32.xml" ContentType="application/vnd.openxmlformats-officedocument.presentationml.notesSlide+xml"/>
  <Override PartName="/ppt/tags/tag106.xml" ContentType="application/vnd.openxmlformats-officedocument.presentationml.tags+xml"/>
  <Override PartName="/ppt/notesSlides/notesSlide33.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3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0" r:id="rId5"/>
    <p:sldMasterId id="2147483717" r:id="rId6"/>
    <p:sldMasterId id="2147483730" r:id="rId7"/>
    <p:sldMasterId id="2147483738" r:id="rId8"/>
  </p:sldMasterIdLst>
  <p:notesMasterIdLst>
    <p:notesMasterId r:id="rId102"/>
  </p:notesMasterIdLst>
  <p:sldIdLst>
    <p:sldId id="3895" r:id="rId9"/>
    <p:sldId id="2145707330" r:id="rId10"/>
    <p:sldId id="2147482537" r:id="rId11"/>
    <p:sldId id="2147482517" r:id="rId12"/>
    <p:sldId id="2147482529" r:id="rId13"/>
    <p:sldId id="2147482519" r:id="rId14"/>
    <p:sldId id="2147482520" r:id="rId15"/>
    <p:sldId id="2147482521" r:id="rId16"/>
    <p:sldId id="2147482522" r:id="rId17"/>
    <p:sldId id="2147482523" r:id="rId18"/>
    <p:sldId id="2147482540" r:id="rId19"/>
    <p:sldId id="2147482565" r:id="rId20"/>
    <p:sldId id="2147469013" r:id="rId21"/>
    <p:sldId id="2147469014" r:id="rId22"/>
    <p:sldId id="2147482586" r:id="rId23"/>
    <p:sldId id="2147482587" r:id="rId24"/>
    <p:sldId id="2147469018" r:id="rId25"/>
    <p:sldId id="2147482588" r:id="rId26"/>
    <p:sldId id="2147482563" r:id="rId27"/>
    <p:sldId id="2147482589" r:id="rId28"/>
    <p:sldId id="2147482564" r:id="rId29"/>
    <p:sldId id="2147482567" r:id="rId30"/>
    <p:sldId id="499" r:id="rId31"/>
    <p:sldId id="500" r:id="rId32"/>
    <p:sldId id="498" r:id="rId33"/>
    <p:sldId id="504" r:id="rId34"/>
    <p:sldId id="2147482440" r:id="rId35"/>
    <p:sldId id="2147482441" r:id="rId36"/>
    <p:sldId id="2147482447" r:id="rId37"/>
    <p:sldId id="2147482445" r:id="rId38"/>
    <p:sldId id="2147482446" r:id="rId39"/>
    <p:sldId id="2147482443" r:id="rId40"/>
    <p:sldId id="2147482574" r:id="rId41"/>
    <p:sldId id="2147482575" r:id="rId42"/>
    <p:sldId id="2147482576" r:id="rId43"/>
    <p:sldId id="2147482577" r:id="rId44"/>
    <p:sldId id="2147482579" r:id="rId45"/>
    <p:sldId id="2147482580" r:id="rId46"/>
    <p:sldId id="2147482581" r:id="rId47"/>
    <p:sldId id="2147482582" r:id="rId48"/>
    <p:sldId id="2147482583" r:id="rId49"/>
    <p:sldId id="2147482560" r:id="rId50"/>
    <p:sldId id="2147469182" r:id="rId51"/>
    <p:sldId id="2147482541" r:id="rId52"/>
    <p:sldId id="2147482542" r:id="rId53"/>
    <p:sldId id="2147482543" r:id="rId54"/>
    <p:sldId id="2147482524" r:id="rId55"/>
    <p:sldId id="2147482525" r:id="rId56"/>
    <p:sldId id="2147482544" r:id="rId57"/>
    <p:sldId id="2145707484" r:id="rId58"/>
    <p:sldId id="2147482585" r:id="rId59"/>
    <p:sldId id="2147482545" r:id="rId60"/>
    <p:sldId id="2147482552" r:id="rId61"/>
    <p:sldId id="257" r:id="rId62"/>
    <p:sldId id="2147469177" r:id="rId63"/>
    <p:sldId id="2147482472" r:id="rId64"/>
    <p:sldId id="2147482473" r:id="rId65"/>
    <p:sldId id="2147482478" r:id="rId66"/>
    <p:sldId id="2147482490" r:id="rId67"/>
    <p:sldId id="2147482479" r:id="rId68"/>
    <p:sldId id="2147482489" r:id="rId69"/>
    <p:sldId id="2147482491" r:id="rId70"/>
    <p:sldId id="2147482492" r:id="rId71"/>
    <p:sldId id="2147482494" r:id="rId72"/>
    <p:sldId id="2147482497" r:id="rId73"/>
    <p:sldId id="2147482498" r:id="rId74"/>
    <p:sldId id="2147482547" r:id="rId75"/>
    <p:sldId id="2147482502" r:id="rId76"/>
    <p:sldId id="2147482501" r:id="rId77"/>
    <p:sldId id="2147482503" r:id="rId78"/>
    <p:sldId id="2147482499" r:id="rId79"/>
    <p:sldId id="2147482548" r:id="rId80"/>
    <p:sldId id="2147482505" r:id="rId81"/>
    <p:sldId id="2147482549" r:id="rId82"/>
    <p:sldId id="2147482508" r:id="rId83"/>
    <p:sldId id="2147482509" r:id="rId84"/>
    <p:sldId id="2147482568" r:id="rId85"/>
    <p:sldId id="2147482569" r:id="rId86"/>
    <p:sldId id="2147482570" r:id="rId87"/>
    <p:sldId id="2147482571" r:id="rId88"/>
    <p:sldId id="2147482572" r:id="rId89"/>
    <p:sldId id="956" r:id="rId90"/>
    <p:sldId id="2147482555" r:id="rId91"/>
    <p:sldId id="2147469183" r:id="rId92"/>
    <p:sldId id="2147469184" r:id="rId93"/>
    <p:sldId id="2147469185" r:id="rId94"/>
    <p:sldId id="2147482558" r:id="rId95"/>
    <p:sldId id="2147482559" r:id="rId96"/>
    <p:sldId id="2147482551" r:id="rId97"/>
    <p:sldId id="2147469171" r:id="rId98"/>
    <p:sldId id="2147469104" r:id="rId99"/>
    <p:sldId id="2147469178" r:id="rId100"/>
    <p:sldId id="2147469179" r:id="rId101"/>
  </p:sldIdLst>
  <p:sldSz cx="9144000" cy="6858000" type="screen4x3"/>
  <p:notesSz cx="6858000" cy="9144000"/>
  <p:custShowLst>
    <p:custShow name="Custom Show 1" id="0">
      <p:sldLst>
        <p:sld r:id="rId9"/>
        <p:sld r:id="rId10"/>
      </p:sldLst>
    </p:custShow>
  </p:custShowLst>
  <p:custDataLst>
    <p:tags r:id="rId10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A48527-6DFD-21FD-CBDD-D4CB27D9198E}" name="Thurston, Marilyn" initials="TM" userId="S::marilynthurston@maximus.com::07900094-7a44-426f-afdf-d731308aa27f" providerId="AD"/>
  <p188:author id="{78FEA27A-ABB1-AD97-888B-04DA66F7E21F}" name="Rivera, Nestor" initials="NR" userId="S::nestorrivera@maximus.com::efc795d1-7c8e-4e42-9974-ad7b574117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am, Sina" initials="ES" lastIdx="14" clrIdx="6">
    <p:extLst>
      <p:ext uri="{19B8F6BF-5375-455C-9EA6-DF929625EA0E}">
        <p15:presenceInfo xmlns:p15="http://schemas.microsoft.com/office/powerpoint/2012/main" userId="S::sinaeam@maximus.com::8eaca6ab-ea4a-49b2-864e-2c14e2f0ace6" providerId="AD"/>
      </p:ext>
    </p:extLst>
  </p:cmAuthor>
  <p:cmAuthor id="1" name="Karla" initials="K" lastIdx="27" clrIdx="0">
    <p:extLst>
      <p:ext uri="{19B8F6BF-5375-455C-9EA6-DF929625EA0E}">
        <p15:presenceInfo xmlns:p15="http://schemas.microsoft.com/office/powerpoint/2012/main" userId="S::karladburgos@maximus.com::24883b4b-e263-4b6e-80c4-09b294f6c333" providerId="AD"/>
      </p:ext>
    </p:extLst>
  </p:cmAuthor>
  <p:cmAuthor id="8" name="Hoitink, Timothy S. (EHS)" initials="HTS(" lastIdx="5" clrIdx="7">
    <p:extLst>
      <p:ext uri="{19B8F6BF-5375-455C-9EA6-DF929625EA0E}">
        <p15:presenceInfo xmlns:p15="http://schemas.microsoft.com/office/powerpoint/2012/main" userId="S::Timothy.Hoitink@massmail.state.ma.us::c406f9b2-c0e0-42ee-a5f4-65d42b4e8ea8" providerId="AD"/>
      </p:ext>
    </p:extLst>
  </p:cmAuthor>
  <p:cmAuthor id="2" name="Clements, Felicia F" initials="CFF" lastIdx="1" clrIdx="1">
    <p:extLst>
      <p:ext uri="{19B8F6BF-5375-455C-9EA6-DF929625EA0E}">
        <p15:presenceInfo xmlns:p15="http://schemas.microsoft.com/office/powerpoint/2012/main" userId="S::feliciafclements@maximus.com::1f02b34e-e1da-43e4-82b5-02bce264b829" providerId="AD"/>
      </p:ext>
    </p:extLst>
  </p:cmAuthor>
  <p:cmAuthor id="3" name="Thurston, Marilyn" initials="TM" lastIdx="27" clrIdx="2">
    <p:extLst>
      <p:ext uri="{19B8F6BF-5375-455C-9EA6-DF929625EA0E}">
        <p15:presenceInfo xmlns:p15="http://schemas.microsoft.com/office/powerpoint/2012/main" userId="S::marilynthurston@maximus.com::07900094-7a44-426f-afdf-d731308aa27f" providerId="AD"/>
      </p:ext>
    </p:extLst>
  </p:cmAuthor>
  <p:cmAuthor id="4" name="Powell, Karen (EHS)" initials="PK(" lastIdx="3" clrIdx="3">
    <p:extLst>
      <p:ext uri="{19B8F6BF-5375-455C-9EA6-DF929625EA0E}">
        <p15:presenceInfo xmlns:p15="http://schemas.microsoft.com/office/powerpoint/2012/main" userId="S::Karen.Powell@massmail.state.ma.us::493aabed-d1e2-4828-9fe6-6572ea58e296" providerId="AD"/>
      </p:ext>
    </p:extLst>
  </p:cmAuthor>
  <p:cmAuthor id="5" name="EHS -Prov Ops" initials="Barbara" lastIdx="37" clrIdx="4"/>
  <p:cmAuthor id="6" name="Kara Chiev" initials="KC" lastIdx="12" clrIdx="5">
    <p:extLst>
      <p:ext uri="{19B8F6BF-5375-455C-9EA6-DF929625EA0E}">
        <p15:presenceInfo xmlns:p15="http://schemas.microsoft.com/office/powerpoint/2012/main" userId="db4c24ebf93876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9EDF4"/>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23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07" Type="http://schemas.openxmlformats.org/officeDocument/2006/relationships/theme" Target="theme/theme1.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notesMaster" Target="notesMasters/notesMaster1.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tags" Target="tags/tag1.xml"/><Relationship Id="rId108" Type="http://schemas.openxmlformats.org/officeDocument/2006/relationships/tableStyles" Target="tableStyles.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microsoft.com/office/2018/10/relationships/authors" Target="authors.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customXml" Target="../customXml/item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0AF0A-C756-4219-9211-7CD4F8778A91}" type="datetimeFigureOut">
              <a:rPr lang="en-US" smtClean="0"/>
              <a:pPr/>
              <a:t>4/3/2026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E9A0AE-E986-40E7-8F55-A30A2A3AA2FA}" type="slidenum">
              <a:rPr lang="en-US" smtClean="0"/>
              <a:pPr/>
              <a:t>‹#›</a:t>
            </a:fld>
            <a:endParaRPr lang="en-US" dirty="0"/>
          </a:p>
        </p:txBody>
      </p:sp>
    </p:spTree>
    <p:extLst>
      <p:ext uri="{BB962C8B-B14F-4D97-AF65-F5344CB8AC3E}">
        <p14:creationId xmlns:p14="http://schemas.microsoft.com/office/powerpoint/2010/main" val="139576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6703474" y="8366473"/>
            <a:ext cx="84959" cy="185872"/>
          </a:xfrm>
          <a:prstGeom prst="rect">
            <a:avLst/>
          </a:prstGeo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59C82D0B-2745-43F5-A242-79DE1EE6F40C}" type="slidenum">
              <a:rPr lang="en-US" sz="1200" smtClean="0">
                <a:solidFill>
                  <a:prstClr val="black"/>
                </a:solidFill>
              </a:rPr>
              <a:pPr eaLnBrk="1" hangingPunct="1"/>
              <a:t>1</a:t>
            </a:fld>
            <a:endParaRPr lang="en-US" sz="1200" dirty="0">
              <a:solidFill>
                <a:prstClr val="black"/>
              </a:solidFill>
            </a:endParaRPr>
          </a:p>
        </p:txBody>
      </p:sp>
      <p:sp>
        <p:nvSpPr>
          <p:cNvPr id="9219" name="Rectangle 9"/>
          <p:cNvSpPr>
            <a:spLocks noGrp="1" noRot="1" noChangeAspect="1" noChangeArrowheads="1" noTextEdit="1"/>
          </p:cNvSpPr>
          <p:nvPr>
            <p:ph type="sldImg"/>
          </p:nvPr>
        </p:nvSpPr>
        <p:spPr>
          <a:xfrm>
            <a:off x="781050" y="582613"/>
            <a:ext cx="5454650" cy="4090987"/>
          </a:xfrm>
          <a:ln/>
        </p:spPr>
      </p:sp>
      <p:sp>
        <p:nvSpPr>
          <p:cNvPr id="9220" name="Rectangle 10"/>
          <p:cNvSpPr>
            <a:spLocks noGrp="1" noChangeArrowheads="1"/>
          </p:cNvSpPr>
          <p:nvPr>
            <p:ph type="body" idx="1"/>
          </p:nvPr>
        </p:nvSpPr>
        <p:spPr>
          <a:xfrm>
            <a:off x="590149" y="4687932"/>
            <a:ext cx="6210284" cy="247829"/>
          </a:xfrm>
          <a:noFill/>
        </p:spPr>
        <p:txBody>
          <a:bodyPr/>
          <a:lstStyle/>
          <a:p>
            <a:pPr eaLnBrk="1" hangingPunct="1"/>
            <a:endParaRPr lang="en-US" dirty="0"/>
          </a:p>
        </p:txBody>
      </p:sp>
    </p:spTree>
    <p:extLst>
      <p:ext uri="{BB962C8B-B14F-4D97-AF65-F5344CB8AC3E}">
        <p14:creationId xmlns:p14="http://schemas.microsoft.com/office/powerpoint/2010/main" val="1041337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2AD59-4BA4-37C6-1508-FCB8CBEEF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ACC93-02A9-1753-38AF-4CAD2F93EE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FC4F8-7EFF-0016-5EF0-B6316E1699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DA1756-1A45-F067-22F9-8CC1651CAF50}"/>
              </a:ext>
            </a:extLst>
          </p:cNvPr>
          <p:cNvSpPr>
            <a:spLocks noGrp="1"/>
          </p:cNvSpPr>
          <p:nvPr>
            <p:ph type="sldNum" sz="quarter" idx="5"/>
          </p:nvPr>
        </p:nvSpPr>
        <p:spPr/>
        <p:txBody>
          <a:bodyPr/>
          <a:lstStyle/>
          <a:p>
            <a:pPr>
              <a:defRPr/>
            </a:pPr>
            <a:fld id="{87AE3DAA-91F2-485E-966D-965CA4860340}" type="slidenum">
              <a:rPr lang="en-US" altLang="en-US" smtClean="0"/>
              <a:pPr>
                <a:defRPr/>
              </a:pPr>
              <a:t>18</a:t>
            </a:fld>
            <a:endParaRPr lang="en-US" altLang="en-US" dirty="0"/>
          </a:p>
        </p:txBody>
      </p:sp>
    </p:spTree>
    <p:extLst>
      <p:ext uri="{BB962C8B-B14F-4D97-AF65-F5344CB8AC3E}">
        <p14:creationId xmlns:p14="http://schemas.microsoft.com/office/powerpoint/2010/main" val="1759270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19</a:t>
            </a:fld>
            <a:endParaRPr lang="en-US" altLang="en-US" dirty="0"/>
          </a:p>
        </p:txBody>
      </p:sp>
    </p:spTree>
    <p:extLst>
      <p:ext uri="{BB962C8B-B14F-4D97-AF65-F5344CB8AC3E}">
        <p14:creationId xmlns:p14="http://schemas.microsoft.com/office/powerpoint/2010/main" val="975935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8C80F-8525-8BF8-092C-CD78DE911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839471-ED1F-AA6A-9BD5-C878C99B8E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A70BFF-21CF-A4FF-D31C-719E2CB2FA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594470-4721-2DA3-B166-23386094A6BE}"/>
              </a:ext>
            </a:extLst>
          </p:cNvPr>
          <p:cNvSpPr>
            <a:spLocks noGrp="1"/>
          </p:cNvSpPr>
          <p:nvPr>
            <p:ph type="sldNum" sz="quarter" idx="5"/>
          </p:nvPr>
        </p:nvSpPr>
        <p:spPr/>
        <p:txBody>
          <a:bodyPr/>
          <a:lstStyle/>
          <a:p>
            <a:pPr>
              <a:defRPr/>
            </a:pPr>
            <a:fld id="{87AE3DAA-91F2-485E-966D-965CA4860340}" type="slidenum">
              <a:rPr lang="en-US" altLang="en-US" smtClean="0"/>
              <a:pPr>
                <a:defRPr/>
              </a:pPr>
              <a:t>20</a:t>
            </a:fld>
            <a:endParaRPr lang="en-US" altLang="en-US" dirty="0"/>
          </a:p>
        </p:txBody>
      </p:sp>
    </p:spTree>
    <p:extLst>
      <p:ext uri="{BB962C8B-B14F-4D97-AF65-F5344CB8AC3E}">
        <p14:creationId xmlns:p14="http://schemas.microsoft.com/office/powerpoint/2010/main" val="3226949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21</a:t>
            </a:fld>
            <a:endParaRPr lang="en-US" altLang="en-US" dirty="0"/>
          </a:p>
        </p:txBody>
      </p:sp>
    </p:spTree>
    <p:extLst>
      <p:ext uri="{BB962C8B-B14F-4D97-AF65-F5344CB8AC3E}">
        <p14:creationId xmlns:p14="http://schemas.microsoft.com/office/powerpoint/2010/main" val="1813824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24</a:t>
            </a:fld>
            <a:endParaRPr lang="en-US" altLang="en-US" dirty="0"/>
          </a:p>
        </p:txBody>
      </p:sp>
    </p:spTree>
    <p:extLst>
      <p:ext uri="{BB962C8B-B14F-4D97-AF65-F5344CB8AC3E}">
        <p14:creationId xmlns:p14="http://schemas.microsoft.com/office/powerpoint/2010/main" val="38446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98769"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98769"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99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4007"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84007"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99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0B0D8-1F3E-4324-BF74-A80D0BB4C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29401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9A0AE-E986-40E7-8F55-A30A2A3AA2FA}" type="slidenum">
              <a:rPr lang="en-US" smtClean="0"/>
              <a:pPr/>
              <a:t>55</a:t>
            </a:fld>
            <a:endParaRPr lang="en-US" dirty="0"/>
          </a:p>
        </p:txBody>
      </p:sp>
    </p:spTree>
    <p:extLst>
      <p:ext uri="{BB962C8B-B14F-4D97-AF65-F5344CB8AC3E}">
        <p14:creationId xmlns:p14="http://schemas.microsoft.com/office/powerpoint/2010/main" val="939468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9A0AE-E986-40E7-8F55-A30A2A3AA2FA}" type="slidenum">
              <a:rPr lang="en-US" smtClean="0"/>
              <a:pPr/>
              <a:t>56</a:t>
            </a:fld>
            <a:endParaRPr lang="en-US" dirty="0"/>
          </a:p>
        </p:txBody>
      </p:sp>
    </p:spTree>
    <p:extLst>
      <p:ext uri="{BB962C8B-B14F-4D97-AF65-F5344CB8AC3E}">
        <p14:creationId xmlns:p14="http://schemas.microsoft.com/office/powerpoint/2010/main" val="424377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7CFA6F4-A289-4A2F-9FA6-98A77D3A56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587C6D6C-235F-4BFC-84E7-E05ED72E08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661537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0B0D8-1F3E-4324-BF74-A80D0BB4C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3944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0B0D8-1F3E-4324-BF74-A80D0BB4C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9714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0B0D8-1F3E-4324-BF74-A80D0BB4C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1005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0B0D8-1F3E-4324-BF74-A80D0BB4C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10297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0B0D8-1F3E-4324-BF74-A80D0BB4C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748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0B0D8-1F3E-4324-BF74-A80D0BB4C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5178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0B0D8-1F3E-4324-BF74-A80D0BB4C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4522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0B0D8-1F3E-4324-BF74-A80D0BB4C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3016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0B0D8-1F3E-4324-BF74-A80D0BB4C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684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0B0D8-1F3E-4324-BF74-A80D0BB4C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467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8266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smtClean="0">
                <a:ln>
                  <a:noFill/>
                </a:ln>
                <a:solidFill>
                  <a:prstClr val="black"/>
                </a:solidFill>
                <a:effectLst/>
                <a:uLnTx/>
                <a:uFillTx/>
                <a:latin typeface="Calibri"/>
                <a:ea typeface="MS PGothic" pitchFamily="34" charset="-128"/>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S PGothic" pitchFamily="34" charset="-128"/>
              <a:cs typeface="Arial" charset="0"/>
            </a:endParaRPr>
          </a:p>
        </p:txBody>
      </p:sp>
    </p:spTree>
    <p:extLst>
      <p:ext uri="{BB962C8B-B14F-4D97-AF65-F5344CB8AC3E}">
        <p14:creationId xmlns:p14="http://schemas.microsoft.com/office/powerpoint/2010/main" val="255934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457325" y="1181100"/>
            <a:ext cx="4251325" cy="3189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71450" indent="-296711" eaLnBrk="0" hangingPunct="0">
              <a:defRPr>
                <a:solidFill>
                  <a:schemeClr val="tx1"/>
                </a:solidFill>
                <a:latin typeface="Verdana" panose="020B0604030504040204" pitchFamily="34" charset="0"/>
                <a:cs typeface="Arial" panose="020B0604020202020204" pitchFamily="34" charset="0"/>
              </a:defRPr>
            </a:lvl2pPr>
            <a:lvl3pPr marL="1186847" indent="-237369" eaLnBrk="0" hangingPunct="0">
              <a:defRPr>
                <a:solidFill>
                  <a:schemeClr val="tx1"/>
                </a:solidFill>
                <a:latin typeface="Verdana" panose="020B0604030504040204" pitchFamily="34" charset="0"/>
                <a:cs typeface="Arial" panose="020B0604020202020204" pitchFamily="34" charset="0"/>
              </a:defRPr>
            </a:lvl3pPr>
            <a:lvl4pPr marL="1661585" indent="-237369" eaLnBrk="0" hangingPunct="0">
              <a:defRPr>
                <a:solidFill>
                  <a:schemeClr val="tx1"/>
                </a:solidFill>
                <a:latin typeface="Verdana" panose="020B0604030504040204" pitchFamily="34" charset="0"/>
                <a:cs typeface="Arial" panose="020B0604020202020204" pitchFamily="34" charset="0"/>
              </a:defRPr>
            </a:lvl4pPr>
            <a:lvl5pPr marL="2136324" indent="-237369" eaLnBrk="0" hangingPunct="0">
              <a:defRPr>
                <a:solidFill>
                  <a:schemeClr val="tx1"/>
                </a:solidFill>
                <a:latin typeface="Verdana" panose="020B0604030504040204" pitchFamily="34" charset="0"/>
                <a:cs typeface="Arial" panose="020B0604020202020204" pitchFamily="34" charset="0"/>
              </a:defRPr>
            </a:lvl5pPr>
            <a:lvl6pPr marL="2611062" indent="-23736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85801" indent="-23736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560540" indent="-23736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4035279" indent="-23736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9E87B0D-30C4-4C14-91C9-1E9C80D02FF9}" type="slidenum">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itchFamily="34"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639300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9A0AE-E986-40E7-8F55-A30A2A3AA2FA}" type="slidenum">
              <a:rPr lang="en-US" smtClean="0"/>
              <a:pPr/>
              <a:t>88</a:t>
            </a:fld>
            <a:endParaRPr lang="en-US" dirty="0"/>
          </a:p>
        </p:txBody>
      </p:sp>
    </p:spTree>
    <p:extLst>
      <p:ext uri="{BB962C8B-B14F-4D97-AF65-F5344CB8AC3E}">
        <p14:creationId xmlns:p14="http://schemas.microsoft.com/office/powerpoint/2010/main" val="163197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smtClean="0">
                <a:ln>
                  <a:noFill/>
                </a:ln>
                <a:solidFill>
                  <a:prstClr val="black"/>
                </a:solidFill>
                <a:effectLst/>
                <a:uLnTx/>
                <a:uFillTx/>
                <a:latin typeface="Calibri"/>
                <a:ea typeface="MS PGothic" pitchFamily="34" charset="-128"/>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alibri"/>
              <a:ea typeface="MS PGothic" pitchFamily="34" charset="-128"/>
              <a:cs typeface="Arial" charset="0"/>
            </a:endParaRPr>
          </a:p>
        </p:txBody>
      </p:sp>
    </p:spTree>
    <p:extLst>
      <p:ext uri="{BB962C8B-B14F-4D97-AF65-F5344CB8AC3E}">
        <p14:creationId xmlns:p14="http://schemas.microsoft.com/office/powerpoint/2010/main" val="4118483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7AE3DAA-91F2-485E-966D-965CA4860340}"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860711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42975"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1146388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D8946-9AD1-4DDB-631C-3E51284D3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9223F-C19F-E58C-45BA-1E657BECB3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530C90-97BE-7535-7DC5-5AEE0D8FD9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F1AE12-D4C9-8E8C-FB1D-E480F79EB63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0B0D8-1F3E-4324-BF74-A80D0BB4C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66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0B0D8-1F3E-4324-BF74-A80D0BB4C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709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24E1F4-4FEF-4A75-9A5A-52FED9225D7C}" type="slidenum">
              <a:rPr kumimoji="0" lang="en-US" sz="1200" b="0" i="0" u="none" strike="noStrike" kern="1200" cap="none" spc="0" normalizeH="0" baseline="0" noProof="0" smtClean="0">
                <a:ln>
                  <a:noFill/>
                </a:ln>
                <a:solidFill>
                  <a:prstClr val="black"/>
                </a:solidFill>
                <a:effectLst/>
                <a:uLnTx/>
                <a:uFillTx/>
                <a:latin typeface="Calibri"/>
                <a:ea typeface="MS PGothic" pitchFamily="34" charset="-128"/>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S PGothic" pitchFamily="34" charset="-128"/>
              <a:cs typeface="Arial" charset="0"/>
            </a:endParaRPr>
          </a:p>
        </p:txBody>
      </p:sp>
    </p:spTree>
    <p:extLst>
      <p:ext uri="{BB962C8B-B14F-4D97-AF65-F5344CB8AC3E}">
        <p14:creationId xmlns:p14="http://schemas.microsoft.com/office/powerpoint/2010/main" val="3816319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C038E-2A1C-63DC-F3B1-42B43EA2A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11732-46D2-95F9-72C3-969E43C1D8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0D5E7-8FCA-6BD8-AF13-3959D590A6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3C85B1-2CA8-E2E0-B742-D1F5991374E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24E1F4-4FEF-4A75-9A5A-52FED9225D7C}" type="slidenum">
              <a:rPr kumimoji="0" lang="en-US" sz="1200" b="0" i="0" u="none" strike="noStrike" kern="1200" cap="none" spc="0" normalizeH="0" baseline="0" noProof="0" smtClean="0">
                <a:ln>
                  <a:noFill/>
                </a:ln>
                <a:solidFill>
                  <a:prstClr val="black"/>
                </a:solidFill>
                <a:effectLst/>
                <a:uLnTx/>
                <a:uFillTx/>
                <a:latin typeface="Calibri"/>
                <a:ea typeface="MS PGothic" pitchFamily="34" charset="-128"/>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S PGothic" pitchFamily="34" charset="-128"/>
              <a:cs typeface="Arial" charset="0"/>
            </a:endParaRPr>
          </a:p>
        </p:txBody>
      </p:sp>
    </p:spTree>
    <p:extLst>
      <p:ext uri="{BB962C8B-B14F-4D97-AF65-F5344CB8AC3E}">
        <p14:creationId xmlns:p14="http://schemas.microsoft.com/office/powerpoint/2010/main" val="2431855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79146-2008-3361-A768-35A8A315D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16A36-9303-4C52-EEA8-B766B3D6C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DC1F11-FA93-F65C-E3B3-BD4DE90C16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653177-AA07-EC19-82E0-FE0CA406577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24E1F4-4FEF-4A75-9A5A-52FED9225D7C}" type="slidenum">
              <a:rPr kumimoji="0" lang="en-US" sz="1200" b="0" i="0" u="none" strike="noStrike" kern="1200" cap="none" spc="0" normalizeH="0" baseline="0" noProof="0" smtClean="0">
                <a:ln>
                  <a:noFill/>
                </a:ln>
                <a:solidFill>
                  <a:prstClr val="black"/>
                </a:solidFill>
                <a:effectLst/>
                <a:uLnTx/>
                <a:uFillTx/>
                <a:latin typeface="Calibri"/>
                <a:ea typeface="MS PGothic" pitchFamily="34" charset="-128"/>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S PGothic" pitchFamily="34" charset="-128"/>
              <a:cs typeface="Arial" charset="0"/>
            </a:endParaRPr>
          </a:p>
        </p:txBody>
      </p:sp>
    </p:spTree>
    <p:extLst>
      <p:ext uri="{BB962C8B-B14F-4D97-AF65-F5344CB8AC3E}">
        <p14:creationId xmlns:p14="http://schemas.microsoft.com/office/powerpoint/2010/main" val="1166647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0FDFA2-4BFD-47E4-8C6A-84A72A411B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273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ags" Target="../tags/tag15.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AF2DF103-B7B0-4B7A-837C-DA90EDF59405}" type="datetime1">
              <a:rPr lang="en-US" smtClean="0"/>
              <a:t>4/3/2026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solidFill>
                  <a:schemeClr val="accent5">
                    <a:lumMod val="50000"/>
                  </a:schemeClr>
                </a:solidFill>
              </a:defRPr>
            </a:lvl1pPr>
          </a:lstStyle>
          <a:p>
            <a:pPr>
              <a:defRPr/>
            </a:pPr>
            <a:fld id="{815A0231-9940-4863-B13E-2164784B5DAF}" type="slidenum">
              <a:rPr lang="en-US" altLang="en-US" smtClean="0"/>
              <a:pPr>
                <a:defRPr/>
              </a:pPr>
              <a:t>‹#›</a:t>
            </a:fld>
            <a:endParaRPr lang="en-US" alt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00853"/>
            <a:ext cx="1905000" cy="942147"/>
          </a:xfrm>
          <a:prstGeom prst="rect">
            <a:avLst/>
          </a:prstGeom>
        </p:spPr>
      </p:pic>
    </p:spTree>
    <p:custDataLst>
      <p:tags r:id="rId1"/>
    </p:custDataLst>
    <p:extLst>
      <p:ext uri="{BB962C8B-B14F-4D97-AF65-F5344CB8AC3E}">
        <p14:creationId xmlns:p14="http://schemas.microsoft.com/office/powerpoint/2010/main" val="167346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FCDCAA-9CC9-46E5-B207-298E80BE403F}"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E1A7BE-CAD9-4992-B6B4-054C1A06DBEB}" type="slidenum">
              <a:rPr lang="en-US" altLang="en-US"/>
              <a:pPr>
                <a:defRPr/>
              </a:pPr>
              <a:t>‹#›</a:t>
            </a:fld>
            <a:endParaRPr lang="en-US" altLang="en-US" dirty="0"/>
          </a:p>
        </p:txBody>
      </p:sp>
    </p:spTree>
    <p:extLst>
      <p:ext uri="{BB962C8B-B14F-4D97-AF65-F5344CB8AC3E}">
        <p14:creationId xmlns:p14="http://schemas.microsoft.com/office/powerpoint/2010/main" val="381019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DC3616-9122-47AC-9712-FBD7CC27DF16}"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387572-65F5-4A15-AFB0-E08FFA02A4C7}" type="slidenum">
              <a:rPr lang="en-US" altLang="en-US"/>
              <a:pPr>
                <a:defRPr/>
              </a:pPr>
              <a:t>‹#›</a:t>
            </a:fld>
            <a:endParaRPr lang="en-US" altLang="en-US" dirty="0"/>
          </a:p>
        </p:txBody>
      </p:sp>
    </p:spTree>
    <p:extLst>
      <p:ext uri="{BB962C8B-B14F-4D97-AF65-F5344CB8AC3E}">
        <p14:creationId xmlns:p14="http://schemas.microsoft.com/office/powerpoint/2010/main" val="361042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6400800" cy="71596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8C347BB5-D327-4DF8-8D76-49D86E275042}"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DD6E3BA-0B8E-4F8A-8CD8-F939A68D284F}" type="slidenum">
              <a:rPr lang="en-US" altLang="en-US"/>
              <a:pPr>
                <a:defRPr/>
              </a:pPr>
              <a:t>‹#›</a:t>
            </a:fld>
            <a:endParaRPr lang="en-US" altLang="en-US" dirty="0"/>
          </a:p>
        </p:txBody>
      </p:sp>
    </p:spTree>
    <p:custDataLst>
      <p:tags r:id="rId1"/>
    </p:custDataLst>
    <p:extLst>
      <p:ext uri="{BB962C8B-B14F-4D97-AF65-F5344CB8AC3E}">
        <p14:creationId xmlns:p14="http://schemas.microsoft.com/office/powerpoint/2010/main" val="3473625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73CE89-9D76-4548-A0FE-91260535A0E5}" type="datetime1">
              <a:rPr lang="en-US" smtClean="0"/>
              <a:t>4/3/2026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dirty="0"/>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570018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7" name="Picture 6" descr="g637416508_HD.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28651" y="2088037"/>
            <a:ext cx="5011574" cy="1549816"/>
          </a:xfrm>
          <a:noFill/>
        </p:spPr>
        <p:txBody>
          <a:bodyPr vert="horz" lIns="91440" tIns="45720" rIns="91440" bIns="45720" anchor="t" anchorCtr="0">
            <a:noAutofit/>
          </a:bodyPr>
          <a:lstStyle>
            <a:lvl1pPr algn="l">
              <a:lnSpc>
                <a:spcPct val="90000"/>
              </a:lnSpc>
              <a:defRPr sz="4500" b="1" i="0" cap="all" baseline="0">
                <a:solidFill>
                  <a:schemeClr val="tx1"/>
                </a:solidFill>
                <a:latin typeface="Arial" charset="0"/>
                <a:ea typeface="Arial" charset="0"/>
                <a:cs typeface="Arial" charset="0"/>
              </a:defRPr>
            </a:lvl1pPr>
          </a:lstStyle>
          <a:p>
            <a:r>
              <a:rPr lang="en-US"/>
              <a:t>Click to edit Master title </a:t>
            </a:r>
          </a:p>
        </p:txBody>
      </p:sp>
      <p:sp>
        <p:nvSpPr>
          <p:cNvPr id="3" name="Subtitle 2"/>
          <p:cNvSpPr>
            <a:spLocks noGrp="1"/>
          </p:cNvSpPr>
          <p:nvPr>
            <p:ph type="subTitle" idx="1"/>
          </p:nvPr>
        </p:nvSpPr>
        <p:spPr>
          <a:xfrm>
            <a:off x="628651" y="3813110"/>
            <a:ext cx="5011574" cy="641488"/>
          </a:xfrm>
          <a:noFill/>
        </p:spPr>
        <p:txBody>
          <a:bodyPr vert="horz" lIns="91440" tIns="45720" rIns="91440" bIns="45720" anchor="t" anchorCtr="0">
            <a:noAutofit/>
          </a:bodyPr>
          <a:lstStyle>
            <a:lvl1pPr marL="0" indent="0" algn="l">
              <a:lnSpc>
                <a:spcPct val="90000"/>
              </a:lnSpc>
              <a:spcBef>
                <a:spcPts val="0"/>
              </a:spcBef>
              <a:buNone/>
              <a:defRPr sz="1800" b="0" i="0">
                <a:solidFill>
                  <a:schemeClr val="tx1"/>
                </a:solidFill>
                <a:latin typeface="Arial" charset="0"/>
                <a:ea typeface="Arial" charset="0"/>
                <a:cs typeface="Arial" charset="0"/>
              </a:defRPr>
            </a:lvl1pPr>
            <a:lvl2pPr marL="342830" indent="0" algn="ctr">
              <a:buNone/>
              <a:defRPr sz="1500"/>
            </a:lvl2pPr>
            <a:lvl3pPr marL="685664" indent="0" algn="ctr">
              <a:buNone/>
              <a:defRPr sz="135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a:t>Click to edit Master subtitle style</a:t>
            </a:r>
          </a:p>
        </p:txBody>
      </p:sp>
      <p:pic>
        <p:nvPicPr>
          <p:cNvPr id="4" name="Picture 3"/>
          <p:cNvPicPr>
            <a:picLocks noChangeAspect="1"/>
          </p:cNvPicPr>
          <p:nvPr userDrawn="1"/>
        </p:nvPicPr>
        <p:blipFill>
          <a:blip r:embed="rId3" cstate="print"/>
          <a:stretch>
            <a:fillRect/>
          </a:stretch>
        </p:blipFill>
        <p:spPr>
          <a:xfrm>
            <a:off x="737401" y="1088039"/>
            <a:ext cx="1229842" cy="262985"/>
          </a:xfrm>
          <a:prstGeom prst="rect">
            <a:avLst/>
          </a:prstGeom>
        </p:spPr>
      </p:pic>
      <p:sp>
        <p:nvSpPr>
          <p:cNvPr id="8" name="Text Placeholder 7"/>
          <p:cNvSpPr>
            <a:spLocks noGrp="1"/>
          </p:cNvSpPr>
          <p:nvPr>
            <p:ph type="body" sz="quarter" idx="11" hasCustomPrompt="1"/>
          </p:nvPr>
        </p:nvSpPr>
        <p:spPr>
          <a:xfrm>
            <a:off x="628651" y="5029269"/>
            <a:ext cx="3269456" cy="317500"/>
          </a:xfrm>
          <a:noFill/>
        </p:spPr>
        <p:txBody>
          <a:bodyPr vert="horz" lIns="91440" tIns="45720" rIns="91440" bIns="45720" rtlCol="0" anchor="ctr" anchorCtr="0">
            <a:noAutofit/>
          </a:bodyPr>
          <a:lstStyle>
            <a:lvl1pPr>
              <a:defRPr lang="en-US" sz="1050" b="0" i="0" dirty="0">
                <a:solidFill>
                  <a:schemeClr val="tx1"/>
                </a:solidFill>
              </a:defRPr>
            </a:lvl1pPr>
          </a:lstStyle>
          <a:p>
            <a:pPr marL="0" lvl="0" indent="0">
              <a:lnSpc>
                <a:spcPct val="90000"/>
              </a:lnSpc>
              <a:spcBef>
                <a:spcPts val="0"/>
              </a:spcBef>
              <a:buNone/>
            </a:pPr>
            <a:r>
              <a:rPr lang="en-US"/>
              <a:t>Date</a:t>
            </a:r>
          </a:p>
        </p:txBody>
      </p:sp>
    </p:spTree>
    <p:extLst>
      <p:ext uri="{BB962C8B-B14F-4D97-AF65-F5344CB8AC3E}">
        <p14:creationId xmlns:p14="http://schemas.microsoft.com/office/powerpoint/2010/main" val="19326763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5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28651" y="2088037"/>
            <a:ext cx="5011574" cy="1549816"/>
          </a:xfrm>
          <a:noFill/>
        </p:spPr>
        <p:txBody>
          <a:bodyPr vert="horz" lIns="91440" tIns="45720" rIns="91440" bIns="45720" anchor="t" anchorCtr="0">
            <a:noAutofit/>
          </a:bodyPr>
          <a:lstStyle>
            <a:lvl1pPr algn="l">
              <a:lnSpc>
                <a:spcPct val="90000"/>
              </a:lnSpc>
              <a:defRPr sz="4500" b="1" i="0" cap="all" baseline="0">
                <a:solidFill>
                  <a:schemeClr val="tx1"/>
                </a:solidFill>
                <a:latin typeface="Arial" charset="0"/>
                <a:ea typeface="Arial" charset="0"/>
                <a:cs typeface="Arial" charset="0"/>
              </a:defRPr>
            </a:lvl1pPr>
          </a:lstStyle>
          <a:p>
            <a:r>
              <a:rPr lang="en-US"/>
              <a:t>Click to edit Master title </a:t>
            </a:r>
          </a:p>
        </p:txBody>
      </p:sp>
      <p:sp>
        <p:nvSpPr>
          <p:cNvPr id="3" name="Subtitle 2"/>
          <p:cNvSpPr>
            <a:spLocks noGrp="1"/>
          </p:cNvSpPr>
          <p:nvPr>
            <p:ph type="subTitle" idx="1"/>
          </p:nvPr>
        </p:nvSpPr>
        <p:spPr>
          <a:xfrm>
            <a:off x="628651" y="3813110"/>
            <a:ext cx="5011574" cy="641488"/>
          </a:xfrm>
          <a:noFill/>
        </p:spPr>
        <p:txBody>
          <a:bodyPr vert="horz" lIns="91440" tIns="45720" rIns="91440" bIns="45720" anchor="t" anchorCtr="0">
            <a:noAutofit/>
          </a:bodyPr>
          <a:lstStyle>
            <a:lvl1pPr marL="0" indent="0" algn="l">
              <a:lnSpc>
                <a:spcPct val="90000"/>
              </a:lnSpc>
              <a:spcBef>
                <a:spcPts val="0"/>
              </a:spcBef>
              <a:buNone/>
              <a:defRPr sz="1800" b="0" i="0">
                <a:solidFill>
                  <a:schemeClr val="tx1"/>
                </a:solidFill>
                <a:latin typeface="Arial" charset="0"/>
                <a:ea typeface="Arial" charset="0"/>
                <a:cs typeface="Arial" charset="0"/>
              </a:defRPr>
            </a:lvl1pPr>
            <a:lvl2pPr marL="342830" indent="0" algn="ctr">
              <a:buNone/>
              <a:defRPr sz="1500"/>
            </a:lvl2pPr>
            <a:lvl3pPr marL="685664" indent="0" algn="ctr">
              <a:buNone/>
              <a:defRPr sz="135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a:t>Click to edit Master subtitle style</a:t>
            </a:r>
          </a:p>
        </p:txBody>
      </p:sp>
      <p:pic>
        <p:nvPicPr>
          <p:cNvPr id="4" name="Picture 3"/>
          <p:cNvPicPr>
            <a:picLocks noChangeAspect="1"/>
          </p:cNvPicPr>
          <p:nvPr userDrawn="1"/>
        </p:nvPicPr>
        <p:blipFill>
          <a:blip r:embed="rId3" cstate="print"/>
          <a:stretch>
            <a:fillRect/>
          </a:stretch>
        </p:blipFill>
        <p:spPr>
          <a:xfrm>
            <a:off x="737401" y="1088039"/>
            <a:ext cx="1229842" cy="262985"/>
          </a:xfrm>
          <a:prstGeom prst="rect">
            <a:avLst/>
          </a:prstGeom>
        </p:spPr>
      </p:pic>
      <p:sp>
        <p:nvSpPr>
          <p:cNvPr id="8" name="Text Placeholder 7"/>
          <p:cNvSpPr>
            <a:spLocks noGrp="1"/>
          </p:cNvSpPr>
          <p:nvPr>
            <p:ph type="body" sz="quarter" idx="11" hasCustomPrompt="1"/>
          </p:nvPr>
        </p:nvSpPr>
        <p:spPr>
          <a:xfrm>
            <a:off x="628651" y="5029269"/>
            <a:ext cx="3269456" cy="317500"/>
          </a:xfrm>
          <a:noFill/>
        </p:spPr>
        <p:txBody>
          <a:bodyPr vert="horz" lIns="91440" tIns="45720" rIns="91440" bIns="45720" rtlCol="0" anchor="ctr" anchorCtr="0">
            <a:noAutofit/>
          </a:bodyPr>
          <a:lstStyle>
            <a:lvl1pPr>
              <a:defRPr lang="en-US" sz="1050" b="0" i="0" dirty="0">
                <a:solidFill>
                  <a:schemeClr val="tx1"/>
                </a:solidFill>
              </a:defRPr>
            </a:lvl1pPr>
          </a:lstStyle>
          <a:p>
            <a:pPr marL="0" lvl="0" indent="0">
              <a:lnSpc>
                <a:spcPct val="90000"/>
              </a:lnSpc>
              <a:spcBef>
                <a:spcPts val="0"/>
              </a:spcBef>
              <a:buNone/>
            </a:pPr>
            <a:r>
              <a:rPr lang="en-US"/>
              <a:t>Date</a:t>
            </a:r>
          </a:p>
        </p:txBody>
      </p:sp>
    </p:spTree>
    <p:extLst>
      <p:ext uri="{BB962C8B-B14F-4D97-AF65-F5344CB8AC3E}">
        <p14:creationId xmlns:p14="http://schemas.microsoft.com/office/powerpoint/2010/main" val="7125510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5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Ref idx="1001">
        <a:schemeClr val="bg1"/>
      </p:bgRef>
    </p:bg>
    <p:spTree>
      <p:nvGrpSpPr>
        <p:cNvPr id="1" name=""/>
        <p:cNvGrpSpPr/>
        <p:nvPr/>
      </p:nvGrpSpPr>
      <p:grpSpPr>
        <a:xfrm>
          <a:off x="0" y="0"/>
          <a:ext cx="0" cy="0"/>
          <a:chOff x="0" y="0"/>
          <a:chExt cx="0" cy="0"/>
        </a:xfrm>
      </p:grpSpPr>
      <p:pic>
        <p:nvPicPr>
          <p:cNvPr id="6" name="Picture 5" descr="t516042120_HD.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28651" y="2088037"/>
            <a:ext cx="5011574" cy="1549816"/>
          </a:xfrm>
          <a:noFill/>
        </p:spPr>
        <p:txBody>
          <a:bodyPr vert="horz" lIns="91440" tIns="45720" rIns="91440" bIns="45720" anchor="t" anchorCtr="0">
            <a:noAutofit/>
          </a:bodyPr>
          <a:lstStyle>
            <a:lvl1pPr algn="l">
              <a:lnSpc>
                <a:spcPct val="90000"/>
              </a:lnSpc>
              <a:defRPr sz="4500" b="1" i="0" cap="all" baseline="0">
                <a:solidFill>
                  <a:schemeClr val="tx1"/>
                </a:solidFill>
                <a:latin typeface="Arial" charset="0"/>
                <a:ea typeface="Arial" charset="0"/>
                <a:cs typeface="Arial" charset="0"/>
              </a:defRPr>
            </a:lvl1pPr>
          </a:lstStyle>
          <a:p>
            <a:r>
              <a:rPr lang="en-US"/>
              <a:t>Click to edit Master title </a:t>
            </a:r>
          </a:p>
        </p:txBody>
      </p:sp>
      <p:sp>
        <p:nvSpPr>
          <p:cNvPr id="3" name="Subtitle 2"/>
          <p:cNvSpPr>
            <a:spLocks noGrp="1"/>
          </p:cNvSpPr>
          <p:nvPr>
            <p:ph type="subTitle" idx="1"/>
          </p:nvPr>
        </p:nvSpPr>
        <p:spPr>
          <a:xfrm>
            <a:off x="628651" y="3813110"/>
            <a:ext cx="5011574" cy="641488"/>
          </a:xfrm>
          <a:noFill/>
        </p:spPr>
        <p:txBody>
          <a:bodyPr vert="horz" lIns="91440" tIns="45720" rIns="91440" bIns="45720" anchor="t" anchorCtr="0">
            <a:noAutofit/>
          </a:bodyPr>
          <a:lstStyle>
            <a:lvl1pPr marL="0" indent="0" algn="l">
              <a:lnSpc>
                <a:spcPct val="90000"/>
              </a:lnSpc>
              <a:spcBef>
                <a:spcPts val="0"/>
              </a:spcBef>
              <a:buNone/>
              <a:defRPr sz="1800" b="0" i="0">
                <a:solidFill>
                  <a:schemeClr val="tx1"/>
                </a:solidFill>
                <a:latin typeface="Arial" charset="0"/>
                <a:ea typeface="Arial" charset="0"/>
                <a:cs typeface="Arial" charset="0"/>
              </a:defRPr>
            </a:lvl1pPr>
            <a:lvl2pPr marL="342830" indent="0" algn="ctr">
              <a:buNone/>
              <a:defRPr sz="1500"/>
            </a:lvl2pPr>
            <a:lvl3pPr marL="685664" indent="0" algn="ctr">
              <a:buNone/>
              <a:defRPr sz="135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a:t>Click to edit Master subtitle style</a:t>
            </a:r>
          </a:p>
        </p:txBody>
      </p:sp>
      <p:pic>
        <p:nvPicPr>
          <p:cNvPr id="4" name="Picture 3"/>
          <p:cNvPicPr>
            <a:picLocks noChangeAspect="1"/>
          </p:cNvPicPr>
          <p:nvPr userDrawn="1"/>
        </p:nvPicPr>
        <p:blipFill>
          <a:blip r:embed="rId3" cstate="print"/>
          <a:stretch>
            <a:fillRect/>
          </a:stretch>
        </p:blipFill>
        <p:spPr>
          <a:xfrm>
            <a:off x="737401" y="1088039"/>
            <a:ext cx="1229842" cy="262985"/>
          </a:xfrm>
          <a:prstGeom prst="rect">
            <a:avLst/>
          </a:prstGeom>
        </p:spPr>
      </p:pic>
      <p:sp>
        <p:nvSpPr>
          <p:cNvPr id="8" name="Text Placeholder 7"/>
          <p:cNvSpPr>
            <a:spLocks noGrp="1"/>
          </p:cNvSpPr>
          <p:nvPr>
            <p:ph type="body" sz="quarter" idx="11" hasCustomPrompt="1"/>
          </p:nvPr>
        </p:nvSpPr>
        <p:spPr>
          <a:xfrm>
            <a:off x="628651" y="5029269"/>
            <a:ext cx="3269456" cy="317500"/>
          </a:xfrm>
          <a:noFill/>
        </p:spPr>
        <p:txBody>
          <a:bodyPr vert="horz" lIns="91440" tIns="45720" rIns="91440" bIns="45720" rtlCol="0" anchor="ctr" anchorCtr="0">
            <a:noAutofit/>
          </a:bodyPr>
          <a:lstStyle>
            <a:lvl1pPr>
              <a:defRPr lang="en-US" sz="1050" b="0" i="0" dirty="0">
                <a:solidFill>
                  <a:schemeClr val="tx1"/>
                </a:solidFill>
              </a:defRPr>
            </a:lvl1pPr>
          </a:lstStyle>
          <a:p>
            <a:pPr marL="0" lvl="0" indent="0">
              <a:lnSpc>
                <a:spcPct val="90000"/>
              </a:lnSpc>
              <a:spcBef>
                <a:spcPts val="0"/>
              </a:spcBef>
              <a:buNone/>
            </a:pPr>
            <a:r>
              <a:rPr lang="en-US"/>
              <a:t>Date</a:t>
            </a:r>
          </a:p>
        </p:txBody>
      </p:sp>
    </p:spTree>
    <p:extLst>
      <p:ext uri="{BB962C8B-B14F-4D97-AF65-F5344CB8AC3E}">
        <p14:creationId xmlns:p14="http://schemas.microsoft.com/office/powerpoint/2010/main" val="32086794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5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mper">
    <p:bg>
      <p:bgPr>
        <a:solidFill>
          <a:schemeClr val="bg1"/>
        </a:solidFill>
        <a:effectLst/>
      </p:bgPr>
    </p:bg>
    <p:spTree>
      <p:nvGrpSpPr>
        <p:cNvPr id="1" name=""/>
        <p:cNvGrpSpPr/>
        <p:nvPr/>
      </p:nvGrpSpPr>
      <p:grpSpPr>
        <a:xfrm>
          <a:off x="0" y="0"/>
          <a:ext cx="0" cy="0"/>
          <a:chOff x="0" y="0"/>
          <a:chExt cx="0" cy="0"/>
        </a:xfrm>
      </p:grpSpPr>
      <p:pic>
        <p:nvPicPr>
          <p:cNvPr id="4" name="Picture 3" descr="g702545449_H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
            <a:ext cx="9144000" cy="6260623"/>
          </a:xfrm>
          <a:prstGeom prst="rect">
            <a:avLst/>
          </a:prstGeom>
        </p:spPr>
      </p:pic>
      <p:sp>
        <p:nvSpPr>
          <p:cNvPr id="2" name="Title 1"/>
          <p:cNvSpPr>
            <a:spLocks noGrp="1"/>
          </p:cNvSpPr>
          <p:nvPr>
            <p:ph type="ctrTitle" hasCustomPrompt="1"/>
          </p:nvPr>
        </p:nvSpPr>
        <p:spPr>
          <a:xfrm>
            <a:off x="628659" y="475600"/>
            <a:ext cx="6949787" cy="3588826"/>
          </a:xfrm>
        </p:spPr>
        <p:txBody>
          <a:bodyPr vert="horz" anchor="ctr" anchorCtr="0">
            <a:noAutofit/>
          </a:bodyPr>
          <a:lstStyle>
            <a:lvl1pPr algn="l">
              <a:defRPr sz="3750" b="1" i="0" spc="0" baseline="0">
                <a:solidFill>
                  <a:schemeClr val="bg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3821552579"/>
      </p:ext>
    </p:extLst>
  </p:cSld>
  <p:clrMapOvr>
    <a:masterClrMapping/>
  </p:clrMapOvr>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umper">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
            <a:ext cx="9144000" cy="6260623"/>
          </a:xfrm>
          <a:prstGeom prst="rect">
            <a:avLst/>
          </a:prstGeom>
        </p:spPr>
      </p:pic>
      <p:sp>
        <p:nvSpPr>
          <p:cNvPr id="2" name="Title 1"/>
          <p:cNvSpPr>
            <a:spLocks noGrp="1"/>
          </p:cNvSpPr>
          <p:nvPr>
            <p:ph type="ctrTitle" hasCustomPrompt="1"/>
          </p:nvPr>
        </p:nvSpPr>
        <p:spPr>
          <a:xfrm>
            <a:off x="628659" y="475600"/>
            <a:ext cx="6949787" cy="3588826"/>
          </a:xfrm>
        </p:spPr>
        <p:txBody>
          <a:bodyPr vert="horz" anchor="ctr" anchorCtr="0">
            <a:noAutofit/>
          </a:bodyPr>
          <a:lstStyle>
            <a:lvl1pPr algn="l">
              <a:defRPr sz="3750" b="1" i="0" spc="0" baseline="0">
                <a:solidFill>
                  <a:schemeClr val="bg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859785724"/>
      </p:ext>
    </p:extLst>
  </p:cSld>
  <p:clrMapOvr>
    <a:masterClrMapping/>
  </p:clrMapOvr>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umper">
    <p:bg>
      <p:bgPr>
        <a:solidFill>
          <a:schemeClr val="bg1"/>
        </a:solidFill>
        <a:effectLst/>
      </p:bgPr>
    </p:bg>
    <p:spTree>
      <p:nvGrpSpPr>
        <p:cNvPr id="1" name=""/>
        <p:cNvGrpSpPr/>
        <p:nvPr/>
      </p:nvGrpSpPr>
      <p:grpSpPr>
        <a:xfrm>
          <a:off x="0" y="0"/>
          <a:ext cx="0" cy="0"/>
          <a:chOff x="0" y="0"/>
          <a:chExt cx="0" cy="0"/>
        </a:xfrm>
      </p:grpSpPr>
      <p:pic>
        <p:nvPicPr>
          <p:cNvPr id="4" name="Picture 3" descr="t83313303_H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261100"/>
          </a:xfrm>
          <a:prstGeom prst="rect">
            <a:avLst/>
          </a:prstGeom>
        </p:spPr>
      </p:pic>
      <p:sp>
        <p:nvSpPr>
          <p:cNvPr id="2" name="Title 1"/>
          <p:cNvSpPr>
            <a:spLocks noGrp="1"/>
          </p:cNvSpPr>
          <p:nvPr>
            <p:ph type="ctrTitle" hasCustomPrompt="1"/>
          </p:nvPr>
        </p:nvSpPr>
        <p:spPr>
          <a:xfrm>
            <a:off x="628659" y="475600"/>
            <a:ext cx="6949787" cy="3588826"/>
          </a:xfrm>
        </p:spPr>
        <p:txBody>
          <a:bodyPr vert="horz" anchor="ctr" anchorCtr="0">
            <a:noAutofit/>
          </a:bodyPr>
          <a:lstStyle>
            <a:lvl1pPr algn="l">
              <a:defRPr sz="3750" b="1" i="0" spc="0" baseline="0">
                <a:solidFill>
                  <a:schemeClr val="bg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2522550240"/>
      </p:ext>
    </p:extLst>
  </p:cSld>
  <p:clrMapOvr>
    <a:masterClrMapping/>
  </p:clrMapOvr>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53200" cy="838200"/>
          </a:xfrm>
        </p:spPr>
        <p:txBody>
          <a:bodyPr anchor="b" anchorCtr="0"/>
          <a:lstStyle>
            <a:lvl1pPr algn="l">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AD67A5-7836-4D8B-882C-506448843907}"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C3FE04-E715-46F6-B07D-5A234E157AC3}" type="slidenum">
              <a:rPr lang="en-US" altLang="en-US"/>
              <a:pPr>
                <a:defRPr/>
              </a:pPr>
              <a:t>‹#›</a:t>
            </a:fld>
            <a:endParaRPr lang="en-US" altLang="en-US" dirty="0"/>
          </a:p>
        </p:txBody>
      </p:sp>
    </p:spTree>
    <p:extLst>
      <p:ext uri="{BB962C8B-B14F-4D97-AF65-F5344CB8AC3E}">
        <p14:creationId xmlns:p14="http://schemas.microsoft.com/office/powerpoint/2010/main" val="969665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umper, No Photo">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06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628659" y="475600"/>
            <a:ext cx="6949787" cy="3588826"/>
          </a:xfrm>
        </p:spPr>
        <p:txBody>
          <a:bodyPr vert="horz" anchor="ctr" anchorCtr="0">
            <a:noAutofit/>
          </a:bodyPr>
          <a:lstStyle>
            <a:lvl1pPr algn="l">
              <a:defRPr sz="3750" b="1" i="0" cap="all" spc="0" baseline="0">
                <a:solidFill>
                  <a:schemeClr val="bg1"/>
                </a:solidFill>
                <a:latin typeface="Arial" charset="0"/>
                <a:ea typeface="Arial" charset="0"/>
                <a:cs typeface="Arial" charset="0"/>
              </a:defRPr>
            </a:lvl1pPr>
          </a:lstStyle>
          <a:p>
            <a:r>
              <a:rPr lang="en-US"/>
              <a:t>CLICK TO EDIT MASTER TITLE STYLE</a:t>
            </a:r>
          </a:p>
        </p:txBody>
      </p:sp>
    </p:spTree>
    <p:custDataLst>
      <p:tags r:id="rId1"/>
    </p:custDataLst>
    <p:extLst>
      <p:ext uri="{BB962C8B-B14F-4D97-AF65-F5344CB8AC3E}">
        <p14:creationId xmlns:p14="http://schemas.microsoft.com/office/powerpoint/2010/main" val="138272464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Column Checklist, Photo">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788358" y="1728489"/>
            <a:ext cx="6543875" cy="2012167"/>
          </a:xfrm>
        </p:spPr>
        <p:txBody>
          <a:bodyPr/>
          <a:lstStyle/>
          <a:p>
            <a:pPr lvl="0"/>
            <a:r>
              <a:rPr lang="en-US"/>
              <a:t>Click to edit Master text styles</a:t>
            </a:r>
          </a:p>
          <a:p>
            <a:pPr lvl="1"/>
            <a:r>
              <a:rPr lang="en-US"/>
              <a:t>Second level</a:t>
            </a:r>
          </a:p>
        </p:txBody>
      </p:sp>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baseline="0" dirty="0">
                <a:solidFill>
                  <a:schemeClr val="tx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472671287"/>
      </p:ext>
    </p:extLst>
  </p:cSld>
  <p:clrMapOvr>
    <a:masterClrMapping/>
  </p:clrMapOvr>
  <p:extLst>
    <p:ext uri="{DCECCB84-F9BA-43D5-87BE-67443E8EF086}">
      <p15:sldGuideLst xmlns:p15="http://schemas.microsoft.com/office/powerpoint/2012/main">
        <p15:guide id="1" orient="horz" pos="3936">
          <p15:clr>
            <a:srgbClr val="FBAE40"/>
          </p15:clr>
        </p15:guide>
        <p15:guide id="2" orient="horz" pos="25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788351" y="1729471"/>
            <a:ext cx="6545901" cy="1782210"/>
          </a:xfrm>
        </p:spPr>
        <p:txBody>
          <a:bodyPr/>
          <a:lstStyle/>
          <a:p>
            <a:pPr lvl="0"/>
            <a:r>
              <a:rPr lang="en-US"/>
              <a:t>Click to edit Master text styles</a:t>
            </a:r>
          </a:p>
          <a:p>
            <a:pPr lvl="1"/>
            <a:r>
              <a:rPr lang="en-US"/>
              <a:t>Second level</a:t>
            </a:r>
          </a:p>
        </p:txBody>
      </p:sp>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9" y="5819775"/>
            <a:ext cx="9144001" cy="448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Tree>
    <p:extLst>
      <p:ext uri="{BB962C8B-B14F-4D97-AF65-F5344CB8AC3E}">
        <p14:creationId xmlns:p14="http://schemas.microsoft.com/office/powerpoint/2010/main" val="3265961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788350" y="1728938"/>
            <a:ext cx="6546056" cy="2019300"/>
          </a:xfrm>
        </p:spPr>
        <p:txBody>
          <a:bodyPr/>
          <a:lstStyle>
            <a:lvl1pPr>
              <a:defRPr/>
            </a:lvl1pPr>
            <a:lvl3pPr marL="685664" indent="0">
              <a:buNone/>
              <a:defRPr/>
            </a:lvl3pPr>
          </a:lstStyle>
          <a:p>
            <a:pPr lvl="0"/>
            <a:r>
              <a:rPr lang="en-US"/>
              <a:t>Click to edit Master text styles</a:t>
            </a:r>
          </a:p>
          <a:p>
            <a:pPr lvl="1"/>
            <a:r>
              <a:rPr lang="en-US"/>
              <a:t>Second level</a:t>
            </a:r>
          </a:p>
        </p:txBody>
      </p:sp>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9" y="4050503"/>
            <a:ext cx="9144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Tree>
    <p:extLst>
      <p:ext uri="{BB962C8B-B14F-4D97-AF65-F5344CB8AC3E}">
        <p14:creationId xmlns:p14="http://schemas.microsoft.com/office/powerpoint/2010/main" val="1353485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Checklist, Phot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88350" y="1732880"/>
            <a:ext cx="7727156" cy="2030637"/>
          </a:xfrm>
        </p:spPr>
        <p:txBody>
          <a:bodyPr numCol="2" spcCol="228600"/>
          <a:lstStyle>
            <a:lvl1pPr marL="261890" marR="0" indent="-261890" algn="l" defTabSz="685664" rtl="0" eaLnBrk="1" fontAlgn="auto" latinLnBrk="0" hangingPunct="1">
              <a:lnSpc>
                <a:spcPct val="100000"/>
              </a:lnSpc>
              <a:spcBef>
                <a:spcPts val="750"/>
              </a:spcBef>
              <a:spcAft>
                <a:spcPts val="0"/>
              </a:spcAft>
              <a:buClrTx/>
              <a:buSzPct val="115000"/>
              <a:buFontTx/>
              <a:buBlip>
                <a:blip r:embed="rId2"/>
              </a:buBlip>
              <a:tabLst/>
              <a:defRPr/>
            </a:lvl1pPr>
            <a:lvl2pPr>
              <a:defRPr/>
            </a:lvl2pPr>
            <a:lvl5pPr>
              <a:defRPr/>
            </a:lvl5pPr>
          </a:lstStyle>
          <a:p>
            <a:pPr lvl="0"/>
            <a:r>
              <a:rPr lang="en-US"/>
              <a:t>Click to edit Master text styles</a:t>
            </a:r>
          </a:p>
          <a:p>
            <a:pPr lvl="1"/>
            <a:r>
              <a:rPr lang="en-US"/>
              <a:t>Text</a:t>
            </a:r>
          </a:p>
          <a:p>
            <a:pPr lvl="1"/>
            <a:r>
              <a:rPr lang="en-US"/>
              <a:t>Text</a:t>
            </a:r>
          </a:p>
          <a:p>
            <a:pPr lvl="1"/>
            <a:r>
              <a:rPr lang="en-US"/>
              <a:t>Text</a:t>
            </a:r>
          </a:p>
          <a:p>
            <a:pPr lvl="1"/>
            <a:r>
              <a:rPr lang="en-US"/>
              <a:t>Text</a:t>
            </a:r>
          </a:p>
          <a:p>
            <a:pPr marL="261890" marR="0" lvl="0" indent="-261890" algn="l" defTabSz="685664" rtl="0" eaLnBrk="1" fontAlgn="auto" latinLnBrk="0" hangingPunct="1">
              <a:lnSpc>
                <a:spcPct val="100000"/>
              </a:lnSpc>
              <a:spcBef>
                <a:spcPts val="750"/>
              </a:spcBef>
              <a:spcAft>
                <a:spcPts val="0"/>
              </a:spcAft>
              <a:buClrTx/>
              <a:buSzPct val="115000"/>
              <a:buFontTx/>
              <a:buBlip>
                <a:blip r:embed="rId2"/>
              </a:buBlip>
              <a:tabLst/>
              <a:defRPr/>
            </a:pPr>
            <a:r>
              <a:rPr lang="en-US"/>
              <a:t>Click to edit Master text styles</a:t>
            </a:r>
          </a:p>
          <a:p>
            <a:pPr lvl="1"/>
            <a:r>
              <a:rPr lang="en-US"/>
              <a:t>Text</a:t>
            </a:r>
          </a:p>
          <a:p>
            <a:pPr lvl="1"/>
            <a:r>
              <a:rPr lang="en-US"/>
              <a:t>Text</a:t>
            </a:r>
          </a:p>
          <a:p>
            <a:pPr lvl="1"/>
            <a:r>
              <a:rPr lang="en-US"/>
              <a:t>Text</a:t>
            </a:r>
          </a:p>
          <a:p>
            <a:pPr lvl="1"/>
            <a:r>
              <a:rPr lang="en-US"/>
              <a:t>Text</a:t>
            </a:r>
          </a:p>
        </p:txBody>
      </p:sp>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770684955"/>
      </p:ext>
    </p:extLst>
  </p:cSld>
  <p:clrMapOvr>
    <a:masterClrMapping/>
  </p:clrMapOvr>
  <p:extLst>
    <p:ext uri="{DCECCB84-F9BA-43D5-87BE-67443E8EF086}">
      <p15:sldGuideLst xmlns:p15="http://schemas.microsoft.com/office/powerpoint/2012/main">
        <p15:guide id="1" orient="horz" pos="25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9" y="4050503"/>
            <a:ext cx="9144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5" name="Content Placeholder 7"/>
          <p:cNvSpPr>
            <a:spLocks noGrp="1"/>
          </p:cNvSpPr>
          <p:nvPr>
            <p:ph sz="quarter" idx="10"/>
          </p:nvPr>
        </p:nvSpPr>
        <p:spPr>
          <a:xfrm>
            <a:off x="788350" y="1732880"/>
            <a:ext cx="7727156" cy="2030637"/>
          </a:xfrm>
        </p:spPr>
        <p:txBody>
          <a:bodyPr numCol="2" spcCol="228600"/>
          <a:lstStyle>
            <a:lvl1pPr marL="261890" marR="0" indent="-261890" algn="l" defTabSz="685664" rtl="0" eaLnBrk="1" fontAlgn="auto" latinLnBrk="0" hangingPunct="1">
              <a:lnSpc>
                <a:spcPct val="100000"/>
              </a:lnSpc>
              <a:spcBef>
                <a:spcPts val="750"/>
              </a:spcBef>
              <a:spcAft>
                <a:spcPts val="0"/>
              </a:spcAft>
              <a:buClrTx/>
              <a:buSzPct val="115000"/>
              <a:buFontTx/>
              <a:buBlip>
                <a:blip r:embed="rId2"/>
              </a:buBlip>
              <a:tabLst/>
              <a:defRPr/>
            </a:lvl1pPr>
            <a:lvl2pPr>
              <a:defRPr/>
            </a:lvl2pPr>
            <a:lvl5pPr>
              <a:defRPr/>
            </a:lvl5pPr>
          </a:lstStyle>
          <a:p>
            <a:pPr lvl="0"/>
            <a:r>
              <a:rPr lang="en-US"/>
              <a:t>Click to edit Master text styles</a:t>
            </a:r>
          </a:p>
          <a:p>
            <a:pPr lvl="1"/>
            <a:r>
              <a:rPr lang="en-US"/>
              <a:t>Text</a:t>
            </a:r>
          </a:p>
          <a:p>
            <a:pPr lvl="1"/>
            <a:r>
              <a:rPr lang="en-US"/>
              <a:t>Text</a:t>
            </a:r>
          </a:p>
          <a:p>
            <a:pPr lvl="1"/>
            <a:r>
              <a:rPr lang="en-US"/>
              <a:t>Text</a:t>
            </a:r>
          </a:p>
          <a:p>
            <a:pPr lvl="1"/>
            <a:r>
              <a:rPr lang="en-US"/>
              <a:t>Text</a:t>
            </a:r>
          </a:p>
          <a:p>
            <a:pPr marL="261890" marR="0" lvl="0" indent="-261890" algn="l" defTabSz="685664" rtl="0" eaLnBrk="1" fontAlgn="auto" latinLnBrk="0" hangingPunct="1">
              <a:lnSpc>
                <a:spcPct val="100000"/>
              </a:lnSpc>
              <a:spcBef>
                <a:spcPts val="750"/>
              </a:spcBef>
              <a:spcAft>
                <a:spcPts val="0"/>
              </a:spcAft>
              <a:buClrTx/>
              <a:buSzPct val="115000"/>
              <a:buFontTx/>
              <a:buBlip>
                <a:blip r:embed="rId2"/>
              </a:buBlip>
              <a:tabLst/>
              <a:defRPr/>
            </a:pPr>
            <a:r>
              <a:rPr lang="en-US"/>
              <a:t>Click to edit Master text styles</a:t>
            </a:r>
          </a:p>
          <a:p>
            <a:pPr lvl="1"/>
            <a:r>
              <a:rPr lang="en-US"/>
              <a:t>Text</a:t>
            </a:r>
          </a:p>
          <a:p>
            <a:pPr lvl="1"/>
            <a:r>
              <a:rPr lang="en-US"/>
              <a:t>Text</a:t>
            </a:r>
          </a:p>
          <a:p>
            <a:pPr lvl="1"/>
            <a:r>
              <a:rPr lang="en-US"/>
              <a:t>Text</a:t>
            </a:r>
          </a:p>
          <a:p>
            <a:pPr lvl="1"/>
            <a:r>
              <a:rPr lang="en-US"/>
              <a:t>Text</a:t>
            </a:r>
          </a:p>
        </p:txBody>
      </p:sp>
    </p:spTree>
    <p:extLst>
      <p:ext uri="{BB962C8B-B14F-4D97-AF65-F5344CB8AC3E}">
        <p14:creationId xmlns:p14="http://schemas.microsoft.com/office/powerpoint/2010/main" val="3704081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218210" y="99626"/>
            <a:ext cx="7727001" cy="58059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bg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2" y="-44604"/>
            <a:ext cx="9144001" cy="8809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5" name="Content Placeholder 7"/>
          <p:cNvSpPr>
            <a:spLocks noGrp="1"/>
          </p:cNvSpPr>
          <p:nvPr>
            <p:ph sz="quarter" idx="10"/>
          </p:nvPr>
        </p:nvSpPr>
        <p:spPr>
          <a:xfrm>
            <a:off x="218211" y="1612933"/>
            <a:ext cx="8593282" cy="4012012"/>
          </a:xfrm>
        </p:spPr>
        <p:txBody>
          <a:bodyPr numCol="2" spcCol="228600"/>
          <a:lstStyle>
            <a:lvl1pPr marL="261890" marR="0" indent="-261890" algn="l" defTabSz="685664" rtl="0" eaLnBrk="1" fontAlgn="auto" latinLnBrk="0" hangingPunct="1">
              <a:lnSpc>
                <a:spcPct val="100000"/>
              </a:lnSpc>
              <a:spcBef>
                <a:spcPts val="750"/>
              </a:spcBef>
              <a:spcAft>
                <a:spcPts val="0"/>
              </a:spcAft>
              <a:buClrTx/>
              <a:buSzPct val="115000"/>
              <a:buFontTx/>
              <a:buBlip>
                <a:blip r:embed="rId3"/>
              </a:buBlip>
              <a:tabLst/>
              <a:defRPr/>
            </a:lvl1pPr>
            <a:lvl2pPr>
              <a:defRPr/>
            </a:lvl2pPr>
            <a:lvl5pPr>
              <a:defRPr/>
            </a:lvl5pPr>
          </a:lstStyle>
          <a:p>
            <a:pPr lvl="0"/>
            <a:r>
              <a:rPr lang="en-US"/>
              <a:t>Click to edit Master text styles</a:t>
            </a:r>
          </a:p>
          <a:p>
            <a:pPr lvl="1"/>
            <a:r>
              <a:rPr lang="en-US"/>
              <a:t>Text</a:t>
            </a:r>
          </a:p>
          <a:p>
            <a:pPr lvl="1"/>
            <a:r>
              <a:rPr lang="en-US"/>
              <a:t>Text</a:t>
            </a:r>
          </a:p>
          <a:p>
            <a:pPr lvl="1"/>
            <a:r>
              <a:rPr lang="en-US"/>
              <a:t>Text</a:t>
            </a:r>
          </a:p>
          <a:p>
            <a:pPr lvl="1"/>
            <a:r>
              <a:rPr lang="en-US"/>
              <a:t>Text</a:t>
            </a:r>
          </a:p>
          <a:p>
            <a:pPr marL="261890" marR="0" lvl="0" indent="-261890" algn="l" defTabSz="685664" rtl="0" eaLnBrk="1" fontAlgn="auto" latinLnBrk="0" hangingPunct="1">
              <a:lnSpc>
                <a:spcPct val="100000"/>
              </a:lnSpc>
              <a:spcBef>
                <a:spcPts val="750"/>
              </a:spcBef>
              <a:spcAft>
                <a:spcPts val="0"/>
              </a:spcAft>
              <a:buClrTx/>
              <a:buSzPct val="115000"/>
              <a:buFontTx/>
              <a:buBlip>
                <a:blip r:embed="rId3"/>
              </a:buBlip>
              <a:tabLst/>
              <a:defRPr/>
            </a:pPr>
            <a:r>
              <a:rPr lang="en-US"/>
              <a:t>Click to edit Master text styles</a:t>
            </a:r>
          </a:p>
          <a:p>
            <a:pPr lvl="1"/>
            <a:r>
              <a:rPr lang="en-US"/>
              <a:t>Text</a:t>
            </a:r>
          </a:p>
          <a:p>
            <a:pPr lvl="1"/>
            <a:r>
              <a:rPr lang="en-US"/>
              <a:t>Text</a:t>
            </a:r>
          </a:p>
          <a:p>
            <a:pPr lvl="1"/>
            <a:r>
              <a:rPr lang="en-US"/>
              <a:t>Text</a:t>
            </a:r>
          </a:p>
          <a:p>
            <a:pPr lvl="1"/>
            <a:r>
              <a:rPr lang="en-US"/>
              <a:t>Text</a:t>
            </a:r>
          </a:p>
        </p:txBody>
      </p:sp>
    </p:spTree>
    <p:custDataLst>
      <p:tags r:id="rId1"/>
    </p:custDataLst>
    <p:extLst>
      <p:ext uri="{BB962C8B-B14F-4D97-AF65-F5344CB8AC3E}">
        <p14:creationId xmlns:p14="http://schemas.microsoft.com/office/powerpoint/2010/main" val="1906781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9" y="4050503"/>
            <a:ext cx="9144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5" name="Content Placeholder 7"/>
          <p:cNvSpPr>
            <a:spLocks noGrp="1"/>
          </p:cNvSpPr>
          <p:nvPr>
            <p:ph sz="quarter" idx="10"/>
          </p:nvPr>
        </p:nvSpPr>
        <p:spPr>
          <a:xfrm>
            <a:off x="788350" y="1732880"/>
            <a:ext cx="7727156" cy="2030637"/>
          </a:xfrm>
        </p:spPr>
        <p:txBody>
          <a:bodyPr numCol="2" spcCol="228600"/>
          <a:lstStyle>
            <a:lvl1pPr marL="261890" marR="0" indent="-261890" algn="l" defTabSz="685664" rtl="0" eaLnBrk="1" fontAlgn="auto" latinLnBrk="0" hangingPunct="1">
              <a:lnSpc>
                <a:spcPct val="100000"/>
              </a:lnSpc>
              <a:spcBef>
                <a:spcPts val="750"/>
              </a:spcBef>
              <a:spcAft>
                <a:spcPts val="0"/>
              </a:spcAft>
              <a:buClrTx/>
              <a:buSzPct val="115000"/>
              <a:buFontTx/>
              <a:buBlip>
                <a:blip r:embed="rId2"/>
              </a:buBlip>
              <a:tabLst/>
              <a:defRPr/>
            </a:lvl1pPr>
            <a:lvl2pPr>
              <a:defRPr/>
            </a:lvl2pPr>
            <a:lvl5pPr>
              <a:defRPr/>
            </a:lvl5pPr>
          </a:lstStyle>
          <a:p>
            <a:pPr lvl="0"/>
            <a:r>
              <a:rPr lang="en-US"/>
              <a:t>Click to edit Master text styles</a:t>
            </a:r>
          </a:p>
          <a:p>
            <a:pPr lvl="1"/>
            <a:r>
              <a:rPr lang="en-US"/>
              <a:t>Text</a:t>
            </a:r>
          </a:p>
          <a:p>
            <a:pPr lvl="1"/>
            <a:r>
              <a:rPr lang="en-US"/>
              <a:t>Text</a:t>
            </a:r>
          </a:p>
          <a:p>
            <a:pPr lvl="1"/>
            <a:r>
              <a:rPr lang="en-US"/>
              <a:t>Text</a:t>
            </a:r>
          </a:p>
          <a:p>
            <a:pPr lvl="1"/>
            <a:r>
              <a:rPr lang="en-US"/>
              <a:t>Text</a:t>
            </a:r>
          </a:p>
          <a:p>
            <a:pPr marL="261890" marR="0" lvl="0" indent="-261890" algn="l" defTabSz="685664" rtl="0" eaLnBrk="1" fontAlgn="auto" latinLnBrk="0" hangingPunct="1">
              <a:lnSpc>
                <a:spcPct val="100000"/>
              </a:lnSpc>
              <a:spcBef>
                <a:spcPts val="750"/>
              </a:spcBef>
              <a:spcAft>
                <a:spcPts val="0"/>
              </a:spcAft>
              <a:buClrTx/>
              <a:buSzPct val="115000"/>
              <a:buFontTx/>
              <a:buBlip>
                <a:blip r:embed="rId2"/>
              </a:buBlip>
              <a:tabLst/>
              <a:defRPr/>
            </a:pPr>
            <a:r>
              <a:rPr lang="en-US"/>
              <a:t>Click to edit Master text styles</a:t>
            </a:r>
          </a:p>
          <a:p>
            <a:pPr lvl="1"/>
            <a:r>
              <a:rPr lang="en-US"/>
              <a:t>Text</a:t>
            </a:r>
          </a:p>
          <a:p>
            <a:pPr lvl="1"/>
            <a:r>
              <a:rPr lang="en-US"/>
              <a:t>Text</a:t>
            </a:r>
          </a:p>
          <a:p>
            <a:pPr lvl="1"/>
            <a:r>
              <a:rPr lang="en-US"/>
              <a:t>Text</a:t>
            </a:r>
          </a:p>
          <a:p>
            <a:pPr lvl="1"/>
            <a:r>
              <a:rPr lang="en-US"/>
              <a:t>Text</a:t>
            </a:r>
          </a:p>
        </p:txBody>
      </p:sp>
    </p:spTree>
    <p:extLst>
      <p:ext uri="{BB962C8B-B14F-4D97-AF65-F5344CB8AC3E}">
        <p14:creationId xmlns:p14="http://schemas.microsoft.com/office/powerpoint/2010/main" val="378983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788203" y="1733550"/>
            <a:ext cx="6536531" cy="4241800"/>
          </a:xfrm>
        </p:spPr>
        <p:txBody>
          <a:bodyPr/>
          <a:lstStyle>
            <a:lvl1pPr>
              <a:defRPr/>
            </a:lvl1pPr>
          </a:lstStyle>
          <a:p>
            <a:pPr lvl="0"/>
            <a:r>
              <a:rPr lang="en-US"/>
              <a:t>Click to edit Master text styles – Description</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788351" y="436927"/>
            <a:ext cx="7727001" cy="1085427"/>
          </a:xfrm>
        </p:spPr>
        <p:txBody>
          <a:bodyPr anchor="t"/>
          <a:lstStyle>
            <a:lvl1pPr>
              <a:defRPr b="0"/>
            </a:lvl1pPr>
          </a:lstStyle>
          <a:p>
            <a:r>
              <a:rPr lang="en-US"/>
              <a:t>Click to edit Master title style</a:t>
            </a:r>
          </a:p>
        </p:txBody>
      </p:sp>
    </p:spTree>
    <p:extLst>
      <p:ext uri="{BB962C8B-B14F-4D97-AF65-F5344CB8AC3E}">
        <p14:creationId xmlns:p14="http://schemas.microsoft.com/office/powerpoint/2010/main" val="368807309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7746-64E5-422F-A6C1-D71CD6BD71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C8581-705C-4507-B105-460FDDA0C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842C2-C0AF-4764-8CA0-B67109334CBB}"/>
              </a:ext>
            </a:extLst>
          </p:cNvPr>
          <p:cNvSpPr>
            <a:spLocks noGrp="1"/>
          </p:cNvSpPr>
          <p:nvPr>
            <p:ph type="dt" sz="half" idx="10"/>
          </p:nvPr>
        </p:nvSpPr>
        <p:spPr/>
        <p:txBody>
          <a:bodyPr/>
          <a:lstStyle/>
          <a:p>
            <a:fld id="{8A8A306C-575D-4560-9CD6-9890769E184F}" type="datetime1">
              <a:rPr lang="en-US" smtClean="0"/>
              <a:t>4/3/2026</a:t>
            </a:fld>
            <a:endParaRPr lang="en-US" dirty="0"/>
          </a:p>
        </p:txBody>
      </p:sp>
      <p:sp>
        <p:nvSpPr>
          <p:cNvPr id="5" name="Footer Placeholder 4">
            <a:extLst>
              <a:ext uri="{FF2B5EF4-FFF2-40B4-BE49-F238E27FC236}">
                <a16:creationId xmlns:a16="http://schemas.microsoft.com/office/drawing/2014/main" id="{E08F2F64-7E72-4DBD-85B3-55B7D7E4DC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A44B4A-7431-4C4E-89F0-B97E3ECA1182}"/>
              </a:ext>
            </a:extLst>
          </p:cNvPr>
          <p:cNvSpPr>
            <a:spLocks noGrp="1"/>
          </p:cNvSpPr>
          <p:nvPr>
            <p:ph type="sldNum" sz="quarter" idx="12"/>
          </p:nvPr>
        </p:nvSpPr>
        <p:spPr/>
        <p:txBody>
          <a:bodyPr/>
          <a:lstStyle/>
          <a:p>
            <a:fld id="{D7F39E9B-8052-4E97-BB17-3636F06B0E94}" type="slidenum">
              <a:rPr lang="en-US" smtClean="0"/>
              <a:pPr/>
              <a:t>‹#›</a:t>
            </a:fld>
            <a:endParaRPr lang="en-US" dirty="0"/>
          </a:p>
        </p:txBody>
      </p:sp>
    </p:spTree>
    <p:extLst>
      <p:ext uri="{BB962C8B-B14F-4D97-AF65-F5344CB8AC3E}">
        <p14:creationId xmlns:p14="http://schemas.microsoft.com/office/powerpoint/2010/main" val="175411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0108DA2-D357-428F-8762-5217754462DF}"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0CC5D2-9F73-4638-8520-080834850007}" type="slidenum">
              <a:rPr lang="en-US" altLang="en-US"/>
              <a:pPr>
                <a:defRPr/>
              </a:pPr>
              <a:t>‹#›</a:t>
            </a:fld>
            <a:endParaRPr lang="en-US" altLang="en-US" dirty="0"/>
          </a:p>
        </p:txBody>
      </p:sp>
    </p:spTree>
    <p:extLst>
      <p:ext uri="{BB962C8B-B14F-4D97-AF65-F5344CB8AC3E}">
        <p14:creationId xmlns:p14="http://schemas.microsoft.com/office/powerpoint/2010/main" val="776647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fld id="{DA2E20BA-1026-4571-AE6C-BA8D93294577}" type="datetime1">
              <a:rPr lang="en-US" smtClean="0"/>
              <a:t>4/3/2026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endParaRPr lang="en-US" dirty="0"/>
          </a:p>
        </p:txBody>
      </p:sp>
      <p:sp>
        <p:nvSpPr>
          <p:cNvPr id="10" name="Slide Number Placeholder 5"/>
          <p:cNvSpPr>
            <a:spLocks noGrp="1"/>
          </p:cNvSpPr>
          <p:nvPr>
            <p:ph type="sldNum" sz="quarter" idx="12"/>
          </p:nvPr>
        </p:nvSpPr>
        <p:spPr/>
        <p:txBody>
          <a:bodyPr/>
          <a:lstStyle>
            <a:lvl1pPr>
              <a:defRPr>
                <a:solidFill>
                  <a:schemeClr val="accent5">
                    <a:lumMod val="50000"/>
                  </a:schemeClr>
                </a:solidFill>
              </a:defRPr>
            </a:lvl1pPr>
          </a:lstStyle>
          <a:p>
            <a:fld id="{DE65444B-1068-44A4-BD15-C18BEE6A6F80}" type="slidenum">
              <a:rPr lang="en-US" smtClean="0"/>
              <a:t>‹#›</a:t>
            </a:fld>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00853"/>
            <a:ext cx="1905000" cy="942147"/>
          </a:xfrm>
          <a:prstGeom prst="rect">
            <a:avLst/>
          </a:prstGeom>
        </p:spPr>
      </p:pic>
    </p:spTree>
    <p:custDataLst>
      <p:tags r:id="rId1"/>
    </p:custDataLst>
    <p:extLst>
      <p:ext uri="{BB962C8B-B14F-4D97-AF65-F5344CB8AC3E}">
        <p14:creationId xmlns:p14="http://schemas.microsoft.com/office/powerpoint/2010/main" val="3154543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53200" cy="838200"/>
          </a:xfrm>
        </p:spPr>
        <p:txBody>
          <a:bodyPr anchor="b" anchorCtr="0"/>
          <a:lstStyle>
            <a:lvl1pPr algn="l">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5C32F30-8246-4176-8733-0C4013E41FB5}"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3771617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BD699F1-22A6-4655-A8AA-2CCC1A61D882}"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2387034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089A0FF2-025B-493A-97A4-C1A951798C51}" type="datetime1">
              <a:rPr lang="en-US" smtClean="0"/>
              <a:t>4/3/2026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1135914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1AD3C9B3-279D-4468-AF16-736CE496E9BE}" type="datetime1">
              <a:rPr lang="en-US" smtClean="0"/>
              <a:t>4/3/2026</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3805184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76EF2208-36FF-4D65-B9BC-761E9F5659B1}"/>
              </a:ext>
            </a:extLst>
          </p:cNvPr>
          <p:cNvSpPr>
            <a:spLocks noGrp="1"/>
          </p:cNvSpPr>
          <p:nvPr>
            <p:ph type="dt" sz="half" idx="10"/>
          </p:nvPr>
        </p:nvSpPr>
        <p:spPr/>
        <p:txBody>
          <a:bodyPr/>
          <a:lstStyle/>
          <a:p>
            <a:fld id="{37ED6DD2-ABB3-4348-AD2F-E9CFEDB4F44A}" type="datetime1">
              <a:rPr lang="en-US" smtClean="0"/>
              <a:t>4/3/2026</a:t>
            </a:fld>
            <a:endParaRPr lang="en-US" dirty="0"/>
          </a:p>
        </p:txBody>
      </p:sp>
      <p:sp>
        <p:nvSpPr>
          <p:cNvPr id="10" name="Footer Placeholder 9">
            <a:extLst>
              <a:ext uri="{FF2B5EF4-FFF2-40B4-BE49-F238E27FC236}">
                <a16:creationId xmlns:a16="http://schemas.microsoft.com/office/drawing/2014/main" id="{EE40BDF2-5F15-4B18-9A51-3DEBF0439C2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BCE03BBC-39E0-4D83-85F6-EAEFEED35AB0}"/>
              </a:ext>
            </a:extLst>
          </p:cNvPr>
          <p:cNvSpPr>
            <a:spLocks noGrp="1"/>
          </p:cNvSpPr>
          <p:nvPr>
            <p:ph type="sldNum" sz="quarter" idx="12"/>
          </p:nvPr>
        </p:nvSpPr>
        <p:spPr/>
        <p:txBody>
          <a:bodyPr/>
          <a:lstStyle/>
          <a:p>
            <a:fld id="{DE65444B-1068-44A4-BD15-C18BEE6A6F80}" type="slidenum">
              <a:rPr lang="en-US" smtClean="0"/>
              <a:t>‹#›</a:t>
            </a:fld>
            <a:endParaRPr lang="en-US" dirty="0"/>
          </a:p>
        </p:txBody>
      </p:sp>
    </p:spTree>
    <p:custDataLst>
      <p:tags r:id="rId1"/>
    </p:custDataLst>
    <p:extLst>
      <p:ext uri="{BB962C8B-B14F-4D97-AF65-F5344CB8AC3E}">
        <p14:creationId xmlns:p14="http://schemas.microsoft.com/office/powerpoint/2010/main" val="925618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5D383A4-3ED8-44F0-88EE-3FEBEDF68D9B}" type="datetime1">
              <a:rPr lang="en-US" smtClean="0"/>
              <a:t>4/3/2026</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custDataLst>
      <p:tags r:id="rId1"/>
    </p:custDataLst>
    <p:extLst>
      <p:ext uri="{BB962C8B-B14F-4D97-AF65-F5344CB8AC3E}">
        <p14:creationId xmlns:p14="http://schemas.microsoft.com/office/powerpoint/2010/main" val="1643157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chor="b"/>
          <a:lstStyle>
            <a:lvl1pPr algn="l">
              <a:lnSpc>
                <a:spcPct val="100000"/>
              </a:lnSpc>
              <a:defRPr sz="2000" b="1"/>
            </a:lvl1pPr>
          </a:lstStyle>
          <a:p>
            <a:r>
              <a:rPr lang="en-US"/>
              <a:t>Click to edit Master title style</a:t>
            </a:r>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a:t>
            </a:r>
            <a:br>
              <a:rPr lang="en-US"/>
            </a:br>
            <a:r>
              <a:rPr lang="en-US"/>
              <a:t>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B7EFBEE-3315-43AD-9CAE-7505543BF1F5}" type="datetime1">
              <a:rPr lang="en-US" smtClean="0"/>
              <a:t>4/3/2026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1651878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25C5195-1095-4B6A-9084-DB1915E5C6C8}" type="datetime1">
              <a:rPr lang="en-US" smtClean="0"/>
              <a:t>4/3/2026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3592380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88A7686-54D8-4EDD-8162-82DCF66CDA8C}"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986852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9E7B1AA-9C54-4A87-A0A6-750D15F48622}" type="datetime1">
              <a:rPr lang="en-US" smtClean="0"/>
              <a:t>4/3/2026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9E8A472-2228-491D-94C1-73A97D57453E}" type="slidenum">
              <a:rPr lang="en-US" altLang="en-US"/>
              <a:pPr>
                <a:defRPr/>
              </a:pPr>
              <a:t>‹#›</a:t>
            </a:fld>
            <a:endParaRPr lang="en-US" altLang="en-US" dirty="0"/>
          </a:p>
        </p:txBody>
      </p:sp>
    </p:spTree>
    <p:extLst>
      <p:ext uri="{BB962C8B-B14F-4D97-AF65-F5344CB8AC3E}">
        <p14:creationId xmlns:p14="http://schemas.microsoft.com/office/powerpoint/2010/main" val="1929500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3B2DAC8-758F-4973-B739-003357F4B8F1}"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1281983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6400800" cy="71596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fld id="{AC0F173B-5255-4420-A4E9-1A216F767FA5}"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custDataLst>
      <p:tags r:id="rId1"/>
    </p:custDataLst>
    <p:extLst>
      <p:ext uri="{BB962C8B-B14F-4D97-AF65-F5344CB8AC3E}">
        <p14:creationId xmlns:p14="http://schemas.microsoft.com/office/powerpoint/2010/main" val="3689398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8B70BA77-348E-46AC-AEBC-9F4B19E49D0C}" type="datetime1">
              <a:rPr lang="en-US" smtClean="0"/>
              <a:t>4/3/2026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dirty="0"/>
          </a:p>
        </p:txBody>
      </p:sp>
    </p:spTree>
    <p:extLst>
      <p:ext uri="{BB962C8B-B14F-4D97-AF65-F5344CB8AC3E}">
        <p14:creationId xmlns:p14="http://schemas.microsoft.com/office/powerpoint/2010/main" val="16101506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0F54AA5-B64C-4A3B-9C94-D6347357FE24}"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302BC5-986D-42D8-BF2F-B9D0692D83AF}" type="slidenum">
              <a:rPr lang="en-US" smtClean="0"/>
              <a:pPr>
                <a:defRPr/>
              </a:pPr>
              <a:t>‹#›</a:t>
            </a:fld>
            <a:endParaRPr lang="en-US" dirty="0"/>
          </a:p>
        </p:txBody>
      </p:sp>
      <p:sp>
        <p:nvSpPr>
          <p:cNvPr id="7" name="Title 1">
            <a:extLst>
              <a:ext uri="{FF2B5EF4-FFF2-40B4-BE49-F238E27FC236}">
                <a16:creationId xmlns:a16="http://schemas.microsoft.com/office/drawing/2014/main" id="{CA59ABB9-8F3F-454C-928B-7CDF9BEBC3D9}"/>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958394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BDF709C-A207-4A8C-B045-AE4CB4008F76}" type="datetime1">
              <a:rPr lang="en-US" smtClean="0"/>
              <a:t>4/3/2026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EDA35D-121F-4BCE-A2B8-5BDD75225AF7}" type="slidenum">
              <a:rPr lang="en-US" smtClean="0"/>
              <a:pPr>
                <a:defRPr/>
              </a:pPr>
              <a:t>‹#›</a:t>
            </a:fld>
            <a:endParaRPr lang="en-US" dirty="0"/>
          </a:p>
        </p:txBody>
      </p:sp>
    </p:spTree>
    <p:extLst>
      <p:ext uri="{BB962C8B-B14F-4D97-AF65-F5344CB8AC3E}">
        <p14:creationId xmlns:p14="http://schemas.microsoft.com/office/powerpoint/2010/main" val="3992914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BC914A6-4DC8-4358-871D-318366EE6939}" type="datetime1">
              <a:rPr lang="en-US" smtClean="0"/>
              <a:t>4/3/2026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F634362-9AFF-481E-9165-DDE67710E77E}" type="slidenum">
              <a:rPr lang="en-US" smtClean="0"/>
              <a:pPr>
                <a:defRPr/>
              </a:pPr>
              <a:t>‹#›</a:t>
            </a:fld>
            <a:endParaRPr lang="en-US" dirty="0"/>
          </a:p>
        </p:txBody>
      </p:sp>
    </p:spTree>
    <p:extLst>
      <p:ext uri="{BB962C8B-B14F-4D97-AF65-F5344CB8AC3E}">
        <p14:creationId xmlns:p14="http://schemas.microsoft.com/office/powerpoint/2010/main" val="2168461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ECA839-4D77-442D-9C30-C624FFE40ADF}" type="datetime1">
              <a:rPr lang="en-US" smtClean="0"/>
              <a:t>4/3/2026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dirty="0"/>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225961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8392838-D400-4C20-9083-6FB992B76E5A}"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C09D53-7AEC-4C3D-B4B0-764829EA3DA3}" type="slidenum">
              <a:rPr lang="en-US" smtClean="0"/>
              <a:pPr>
                <a:defRPr/>
              </a:pPr>
              <a:t>‹#›</a:t>
            </a:fld>
            <a:endParaRPr lang="en-US" dirty="0"/>
          </a:p>
        </p:txBody>
      </p:sp>
    </p:spTree>
    <p:extLst>
      <p:ext uri="{BB962C8B-B14F-4D97-AF65-F5344CB8AC3E}">
        <p14:creationId xmlns:p14="http://schemas.microsoft.com/office/powerpoint/2010/main" val="37141502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1600200"/>
            <a:ext cx="8229600" cy="4525963"/>
          </a:xfrm>
        </p:spPr>
        <p:txBody>
          <a:bodyPr/>
          <a:lstStyle>
            <a:lvl1pPr>
              <a:defRPr>
                <a:latin typeface="Arial" panose="020B0604020202020204" pitchFamily="34" charset="0"/>
                <a:cs typeface="Arial" panose="020B0604020202020204" pitchFamily="34" charset="0"/>
              </a:defRPr>
            </a:lvl1p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pPr>
              <a:defRPr/>
            </a:pPr>
            <a:fld id="{C5E6AD09-8145-436F-8BE6-2FC61757FED6}"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dirty="0"/>
          </a:p>
        </p:txBody>
      </p:sp>
      <p:sp>
        <p:nvSpPr>
          <p:cNvPr id="7" name="Title 1">
            <a:extLst>
              <a:ext uri="{FF2B5EF4-FFF2-40B4-BE49-F238E27FC236}">
                <a16:creationId xmlns:a16="http://schemas.microsoft.com/office/drawing/2014/main" id="{4D4203C3-4299-47CD-9DFD-FDC2CC80C8BF}"/>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127345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11BF5C3C-9FCA-445A-9C12-83363BEE8F17}" type="datetime1">
              <a:rPr lang="en-US" smtClean="0"/>
              <a:t>4/3/2026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00853"/>
            <a:ext cx="1905000" cy="942147"/>
          </a:xfrm>
          <a:prstGeom prst="rect">
            <a:avLst/>
          </a:prstGeom>
        </p:spPr>
      </p:pic>
    </p:spTree>
    <p:custDataLst>
      <p:tags r:id="rId1"/>
    </p:custDataLst>
    <p:extLst>
      <p:ext uri="{BB962C8B-B14F-4D97-AF65-F5344CB8AC3E}">
        <p14:creationId xmlns:p14="http://schemas.microsoft.com/office/powerpoint/2010/main" val="171513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4503508-4F3B-4EE3-BE9D-5EC564D34E12}" type="datetime1">
              <a:rPr lang="en-US" smtClean="0"/>
              <a:t>4/3/2026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0285598-28EE-43A4-9F7E-B70726027258}" type="slidenum">
              <a:rPr lang="en-US" altLang="en-US"/>
              <a:pPr>
                <a:defRPr/>
              </a:pPr>
              <a:t>‹#›</a:t>
            </a:fld>
            <a:endParaRPr lang="en-US" altLang="en-US" dirty="0"/>
          </a:p>
        </p:txBody>
      </p:sp>
    </p:spTree>
    <p:extLst>
      <p:ext uri="{BB962C8B-B14F-4D97-AF65-F5344CB8AC3E}">
        <p14:creationId xmlns:p14="http://schemas.microsoft.com/office/powerpoint/2010/main" val="6033046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53200" cy="838200"/>
          </a:xfrm>
        </p:spPr>
        <p:txBody>
          <a:bodyPr anchor="b" anchorCtr="0"/>
          <a:lstStyle>
            <a:lvl1pPr algn="l">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E1B376-C8B6-45FE-8965-34CEA533A1EA}"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C3FE04-E715-46F6-B07D-5A234E157AC3}" type="slidenum">
              <a:rPr lang="en-US" altLang="en-US"/>
              <a:pPr>
                <a:defRPr/>
              </a:pPr>
              <a:t>‹#›</a:t>
            </a:fld>
            <a:endParaRPr lang="en-US" altLang="en-US" dirty="0"/>
          </a:p>
        </p:txBody>
      </p:sp>
    </p:spTree>
    <p:custDataLst>
      <p:tags r:id="rId1"/>
    </p:custDataLst>
    <p:extLst>
      <p:ext uri="{BB962C8B-B14F-4D97-AF65-F5344CB8AC3E}">
        <p14:creationId xmlns:p14="http://schemas.microsoft.com/office/powerpoint/2010/main" val="10454641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CCF87E2-8F81-4D00-86F7-5D03D7489903}"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0CC5D2-9F73-4638-8520-080834850007}" type="slidenum">
              <a:rPr lang="en-US" altLang="en-US"/>
              <a:pPr>
                <a:defRPr/>
              </a:pPr>
              <a:t>‹#›</a:t>
            </a:fld>
            <a:endParaRPr lang="en-US" altLang="en-US" dirty="0"/>
          </a:p>
        </p:txBody>
      </p:sp>
    </p:spTree>
    <p:extLst>
      <p:ext uri="{BB962C8B-B14F-4D97-AF65-F5344CB8AC3E}">
        <p14:creationId xmlns:p14="http://schemas.microsoft.com/office/powerpoint/2010/main" val="22044844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61F29C8-D845-4415-AFA1-4F665EB00159}" type="datetime1">
              <a:rPr lang="en-US" smtClean="0"/>
              <a:t>4/3/2026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9E8A472-2228-491D-94C1-73A97D57453E}" type="slidenum">
              <a:rPr lang="en-US" altLang="en-US"/>
              <a:pPr>
                <a:defRPr/>
              </a:pPr>
              <a:t>‹#›</a:t>
            </a:fld>
            <a:endParaRPr lang="en-US" altLang="en-US" dirty="0"/>
          </a:p>
        </p:txBody>
      </p:sp>
    </p:spTree>
    <p:extLst>
      <p:ext uri="{BB962C8B-B14F-4D97-AF65-F5344CB8AC3E}">
        <p14:creationId xmlns:p14="http://schemas.microsoft.com/office/powerpoint/2010/main" val="1132859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15C3EDB-680F-476D-9F2C-E2C556DC57CA}" type="datetime1">
              <a:rPr lang="en-US" smtClean="0"/>
              <a:t>4/3/2026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0285598-28EE-43A4-9F7E-B70726027258}" type="slidenum">
              <a:rPr lang="en-US" altLang="en-US"/>
              <a:pPr>
                <a:defRPr/>
              </a:pPr>
              <a:t>‹#›</a:t>
            </a:fld>
            <a:endParaRPr lang="en-US" altLang="en-US" dirty="0"/>
          </a:p>
        </p:txBody>
      </p:sp>
    </p:spTree>
    <p:extLst>
      <p:ext uri="{BB962C8B-B14F-4D97-AF65-F5344CB8AC3E}">
        <p14:creationId xmlns:p14="http://schemas.microsoft.com/office/powerpoint/2010/main" val="617398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6258D65-717D-4E52-B41D-50AE5D5DCCA1}" type="datetime1">
              <a:rPr lang="en-US" smtClean="0"/>
              <a:t>4/3/2026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AADC162-776C-4996-B2F6-7720B30F3999}" type="slidenum">
              <a:rPr lang="en-US" altLang="en-US"/>
              <a:pPr>
                <a:defRPr/>
              </a:pPr>
              <a:t>‹#›</a:t>
            </a:fld>
            <a:endParaRPr lang="en-US" altLang="en-US" dirty="0"/>
          </a:p>
        </p:txBody>
      </p:sp>
    </p:spTree>
    <p:extLst>
      <p:ext uri="{BB962C8B-B14F-4D97-AF65-F5344CB8AC3E}">
        <p14:creationId xmlns:p14="http://schemas.microsoft.com/office/powerpoint/2010/main" val="7983218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2EBB5F-0C21-43D0-9842-AFDF7DC1C114}" type="datetime1">
              <a:rPr lang="en-US" smtClean="0"/>
              <a:t>4/3/2026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F29414F-AC54-48BF-9F92-3C72CFA66291}" type="slidenum">
              <a:rPr lang="en-US" altLang="en-US"/>
              <a:pPr>
                <a:defRPr/>
              </a:pPr>
              <a:t>‹#›</a:t>
            </a:fld>
            <a:endParaRPr lang="en-US" altLang="en-US" dirty="0"/>
          </a:p>
        </p:txBody>
      </p:sp>
    </p:spTree>
    <p:extLst>
      <p:ext uri="{BB962C8B-B14F-4D97-AF65-F5344CB8AC3E}">
        <p14:creationId xmlns:p14="http://schemas.microsoft.com/office/powerpoint/2010/main" val="21903142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chor="b"/>
          <a:lstStyle>
            <a:lvl1pPr algn="l">
              <a:lnSpc>
                <a:spcPct val="100000"/>
              </a:lnSpc>
              <a:defRPr sz="2000" b="1"/>
            </a:lvl1pPr>
          </a:lstStyle>
          <a:p>
            <a:r>
              <a:rPr lang="en-US"/>
              <a:t>Click to edit Master title style</a:t>
            </a:r>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a:t>
            </a:r>
            <a:br>
              <a:rPr lang="en-US"/>
            </a:br>
            <a:r>
              <a:rPr lang="en-US"/>
              <a:t>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66393A-0E3B-4114-98BA-09F6C1B81E82}" type="datetime1">
              <a:rPr lang="en-US" smtClean="0"/>
              <a:t>4/3/2026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15FF6C-B69D-455C-B0DE-27EF2AF53768}" type="slidenum">
              <a:rPr lang="en-US" altLang="en-US"/>
              <a:pPr>
                <a:defRPr/>
              </a:pPr>
              <a:t>‹#›</a:t>
            </a:fld>
            <a:endParaRPr lang="en-US" altLang="en-US" dirty="0"/>
          </a:p>
        </p:txBody>
      </p:sp>
    </p:spTree>
    <p:extLst>
      <p:ext uri="{BB962C8B-B14F-4D97-AF65-F5344CB8AC3E}">
        <p14:creationId xmlns:p14="http://schemas.microsoft.com/office/powerpoint/2010/main" val="42610493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2040DD-73DA-435F-8CC1-54D5033193BB}" type="datetime1">
              <a:rPr lang="en-US" smtClean="0"/>
              <a:t>4/3/2026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CA2BE85-3DD6-4783-A00D-60FAF0E06517}" type="slidenum">
              <a:rPr lang="en-US" altLang="en-US"/>
              <a:pPr>
                <a:defRPr/>
              </a:pPr>
              <a:t>‹#›</a:t>
            </a:fld>
            <a:endParaRPr lang="en-US" altLang="en-US" dirty="0"/>
          </a:p>
        </p:txBody>
      </p:sp>
    </p:spTree>
    <p:extLst>
      <p:ext uri="{BB962C8B-B14F-4D97-AF65-F5344CB8AC3E}">
        <p14:creationId xmlns:p14="http://schemas.microsoft.com/office/powerpoint/2010/main" val="28362176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406E0A-2714-44D2-9B37-8C33554B8B4E}"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E1A7BE-CAD9-4992-B6B4-054C1A06DBEB}" type="slidenum">
              <a:rPr lang="en-US" altLang="en-US"/>
              <a:pPr>
                <a:defRPr/>
              </a:pPr>
              <a:t>‹#›</a:t>
            </a:fld>
            <a:endParaRPr lang="en-US" altLang="en-US" dirty="0"/>
          </a:p>
        </p:txBody>
      </p:sp>
    </p:spTree>
    <p:extLst>
      <p:ext uri="{BB962C8B-B14F-4D97-AF65-F5344CB8AC3E}">
        <p14:creationId xmlns:p14="http://schemas.microsoft.com/office/powerpoint/2010/main" val="2859629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895298-297D-4B4E-9F57-DCC552294C5F}"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387572-65F5-4A15-AFB0-E08FFA02A4C7}" type="slidenum">
              <a:rPr lang="en-US" altLang="en-US"/>
              <a:pPr>
                <a:defRPr/>
              </a:pPr>
              <a:t>‹#›</a:t>
            </a:fld>
            <a:endParaRPr lang="en-US" altLang="en-US" dirty="0"/>
          </a:p>
        </p:txBody>
      </p:sp>
    </p:spTree>
    <p:extLst>
      <p:ext uri="{BB962C8B-B14F-4D97-AF65-F5344CB8AC3E}">
        <p14:creationId xmlns:p14="http://schemas.microsoft.com/office/powerpoint/2010/main" val="4261562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76EF2208-36FF-4D65-B9BC-761E9F5659B1}"/>
              </a:ext>
            </a:extLst>
          </p:cNvPr>
          <p:cNvSpPr>
            <a:spLocks noGrp="1"/>
          </p:cNvSpPr>
          <p:nvPr>
            <p:ph type="dt" sz="half" idx="10"/>
          </p:nvPr>
        </p:nvSpPr>
        <p:spPr/>
        <p:txBody>
          <a:bodyPr/>
          <a:lstStyle/>
          <a:p>
            <a:pPr>
              <a:defRPr/>
            </a:pPr>
            <a:fld id="{BC5D89C6-FF68-4DA5-8959-0C4B824E4688}" type="datetime1">
              <a:rPr lang="en-US" smtClean="0"/>
              <a:t>4/3/2026</a:t>
            </a:fld>
            <a:endParaRPr lang="en-US" dirty="0"/>
          </a:p>
        </p:txBody>
      </p:sp>
      <p:sp>
        <p:nvSpPr>
          <p:cNvPr id="10" name="Footer Placeholder 9">
            <a:extLst>
              <a:ext uri="{FF2B5EF4-FFF2-40B4-BE49-F238E27FC236}">
                <a16:creationId xmlns:a16="http://schemas.microsoft.com/office/drawing/2014/main" id="{EE40BDF2-5F15-4B18-9A51-3DEBF0439C2C}"/>
              </a:ext>
            </a:extLst>
          </p:cNvPr>
          <p:cNvSpPr>
            <a:spLocks noGrp="1"/>
          </p:cNvSpPr>
          <p:nvPr>
            <p:ph type="ftr" sz="quarter" idx="11"/>
          </p:nvPr>
        </p:nvSpPr>
        <p:spPr/>
        <p:txBody>
          <a:bodyPr/>
          <a:lstStyle/>
          <a:p>
            <a:pPr>
              <a:defRPr/>
            </a:pPr>
            <a:endParaRPr lang="en-US" dirty="0"/>
          </a:p>
        </p:txBody>
      </p:sp>
      <p:sp>
        <p:nvSpPr>
          <p:cNvPr id="11" name="Slide Number Placeholder 10">
            <a:extLst>
              <a:ext uri="{FF2B5EF4-FFF2-40B4-BE49-F238E27FC236}">
                <a16:creationId xmlns:a16="http://schemas.microsoft.com/office/drawing/2014/main" id="{BCE03BBC-39E0-4D83-85F6-EAEFEED35AB0}"/>
              </a:ext>
            </a:extLst>
          </p:cNvPr>
          <p:cNvSpPr>
            <a:spLocks noGrp="1"/>
          </p:cNvSpPr>
          <p:nvPr>
            <p:ph type="sldNum" sz="quarter" idx="12"/>
          </p:nvPr>
        </p:nvSpPr>
        <p:spPr/>
        <p:txBody>
          <a:bodyPr/>
          <a:lstStyle/>
          <a:p>
            <a:pPr>
              <a:defRPr/>
            </a:pPr>
            <a:fld id="{20D403C3-47BC-4C7E-BA49-79840169F64A}" type="slidenum">
              <a:rPr lang="en-US" altLang="en-US" smtClean="0"/>
              <a:pPr>
                <a:defRPr/>
              </a:pPr>
              <a:t>‹#›</a:t>
            </a:fld>
            <a:endParaRPr lang="en-US" altLang="en-US" dirty="0"/>
          </a:p>
        </p:txBody>
      </p:sp>
    </p:spTree>
    <p:custDataLst>
      <p:tags r:id="rId1"/>
    </p:custDataLst>
    <p:extLst>
      <p:ext uri="{BB962C8B-B14F-4D97-AF65-F5344CB8AC3E}">
        <p14:creationId xmlns:p14="http://schemas.microsoft.com/office/powerpoint/2010/main" val="30118909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6400800" cy="71596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pPr>
              <a:defRPr/>
            </a:pPr>
            <a:fld id="{A16980F4-E0D2-4F24-BEFB-92062103C9BC}" type="datetime1">
              <a:rPr lang="en-US" smtClean="0"/>
              <a:t>4/3/2026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DD6E3BA-0B8E-4F8A-8CD8-F939A68D284F}" type="slidenum">
              <a:rPr lang="en-US" altLang="en-US"/>
              <a:pPr>
                <a:defRPr/>
              </a:pPr>
              <a:t>‹#›</a:t>
            </a:fld>
            <a:endParaRPr lang="en-US" altLang="en-US" dirty="0"/>
          </a:p>
        </p:txBody>
      </p:sp>
    </p:spTree>
    <p:extLst>
      <p:ext uri="{BB962C8B-B14F-4D97-AF65-F5344CB8AC3E}">
        <p14:creationId xmlns:p14="http://schemas.microsoft.com/office/powerpoint/2010/main" val="2919309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F79492-D61C-42E7-9922-E60EFC894790}" type="datetime1">
              <a:rPr lang="en-US" smtClean="0"/>
              <a:t>4/3/2026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dirty="0"/>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59336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DDAF8D-A672-4D58-9A12-7BD667DE5B8F}" type="datetime1">
              <a:rPr lang="en-US" smtClean="0"/>
              <a:t>4/3/2026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F29414F-AC54-48BF-9F92-3C72CFA66291}" type="slidenum">
              <a:rPr lang="en-US" altLang="en-US"/>
              <a:pPr>
                <a:defRPr/>
              </a:pPr>
              <a:t>‹#›</a:t>
            </a:fld>
            <a:endParaRPr lang="en-US" altLang="en-US" dirty="0"/>
          </a:p>
        </p:txBody>
      </p:sp>
    </p:spTree>
    <p:custDataLst>
      <p:tags r:id="rId1"/>
    </p:custDataLst>
    <p:extLst>
      <p:ext uri="{BB962C8B-B14F-4D97-AF65-F5344CB8AC3E}">
        <p14:creationId xmlns:p14="http://schemas.microsoft.com/office/powerpoint/2010/main" val="137778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chor="b"/>
          <a:lstStyle>
            <a:lvl1pPr algn="l">
              <a:lnSpc>
                <a:spcPct val="100000"/>
              </a:lnSpc>
              <a:defRPr sz="2000" b="1"/>
            </a:lvl1pPr>
          </a:lstStyle>
          <a:p>
            <a:r>
              <a:rPr lang="en-US"/>
              <a:t>Click to edit Master title style</a:t>
            </a:r>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a:t>
            </a:r>
            <a:br>
              <a:rPr lang="en-US"/>
            </a:br>
            <a:r>
              <a:rPr lang="en-US"/>
              <a:t>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323242-E5B5-4D55-9EBE-CF6627477FA8}" type="datetime1">
              <a:rPr lang="en-US" smtClean="0"/>
              <a:t>4/3/2026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15FF6C-B69D-455C-B0DE-27EF2AF53768}" type="slidenum">
              <a:rPr lang="en-US" altLang="en-US"/>
              <a:pPr>
                <a:defRPr/>
              </a:pPr>
              <a:t>‹#›</a:t>
            </a:fld>
            <a:endParaRPr lang="en-US" altLang="en-US" dirty="0"/>
          </a:p>
        </p:txBody>
      </p:sp>
    </p:spTree>
    <p:extLst>
      <p:ext uri="{BB962C8B-B14F-4D97-AF65-F5344CB8AC3E}">
        <p14:creationId xmlns:p14="http://schemas.microsoft.com/office/powerpoint/2010/main" val="249963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F4DA11-AA0F-4C96-A4FD-6709F727B80D}" type="datetime1">
              <a:rPr lang="en-US" smtClean="0"/>
              <a:t>4/3/2026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CA2BE85-3DD6-4783-A00D-60FAF0E06517}" type="slidenum">
              <a:rPr lang="en-US" altLang="en-US"/>
              <a:pPr>
                <a:defRPr/>
              </a:pPr>
              <a:t>‹#›</a:t>
            </a:fld>
            <a:endParaRPr lang="en-US" altLang="en-US" dirty="0"/>
          </a:p>
        </p:txBody>
      </p:sp>
    </p:spTree>
    <p:extLst>
      <p:ext uri="{BB962C8B-B14F-4D97-AF65-F5344CB8AC3E}">
        <p14:creationId xmlns:p14="http://schemas.microsoft.com/office/powerpoint/2010/main" val="104576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ags" Target="../tags/tag7.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5CFC0EDA-207D-4B2E-B360-5CE019A7BBAB}" type="datetime1">
              <a:rPr lang="en-US" smtClean="0"/>
              <a:t>4/3/2026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0D403C3-47BC-4C7E-BA49-79840169F64A}" type="slidenum">
              <a:rPr lang="en-US" altLang="en-US"/>
              <a:pPr>
                <a:defRPr/>
              </a:pPr>
              <a:t>‹#›</a:t>
            </a:fld>
            <a:endParaRPr lang="en-US" altLang="en-US" dirty="0"/>
          </a:p>
        </p:txBody>
      </p:sp>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Tree>
    <p:custDataLst>
      <p:tags r:id="rId15"/>
    </p:custDataLst>
    <p:extLst>
      <p:ext uri="{BB962C8B-B14F-4D97-AF65-F5344CB8AC3E}">
        <p14:creationId xmlns:p14="http://schemas.microsoft.com/office/powerpoint/2010/main" val="2379804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52" r:id="rId13"/>
  </p:sldLayoutIdLst>
  <p:hf hdr="0" ftr="0" dt="0"/>
  <p:txStyles>
    <p:titleStyle>
      <a:lvl1pPr algn="l" rtl="0" eaLnBrk="0" fontAlgn="base" hangingPunct="0">
        <a:lnSpc>
          <a:spcPts val="3600"/>
        </a:lnSpc>
        <a:spcBef>
          <a:spcPct val="0"/>
        </a:spcBef>
        <a:spcAft>
          <a:spcPct val="0"/>
        </a:spcAft>
        <a:defRPr sz="4000" b="1" kern="1200">
          <a:solidFill>
            <a:srgbClr val="002060"/>
          </a:solidFill>
          <a:latin typeface="+mj-lt"/>
          <a:ea typeface="+mj-ea"/>
          <a:cs typeface="+mj-cs"/>
        </a:defRPr>
      </a:lvl1pPr>
      <a:lvl2pPr algn="l" rtl="0" eaLnBrk="0" fontAlgn="base" hangingPunct="0">
        <a:lnSpc>
          <a:spcPts val="3600"/>
        </a:lnSpc>
        <a:spcBef>
          <a:spcPct val="0"/>
        </a:spcBef>
        <a:spcAft>
          <a:spcPct val="0"/>
        </a:spcAft>
        <a:defRPr sz="4000" b="1">
          <a:solidFill>
            <a:srgbClr val="002060"/>
          </a:solidFill>
          <a:latin typeface="Corbel" pitchFamily="34" charset="0"/>
        </a:defRPr>
      </a:lvl2pPr>
      <a:lvl3pPr algn="l" rtl="0" eaLnBrk="0" fontAlgn="base" hangingPunct="0">
        <a:lnSpc>
          <a:spcPts val="3600"/>
        </a:lnSpc>
        <a:spcBef>
          <a:spcPct val="0"/>
        </a:spcBef>
        <a:spcAft>
          <a:spcPct val="0"/>
        </a:spcAft>
        <a:defRPr sz="4000" b="1">
          <a:solidFill>
            <a:srgbClr val="002060"/>
          </a:solidFill>
          <a:latin typeface="Corbel" pitchFamily="34" charset="0"/>
        </a:defRPr>
      </a:lvl3pPr>
      <a:lvl4pPr algn="l" rtl="0" eaLnBrk="0" fontAlgn="base" hangingPunct="0">
        <a:lnSpc>
          <a:spcPts val="3600"/>
        </a:lnSpc>
        <a:spcBef>
          <a:spcPct val="0"/>
        </a:spcBef>
        <a:spcAft>
          <a:spcPct val="0"/>
        </a:spcAft>
        <a:defRPr sz="4000" b="1">
          <a:solidFill>
            <a:srgbClr val="002060"/>
          </a:solidFill>
          <a:latin typeface="Corbel" pitchFamily="34" charset="0"/>
        </a:defRPr>
      </a:lvl4pPr>
      <a:lvl5pPr algn="l" rtl="0" eaLnBrk="0" fontAlgn="base" hangingPunct="0">
        <a:lnSpc>
          <a:spcPts val="3600"/>
        </a:lnSpc>
        <a:spcBef>
          <a:spcPct val="0"/>
        </a:spcBef>
        <a:spcAft>
          <a:spcPct val="0"/>
        </a:spcAft>
        <a:defRPr sz="4000" b="1">
          <a:solidFill>
            <a:srgbClr val="002060"/>
          </a:solidFill>
          <a:latin typeface="Corbel" pitchFamily="34" charset="0"/>
        </a:defRPr>
      </a:lvl5pPr>
      <a:lvl6pPr marL="457200" algn="ctr" rtl="0" fontAlgn="base">
        <a:spcBef>
          <a:spcPct val="0"/>
        </a:spcBef>
        <a:spcAft>
          <a:spcPct val="0"/>
        </a:spcAft>
        <a:defRPr sz="4000">
          <a:solidFill>
            <a:schemeClr val="bg1"/>
          </a:solidFill>
          <a:latin typeface="Calibri" pitchFamily="34" charset="0"/>
        </a:defRPr>
      </a:lvl6pPr>
      <a:lvl7pPr marL="914400" algn="ctr" rtl="0" fontAlgn="base">
        <a:spcBef>
          <a:spcPct val="0"/>
        </a:spcBef>
        <a:spcAft>
          <a:spcPct val="0"/>
        </a:spcAft>
        <a:defRPr sz="4000">
          <a:solidFill>
            <a:schemeClr val="bg1"/>
          </a:solidFill>
          <a:latin typeface="Calibri" pitchFamily="34" charset="0"/>
        </a:defRPr>
      </a:lvl7pPr>
      <a:lvl8pPr marL="1371600" algn="ctr" rtl="0" fontAlgn="base">
        <a:spcBef>
          <a:spcPct val="0"/>
        </a:spcBef>
        <a:spcAft>
          <a:spcPct val="0"/>
        </a:spcAft>
        <a:defRPr sz="4000">
          <a:solidFill>
            <a:schemeClr val="bg1"/>
          </a:solidFill>
          <a:latin typeface="Calibri" pitchFamily="34" charset="0"/>
        </a:defRPr>
      </a:lvl8pPr>
      <a:lvl9pPr marL="1828800" algn="ctr" rtl="0" fontAlgn="base">
        <a:spcBef>
          <a:spcPct val="0"/>
        </a:spcBef>
        <a:spcAft>
          <a:spcPct val="0"/>
        </a:spcAft>
        <a:defRPr sz="40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35865"/>
            <a:ext cx="7886700" cy="1073788"/>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628650" y="1662524"/>
            <a:ext cx="7886700" cy="3936764"/>
          </a:xfrm>
          <a:prstGeom prst="rect">
            <a:avLst/>
          </a:prstGeom>
          <a:noFill/>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175288" y="6422140"/>
            <a:ext cx="6836636" cy="276999"/>
          </a:xfrm>
          <a:prstGeom prst="rect">
            <a:avLst/>
          </a:prstGeom>
          <a:noFill/>
        </p:spPr>
        <p:txBody>
          <a:bodyPr wrap="none" rtlCol="0" anchor="t" anchorCtr="0">
            <a:noAutofit/>
          </a:bodyPr>
          <a:lstStyle/>
          <a:p>
            <a:fld id="{E3F5C255-0264-234E-9338-DB7FF625E05F}" type="slidenum">
              <a:rPr lang="en-US" sz="750" smtClean="0">
                <a:solidFill>
                  <a:schemeClr val="bg1">
                    <a:lumMod val="65000"/>
                  </a:schemeClr>
                </a:solidFill>
                <a:latin typeface="Arial" charset="0"/>
                <a:ea typeface="Arial" charset="0"/>
                <a:cs typeface="Arial" charset="0"/>
              </a:rPr>
              <a:pPr/>
              <a:t>‹#›</a:t>
            </a:fld>
            <a:r>
              <a:rPr lang="en-US" sz="750" dirty="0">
                <a:solidFill>
                  <a:schemeClr val="bg1">
                    <a:lumMod val="65000"/>
                  </a:schemeClr>
                </a:solidFill>
                <a:latin typeface="Arial" charset="0"/>
                <a:ea typeface="Arial" charset="0"/>
                <a:cs typeface="Arial" charset="0"/>
              </a:rPr>
              <a:t> | MAXIMUS: ACO Year 4  2021</a:t>
            </a:r>
          </a:p>
        </p:txBody>
      </p:sp>
    </p:spTree>
    <p:custDataLst>
      <p:tags r:id="rId18"/>
    </p:custDataLst>
    <p:extLst>
      <p:ext uri="{BB962C8B-B14F-4D97-AF65-F5344CB8AC3E}">
        <p14:creationId xmlns:p14="http://schemas.microsoft.com/office/powerpoint/2010/main" val="344531482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hf hdr="0" ftr="0" dt="0"/>
  <p:txStyles>
    <p:titleStyle>
      <a:lvl1pPr algn="l" defTabSz="685664" rtl="0" eaLnBrk="1" latinLnBrk="0" hangingPunct="1">
        <a:lnSpc>
          <a:spcPct val="100000"/>
        </a:lnSpc>
        <a:spcBef>
          <a:spcPct val="0"/>
        </a:spcBef>
        <a:buNone/>
        <a:defRPr sz="2700" b="0" i="0" kern="1200">
          <a:solidFill>
            <a:schemeClr val="tx1"/>
          </a:solidFill>
          <a:latin typeface="Arial" charset="0"/>
          <a:ea typeface="Arial" charset="0"/>
          <a:cs typeface="Arial" charset="0"/>
        </a:defRPr>
      </a:lvl1pPr>
    </p:titleStyle>
    <p:bodyStyle>
      <a:lvl1pPr marL="261890" indent="-261890" algn="l" defTabSz="685664" rtl="0" eaLnBrk="1" latinLnBrk="0" hangingPunct="1">
        <a:lnSpc>
          <a:spcPct val="100000"/>
        </a:lnSpc>
        <a:spcBef>
          <a:spcPts val="750"/>
        </a:spcBef>
        <a:buSzPct val="115000"/>
        <a:buFontTx/>
        <a:buBlip>
          <a:blip r:embed="rId19"/>
        </a:buBlip>
        <a:tabLst/>
        <a:defRPr sz="1800" kern="1200">
          <a:solidFill>
            <a:schemeClr val="accent2"/>
          </a:solidFill>
          <a:latin typeface="Arial" charset="0"/>
          <a:ea typeface="Arial" charset="0"/>
          <a:cs typeface="Arial" charset="0"/>
        </a:defRPr>
      </a:lvl1pPr>
      <a:lvl2pPr marL="514253" indent="-171418" algn="l" defTabSz="685664" rtl="0" eaLnBrk="1" latinLnBrk="0" hangingPunct="1">
        <a:lnSpc>
          <a:spcPct val="100000"/>
        </a:lnSpc>
        <a:spcBef>
          <a:spcPts val="375"/>
        </a:spcBef>
        <a:buClr>
          <a:schemeClr val="accent6"/>
        </a:buClr>
        <a:buFont typeface="Arial"/>
        <a:buChar char="•"/>
        <a:defRPr sz="1650" kern="1200">
          <a:solidFill>
            <a:schemeClr val="accent2"/>
          </a:solidFill>
          <a:latin typeface="Arial" charset="0"/>
          <a:ea typeface="Arial" charset="0"/>
          <a:cs typeface="Arial" charset="0"/>
        </a:defRPr>
      </a:lvl2pPr>
      <a:lvl3pPr marL="857081" indent="-171418" algn="l" defTabSz="685664" rtl="0" eaLnBrk="1" latinLnBrk="0" hangingPunct="1">
        <a:lnSpc>
          <a:spcPct val="100000"/>
        </a:lnSpc>
        <a:spcBef>
          <a:spcPts val="375"/>
        </a:spcBef>
        <a:buClr>
          <a:schemeClr val="accent6"/>
        </a:buClr>
        <a:buFont typeface="Arial"/>
        <a:buChar char="•"/>
        <a:defRPr sz="1500" kern="1200">
          <a:solidFill>
            <a:schemeClr val="accent2"/>
          </a:solidFill>
          <a:latin typeface="Arial" charset="0"/>
          <a:ea typeface="Arial" charset="0"/>
          <a:cs typeface="Arial" charset="0"/>
        </a:defRPr>
      </a:lvl3pPr>
      <a:lvl4pPr marL="1199910" indent="-171418" algn="l" defTabSz="685664" rtl="0" eaLnBrk="1" latinLnBrk="0" hangingPunct="1">
        <a:lnSpc>
          <a:spcPct val="100000"/>
        </a:lnSpc>
        <a:spcBef>
          <a:spcPts val="375"/>
        </a:spcBef>
        <a:buClr>
          <a:schemeClr val="accent6"/>
        </a:buClr>
        <a:buFont typeface="Arial"/>
        <a:buChar char="•"/>
        <a:defRPr sz="1350" kern="1200">
          <a:solidFill>
            <a:schemeClr val="accent2"/>
          </a:solidFill>
          <a:latin typeface="Arial" charset="0"/>
          <a:ea typeface="Arial" charset="0"/>
          <a:cs typeface="Arial" charset="0"/>
        </a:defRPr>
      </a:lvl4pPr>
      <a:lvl5pPr marL="1542740" indent="-171418" algn="l" defTabSz="685664" rtl="0" eaLnBrk="1" latinLnBrk="0" hangingPunct="1">
        <a:lnSpc>
          <a:spcPct val="100000"/>
        </a:lnSpc>
        <a:spcBef>
          <a:spcPts val="375"/>
        </a:spcBef>
        <a:buClr>
          <a:schemeClr val="accent6"/>
        </a:buClr>
        <a:buFont typeface="Arial"/>
        <a:buChar char="•"/>
        <a:defRPr sz="1350" kern="1200">
          <a:solidFill>
            <a:schemeClr val="accent2"/>
          </a:solidFill>
          <a:latin typeface="Arial" charset="0"/>
          <a:ea typeface="Arial" charset="0"/>
          <a:cs typeface="Arial" charset="0"/>
        </a:defRPr>
      </a:lvl5pPr>
      <a:lvl6pPr marL="1885574" indent="-171418" algn="l" defTabSz="685664"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406" indent="-171418" algn="l" defTabSz="685664"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238" indent="-171418" algn="l" defTabSz="685664"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073" indent="-171418" algn="l" defTabSz="685664"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664" rtl="0" eaLnBrk="1" latinLnBrk="0" hangingPunct="1">
        <a:defRPr sz="1350" kern="1200">
          <a:solidFill>
            <a:schemeClr val="tx1"/>
          </a:solidFill>
          <a:latin typeface="+mn-lt"/>
          <a:ea typeface="+mn-ea"/>
          <a:cs typeface="+mn-cs"/>
        </a:defRPr>
      </a:lvl1pPr>
      <a:lvl2pPr marL="342830" algn="l" defTabSz="685664" rtl="0" eaLnBrk="1" latinLnBrk="0" hangingPunct="1">
        <a:defRPr sz="1350" kern="1200">
          <a:solidFill>
            <a:schemeClr val="tx1"/>
          </a:solidFill>
          <a:latin typeface="+mn-lt"/>
          <a:ea typeface="+mn-ea"/>
          <a:cs typeface="+mn-cs"/>
        </a:defRPr>
      </a:lvl2pPr>
      <a:lvl3pPr marL="685664" algn="l" defTabSz="685664" rtl="0" eaLnBrk="1" latinLnBrk="0" hangingPunct="1">
        <a:defRPr sz="1350" kern="1200">
          <a:solidFill>
            <a:schemeClr val="tx1"/>
          </a:solidFill>
          <a:latin typeface="+mn-lt"/>
          <a:ea typeface="+mn-ea"/>
          <a:cs typeface="+mn-cs"/>
        </a:defRPr>
      </a:lvl3pPr>
      <a:lvl4pPr marL="1028496" algn="l" defTabSz="685664" rtl="0" eaLnBrk="1" latinLnBrk="0" hangingPunct="1">
        <a:defRPr sz="1350" kern="1200">
          <a:solidFill>
            <a:schemeClr val="tx1"/>
          </a:solidFill>
          <a:latin typeface="+mn-lt"/>
          <a:ea typeface="+mn-ea"/>
          <a:cs typeface="+mn-cs"/>
        </a:defRPr>
      </a:lvl4pPr>
      <a:lvl5pPr marL="1371328" algn="l" defTabSz="685664" rtl="0" eaLnBrk="1" latinLnBrk="0" hangingPunct="1">
        <a:defRPr sz="1350" kern="1200">
          <a:solidFill>
            <a:schemeClr val="tx1"/>
          </a:solidFill>
          <a:latin typeface="+mn-lt"/>
          <a:ea typeface="+mn-ea"/>
          <a:cs typeface="+mn-cs"/>
        </a:defRPr>
      </a:lvl5pPr>
      <a:lvl6pPr marL="1714163" algn="l" defTabSz="685664" rtl="0" eaLnBrk="1" latinLnBrk="0" hangingPunct="1">
        <a:defRPr sz="1350" kern="1200">
          <a:solidFill>
            <a:schemeClr val="tx1"/>
          </a:solidFill>
          <a:latin typeface="+mn-lt"/>
          <a:ea typeface="+mn-ea"/>
          <a:cs typeface="+mn-cs"/>
        </a:defRPr>
      </a:lvl6pPr>
      <a:lvl7pPr marL="2056991" algn="l" defTabSz="685664" rtl="0" eaLnBrk="1" latinLnBrk="0" hangingPunct="1">
        <a:defRPr sz="1350" kern="1200">
          <a:solidFill>
            <a:schemeClr val="tx1"/>
          </a:solidFill>
          <a:latin typeface="+mn-lt"/>
          <a:ea typeface="+mn-ea"/>
          <a:cs typeface="+mn-cs"/>
        </a:defRPr>
      </a:lvl7pPr>
      <a:lvl8pPr marL="2399820" algn="l" defTabSz="685664" rtl="0" eaLnBrk="1" latinLnBrk="0" hangingPunct="1">
        <a:defRPr sz="1350" kern="1200">
          <a:solidFill>
            <a:schemeClr val="tx1"/>
          </a:solidFill>
          <a:latin typeface="+mn-lt"/>
          <a:ea typeface="+mn-ea"/>
          <a:cs typeface="+mn-cs"/>
        </a:defRPr>
      </a:lvl8pPr>
      <a:lvl9pPr marL="2742650" algn="l" defTabSz="68566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fld id="{B89A0D71-A87E-4B7A-A70E-B9732BFFE0BC}" type="datetime1">
              <a:rPr lang="en-US" smtClean="0"/>
              <a:t>4/3/2026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E65444B-1068-44A4-BD15-C18BEE6A6F80}" type="slidenum">
              <a:rPr lang="en-US" smtClean="0"/>
              <a:t>‹#›</a:t>
            </a:fld>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Tree>
    <p:custDataLst>
      <p:tags r:id="rId14"/>
    </p:custDataLst>
    <p:extLst>
      <p:ext uri="{BB962C8B-B14F-4D97-AF65-F5344CB8AC3E}">
        <p14:creationId xmlns:p14="http://schemas.microsoft.com/office/powerpoint/2010/main" val="144114023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lvl1pPr algn="l" rtl="0" eaLnBrk="1" fontAlgn="base" hangingPunct="1">
        <a:lnSpc>
          <a:spcPts val="3600"/>
        </a:lnSpc>
        <a:spcBef>
          <a:spcPct val="0"/>
        </a:spcBef>
        <a:spcAft>
          <a:spcPct val="0"/>
        </a:spcAft>
        <a:defRPr sz="4000" b="1" kern="1200">
          <a:solidFill>
            <a:srgbClr val="002060"/>
          </a:solidFill>
          <a:latin typeface="+mj-lt"/>
          <a:ea typeface="+mj-ea"/>
          <a:cs typeface="+mj-cs"/>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938F031C-9C02-4751-A7F0-DFCED535F518}" type="datetime1">
              <a:rPr lang="en-US" smtClean="0"/>
              <a:t>4/3/2026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543FC28-71BB-4923-9EC4-7D01669BF51C}" type="slidenum">
              <a:rPr lang="en-US" smtClean="0"/>
              <a:pPr>
                <a:defRPr/>
              </a:pPr>
              <a:t>‹#›</a:t>
            </a:fld>
            <a:endParaRPr lang="en-US" dirty="0"/>
          </a:p>
        </p:txBody>
      </p:sp>
      <p:pic>
        <p:nvPicPr>
          <p:cNvPr id="9" name="Picture 8" descr="MassHealth logo"/>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562788" y="228600"/>
            <a:ext cx="1364104" cy="693420"/>
          </a:xfrm>
          <a:prstGeom prst="rect">
            <a:avLst/>
          </a:prstGeom>
        </p:spPr>
      </p:pic>
    </p:spTree>
    <p:extLst>
      <p:ext uri="{BB962C8B-B14F-4D97-AF65-F5344CB8AC3E}">
        <p14:creationId xmlns:p14="http://schemas.microsoft.com/office/powerpoint/2010/main" val="166757735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p:hf hdr="0" ftr="0" dt="0"/>
  <p:txStyles>
    <p:titleStyle>
      <a:lvl1pPr algn="l" rtl="0" eaLnBrk="1" fontAlgn="base" hangingPunct="1">
        <a:lnSpc>
          <a:spcPts val="3600"/>
        </a:lnSpc>
        <a:spcBef>
          <a:spcPct val="0"/>
        </a:spcBef>
        <a:spcAft>
          <a:spcPct val="0"/>
        </a:spcAft>
        <a:defRPr sz="3600" b="1" kern="1200">
          <a:solidFill>
            <a:srgbClr val="002060"/>
          </a:solidFill>
          <a:latin typeface="Arial" panose="020B0604020202020204" pitchFamily="34" charset="0"/>
          <a:ea typeface="+mj-ea"/>
          <a:cs typeface="Arial" panose="020B0604020202020204" pitchFamily="34" charset="0"/>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B57FF27B-DC04-48CA-9454-7075FB3D4F43}" type="datetime1">
              <a:rPr lang="en-US" smtClean="0"/>
              <a:t>4/3/2026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0D403C3-47BC-4C7E-BA49-79840169F64A}" type="slidenum">
              <a:rPr lang="en-US" altLang="en-US"/>
              <a:pPr>
                <a:defRPr/>
              </a:pPr>
              <a:t>‹#›</a:t>
            </a:fld>
            <a:endParaRPr lang="en-US" alt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Tree>
    <p:extLst>
      <p:ext uri="{BB962C8B-B14F-4D97-AF65-F5344CB8AC3E}">
        <p14:creationId xmlns:p14="http://schemas.microsoft.com/office/powerpoint/2010/main" val="373319688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hf hdr="0" ftr="0" dt="0"/>
  <p:txStyles>
    <p:titleStyle>
      <a:lvl1pPr algn="l" rtl="0" eaLnBrk="1" fontAlgn="base" hangingPunct="1">
        <a:lnSpc>
          <a:spcPts val="3600"/>
        </a:lnSpc>
        <a:spcBef>
          <a:spcPct val="0"/>
        </a:spcBef>
        <a:spcAft>
          <a:spcPct val="0"/>
        </a:spcAft>
        <a:defRPr sz="4000" b="1" kern="1200">
          <a:solidFill>
            <a:srgbClr val="002060"/>
          </a:solidFill>
          <a:latin typeface="+mj-lt"/>
          <a:ea typeface="+mj-ea"/>
          <a:cs typeface="+mj-cs"/>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3" Type="http://schemas.openxmlformats.org/officeDocument/2006/relationships/hyperlink" Target="https://maximus.zoom.us/webinar/register/WN_piOUv6bDSJuIqyIusQg6Ng" TargetMode="External"/><Relationship Id="rId2" Type="http://schemas.openxmlformats.org/officeDocument/2006/relationships/slideLayout" Target="../slideLayouts/slideLayout31.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hyperlink" Target="https://www.mass.gov/lists/402-through-300" TargetMode="External"/><Relationship Id="rId4" Type="http://schemas.openxmlformats.org/officeDocument/2006/relationships/hyperlink" Target="https://www.mass.gov/lists/299-through-104"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29.xml.rels><?xml version="1.0" encoding="UTF-8" standalone="yes"?>
<Relationships xmlns="http://schemas.openxmlformats.org/package/2006/relationships"><Relationship Id="rId3" Type="http://schemas.openxmlformats.org/officeDocument/2006/relationships/hyperlink" Target="https://www.mass.gov/lists/2025-masshealth-provider-bulletins#may-" TargetMode="Externa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2.xml.rels><?xml version="1.0" encoding="UTF-8" standalone="yes"?>
<Relationships xmlns="http://schemas.openxmlformats.org/package/2006/relationships"><Relationship Id="rId3" Type="http://schemas.openxmlformats.org/officeDocument/2006/relationships/hyperlink" Target="https://www.mass.gov/lists/masshealth-managed-care-encounter-data-companion-guides" TargetMode="Externa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hyperlink" Target="https://www.mass.gov/resource/masshealth-provider-bulletins" TargetMode="Externa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35.xml.rels><?xml version="1.0" encoding="UTF-8" standalone="yes"?>
<Relationships xmlns="http://schemas.openxmlformats.org/package/2006/relationships"><Relationship Id="rId3" Type="http://schemas.openxmlformats.org/officeDocument/2006/relationships/hyperlink" Target="https://www.mass.gov/resource/masshealth-provider-bulletins" TargetMode="External"/><Relationship Id="rId2" Type="http://schemas.openxmlformats.org/officeDocument/2006/relationships/slideLayout" Target="../slideLayouts/slideLayout6.xml"/><Relationship Id="rId1" Type="http://schemas.openxmlformats.org/officeDocument/2006/relationships/tags" Target="../tags/tag52.xml"/><Relationship Id="rId4" Type="http://schemas.openxmlformats.org/officeDocument/2006/relationships/hyperlink" Target="https://www.mass.gov/forms/email-notifications-for-masshealth-provider-bulletins-and-transmittal-letters" TargetMode="Externa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4.xml.rels><?xml version="1.0" encoding="UTF-8" standalone="yes"?>
<Relationships xmlns="http://schemas.openxmlformats.org/package/2006/relationships"><Relationship Id="rId3" Type="http://schemas.openxmlformats.org/officeDocument/2006/relationships/hyperlink" Target="https://www.mass.gov/doc/all-provider-bulletin-403-ending-the-suspension-of-primary-care-clinician-plan-primary-care-aco-referrals-and-updating-referral-requirements-for-urgent-care-services-0/download" TargetMode="External"/><Relationship Id="rId2" Type="http://schemas.openxmlformats.org/officeDocument/2006/relationships/slideLayout" Target="../slideLayouts/slideLayout31.xml"/><Relationship Id="rId1" Type="http://schemas.openxmlformats.org/officeDocument/2006/relationships/tags" Target="../tags/tag2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5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6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ags" Target="../tags/tag6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6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4.xml"/><Relationship Id="rId1" Type="http://schemas.openxmlformats.org/officeDocument/2006/relationships/tags" Target="../tags/tag6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4.xml"/><Relationship Id="rId1" Type="http://schemas.openxmlformats.org/officeDocument/2006/relationships/tags" Target="../tags/tag64.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4.xml"/><Relationship Id="rId1" Type="http://schemas.openxmlformats.org/officeDocument/2006/relationships/tags" Target="../tags/tag6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1.xml"/><Relationship Id="rId1" Type="http://schemas.openxmlformats.org/officeDocument/2006/relationships/tags" Target="../tags/tag22.xml"/><Relationship Id="rId4" Type="http://schemas.openxmlformats.org/officeDocument/2006/relationships/hyperlink" Target="https://www.mass.gov/regulations/130-CMR-450000-all-provider"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5.xml"/><Relationship Id="rId1" Type="http://schemas.openxmlformats.org/officeDocument/2006/relationships/tags" Target="../tags/tag67.xml"/><Relationship Id="rId5" Type="http://schemas.openxmlformats.org/officeDocument/2006/relationships/hyperlink" Target="mailto:functional.coordination@mass.gov" TargetMode="External"/><Relationship Id="rId4" Type="http://schemas.openxmlformats.org/officeDocument/2006/relationships/hyperlink" Target="https://www.mass.gov/doc/rpa-policy-0/download" TargetMode="Externa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6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5.xml"/><Relationship Id="rId1" Type="http://schemas.openxmlformats.org/officeDocument/2006/relationships/tags" Target="../tags/tag69.xml"/><Relationship Id="rId4" Type="http://schemas.openxmlformats.org/officeDocument/2006/relationships/hyperlink" Target="https://www.mass.gov/guides/masshealth-robotics-processing-automation-rpa-policy" TargetMode="Externa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7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1.xml"/><Relationship Id="rId1" Type="http://schemas.openxmlformats.org/officeDocument/2006/relationships/tags" Target="../tags/tag71.xml"/><Relationship Id="rId4" Type="http://schemas.openxmlformats.org/officeDocument/2006/relationships/hyperlink" Target="https://masshealth.ehs.state.ma.us/ProviderSelfService/"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3.xml"/><Relationship Id="rId1" Type="http://schemas.openxmlformats.org/officeDocument/2006/relationships/tags" Target="../tags/tag72.xml"/><Relationship Id="rId5" Type="http://schemas.openxmlformats.org/officeDocument/2006/relationships/image" Target="../media/image18.png"/><Relationship Id="rId4" Type="http://schemas.openxmlformats.org/officeDocument/2006/relationships/hyperlink" Target="https://masshealth.ehs.state.ma.us/ProviderSelfService/"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2.xml"/><Relationship Id="rId1" Type="http://schemas.openxmlformats.org/officeDocument/2006/relationships/tags" Target="../tags/tag73.xml"/><Relationship Id="rId4" Type="http://schemas.openxmlformats.org/officeDocument/2006/relationships/hyperlink" Target="https://www.mass.gov/orgs/masshealth"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mass.gov/regulations/130-CMR-450000-all-provider" TargetMode="External"/><Relationship Id="rId2" Type="http://schemas.openxmlformats.org/officeDocument/2006/relationships/slideLayout" Target="../slideLayouts/slideLayout31.xml"/><Relationship Id="rId1" Type="http://schemas.openxmlformats.org/officeDocument/2006/relationships/tags" Target="../tags/tag74.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75.xml"/></Relationships>
</file>

<file path=ppt/slides/_rels/slide59.xml.rels><?xml version="1.0" encoding="UTF-8" standalone="yes"?>
<Relationships xmlns="http://schemas.openxmlformats.org/package/2006/relationships"><Relationship Id="rId3" Type="http://schemas.openxmlformats.org/officeDocument/2006/relationships/hyperlink" Target="https://www.mass.gov/doc/change-of-address-provider-requirements-by-provider-type-3/download" TargetMode="External"/><Relationship Id="rId2" Type="http://schemas.openxmlformats.org/officeDocument/2006/relationships/slideLayout" Target="../slideLayouts/slideLayout33.xml"/><Relationship Id="rId1" Type="http://schemas.openxmlformats.org/officeDocument/2006/relationships/tags" Target="../tags/tag76.xml"/><Relationship Id="rId5" Type="http://schemas.openxmlformats.org/officeDocument/2006/relationships/image" Target="../media/image18.png"/><Relationship Id="rId4" Type="http://schemas.openxmlformats.org/officeDocument/2006/relationships/hyperlink" Target="https://masshealth.ehs.state.ma.us/ProviderSelfService/"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1.xml"/><Relationship Id="rId1" Type="http://schemas.openxmlformats.org/officeDocument/2006/relationships/tags" Target="../tags/tag23.xml"/><Relationship Id="rId4" Type="http://schemas.openxmlformats.org/officeDocument/2006/relationships/hyperlink" Target="https://www.mass.gov/regulations/130-CMR-450000-all-provider"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3.xml"/><Relationship Id="rId1" Type="http://schemas.openxmlformats.org/officeDocument/2006/relationships/tags" Target="../tags/tag77.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3.xml"/><Relationship Id="rId1" Type="http://schemas.openxmlformats.org/officeDocument/2006/relationships/tags" Target="../tags/tag78.xml"/><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3.xml"/><Relationship Id="rId1" Type="http://schemas.openxmlformats.org/officeDocument/2006/relationships/tags" Target="../tags/tag79.xml"/><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3.xml"/><Relationship Id="rId1" Type="http://schemas.openxmlformats.org/officeDocument/2006/relationships/tags" Target="../tags/tag80.xml"/><Relationship Id="rId5" Type="http://schemas.openxmlformats.org/officeDocument/2006/relationships/image" Target="../media/image22.png"/><Relationship Id="rId4" Type="http://schemas.openxmlformats.org/officeDocument/2006/relationships/hyperlink" Target="https://www.mass.gov/info-details/linking-and-affiliations-for-provider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3.xml"/><Relationship Id="rId1" Type="http://schemas.openxmlformats.org/officeDocument/2006/relationships/tags" Target="../tags/tag81.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3.xml"/><Relationship Id="rId1" Type="http://schemas.openxmlformats.org/officeDocument/2006/relationships/tags" Target="../tags/tag8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3.xml"/><Relationship Id="rId1" Type="http://schemas.openxmlformats.org/officeDocument/2006/relationships/tags" Target="../tags/tag83.xml"/><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3.xml"/><Relationship Id="rId1" Type="http://schemas.openxmlformats.org/officeDocument/2006/relationships/tags" Target="../tags/tag84.xml"/><Relationship Id="rId4" Type="http://schemas.openxmlformats.org/officeDocument/2006/relationships/image" Target="../media/image22.png"/></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3.xml"/><Relationship Id="rId1" Type="http://schemas.openxmlformats.org/officeDocument/2006/relationships/tags" Target="../tags/tag8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3.xml"/><Relationship Id="rId1" Type="http://schemas.openxmlformats.org/officeDocument/2006/relationships/tags" Target="../tags/tag86.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hyperlink" Target="https://www.mass.gov/regulations/130-CMR-450000-all-provider" TargetMode="External"/><Relationship Id="rId2" Type="http://schemas.openxmlformats.org/officeDocument/2006/relationships/slideLayout" Target="../slideLayouts/slideLayout31.xml"/><Relationship Id="rId1" Type="http://schemas.openxmlformats.org/officeDocument/2006/relationships/tags" Target="../tags/tag2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3.xml"/><Relationship Id="rId1" Type="http://schemas.openxmlformats.org/officeDocument/2006/relationships/tags" Target="../tags/tag87.xml"/><Relationship Id="rId4" Type="http://schemas.openxmlformats.org/officeDocument/2006/relationships/image" Target="../media/image28.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3.xml"/><Relationship Id="rId1" Type="http://schemas.openxmlformats.org/officeDocument/2006/relationships/tags" Target="../tags/tag88.xml"/><Relationship Id="rId4" Type="http://schemas.openxmlformats.org/officeDocument/2006/relationships/image" Target="../media/image29.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3.xml"/><Relationship Id="rId1" Type="http://schemas.openxmlformats.org/officeDocument/2006/relationships/tags" Target="../tags/tag89.xml"/><Relationship Id="rId4" Type="http://schemas.openxmlformats.org/officeDocument/2006/relationships/image" Target="../media/image29.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3.xml"/><Relationship Id="rId1" Type="http://schemas.openxmlformats.org/officeDocument/2006/relationships/tags" Target="../tags/tag90.xml"/><Relationship Id="rId5" Type="http://schemas.openxmlformats.org/officeDocument/2006/relationships/image" Target="../media/image30.png"/><Relationship Id="rId4" Type="http://schemas.openxmlformats.org/officeDocument/2006/relationships/hyperlink" Target="https://www.mass.gov/masshealth-provider-library" TargetMode="Externa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3.xml"/><Relationship Id="rId1" Type="http://schemas.openxmlformats.org/officeDocument/2006/relationships/tags" Target="../tags/tag91.xml"/><Relationship Id="rId4" Type="http://schemas.openxmlformats.org/officeDocument/2006/relationships/image" Target="../media/image25.png"/></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33.xml"/><Relationship Id="rId1" Type="http://schemas.openxmlformats.org/officeDocument/2006/relationships/tags" Target="../tags/tag92.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3.xml"/><Relationship Id="rId1" Type="http://schemas.openxmlformats.org/officeDocument/2006/relationships/tags" Target="../tags/tag9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94.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image" Target="../media/image33.png"/></Relationships>
</file>

<file path=ppt/slides/_rels/slide79.xml.rels><?xml version="1.0" encoding="UTF-8" standalone="yes"?>
<Relationships xmlns="http://schemas.openxmlformats.org/package/2006/relationships"><Relationship Id="rId3" Type="http://schemas.openxmlformats.org/officeDocument/2006/relationships/hyperlink" Target="https://www.cms.gov/files/document/provider-required-document-list.pdf-0" TargetMode="External"/><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8.xml.rels><?xml version="1.0" encoding="UTF-8" standalone="yes"?>
<Relationships xmlns="http://schemas.openxmlformats.org/package/2006/relationships"><Relationship Id="rId3" Type="http://schemas.openxmlformats.org/officeDocument/2006/relationships/hyperlink" Target="https://www.mass.gov/doc/all-provider-bulletin-286-start-date-for-denials-for-claims-that-do-not-meet-ordering-referring-and-prescribing-provider-requirements-0/download" TargetMode="External"/><Relationship Id="rId2" Type="http://schemas.openxmlformats.org/officeDocument/2006/relationships/slideLayout" Target="../slideLayouts/slideLayout31.xml"/><Relationship Id="rId1" Type="http://schemas.openxmlformats.org/officeDocument/2006/relationships/tags" Target="../tags/tag25.xml"/><Relationship Id="rId4" Type="http://schemas.openxmlformats.org/officeDocument/2006/relationships/hyperlink" Target="https://www.mass.gov/lists/403-through-300" TargetMode="Externa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81.xml.rels><?xml version="1.0" encoding="UTF-8" standalone="yes"?>
<Relationships xmlns="http://schemas.openxmlformats.org/package/2006/relationships"><Relationship Id="rId3" Type="http://schemas.openxmlformats.org/officeDocument/2006/relationships/hyperlink" Target="https://www.cms.gov/data-research/monitoring-programs/improper-payment-measurement-programs/payment-error-rate-measurement-perm/providers" TargetMode="External"/><Relationship Id="rId2" Type="http://schemas.openxmlformats.org/officeDocument/2006/relationships/slideLayout" Target="../slideLayouts/slideLayout2.xml"/><Relationship Id="rId1" Type="http://schemas.openxmlformats.org/officeDocument/2006/relationships/tags" Target="../tags/tag98.xml"/><Relationship Id="rId5" Type="http://schemas.openxmlformats.org/officeDocument/2006/relationships/hyperlink" Target="https://urldefense.com/v3/__https:/www.cms.gov/files/document/provider-education-faqs.pdf-0__;!!CPANwP4y!Xu_9EW-iolul43jJ1vNInHw2wG361xJN2RoNXpGkXZGII5djJvl9ehMsDvWae0HC0wRl3yFv8QSdSiKeQcr_qsIQ9_35$" TargetMode="External"/><Relationship Id="rId4" Type="http://schemas.openxmlformats.org/officeDocument/2006/relationships/hyperlink" Target="https://urldefense.com/v3/__https:/www.cms.gov/files/document/provider-overview.pdf-0__;!!CPANwP4y!Xu_9EW-iolul43jJ1vNInHw2wG361xJN2RoNXpGkXZGII5djJvl9ehMsDvWae0HC0wRl3yFv8QSdSiKeQcr_qol5dEBO$" TargetMode="Externa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tags" Target="../tags/tag99.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100.xml"/></Relationships>
</file>

<file path=ppt/slides/_rels/slide84.xml.rels><?xml version="1.0" encoding="UTF-8" standalone="yes"?>
<Relationships xmlns="http://schemas.openxmlformats.org/package/2006/relationships"><Relationship Id="rId3" Type="http://schemas.openxmlformats.org/officeDocument/2006/relationships/hyperlink" Target="https://www.mass.gov/regulations/130-CMR-450000-all-provider" TargetMode="External"/><Relationship Id="rId2" Type="http://schemas.openxmlformats.org/officeDocument/2006/relationships/slideLayout" Target="../slideLayouts/slideLayout50.xml"/><Relationship Id="rId1" Type="http://schemas.openxmlformats.org/officeDocument/2006/relationships/tags" Target="../tags/tag101.xml"/></Relationships>
</file>

<file path=ppt/slides/_rels/slide85.xml.rels><?xml version="1.0" encoding="UTF-8" standalone="yes"?>
<Relationships xmlns="http://schemas.openxmlformats.org/package/2006/relationships"><Relationship Id="rId3" Type="http://schemas.openxmlformats.org/officeDocument/2006/relationships/hyperlink" Target="https://www.mass.gov/regulations/130-CMR-450000-all-provider" TargetMode="External"/><Relationship Id="rId2" Type="http://schemas.openxmlformats.org/officeDocument/2006/relationships/slideLayout" Target="../slideLayouts/slideLayout50.xml"/><Relationship Id="rId1" Type="http://schemas.openxmlformats.org/officeDocument/2006/relationships/tags" Target="../tags/tag10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103.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104.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0.xml"/><Relationship Id="rId1" Type="http://schemas.openxmlformats.org/officeDocument/2006/relationships/tags" Target="../tags/tag105.xml"/><Relationship Id="rId5" Type="http://schemas.openxmlformats.org/officeDocument/2006/relationships/hyperlink" Target="https://masshealth.ehs.state.ma.us/ProviderSelfService/" TargetMode="External"/><Relationship Id="rId4" Type="http://schemas.openxmlformats.org/officeDocument/2006/relationships/hyperlink" Target="https://www.mass.gov/topics/information-for-masshealth-providers" TargetMode="Externa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2.xml"/><Relationship Id="rId1" Type="http://schemas.openxmlformats.org/officeDocument/2006/relationships/tags" Target="../tags/tag106.xml"/><Relationship Id="rId5" Type="http://schemas.openxmlformats.org/officeDocument/2006/relationships/image" Target="../media/image34.png"/><Relationship Id="rId4" Type="http://schemas.openxmlformats.org/officeDocument/2006/relationships/hyperlink" Target="https://masshealth.inquisiqlms.com/Default.aspx"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26.xml"/></Relationships>
</file>

<file path=ppt/slides/_rels/slide90.xml.rels><?xml version="1.0" encoding="UTF-8" standalone="yes"?>
<Relationships xmlns="http://schemas.openxmlformats.org/package/2006/relationships"><Relationship Id="rId3" Type="http://schemas.openxmlformats.org/officeDocument/2006/relationships/hyperlink" Target="https://www.mass.gov/doc/all-provider-bulletin-402-third-party-liability-billing-requirements-for-health-reimbursement-arrangements-and-similar-instruments-0/download" TargetMode="External"/><Relationship Id="rId2" Type="http://schemas.openxmlformats.org/officeDocument/2006/relationships/slideLayout" Target="../slideLayouts/slideLayout50.xml"/><Relationship Id="rId1" Type="http://schemas.openxmlformats.org/officeDocument/2006/relationships/tags" Target="../tags/tag107.xml"/><Relationship Id="rId4" Type="http://schemas.openxmlformats.org/officeDocument/2006/relationships/hyperlink" Target="https://www.mass.gov/doc/all-provider-bulletin-403-ending-the-suspension-of-primary-care-clinician-plan-primary-care-aco-referrals-and-updating-referral-requirements-for-urgent-care-services-0/download" TargetMode="Externa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hyperlink" Target="https://www.mass.gov/the-aca-orp-requirements-for-masshealth-providers" TargetMode="External"/><Relationship Id="rId2" Type="http://schemas.openxmlformats.org/officeDocument/2006/relationships/slideLayout" Target="../slideLayouts/slideLayout50.xml"/><Relationship Id="rId1" Type="http://schemas.openxmlformats.org/officeDocument/2006/relationships/tags" Target="../tags/tag108.xml"/><Relationship Id="rId6" Type="http://schemas.openxmlformats.org/officeDocument/2006/relationships/hyperlink" Target="https://www.mass.gov/masshealth-for-providers" TargetMode="External"/><Relationship Id="rId5" Type="http://schemas.openxmlformats.org/officeDocument/2006/relationships/hyperlink" Target="http://www.mass.gov/masshealth-provider-bulletins" TargetMode="External"/><Relationship Id="rId4" Type="http://schemas.openxmlformats.org/officeDocument/2006/relationships/hyperlink" Target="https://www.mass.gov/forms/email-notifications-for-provider-bulletins-and-transmittal-letters"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maximus.zoom.us/webinar/register/WN_moTS6LAMQD6GiKqi8PDNHA" TargetMode="External"/><Relationship Id="rId2" Type="http://schemas.openxmlformats.org/officeDocument/2006/relationships/slideLayout" Target="../slideLayouts/slideLayout50.xml"/><Relationship Id="rId1" Type="http://schemas.openxmlformats.org/officeDocument/2006/relationships/tags" Target="../tags/tag109.xml"/><Relationship Id="rId5" Type="http://schemas.openxmlformats.org/officeDocument/2006/relationships/hyperlink" Target="https://maximus.zoom.us/webinar/register/WN_T24CcCVcSBCqXRk_CZvKHw" TargetMode="External"/><Relationship Id="rId4" Type="http://schemas.openxmlformats.org/officeDocument/2006/relationships/hyperlink" Target="https://maximus.zoom.us/webinar/register/WN_QlsZP4RhT7CyfTwGirj6oA" TargetMode="Externa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4.xml"/><Relationship Id="rId1" Type="http://schemas.openxmlformats.org/officeDocument/2006/relationships/tags" Target="../tags/tag1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496217254"/>
              </p:ext>
            </p:extLst>
          </p:nvPr>
        </p:nvGraphicFramePr>
        <p:xfrm>
          <a:off x="1768" y="1768"/>
          <a:ext cx="1619" cy="1619"/>
        </p:xfrm>
        <a:graphic>
          <a:graphicData uri="http://schemas.openxmlformats.org/presentationml/2006/ole">
            <mc:AlternateContent xmlns:mc="http://schemas.openxmlformats.org/markup-compatibility/2006">
              <mc:Choice xmlns:v="urn:schemas-microsoft-com:vml" Requires="v">
                <p:oleObj name="think-cell Slide" r:id="rId5" imgW="360" imgH="360" progId="">
                  <p:embed/>
                </p:oleObj>
              </mc:Choice>
              <mc:Fallback>
                <p:oleObj name="think-cell Slide" r:id="rId5" imgW="360" imgH="360" progId="">
                  <p:embed/>
                  <p:pic>
                    <p:nvPicPr>
                      <p:cNvPr id="3" name="Object 2">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8" y="1768"/>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 name="Rectangle 54"/>
          <p:cNvSpPr>
            <a:spLocks noGrp="1" noChangeArrowheads="1"/>
          </p:cNvSpPr>
          <p:nvPr>
            <p:ph type="ctrTitle"/>
          </p:nvPr>
        </p:nvSpPr>
        <p:spPr>
          <a:xfrm>
            <a:off x="1228344" y="1868812"/>
            <a:ext cx="6687311" cy="1661993"/>
          </a:xfrm>
        </p:spPr>
        <p:txBody>
          <a:bodyPr/>
          <a:lstStyle/>
          <a:p>
            <a:r>
              <a:rPr lang="en-US" sz="4000" dirty="0">
                <a:solidFill>
                  <a:srgbClr val="002060"/>
                </a:solidFill>
              </a:rPr>
              <a:t>MassHealth Training Forum Provider Updates</a:t>
            </a:r>
            <a:br>
              <a:rPr lang="en-US" sz="3600" b="1" dirty="0"/>
            </a:br>
            <a:r>
              <a:rPr lang="en-US" sz="3600" b="1" dirty="0"/>
              <a:t>                </a:t>
            </a:r>
            <a:endParaRPr lang="en-US" sz="3600" b="1" dirty="0">
              <a:solidFill>
                <a:srgbClr val="FF0000"/>
              </a:solidFill>
            </a:endParaRPr>
          </a:p>
        </p:txBody>
      </p:sp>
      <p:sp>
        <p:nvSpPr>
          <p:cNvPr id="2" name="TextBox 1">
            <a:extLst>
              <a:ext uri="{FF2B5EF4-FFF2-40B4-BE49-F238E27FC236}">
                <a16:creationId xmlns:a16="http://schemas.microsoft.com/office/drawing/2014/main" id="{9DA8C84E-925C-40E4-8656-498710E17D6B}"/>
              </a:ext>
            </a:extLst>
          </p:cNvPr>
          <p:cNvSpPr txBox="1"/>
          <p:nvPr/>
        </p:nvSpPr>
        <p:spPr>
          <a:xfrm>
            <a:off x="1295401" y="2946030"/>
            <a:ext cx="3352800" cy="584775"/>
          </a:xfrm>
          <a:prstGeom prst="rect">
            <a:avLst/>
          </a:prstGeom>
          <a:noFill/>
        </p:spPr>
        <p:txBody>
          <a:bodyPr wrap="square" rtlCol="0">
            <a:spAutoFit/>
          </a:bodyPr>
          <a:lstStyle/>
          <a:p>
            <a:r>
              <a:rPr lang="en-US" sz="3200" dirty="0">
                <a:solidFill>
                  <a:srgbClr val="002060"/>
                </a:solidFill>
              </a:rPr>
              <a:t>July  2025</a:t>
            </a:r>
          </a:p>
        </p:txBody>
      </p:sp>
      <p:sp>
        <p:nvSpPr>
          <p:cNvPr id="12" name="Rectangle 54"/>
          <p:cNvSpPr txBox="1">
            <a:spLocks noChangeArrowheads="1"/>
          </p:cNvSpPr>
          <p:nvPr/>
        </p:nvSpPr>
        <p:spPr bwMode="auto">
          <a:xfrm>
            <a:off x="3276600" y="4572000"/>
            <a:ext cx="62216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895350" rtl="0" eaLnBrk="1" fontAlgn="base" hangingPunct="1">
              <a:spcBef>
                <a:spcPct val="0"/>
              </a:spcBef>
              <a:spcAft>
                <a:spcPct val="0"/>
              </a:spcAft>
              <a:tabLst>
                <a:tab pos="269875" algn="l"/>
              </a:tabLst>
              <a:defRPr sz="3200" b="0"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US" sz="2400" kern="0" dirty="0">
                <a:solidFill>
                  <a:srgbClr val="002960"/>
                </a:solidFill>
              </a:rPr>
              <a:t>Executive Office of Health &amp; Human Services</a:t>
            </a:r>
          </a:p>
        </p:txBody>
      </p:sp>
      <p:sp>
        <p:nvSpPr>
          <p:cNvPr id="4" name="Slide Number Placeholder 3">
            <a:extLst>
              <a:ext uri="{FF2B5EF4-FFF2-40B4-BE49-F238E27FC236}">
                <a16:creationId xmlns:a16="http://schemas.microsoft.com/office/drawing/2014/main" id="{04338683-5C7C-F750-A5DB-A9B2F3E1693B}"/>
              </a:ext>
            </a:extLst>
          </p:cNvPr>
          <p:cNvSpPr>
            <a:spLocks noGrp="1"/>
          </p:cNvSpPr>
          <p:nvPr>
            <p:ph type="sldNum" sz="quarter" idx="12"/>
          </p:nvPr>
        </p:nvSpPr>
        <p:spPr/>
        <p:txBody>
          <a:bodyPr/>
          <a:lstStyle/>
          <a:p>
            <a:pPr>
              <a:defRPr/>
            </a:pPr>
            <a:fld id="{815A0231-9940-4863-B13E-2164784B5DAF}" type="slidenum">
              <a:rPr lang="en-US" altLang="en-US" smtClean="0"/>
              <a:pPr>
                <a:defRPr/>
              </a:pPr>
              <a:t>1</a:t>
            </a:fld>
            <a:endParaRPr lang="en-US" altLang="en-US" dirty="0"/>
          </a:p>
        </p:txBody>
      </p:sp>
    </p:spTree>
    <p:custDataLst>
      <p:tags r:id="rId1"/>
    </p:custDataLst>
    <p:extLst>
      <p:ext uri="{BB962C8B-B14F-4D97-AF65-F5344CB8AC3E}">
        <p14:creationId xmlns:p14="http://schemas.microsoft.com/office/powerpoint/2010/main" val="374112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8ABA-E9DB-7155-BBC3-86E5EAB4F9F2}"/>
              </a:ext>
            </a:extLst>
          </p:cNvPr>
          <p:cNvSpPr>
            <a:spLocks noGrp="1"/>
          </p:cNvSpPr>
          <p:nvPr>
            <p:ph type="title"/>
          </p:nvPr>
        </p:nvSpPr>
        <p:spPr/>
        <p:txBody>
          <a:bodyPr/>
          <a:lstStyle/>
          <a:p>
            <a:r>
              <a:rPr lang="en-US" sz="4000" dirty="0"/>
              <a:t>Primary Care Provider Role </a:t>
            </a:r>
            <a:endParaRPr lang="en-US" dirty="0"/>
          </a:p>
        </p:txBody>
      </p:sp>
      <p:sp>
        <p:nvSpPr>
          <p:cNvPr id="3" name="Content Placeholder 2">
            <a:extLst>
              <a:ext uri="{FF2B5EF4-FFF2-40B4-BE49-F238E27FC236}">
                <a16:creationId xmlns:a16="http://schemas.microsoft.com/office/drawing/2014/main" id="{A97C9F90-6909-5F5E-6142-E49F14C59017}"/>
              </a:ext>
            </a:extLst>
          </p:cNvPr>
          <p:cNvSpPr>
            <a:spLocks noGrp="1"/>
          </p:cNvSpPr>
          <p:nvPr>
            <p:ph idx="1"/>
          </p:nvPr>
        </p:nvSpPr>
        <p:spPr/>
        <p:txBody>
          <a:bodyPr/>
          <a:lstStyle/>
          <a:p>
            <a:pPr marL="0" indent="0">
              <a:buNone/>
            </a:pPr>
            <a:r>
              <a:rPr lang="en-US" sz="2400" dirty="0"/>
              <a:t>Reinstating referrals will allow providers to:  </a:t>
            </a:r>
          </a:p>
          <a:p>
            <a:r>
              <a:rPr lang="en-US" sz="2400" dirty="0"/>
              <a:t>Maintain active engagement with members' care​ </a:t>
            </a:r>
          </a:p>
          <a:p>
            <a:r>
              <a:rPr lang="en-US" sz="2400" dirty="0"/>
              <a:t>Provide care team with better management and coordination of members' care</a:t>
            </a:r>
          </a:p>
          <a:p>
            <a:r>
              <a:rPr lang="en-US" sz="2400" dirty="0"/>
              <a:t>Facilitate and improve care planning for members</a:t>
            </a:r>
          </a:p>
          <a:p>
            <a:r>
              <a:rPr lang="en-US" sz="2400" dirty="0"/>
              <a:t>Improve communication between primary care and specialty services​ </a:t>
            </a:r>
          </a:p>
          <a:p>
            <a:r>
              <a:rPr lang="en-US" sz="2400" dirty="0"/>
              <a:t>Provide a single point of contact of accountability for ensuring that necessary medical and other services are accessed coordinated and delivered</a:t>
            </a:r>
          </a:p>
          <a:p>
            <a:pPr marL="0"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3F761B1B-0440-2794-E880-527928AD6FD5}"/>
              </a:ext>
            </a:extLst>
          </p:cNvPr>
          <p:cNvSpPr>
            <a:spLocks noGrp="1"/>
          </p:cNvSpPr>
          <p:nvPr>
            <p:ph type="sldNum" sz="quarter" idx="12"/>
          </p:nvPr>
        </p:nvSpPr>
        <p:spPr/>
        <p:txBody>
          <a:bodyPr/>
          <a:lstStyle/>
          <a:p>
            <a:fld id="{DE65444B-1068-44A4-BD15-C18BEE6A6F80}" type="slidenum">
              <a:rPr lang="en-US" smtClean="0"/>
              <a:t>10</a:t>
            </a:fld>
            <a:endParaRPr lang="en-US" dirty="0"/>
          </a:p>
        </p:txBody>
      </p:sp>
    </p:spTree>
    <p:custDataLst>
      <p:tags r:id="rId1"/>
    </p:custDataLst>
    <p:extLst>
      <p:ext uri="{BB962C8B-B14F-4D97-AF65-F5344CB8AC3E}">
        <p14:creationId xmlns:p14="http://schemas.microsoft.com/office/powerpoint/2010/main" val="1595973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CEF6-CE56-41C5-F7EC-A4BC859B54F5}"/>
              </a:ext>
            </a:extLst>
          </p:cNvPr>
          <p:cNvSpPr>
            <a:spLocks noGrp="1"/>
          </p:cNvSpPr>
          <p:nvPr>
            <p:ph type="title"/>
          </p:nvPr>
        </p:nvSpPr>
        <p:spPr>
          <a:xfrm>
            <a:off x="457200" y="304800"/>
            <a:ext cx="6867832" cy="838200"/>
          </a:xfrm>
        </p:spPr>
        <p:txBody>
          <a:bodyPr/>
          <a:lstStyle/>
          <a:p>
            <a:r>
              <a:rPr lang="en-US" dirty="0"/>
              <a:t>Office Hours – Primary Care Referral Reinstatement</a:t>
            </a:r>
          </a:p>
        </p:txBody>
      </p:sp>
      <p:sp>
        <p:nvSpPr>
          <p:cNvPr id="3" name="Content Placeholder 2">
            <a:extLst>
              <a:ext uri="{FF2B5EF4-FFF2-40B4-BE49-F238E27FC236}">
                <a16:creationId xmlns:a16="http://schemas.microsoft.com/office/drawing/2014/main" id="{B21D93E5-E9B8-342B-841E-CA68290152B4}"/>
              </a:ext>
            </a:extLst>
          </p:cNvPr>
          <p:cNvSpPr>
            <a:spLocks noGrp="1"/>
          </p:cNvSpPr>
          <p:nvPr>
            <p:ph idx="1"/>
          </p:nvPr>
        </p:nvSpPr>
        <p:spPr>
          <a:xfrm>
            <a:off x="457200" y="1398430"/>
            <a:ext cx="8229600" cy="5154770"/>
          </a:xfrm>
        </p:spPr>
        <p:txBody>
          <a:bodyPr/>
          <a:lstStyle/>
          <a:p>
            <a:pPr marL="0" indent="0">
              <a:buNone/>
            </a:pPr>
            <a:r>
              <a:rPr lang="en-US" sz="2000" dirty="0"/>
              <a:t>The MassHealth Business Support Services (BSS) Provider Relations team will be hosting a webinar on the reinstatement of primary care referral requirements as announced in All-Provider Bulletin 403: Ending the Suspension of Primary Care Clinician Plan &amp; Primary Care ACO Referrals and Updating Referral Requirements for Urgent Care Services. </a:t>
            </a:r>
          </a:p>
          <a:p>
            <a:pPr marL="0" indent="0">
              <a:buNone/>
            </a:pPr>
            <a:r>
              <a:rPr lang="en-US" sz="2000" dirty="0"/>
              <a:t>This session is intended for Primary Care Clinician (PCC) Plan &amp; Primary Care ACO (PCACO) Plan providers and non-LTSS Fee-for-Service (FFS) providers. The session will provide the following:</a:t>
            </a:r>
            <a:endParaRPr lang="en-US" sz="2000" dirty="0">
              <a:ea typeface="Calibri"/>
              <a:cs typeface="Calibri"/>
            </a:endParaRPr>
          </a:p>
          <a:p>
            <a:r>
              <a:rPr lang="en-US" sz="2000" dirty="0"/>
              <a:t>Overview of primary care referral requirements</a:t>
            </a:r>
            <a:endParaRPr lang="en-US" sz="2000" dirty="0">
              <a:ea typeface="Calibri"/>
              <a:cs typeface="Calibri"/>
            </a:endParaRPr>
          </a:p>
          <a:p>
            <a:r>
              <a:rPr lang="en-US" sz="2000" dirty="0"/>
              <a:t>Overview of payment/claim requirements for services requiring a referral and/or a referring provider</a:t>
            </a:r>
            <a:endParaRPr lang="en-US" sz="2000" dirty="0">
              <a:ea typeface="Calibri"/>
              <a:cs typeface="Calibri"/>
            </a:endParaRPr>
          </a:p>
          <a:p>
            <a:r>
              <a:rPr lang="en-US" sz="2000" dirty="0"/>
              <a:t>Denial edits that may occur when referral requirements are not met</a:t>
            </a:r>
            <a:endParaRPr lang="en-US" sz="2000" dirty="0">
              <a:ea typeface="Calibri"/>
              <a:cs typeface="Calibri"/>
            </a:endParaRPr>
          </a:p>
          <a:p>
            <a:r>
              <a:rPr lang="en-US" sz="2000" dirty="0"/>
              <a:t>Provider Online Service Center (POSC) walkthrough on:</a:t>
            </a:r>
            <a:endParaRPr lang="en-US" sz="2000" dirty="0">
              <a:ea typeface="Calibri"/>
              <a:cs typeface="Calibri"/>
            </a:endParaRPr>
          </a:p>
          <a:p>
            <a:pPr lvl="1"/>
            <a:r>
              <a:rPr lang="en-US" sz="2000" dirty="0"/>
              <a:t>Inquiring on a referral (all providers)</a:t>
            </a:r>
            <a:endParaRPr lang="en-US" sz="2000" dirty="0">
              <a:ea typeface="Calibri"/>
              <a:cs typeface="Calibri"/>
            </a:endParaRPr>
          </a:p>
          <a:p>
            <a:pPr lvl="1"/>
            <a:r>
              <a:rPr lang="en-US" sz="2000" dirty="0"/>
              <a:t>Submitting a referral (primary care providers)</a:t>
            </a:r>
            <a:endParaRPr lang="en-US" sz="2000" dirty="0">
              <a:ea typeface="Calibri"/>
              <a:cs typeface="Calibri"/>
            </a:endParaRPr>
          </a:p>
          <a:p>
            <a:pPr marL="0" indent="0">
              <a:buNone/>
            </a:pPr>
            <a:endParaRPr lang="en-US" sz="1800" dirty="0">
              <a:ea typeface="Calibri"/>
              <a:cs typeface="Calibri"/>
            </a:endParaRPr>
          </a:p>
        </p:txBody>
      </p:sp>
      <p:sp>
        <p:nvSpPr>
          <p:cNvPr id="4" name="Slide Number Placeholder 3">
            <a:extLst>
              <a:ext uri="{FF2B5EF4-FFF2-40B4-BE49-F238E27FC236}">
                <a16:creationId xmlns:a16="http://schemas.microsoft.com/office/drawing/2014/main" id="{C9B01DAA-9F1A-BE01-F285-0DAAC36F05EA}"/>
              </a:ext>
            </a:extLst>
          </p:cNvPr>
          <p:cNvSpPr>
            <a:spLocks noGrp="1"/>
          </p:cNvSpPr>
          <p:nvPr>
            <p:ph type="sldNum" sz="quarter" idx="12"/>
          </p:nvPr>
        </p:nvSpPr>
        <p:spPr/>
        <p:txBody>
          <a:bodyPr/>
          <a:lstStyle/>
          <a:p>
            <a:fld id="{DE65444B-1068-44A4-BD15-C18BEE6A6F80}" type="slidenum">
              <a:rPr lang="en-US" smtClean="0"/>
              <a:t>11</a:t>
            </a:fld>
            <a:endParaRPr lang="en-US" dirty="0"/>
          </a:p>
        </p:txBody>
      </p:sp>
    </p:spTree>
    <p:custDataLst>
      <p:tags r:id="rId1"/>
    </p:custDataLst>
    <p:extLst>
      <p:ext uri="{BB962C8B-B14F-4D97-AF65-F5344CB8AC3E}">
        <p14:creationId xmlns:p14="http://schemas.microsoft.com/office/powerpoint/2010/main" val="320232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5320A-6981-46E4-6B07-F3B29B4A21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2FBAB4-9F8A-6B86-67D6-4BE298841E5B}"/>
              </a:ext>
            </a:extLst>
          </p:cNvPr>
          <p:cNvSpPr>
            <a:spLocks noGrp="1"/>
          </p:cNvSpPr>
          <p:nvPr>
            <p:ph type="title"/>
          </p:nvPr>
        </p:nvSpPr>
        <p:spPr>
          <a:xfrm>
            <a:off x="457200" y="304800"/>
            <a:ext cx="6867832" cy="838200"/>
          </a:xfrm>
        </p:spPr>
        <p:txBody>
          <a:bodyPr/>
          <a:lstStyle/>
          <a:p>
            <a:r>
              <a:rPr lang="en-US" dirty="0"/>
              <a:t>Office Hours – Primary Care Referral Reinstatement </a:t>
            </a:r>
            <a:r>
              <a:rPr lang="en-US" sz="2400" dirty="0"/>
              <a:t>(continued)</a:t>
            </a:r>
          </a:p>
        </p:txBody>
      </p:sp>
      <p:sp>
        <p:nvSpPr>
          <p:cNvPr id="3" name="Content Placeholder 2">
            <a:extLst>
              <a:ext uri="{FF2B5EF4-FFF2-40B4-BE49-F238E27FC236}">
                <a16:creationId xmlns:a16="http://schemas.microsoft.com/office/drawing/2014/main" id="{CDD67F52-6542-047C-9444-8D8B7E194426}"/>
              </a:ext>
            </a:extLst>
          </p:cNvPr>
          <p:cNvSpPr>
            <a:spLocks noGrp="1"/>
          </p:cNvSpPr>
          <p:nvPr>
            <p:ph idx="1"/>
          </p:nvPr>
        </p:nvSpPr>
        <p:spPr>
          <a:xfrm>
            <a:off x="457200" y="1576600"/>
            <a:ext cx="8229600" cy="4976599"/>
          </a:xfrm>
        </p:spPr>
        <p:txBody>
          <a:bodyPr/>
          <a:lstStyle/>
          <a:p>
            <a:pPr marL="0" indent="0">
              <a:buNone/>
            </a:pPr>
            <a:r>
              <a:rPr lang="en-US" sz="2400" dirty="0">
                <a:ea typeface="Calibri"/>
                <a:cs typeface="Calibri"/>
              </a:rPr>
              <a:t>The office hour sessions will run 60 minutes and be held on the following dates and times:</a:t>
            </a:r>
          </a:p>
          <a:p>
            <a:pPr>
              <a:buClr>
                <a:srgbClr val="31859C"/>
              </a:buClr>
            </a:pPr>
            <a:r>
              <a:rPr lang="en-US" sz="2400" dirty="0">
                <a:ea typeface="+mn-lt"/>
                <a:cs typeface="+mn-lt"/>
              </a:rPr>
              <a:t>July 30</a:t>
            </a:r>
            <a:r>
              <a:rPr lang="en-US" sz="2400" baseline="30000" dirty="0">
                <a:ea typeface="+mn-lt"/>
                <a:cs typeface="+mn-lt"/>
              </a:rPr>
              <a:t>th</a:t>
            </a:r>
            <a:r>
              <a:rPr lang="en-US" sz="2400" dirty="0">
                <a:ea typeface="+mn-lt"/>
                <a:cs typeface="+mn-lt"/>
              </a:rPr>
              <a:t>, 2025 – 10 AM</a:t>
            </a:r>
            <a:endParaRPr lang="en-US" sz="2400" dirty="0"/>
          </a:p>
          <a:p>
            <a:pPr>
              <a:buClr>
                <a:srgbClr val="31859C"/>
              </a:buClr>
            </a:pPr>
            <a:r>
              <a:rPr lang="en-US" sz="2400" dirty="0">
                <a:ea typeface="+mn-lt"/>
                <a:cs typeface="+mn-lt"/>
              </a:rPr>
              <a:t>August 13</a:t>
            </a:r>
            <a:r>
              <a:rPr lang="en-US" sz="2400" baseline="30000" dirty="0">
                <a:ea typeface="+mn-lt"/>
                <a:cs typeface="+mn-lt"/>
              </a:rPr>
              <a:t>th</a:t>
            </a:r>
            <a:r>
              <a:rPr lang="en-US" sz="2400" dirty="0">
                <a:ea typeface="+mn-lt"/>
                <a:cs typeface="+mn-lt"/>
              </a:rPr>
              <a:t>, 2025 – 1 PM</a:t>
            </a:r>
            <a:endParaRPr lang="en-US" sz="2400" dirty="0"/>
          </a:p>
          <a:p>
            <a:pPr>
              <a:buClr>
                <a:srgbClr val="31859C"/>
              </a:buClr>
            </a:pPr>
            <a:r>
              <a:rPr lang="en-US" sz="2400" dirty="0">
                <a:ea typeface="+mn-lt"/>
                <a:cs typeface="+mn-lt"/>
              </a:rPr>
              <a:t>August 21</a:t>
            </a:r>
            <a:r>
              <a:rPr lang="en-US" sz="2400" baseline="30000" dirty="0">
                <a:ea typeface="+mn-lt"/>
                <a:cs typeface="+mn-lt"/>
              </a:rPr>
              <a:t>st</a:t>
            </a:r>
            <a:r>
              <a:rPr lang="en-US" sz="2400" dirty="0">
                <a:ea typeface="+mn-lt"/>
                <a:cs typeface="+mn-lt"/>
              </a:rPr>
              <a:t>, 2025 – 10 AM</a:t>
            </a:r>
            <a:endParaRPr lang="en-US" sz="2400" dirty="0"/>
          </a:p>
          <a:p>
            <a:pPr>
              <a:buClr>
                <a:srgbClr val="31859C"/>
              </a:buClr>
            </a:pPr>
            <a:r>
              <a:rPr lang="en-US" sz="2400" dirty="0">
                <a:ea typeface="+mn-lt"/>
                <a:cs typeface="+mn-lt"/>
              </a:rPr>
              <a:t>September 11</a:t>
            </a:r>
            <a:r>
              <a:rPr lang="en-US" sz="2400" baseline="30000" dirty="0">
                <a:ea typeface="+mn-lt"/>
                <a:cs typeface="+mn-lt"/>
              </a:rPr>
              <a:t>th</a:t>
            </a:r>
            <a:r>
              <a:rPr lang="en-US" sz="2400" dirty="0">
                <a:ea typeface="+mn-lt"/>
                <a:cs typeface="+mn-lt"/>
              </a:rPr>
              <a:t>, 2025 – 1 PM</a:t>
            </a:r>
            <a:endParaRPr lang="en-US" sz="2400" dirty="0"/>
          </a:p>
          <a:p>
            <a:pPr marL="285750" indent="-285750">
              <a:buClr>
                <a:srgbClr val="31859C"/>
              </a:buClr>
            </a:pPr>
            <a:endParaRPr lang="en-US" sz="2400" dirty="0">
              <a:ea typeface="Calibri"/>
              <a:cs typeface="Calibri"/>
            </a:endParaRPr>
          </a:p>
          <a:p>
            <a:pPr marL="0" indent="0">
              <a:buNone/>
            </a:pPr>
            <a:r>
              <a:rPr lang="en-US" sz="2400" dirty="0"/>
              <a:t>Register here:</a:t>
            </a:r>
            <a:endParaRPr lang="en-US" sz="2400" dirty="0">
              <a:ea typeface="Calibri"/>
              <a:cs typeface="Calibri"/>
            </a:endParaRPr>
          </a:p>
          <a:p>
            <a:r>
              <a:rPr lang="en-US" sz="1800" u="sng" dirty="0">
                <a:solidFill>
                  <a:srgbClr val="200649"/>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https://maximus.zoom.us/webinar/register/WN_piOUv6bDSJuIqyIusQg6Ng</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p>
        </p:txBody>
      </p:sp>
      <p:sp>
        <p:nvSpPr>
          <p:cNvPr id="4" name="Slide Number Placeholder 3">
            <a:extLst>
              <a:ext uri="{FF2B5EF4-FFF2-40B4-BE49-F238E27FC236}">
                <a16:creationId xmlns:a16="http://schemas.microsoft.com/office/drawing/2014/main" id="{4E33805A-0C9A-541B-68DD-4849F6CAB8C7}"/>
              </a:ext>
            </a:extLst>
          </p:cNvPr>
          <p:cNvSpPr>
            <a:spLocks noGrp="1"/>
          </p:cNvSpPr>
          <p:nvPr>
            <p:ph type="sldNum" sz="quarter" idx="12"/>
          </p:nvPr>
        </p:nvSpPr>
        <p:spPr/>
        <p:txBody>
          <a:bodyPr/>
          <a:lstStyle/>
          <a:p>
            <a:fld id="{DE65444B-1068-44A4-BD15-C18BEE6A6F80}" type="slidenum">
              <a:rPr lang="en-US" smtClean="0"/>
              <a:t>12</a:t>
            </a:fld>
            <a:endParaRPr lang="en-US" dirty="0"/>
          </a:p>
        </p:txBody>
      </p:sp>
    </p:spTree>
    <p:custDataLst>
      <p:tags r:id="rId1"/>
    </p:custDataLst>
    <p:extLst>
      <p:ext uri="{BB962C8B-B14F-4D97-AF65-F5344CB8AC3E}">
        <p14:creationId xmlns:p14="http://schemas.microsoft.com/office/powerpoint/2010/main" val="59721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025F77-F1FE-FBF4-A432-60282658AC6D}"/>
              </a:ext>
            </a:extLst>
          </p:cNvPr>
          <p:cNvSpPr>
            <a:spLocks noGrp="1"/>
          </p:cNvSpPr>
          <p:nvPr>
            <p:ph type="title"/>
          </p:nvPr>
        </p:nvSpPr>
        <p:spPr>
          <a:xfrm>
            <a:off x="1295400" y="2235517"/>
            <a:ext cx="6553199" cy="2386965"/>
          </a:xfrm>
        </p:spPr>
        <p:txBody>
          <a:bodyPr/>
          <a:lstStyle/>
          <a:p>
            <a:pPr algn="ctr" defTabSz="457200" eaLnBrk="1" fontAlgn="auto" hangingPunct="1">
              <a:spcBef>
                <a:spcPts val="0"/>
              </a:spcBef>
              <a:spcAft>
                <a:spcPts val="0"/>
              </a:spcAft>
              <a:buClrTx/>
              <a:tabLst>
                <a:tab pos="220980" algn="l"/>
                <a:tab pos="457200" algn="l"/>
              </a:tabLst>
              <a:defRPr/>
            </a:pPr>
            <a:r>
              <a:rPr lang="en-US" sz="3200" b="1" dirty="0">
                <a:solidFill>
                  <a:srgbClr val="002060"/>
                </a:solidFill>
                <a:ea typeface="Calibri" panose="020F0502020204030204" pitchFamily="34" charset="0"/>
                <a:cs typeface="Times New Roman" panose="02020603050405020304" pitchFamily="18" charset="0"/>
              </a:rPr>
              <a:t>Ordering Referring and Prescribing (ORP) Requirements Update</a:t>
            </a:r>
            <a:br>
              <a:rPr lang="en-US" sz="3200" b="1" dirty="0">
                <a:solidFill>
                  <a:srgbClr val="002060"/>
                </a:solidFill>
                <a:ea typeface="Calibri" panose="020F0502020204030204" pitchFamily="34" charset="0"/>
                <a:cs typeface="Times New Roman" panose="02020603050405020304" pitchFamily="18" charset="0"/>
              </a:rPr>
            </a:br>
            <a:br>
              <a:rPr lang="en-US" sz="3200" b="1" dirty="0">
                <a:solidFill>
                  <a:srgbClr val="002060"/>
                </a:solidFill>
                <a:ea typeface="Calibri" panose="020F0502020204030204" pitchFamily="34" charset="0"/>
                <a:cs typeface="Times New Roman" panose="02020603050405020304" pitchFamily="18" charset="0"/>
              </a:rPr>
            </a:br>
            <a:r>
              <a:rPr lang="en-US" sz="2400" b="0" dirty="0">
                <a:solidFill>
                  <a:srgbClr val="002060"/>
                </a:solidFill>
                <a:ea typeface="Calibri" panose="020F0502020204030204" pitchFamily="34" charset="0"/>
                <a:cs typeface="Times New Roman" panose="02020603050405020304" pitchFamily="18" charset="0"/>
              </a:rPr>
              <a:t>Presented by – Nestor Rivera, Sr. Provider Relations Specialist, Business Support Services</a:t>
            </a:r>
          </a:p>
        </p:txBody>
      </p:sp>
      <p:sp>
        <p:nvSpPr>
          <p:cNvPr id="2" name="Slide Number Placeholder 1">
            <a:extLst>
              <a:ext uri="{FF2B5EF4-FFF2-40B4-BE49-F238E27FC236}">
                <a16:creationId xmlns:a16="http://schemas.microsoft.com/office/drawing/2014/main" id="{D3E7D8F8-693E-3104-ADDA-0A06DEF8B96A}"/>
              </a:ext>
            </a:extLst>
          </p:cNvPr>
          <p:cNvSpPr>
            <a:spLocks noGrp="1"/>
          </p:cNvSpPr>
          <p:nvPr>
            <p:ph type="sldNum" sz="quarter" idx="12"/>
          </p:nvPr>
        </p:nvSpPr>
        <p:spPr/>
        <p:txBody>
          <a:bodyPr/>
          <a:lstStyle/>
          <a:p>
            <a:pPr>
              <a:defRPr/>
            </a:pPr>
            <a:fld id="{20D403C3-47BC-4C7E-BA49-79840169F64A}" type="slidenum">
              <a:rPr lang="en-US" altLang="en-US" smtClean="0"/>
              <a:pPr>
                <a:defRPr/>
              </a:pPr>
              <a:t>13</a:t>
            </a:fld>
            <a:endParaRPr lang="en-US" altLang="en-US" dirty="0"/>
          </a:p>
        </p:txBody>
      </p:sp>
    </p:spTree>
    <p:custDataLst>
      <p:tags r:id="rId1"/>
    </p:custDataLst>
    <p:extLst>
      <p:ext uri="{BB962C8B-B14F-4D97-AF65-F5344CB8AC3E}">
        <p14:creationId xmlns:p14="http://schemas.microsoft.com/office/powerpoint/2010/main" val="3539985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and Referring (O&amp;R) Background</a:t>
            </a:r>
          </a:p>
        </p:txBody>
      </p:sp>
      <p:sp>
        <p:nvSpPr>
          <p:cNvPr id="3" name="TextBox 2"/>
          <p:cNvSpPr txBox="1"/>
          <p:nvPr/>
        </p:nvSpPr>
        <p:spPr>
          <a:xfrm>
            <a:off x="122871" y="1382554"/>
            <a:ext cx="8898257" cy="5170646"/>
          </a:xfrm>
          <a:prstGeom prst="rect">
            <a:avLst/>
          </a:prstGeom>
          <a:noFill/>
        </p:spPr>
        <p:txBody>
          <a:bodyPr wrap="square" lIns="91440" tIns="45720" rIns="91440" bIns="45720" rtlCol="0" anchor="t">
            <a:spAutoFit/>
          </a:bodyPr>
          <a:lstStyle/>
          <a:p>
            <a:pPr>
              <a:buClr>
                <a:srgbClr val="002060"/>
              </a:buClr>
              <a:defRPr/>
            </a:pPr>
            <a:r>
              <a:rPr kumimoji="0" lang="en-US" sz="2200" b="0" i="0" u="none" strike="noStrike" kern="1200" cap="none" spc="0" normalizeH="0" baseline="0" noProof="0" dirty="0">
                <a:ln>
                  <a:noFill/>
                </a:ln>
                <a:solidFill>
                  <a:prstClr val="black"/>
                </a:solidFill>
                <a:effectLst/>
                <a:uLnTx/>
                <a:uFillTx/>
                <a:ea typeface="MS PGothic"/>
                <a:cs typeface="Arial"/>
              </a:rPr>
              <a:t>If MassHealth requires that a service is ordered, referred or prescribed, Section 6401(b) of the Affordable Care Act (ACA) requires that the Billing provider include an authorized ordering, referring or prescribing (ORP) provider’s National Provider Identifier (NPI) on the claim. The ACA also requires that the ORP provider be </a:t>
            </a:r>
            <a:r>
              <a:rPr lang="en-US" sz="2200" dirty="0">
                <a:solidFill>
                  <a:prstClr val="black"/>
                </a:solidFill>
                <a:ea typeface="MS PGothic"/>
                <a:cs typeface="Arial"/>
              </a:rPr>
              <a:t>actively enrolled</a:t>
            </a:r>
            <a:r>
              <a:rPr kumimoji="0" lang="en-US" sz="2200" b="0" i="0" u="none" strike="noStrike" kern="1200" cap="none" spc="0" normalizeH="0" baseline="0" noProof="0" dirty="0">
                <a:ln>
                  <a:noFill/>
                </a:ln>
                <a:solidFill>
                  <a:prstClr val="black"/>
                </a:solidFill>
                <a:effectLst/>
                <a:uLnTx/>
                <a:uFillTx/>
                <a:ea typeface="MS PGothic"/>
                <a:cs typeface="Arial"/>
              </a:rPr>
              <a:t> with MassHealth as a fully participating provider or as a non-billing ORP provider. </a:t>
            </a:r>
          </a:p>
          <a:p>
            <a:pPr marL="914400" marR="0" lvl="2" indent="0" algn="l" defTabSz="457200" rtl="0" eaLnBrk="1" fontAlgn="auto" latinLnBrk="0" hangingPunct="1">
              <a:lnSpc>
                <a:spcPct val="100000"/>
              </a:lnSpc>
              <a:spcBef>
                <a:spcPts val="0"/>
              </a:spcBef>
              <a:spcAft>
                <a:spcPts val="0"/>
              </a:spcAft>
              <a:buClr>
                <a:srgbClr val="002060"/>
              </a:buClr>
              <a:buSzTx/>
              <a:buFontTx/>
              <a:buNone/>
              <a:tabLst/>
              <a:defRPr/>
            </a:pPr>
            <a:endParaRPr kumimoji="0" lang="en-US" sz="2200" b="0" i="0" u="none" strike="noStrike" kern="1200" cap="none" spc="0" normalizeH="0" baseline="0" noProof="0" dirty="0">
              <a:ln>
                <a:noFill/>
              </a:ln>
              <a:solidFill>
                <a:prstClr val="black"/>
              </a:solidFill>
              <a:effectLst/>
              <a:uLnTx/>
              <a:uFillTx/>
              <a:ea typeface="MS PGothic" pitchFamily="34" charset="-128"/>
              <a:cs typeface="Arial" charset="0"/>
            </a:endParaRPr>
          </a:p>
          <a:p>
            <a:pPr marL="0" marR="0" lvl="0" indent="0" algn="l" defTabSz="457200" rtl="0" eaLnBrk="1" fontAlgn="auto" latinLnBrk="0" hangingPunct="1">
              <a:lnSpc>
                <a:spcPct val="100000"/>
              </a:lnSpc>
              <a:spcBef>
                <a:spcPts val="0"/>
              </a:spcBef>
              <a:spcAft>
                <a:spcPts val="0"/>
              </a:spcAft>
              <a:buClr>
                <a:srgbClr val="002060"/>
              </a:buClr>
              <a:buSzTx/>
              <a:buFontTx/>
              <a:buNone/>
              <a:tabLst/>
              <a:defRPr/>
            </a:pPr>
            <a:r>
              <a:rPr kumimoji="0" lang="en-US" sz="2200" b="0" i="0" u="none" strike="noStrike" kern="1200" cap="none" spc="0" normalizeH="0" baseline="0" noProof="0" dirty="0">
                <a:ln>
                  <a:noFill/>
                </a:ln>
                <a:solidFill>
                  <a:prstClr val="black"/>
                </a:solidFill>
                <a:effectLst/>
                <a:uLnTx/>
                <a:uFillTx/>
                <a:ea typeface="Arial" panose="020B0604020202020204" pitchFamily="34" charset="0"/>
                <a:cs typeface="Times New Roman"/>
              </a:rPr>
              <a:t>Under state law, certain provider types are required, as a condition of state licensure to apply </a:t>
            </a:r>
            <a:r>
              <a:rPr kumimoji="0" lang="en-US" sz="2200" b="0" i="0" strike="noStrike" kern="1200" cap="none" spc="0" normalizeH="0" baseline="0" noProof="0" dirty="0">
                <a:ln>
                  <a:noFill/>
                </a:ln>
                <a:solidFill>
                  <a:prstClr val="black"/>
                </a:solidFill>
                <a:effectLst/>
                <a:uLnTx/>
                <a:uFillTx/>
                <a:ea typeface="Arial" panose="020B0604020202020204" pitchFamily="34" charset="0"/>
                <a:cs typeface="Times New Roman"/>
              </a:rPr>
              <a:t>to be enrolled with MassHealth as either billing providers or as non-billing providers for the purposes of ordering, referring, and prescribing services to MassHealth members. Failure to complete a MassHealth revalidation process may prevent such providers from renewing their license to practice at a future date. In addition to several other provider types (see M.G.L. Ch. 112), this state law applies to physician interns and residents </a:t>
            </a:r>
            <a:r>
              <a:rPr kumimoji="0" lang="en-US" sz="2200" b="0" i="0" u="none" strike="noStrike" kern="1200" cap="none" spc="0" normalizeH="0" baseline="0" noProof="0" dirty="0">
                <a:ln>
                  <a:noFill/>
                </a:ln>
                <a:solidFill>
                  <a:prstClr val="black"/>
                </a:solidFill>
                <a:effectLst/>
                <a:uLnTx/>
                <a:uFillTx/>
                <a:ea typeface="Arial" panose="020B0604020202020204" pitchFamily="34" charset="0"/>
                <a:cs typeface="Times New Roman"/>
              </a:rPr>
              <a:t>(see M.G.L. Ch. 112, Sec. 9). </a:t>
            </a:r>
            <a:endParaRPr kumimoji="0" lang="en-US" sz="2200" b="0" i="0" u="none" strike="noStrike" kern="1200" cap="none" spc="0" normalizeH="0" baseline="0" noProof="0" dirty="0">
              <a:ln>
                <a:noFill/>
              </a:ln>
              <a:solidFill>
                <a:prstClr val="black"/>
              </a:solidFill>
              <a:effectLst/>
              <a:uLnTx/>
              <a:uFillTx/>
              <a:ea typeface="MS PGothic" pitchFamily="34" charset="-128"/>
              <a:cs typeface="Times New Roman"/>
            </a:endParaRPr>
          </a:p>
        </p:txBody>
      </p:sp>
      <p:sp>
        <p:nvSpPr>
          <p:cNvPr id="4" name="Slide Number Placeholder 3">
            <a:extLst>
              <a:ext uri="{FF2B5EF4-FFF2-40B4-BE49-F238E27FC236}">
                <a16:creationId xmlns:a16="http://schemas.microsoft.com/office/drawing/2014/main" id="{A1CD7194-B939-BA7A-CAF7-9F50ED073896}"/>
              </a:ext>
            </a:extLst>
          </p:cNvPr>
          <p:cNvSpPr>
            <a:spLocks noGrp="1"/>
          </p:cNvSpPr>
          <p:nvPr>
            <p:ph type="sldNum" sz="quarter" idx="12"/>
          </p:nvPr>
        </p:nvSpPr>
        <p:spPr/>
        <p:txBody>
          <a:bodyPr/>
          <a:lstStyle/>
          <a:p>
            <a:pPr>
              <a:defRPr/>
            </a:pPr>
            <a:fld id="{20D403C3-47BC-4C7E-BA49-79840169F64A}" type="slidenum">
              <a:rPr lang="en-US" altLang="en-US" smtClean="0"/>
              <a:pPr>
                <a:defRPr/>
              </a:pPr>
              <a:t>14</a:t>
            </a:fld>
            <a:endParaRPr lang="en-US" altLang="en-US" dirty="0"/>
          </a:p>
        </p:txBody>
      </p:sp>
    </p:spTree>
    <p:custDataLst>
      <p:tags r:id="rId1"/>
    </p:custDataLst>
    <p:extLst>
      <p:ext uri="{BB962C8B-B14F-4D97-AF65-F5344CB8AC3E}">
        <p14:creationId xmlns:p14="http://schemas.microsoft.com/office/powerpoint/2010/main" val="293593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C3088-13E0-8585-4649-9745AF4C34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C75D8-A14F-C507-7141-99B382230E62}"/>
              </a:ext>
            </a:extLst>
          </p:cNvPr>
          <p:cNvSpPr>
            <a:spLocks noGrp="1"/>
          </p:cNvSpPr>
          <p:nvPr>
            <p:ph type="title"/>
          </p:nvPr>
        </p:nvSpPr>
        <p:spPr/>
        <p:txBody>
          <a:bodyPr/>
          <a:lstStyle/>
          <a:p>
            <a:r>
              <a:rPr lang="en-US" dirty="0"/>
              <a:t>Ordering and Referring (O&amp;R) Background</a:t>
            </a:r>
            <a:r>
              <a:rPr lang="en-US" sz="3200" dirty="0"/>
              <a:t> (continued)</a:t>
            </a:r>
          </a:p>
        </p:txBody>
      </p:sp>
      <p:sp>
        <p:nvSpPr>
          <p:cNvPr id="6" name="TextBox 5">
            <a:extLst>
              <a:ext uri="{FF2B5EF4-FFF2-40B4-BE49-F238E27FC236}">
                <a16:creationId xmlns:a16="http://schemas.microsoft.com/office/drawing/2014/main" id="{A888780F-C40A-1F6E-6ECF-47268DD0D920}"/>
              </a:ext>
            </a:extLst>
          </p:cNvPr>
          <p:cNvSpPr txBox="1"/>
          <p:nvPr/>
        </p:nvSpPr>
        <p:spPr>
          <a:xfrm>
            <a:off x="130373" y="1413751"/>
            <a:ext cx="460975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ea typeface="MS PGothic" pitchFamily="34" charset="-128"/>
                <a:cs typeface="Arial" charset="0"/>
              </a:rPr>
              <a:t>Authorized ORP Provider Types </a:t>
            </a:r>
          </a:p>
        </p:txBody>
      </p:sp>
      <p:sp>
        <p:nvSpPr>
          <p:cNvPr id="3" name="TextBox 2">
            <a:extLst>
              <a:ext uri="{FF2B5EF4-FFF2-40B4-BE49-F238E27FC236}">
                <a16:creationId xmlns:a16="http://schemas.microsoft.com/office/drawing/2014/main" id="{AD0341A4-13F7-1C76-8FC6-CAEBD67F86D1}"/>
              </a:ext>
            </a:extLst>
          </p:cNvPr>
          <p:cNvSpPr txBox="1"/>
          <p:nvPr/>
        </p:nvSpPr>
        <p:spPr>
          <a:xfrm>
            <a:off x="130373" y="1796639"/>
            <a:ext cx="8915392"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S PGothic" pitchFamily="34" charset="-128"/>
                <a:cs typeface="Arial" charset="0"/>
              </a:rPr>
              <a:t>Provider Types (including interns and residents in those provider types) authorized to be included on a claim as the ordering, referring, or prescribing provider and who, as described on the previous slide, must apply to enroll as at least a non-billing provider: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MS PGothic" pitchFamily="34" charset="-128"/>
              <a:cs typeface="Arial" charset="0"/>
            </a:endParaRPr>
          </a:p>
          <a:p>
            <a:pPr marL="6858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S PGothic" pitchFamily="34" charset="-128"/>
                <a:cs typeface="Arial" charset="0"/>
              </a:rPr>
              <a:t>Certified Nurse Midwife (PT-08)</a:t>
            </a:r>
          </a:p>
          <a:p>
            <a:pPr marL="6858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S PGothic" pitchFamily="34" charset="-128"/>
                <a:cs typeface="Arial" charset="0"/>
              </a:rPr>
              <a:t>Clinical Nurse Specialist (PT-57)</a:t>
            </a:r>
          </a:p>
          <a:p>
            <a:pPr marL="6858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ea typeface="MS PGothic" pitchFamily="34" charset="-128"/>
                <a:cs typeface="Arial" charset="0"/>
              </a:rPr>
              <a:t>Certified Registered Nurse Anesthetist (PT-51)</a:t>
            </a:r>
          </a:p>
          <a:p>
            <a:pPr marL="6858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S PGothic" pitchFamily="34" charset="-128"/>
                <a:cs typeface="Arial" charset="0"/>
              </a:rPr>
              <a:t>Dentist (PT-10)</a:t>
            </a:r>
          </a:p>
          <a:p>
            <a:pPr marL="6858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ea typeface="MS PGothic" pitchFamily="34" charset="-128"/>
                <a:cs typeface="Arial" charset="0"/>
              </a:rPr>
              <a:t>Licensed Independent Clinical Social Worker (PT-92)</a:t>
            </a:r>
          </a:p>
          <a:p>
            <a:pPr marL="6858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S PGothic" pitchFamily="34" charset="-128"/>
                <a:cs typeface="Arial" charset="0"/>
              </a:rPr>
              <a:t>Certified Nurse Practitioner (PT-17)</a:t>
            </a:r>
          </a:p>
          <a:p>
            <a:pPr marL="6858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ea typeface="MS PGothic" pitchFamily="34" charset="-128"/>
                <a:cs typeface="Arial" charset="0"/>
              </a:rPr>
              <a:t>Optometrist (PT-02)</a:t>
            </a:r>
          </a:p>
          <a:p>
            <a:pPr marL="6858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S PGothic" pitchFamily="34" charset="-128"/>
                <a:cs typeface="Arial" charset="0"/>
              </a:rPr>
              <a:t>Pharmacist (if authorized to prescribe) (PT-90)</a:t>
            </a:r>
          </a:p>
          <a:p>
            <a:pPr marL="6858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ea typeface="MS PGothic" pitchFamily="34" charset="-128"/>
                <a:cs typeface="Arial" charset="0"/>
              </a:rPr>
              <a:t>Physician (PT-01)</a:t>
            </a:r>
          </a:p>
          <a:p>
            <a:pPr marL="6858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S PGothic" pitchFamily="34" charset="-128"/>
                <a:cs typeface="Arial" charset="0"/>
              </a:rPr>
              <a:t>Physician Assistant (PT-39)</a:t>
            </a:r>
          </a:p>
          <a:p>
            <a:pPr marL="6858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ea typeface="MS PGothic" pitchFamily="34" charset="-128"/>
                <a:cs typeface="Arial" charset="0"/>
              </a:rPr>
              <a:t>Podiatrist (PT-06)</a:t>
            </a:r>
          </a:p>
          <a:p>
            <a:pPr marL="6858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S PGothic" pitchFamily="34" charset="-128"/>
                <a:cs typeface="Arial" charset="0"/>
              </a:rPr>
              <a:t>Psychiatric Clinical Nurse Specialist (PT-78)</a:t>
            </a:r>
          </a:p>
          <a:p>
            <a:pPr marL="6858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ea typeface="MS PGothic" pitchFamily="34" charset="-128"/>
                <a:cs typeface="Arial" charset="0"/>
              </a:rPr>
              <a:t>Psychologist (PT-05)</a:t>
            </a:r>
            <a:endParaRPr kumimoji="0" lang="en-US" sz="1800" b="0" i="0" u="none" strike="noStrike" kern="1200" cap="none" spc="0" normalizeH="0" baseline="0" noProof="0" dirty="0">
              <a:ln>
                <a:noFill/>
              </a:ln>
              <a:solidFill>
                <a:prstClr val="black"/>
              </a:solidFill>
              <a:effectLst/>
              <a:uLnTx/>
              <a:uFillTx/>
              <a:ea typeface="MS PGothic" pitchFamily="34" charset="-128"/>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S PGothic" pitchFamily="34" charset="-128"/>
              <a:cs typeface="Arial" charset="0"/>
            </a:endParaRPr>
          </a:p>
        </p:txBody>
      </p:sp>
      <p:sp>
        <p:nvSpPr>
          <p:cNvPr id="5" name="Slide Number Placeholder 4">
            <a:extLst>
              <a:ext uri="{FF2B5EF4-FFF2-40B4-BE49-F238E27FC236}">
                <a16:creationId xmlns:a16="http://schemas.microsoft.com/office/drawing/2014/main" id="{D7BEF28D-7086-E2C6-1C1A-0E90616F609F}"/>
              </a:ext>
            </a:extLst>
          </p:cNvPr>
          <p:cNvSpPr>
            <a:spLocks noGrp="1"/>
          </p:cNvSpPr>
          <p:nvPr>
            <p:ph type="sldNum" sz="quarter" idx="12"/>
          </p:nvPr>
        </p:nvSpPr>
        <p:spPr/>
        <p:txBody>
          <a:bodyPr/>
          <a:lstStyle/>
          <a:p>
            <a:pPr>
              <a:defRPr/>
            </a:pPr>
            <a:fld id="{20D403C3-47BC-4C7E-BA49-79840169F64A}" type="slidenum">
              <a:rPr lang="en-US" altLang="en-US" smtClean="0"/>
              <a:pPr>
                <a:defRPr/>
              </a:pPr>
              <a:t>15</a:t>
            </a:fld>
            <a:endParaRPr lang="en-US" altLang="en-US" dirty="0"/>
          </a:p>
        </p:txBody>
      </p:sp>
    </p:spTree>
    <p:custDataLst>
      <p:tags r:id="rId1"/>
    </p:custDataLst>
    <p:extLst>
      <p:ext uri="{BB962C8B-B14F-4D97-AF65-F5344CB8AC3E}">
        <p14:creationId xmlns:p14="http://schemas.microsoft.com/office/powerpoint/2010/main" val="2786623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3822B-D25D-DC86-3955-D577E7E594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63913-BE28-429E-CB5C-CEDA6198BB6B}"/>
              </a:ext>
            </a:extLst>
          </p:cNvPr>
          <p:cNvSpPr>
            <a:spLocks noGrp="1"/>
          </p:cNvSpPr>
          <p:nvPr>
            <p:ph type="title"/>
          </p:nvPr>
        </p:nvSpPr>
        <p:spPr/>
        <p:txBody>
          <a:bodyPr/>
          <a:lstStyle/>
          <a:p>
            <a:r>
              <a:rPr lang="en-US" dirty="0"/>
              <a:t>O&amp;R Billing Requirements</a:t>
            </a:r>
          </a:p>
        </p:txBody>
      </p:sp>
      <p:sp>
        <p:nvSpPr>
          <p:cNvPr id="3" name="TextBox 2">
            <a:extLst>
              <a:ext uri="{FF2B5EF4-FFF2-40B4-BE49-F238E27FC236}">
                <a16:creationId xmlns:a16="http://schemas.microsoft.com/office/drawing/2014/main" id="{8E292F2C-9C12-5A51-7C70-5CCE7F8A4C8F}"/>
              </a:ext>
            </a:extLst>
          </p:cNvPr>
          <p:cNvSpPr txBox="1"/>
          <p:nvPr/>
        </p:nvSpPr>
        <p:spPr>
          <a:xfrm>
            <a:off x="108065" y="1412823"/>
            <a:ext cx="8927870" cy="53553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S PGothic" pitchFamily="34" charset="-128"/>
                <a:cs typeface="Arial" charset="0"/>
              </a:rPr>
              <a:t>Below are services that must be ordered, referred or prescribed. MassHealth O&amp;R requirements apply to fee-for-service, crossover (where MassHealth requires O&amp;R) and third-party liability claims, but not to claims submitted to MassHealth managed care entities.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MS PGothic" pitchFamily="34" charset="-128"/>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S PGothic" pitchFamily="34" charset="-128"/>
                <a:cs typeface="Arial" charset="0"/>
              </a:rPr>
              <a:t>Any service that requires a primary care (PCC/PCACO) referral. </a:t>
            </a:r>
            <a:r>
              <a:rPr kumimoji="0" lang="en-US" sz="1800" b="1" i="0" u="none" strike="noStrike" kern="1200" cap="none" spc="0" normalizeH="0" baseline="0" noProof="0" dirty="0">
                <a:ln>
                  <a:noFill/>
                </a:ln>
                <a:solidFill>
                  <a:prstClr val="black"/>
                </a:solidFill>
                <a:effectLst/>
                <a:uLnTx/>
                <a:uFillTx/>
                <a:ea typeface="MS PGothic" pitchFamily="34" charset="-128"/>
                <a:cs typeface="Arial" charset="0"/>
              </a:rPr>
              <a:t>NOTE</a:t>
            </a:r>
            <a:r>
              <a:rPr kumimoji="0" lang="en-US" sz="1800" b="0" i="0" u="none" strike="noStrike" kern="1200" cap="none" spc="0" normalizeH="0" baseline="0" noProof="0" dirty="0">
                <a:ln>
                  <a:noFill/>
                </a:ln>
                <a:solidFill>
                  <a:prstClr val="black"/>
                </a:solidFill>
                <a:effectLst/>
                <a:uLnTx/>
                <a:uFillTx/>
                <a:ea typeface="MS PGothic" pitchFamily="34" charset="-128"/>
                <a:cs typeface="Arial" charset="0"/>
              </a:rPr>
              <a:t>: Effective August 1, 2025</a:t>
            </a:r>
          </a:p>
          <a:p>
            <a:pPr marL="519113"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ea typeface="MS PGothic" pitchFamily="34" charset="-128"/>
                <a:cs typeface="Arial" charset="0"/>
              </a:rPr>
              <a:t>Adult Day Health</a:t>
            </a:r>
          </a:p>
          <a:p>
            <a:pPr marL="519113"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S PGothic" pitchFamily="34" charset="-128"/>
                <a:cs typeface="Arial" charset="0"/>
              </a:rPr>
              <a:t>Adult Foster Care</a:t>
            </a:r>
          </a:p>
          <a:p>
            <a:pPr marL="519113"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ea typeface="MS PGothic" pitchFamily="34" charset="-128"/>
                <a:cs typeface="Arial" charset="0"/>
              </a:rPr>
              <a:t>Durable Medical Equipment &amp; Supplies</a:t>
            </a:r>
          </a:p>
          <a:p>
            <a:pPr marL="519113"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S PGothic" pitchFamily="34" charset="-128"/>
                <a:cs typeface="Arial" charset="0"/>
              </a:rPr>
              <a:t>Eyeglasses</a:t>
            </a:r>
          </a:p>
          <a:p>
            <a:pPr marL="519113"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ea typeface="MS PGothic" pitchFamily="34" charset="-128"/>
                <a:cs typeface="Arial" charset="0"/>
              </a:rPr>
              <a:t>Group Adult Foster Care</a:t>
            </a:r>
          </a:p>
          <a:p>
            <a:pPr marL="519113"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S PGothic" pitchFamily="34" charset="-128"/>
                <a:cs typeface="Arial" charset="0"/>
              </a:rPr>
              <a:t>Home Health</a:t>
            </a:r>
          </a:p>
          <a:p>
            <a:pPr marL="519113"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ea typeface="MS PGothic" pitchFamily="34" charset="-128"/>
                <a:cs typeface="Arial" charset="0"/>
              </a:rPr>
              <a:t>Independent Nursing</a:t>
            </a:r>
          </a:p>
          <a:p>
            <a:pPr marL="519113"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S PGothic" pitchFamily="34" charset="-128"/>
                <a:cs typeface="Arial" charset="0"/>
              </a:rPr>
              <a:t>Labs Diagnostic Tests</a:t>
            </a:r>
          </a:p>
          <a:p>
            <a:pPr marL="519113"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ea typeface="MS PGothic" pitchFamily="34" charset="-128"/>
                <a:cs typeface="Arial" charset="0"/>
              </a:rPr>
              <a:t>Medications</a:t>
            </a:r>
          </a:p>
          <a:p>
            <a:pPr marL="519113"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ea typeface="MS PGothic" pitchFamily="34" charset="-128"/>
                <a:cs typeface="Arial" charset="0"/>
              </a:rPr>
              <a:t>Orthotics</a:t>
            </a:r>
          </a:p>
          <a:p>
            <a:pPr marL="519113"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S PGothic" pitchFamily="34" charset="-128"/>
                <a:cs typeface="Arial" charset="0"/>
              </a:rPr>
              <a:t>Oxygen/Respiratory Equipment</a:t>
            </a:r>
          </a:p>
          <a:p>
            <a:pPr marL="519113"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ea typeface="MS PGothic" pitchFamily="34" charset="-128"/>
                <a:cs typeface="Arial" charset="0"/>
              </a:rPr>
              <a:t>Prosthetics</a:t>
            </a:r>
          </a:p>
          <a:p>
            <a:pPr marL="519113"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S PGothic" pitchFamily="34" charset="-128"/>
                <a:cs typeface="Arial" charset="0"/>
              </a:rPr>
              <a:t>Psychological Testing</a:t>
            </a:r>
          </a:p>
          <a:p>
            <a:pPr marL="519113"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ea typeface="MS PGothic" pitchFamily="34" charset="-128"/>
                <a:cs typeface="Arial" charset="0"/>
              </a:rPr>
              <a:t>Therapy (PT, OT, ST)</a:t>
            </a:r>
            <a:endParaRPr kumimoji="0" lang="en-US" sz="1800" b="0" i="0" u="none" strike="noStrike" kern="1200" cap="none" spc="0" normalizeH="0" baseline="0" noProof="0" dirty="0">
              <a:ln>
                <a:noFill/>
              </a:ln>
              <a:solidFill>
                <a:prstClr val="black"/>
              </a:solidFill>
              <a:effectLst/>
              <a:uLnTx/>
              <a:uFillTx/>
              <a:ea typeface="MS PGothic" pitchFamily="34" charset="-128"/>
              <a:cs typeface="Arial" charset="0"/>
            </a:endParaRPr>
          </a:p>
        </p:txBody>
      </p:sp>
      <p:sp>
        <p:nvSpPr>
          <p:cNvPr id="4" name="Slide Number Placeholder 3">
            <a:extLst>
              <a:ext uri="{FF2B5EF4-FFF2-40B4-BE49-F238E27FC236}">
                <a16:creationId xmlns:a16="http://schemas.microsoft.com/office/drawing/2014/main" id="{AD225C18-D873-25B8-7C74-B0A363323FB6}"/>
              </a:ext>
            </a:extLst>
          </p:cNvPr>
          <p:cNvSpPr>
            <a:spLocks noGrp="1"/>
          </p:cNvSpPr>
          <p:nvPr>
            <p:ph type="sldNum" sz="quarter" idx="12"/>
          </p:nvPr>
        </p:nvSpPr>
        <p:spPr/>
        <p:txBody>
          <a:bodyPr/>
          <a:lstStyle/>
          <a:p>
            <a:pPr>
              <a:defRPr/>
            </a:pPr>
            <a:fld id="{20D403C3-47BC-4C7E-BA49-79840169F64A}" type="slidenum">
              <a:rPr lang="en-US" altLang="en-US" smtClean="0"/>
              <a:pPr>
                <a:defRPr/>
              </a:pPr>
              <a:t>16</a:t>
            </a:fld>
            <a:endParaRPr lang="en-US" altLang="en-US" dirty="0"/>
          </a:p>
        </p:txBody>
      </p:sp>
    </p:spTree>
    <p:custDataLst>
      <p:tags r:id="rId1"/>
    </p:custDataLst>
    <p:extLst>
      <p:ext uri="{BB962C8B-B14F-4D97-AF65-F5344CB8AC3E}">
        <p14:creationId xmlns:p14="http://schemas.microsoft.com/office/powerpoint/2010/main" val="509241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199" y="304800"/>
            <a:ext cx="7121769" cy="838200"/>
          </a:xfrm>
        </p:spPr>
        <p:txBody>
          <a:bodyPr/>
          <a:lstStyle/>
          <a:p>
            <a:r>
              <a:rPr lang="en-US" sz="3200" dirty="0"/>
              <a:t>Implementation of ORP Billing Requirements – Referring Providers</a:t>
            </a:r>
          </a:p>
        </p:txBody>
      </p:sp>
      <p:sp>
        <p:nvSpPr>
          <p:cNvPr id="7" name="Content Placeholder 6">
            <a:extLst>
              <a:ext uri="{FF2B5EF4-FFF2-40B4-BE49-F238E27FC236}">
                <a16:creationId xmlns:a16="http://schemas.microsoft.com/office/drawing/2014/main" id="{9CB82337-AB47-F594-596D-731B65AB631A}"/>
              </a:ext>
            </a:extLst>
          </p:cNvPr>
          <p:cNvSpPr>
            <a:spLocks noGrp="1"/>
          </p:cNvSpPr>
          <p:nvPr>
            <p:ph idx="1"/>
          </p:nvPr>
        </p:nvSpPr>
        <p:spPr>
          <a:xfrm>
            <a:off x="457198" y="1397977"/>
            <a:ext cx="8414239" cy="5460023"/>
          </a:xfrm>
        </p:spPr>
        <p:txBody>
          <a:bodyPr/>
          <a:lstStyle/>
          <a:p>
            <a:pPr marL="0" indent="0">
              <a:buNone/>
            </a:pPr>
            <a:r>
              <a:rPr kumimoji="0" lang="en-US" sz="2200" b="0" i="0" u="none" strike="noStrike" kern="1200" cap="none" spc="0" normalizeH="0" baseline="0" noProof="0" dirty="0">
                <a:ln>
                  <a:noFill/>
                </a:ln>
                <a:solidFill>
                  <a:prstClr val="black"/>
                </a:solidFill>
                <a:effectLst/>
                <a:uLnTx/>
                <a:uFillTx/>
                <a:ea typeface="+mn-ea"/>
                <a:cs typeface="+mn-cs"/>
              </a:rPr>
              <a:t>As described in </a:t>
            </a:r>
            <a:r>
              <a:rPr kumimoji="0" lang="en-US" sz="2200" b="0" i="0" u="none" strike="noStrike" kern="1200" cap="none" spc="0" normalizeH="0" baseline="0" noProof="0" dirty="0">
                <a:ln>
                  <a:noFill/>
                </a:ln>
                <a:solidFill>
                  <a:prstClr val="black"/>
                </a:solidFill>
                <a:effectLst/>
                <a:uLnTx/>
                <a:uFillTx/>
                <a:ea typeface="+mn-ea"/>
                <a:cs typeface="+mn-cs"/>
                <a:hlinkClick r:id="rId4"/>
              </a:rPr>
              <a:t>All Provider Bulletin 286 </a:t>
            </a:r>
            <a:r>
              <a:rPr kumimoji="0" lang="en-US" sz="2200" b="0" i="0" u="none" strike="noStrike" kern="1200" cap="none" spc="0" normalizeH="0" baseline="0" noProof="0" dirty="0">
                <a:ln>
                  <a:noFill/>
                </a:ln>
                <a:solidFill>
                  <a:prstClr val="black"/>
                </a:solidFill>
                <a:effectLst/>
                <a:uLnTx/>
                <a:uFillTx/>
                <a:ea typeface="+mn-ea"/>
                <a:cs typeface="+mn-cs"/>
              </a:rPr>
              <a:t>(with updated information provided in </a:t>
            </a:r>
            <a:r>
              <a:rPr kumimoji="0" lang="en-US" sz="2200" b="0" i="0" u="none" strike="noStrike" kern="1200" cap="none" spc="0" normalizeH="0" baseline="0" noProof="0" dirty="0">
                <a:ln>
                  <a:noFill/>
                </a:ln>
                <a:solidFill>
                  <a:prstClr val="black"/>
                </a:solidFill>
                <a:effectLst/>
                <a:uLnTx/>
                <a:uFillTx/>
                <a:ea typeface="+mn-ea"/>
                <a:cs typeface="+mn-cs"/>
                <a:hlinkClick r:id="rId5"/>
              </a:rPr>
              <a:t>All Provider Bulletins 361, 376, 380, and 391</a:t>
            </a:r>
            <a:r>
              <a:rPr kumimoji="0" lang="en-US" sz="2200" b="0" i="0" u="none" strike="noStrike" kern="1200" cap="none" spc="0" normalizeH="0" baseline="0" noProof="0" dirty="0">
                <a:ln>
                  <a:noFill/>
                </a:ln>
                <a:solidFill>
                  <a:prstClr val="black"/>
                </a:solidFill>
                <a:effectLst/>
                <a:uLnTx/>
                <a:uFillTx/>
                <a:ea typeface="+mn-ea"/>
                <a:cs typeface="+mn-cs"/>
              </a:rPr>
              <a:t>), claims submitted to MassHealth for services that require a referral must include the national provider identifier (NPI) of an authorized referring provider. The referring provider must also be enrolled with MassHealth for the claim to be payable. </a:t>
            </a:r>
          </a:p>
          <a:p>
            <a:pPr marL="0" indent="0">
              <a:buNone/>
            </a:pPr>
            <a:endParaRPr lang="en-US" sz="2200" dirty="0">
              <a:solidFill>
                <a:prstClr val="black"/>
              </a:solidFill>
              <a:cs typeface="+mn-cs"/>
            </a:endParaRPr>
          </a:p>
          <a:p>
            <a:pPr marL="0" indent="0">
              <a:buNone/>
            </a:pPr>
            <a:r>
              <a:rPr kumimoji="0" lang="en-US" sz="2200" b="0" i="0" u="none" strike="noStrike" kern="1200" cap="none" spc="0" normalizeH="0" baseline="0" noProof="0" dirty="0">
                <a:ln>
                  <a:noFill/>
                </a:ln>
                <a:solidFill>
                  <a:prstClr val="black"/>
                </a:solidFill>
                <a:effectLst/>
                <a:uLnTx/>
                <a:uFillTx/>
                <a:ea typeface="+mn-ea"/>
                <a:cs typeface="+mn-cs"/>
              </a:rPr>
              <a:t>MassHealth has been running informational denial messages for the last several years to assist billing providers with updating their billing processes to comply with the ORP requirements.</a:t>
            </a:r>
            <a:endParaRPr lang="en-US" sz="2200" dirty="0">
              <a:solidFill>
                <a:prstClr val="black"/>
              </a:solidFill>
              <a:cs typeface="+mn-cs"/>
            </a:endParaRPr>
          </a:p>
          <a:p>
            <a:pPr marL="0" indent="0">
              <a:buNone/>
            </a:pPr>
            <a:endParaRPr kumimoji="0" lang="en-US" sz="2200" b="0" i="0" u="none" strike="noStrike" kern="1200" cap="none" spc="0" normalizeH="0" baseline="0" noProof="0" dirty="0">
              <a:ln>
                <a:noFill/>
              </a:ln>
              <a:solidFill>
                <a:prstClr val="black"/>
              </a:solidFill>
              <a:effectLst/>
              <a:uLnTx/>
              <a:uFillTx/>
              <a:ea typeface="+mn-ea"/>
              <a:cs typeface="+mn-cs"/>
            </a:endParaRPr>
          </a:p>
          <a:p>
            <a:pPr marL="0" indent="0">
              <a:buNone/>
            </a:pPr>
            <a:r>
              <a:rPr lang="en-US" sz="2200" dirty="0">
                <a:solidFill>
                  <a:prstClr val="black"/>
                </a:solidFill>
                <a:cs typeface="+mn-cs"/>
              </a:rPr>
              <a:t>W</a:t>
            </a:r>
            <a:r>
              <a:rPr kumimoji="0" lang="en-US" sz="2200" b="0" i="0" u="none" strike="noStrike" kern="1200" cap="none" spc="0" normalizeH="0" baseline="0" noProof="0" dirty="0">
                <a:ln>
                  <a:noFill/>
                </a:ln>
                <a:solidFill>
                  <a:prstClr val="black"/>
                </a:solidFill>
                <a:effectLst/>
                <a:uLnTx/>
                <a:uFillTx/>
                <a:ea typeface="+mn-ea"/>
                <a:cs typeface="+mn-cs"/>
              </a:rPr>
              <a:t>hen the Primary Care Clinician Plan and Primary Care ACO referrals are reinstated on August 1, 2025, billing providers must include the NPI of an authorized, enrolled referring provider on every claim for a service for which a referral is required for the claim to be payable. </a:t>
            </a:r>
          </a:p>
          <a:p>
            <a:pPr marL="0" indent="0">
              <a:buNone/>
            </a:pPr>
            <a:endParaRPr lang="en-US" sz="2000" dirty="0"/>
          </a:p>
        </p:txBody>
      </p:sp>
      <p:sp>
        <p:nvSpPr>
          <p:cNvPr id="2" name="Slide Number Placeholder 1">
            <a:extLst>
              <a:ext uri="{FF2B5EF4-FFF2-40B4-BE49-F238E27FC236}">
                <a16:creationId xmlns:a16="http://schemas.microsoft.com/office/drawing/2014/main" id="{57055B26-66D9-0C87-D80C-C8DF3CCAC3CE}"/>
              </a:ext>
            </a:extLst>
          </p:cNvPr>
          <p:cNvSpPr>
            <a:spLocks noGrp="1"/>
          </p:cNvSpPr>
          <p:nvPr>
            <p:ph type="sldNum" sz="quarter" idx="12"/>
          </p:nvPr>
        </p:nvSpPr>
        <p:spPr/>
        <p:txBody>
          <a:bodyPr/>
          <a:lstStyle/>
          <a:p>
            <a:pPr>
              <a:defRPr/>
            </a:pPr>
            <a:fld id="{D7C3FE04-E715-46F6-B07D-5A234E157AC3}" type="slidenum">
              <a:rPr lang="en-US" altLang="en-US" smtClean="0"/>
              <a:pPr>
                <a:defRPr/>
              </a:pPr>
              <a:t>17</a:t>
            </a:fld>
            <a:endParaRPr lang="en-US" altLang="en-US" dirty="0"/>
          </a:p>
        </p:txBody>
      </p:sp>
    </p:spTree>
    <p:custDataLst>
      <p:tags r:id="rId1"/>
    </p:custDataLst>
    <p:extLst>
      <p:ext uri="{BB962C8B-B14F-4D97-AF65-F5344CB8AC3E}">
        <p14:creationId xmlns:p14="http://schemas.microsoft.com/office/powerpoint/2010/main" val="408811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F855B-5880-2CFB-773D-CD4ED548D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4537D4-472B-DED3-68F5-B312CC1C3FC0}"/>
              </a:ext>
            </a:extLst>
          </p:cNvPr>
          <p:cNvSpPr>
            <a:spLocks noGrp="1"/>
          </p:cNvSpPr>
          <p:nvPr>
            <p:ph type="title"/>
          </p:nvPr>
        </p:nvSpPr>
        <p:spPr>
          <a:xfrm>
            <a:off x="581025" y="286339"/>
            <a:ext cx="6553200" cy="715963"/>
          </a:xfrm>
        </p:spPr>
        <p:txBody>
          <a:bodyPr/>
          <a:lstStyle/>
          <a:p>
            <a:r>
              <a:rPr lang="en-US" dirty="0"/>
              <a:t>Referring</a:t>
            </a:r>
            <a:r>
              <a:rPr lang="en-US" sz="3600" dirty="0"/>
              <a:t> Provider ORP Edits</a:t>
            </a:r>
            <a:br>
              <a:rPr lang="en-US" sz="3600" dirty="0"/>
            </a:br>
            <a:r>
              <a:rPr lang="en-US" sz="3600" dirty="0"/>
              <a:t>Non-LTSS (slide 1 of 3)</a:t>
            </a:r>
            <a:endParaRPr lang="en-US" sz="2800" dirty="0"/>
          </a:p>
        </p:txBody>
      </p:sp>
      <p:sp>
        <p:nvSpPr>
          <p:cNvPr id="5" name="TextBox 4">
            <a:extLst>
              <a:ext uri="{FF2B5EF4-FFF2-40B4-BE49-F238E27FC236}">
                <a16:creationId xmlns:a16="http://schemas.microsoft.com/office/drawing/2014/main" id="{0F59121E-F635-B716-CDA2-4D2D69308A5C}"/>
              </a:ext>
            </a:extLst>
          </p:cNvPr>
          <p:cNvSpPr txBox="1"/>
          <p:nvPr/>
        </p:nvSpPr>
        <p:spPr>
          <a:xfrm>
            <a:off x="304800" y="1382251"/>
            <a:ext cx="8153399" cy="1015663"/>
          </a:xfrm>
          <a:prstGeom prst="rect">
            <a:avLst/>
          </a:prstGeom>
          <a:noFill/>
        </p:spPr>
        <p:txBody>
          <a:bodyPr wrap="square" rtlCol="0">
            <a:spAutoFit/>
          </a:bodyPr>
          <a:lstStyle/>
          <a:p>
            <a:r>
              <a:rPr lang="en-US" sz="2000" b="0" dirty="0">
                <a:solidFill>
                  <a:schemeClr val="tx1"/>
                </a:solidFill>
                <a:ea typeface="Calibri" panose="020F0502020204030204" pitchFamily="34" charset="0"/>
                <a:cs typeface="Calibri" panose="020F0502020204030204" pitchFamily="34" charset="0"/>
              </a:rPr>
              <a:t>This chart shows the potential impact on claims </a:t>
            </a:r>
            <a:r>
              <a:rPr lang="en-US" sz="2000" dirty="0">
                <a:ea typeface="Calibri" panose="020F0502020204030204" pitchFamily="34" charset="0"/>
                <a:cs typeface="Calibri" panose="020F0502020204030204" pitchFamily="34" charset="0"/>
              </a:rPr>
              <a:t>based on informational edit </a:t>
            </a:r>
            <a:r>
              <a:rPr lang="en-US" sz="2000" i="1" dirty="0">
                <a:ea typeface="Calibri" panose="020F0502020204030204" pitchFamily="34" charset="0"/>
                <a:cs typeface="Calibri" panose="020F0502020204030204" pitchFamily="34" charset="0"/>
              </a:rPr>
              <a:t>1200 – Referring Provider Required  </a:t>
            </a:r>
            <a:r>
              <a:rPr lang="en-US" sz="2000" dirty="0">
                <a:ea typeface="Calibri" panose="020F0502020204030204" pitchFamily="34" charset="0"/>
                <a:cs typeface="Calibri" panose="020F0502020204030204" pitchFamily="34" charset="0"/>
              </a:rPr>
              <a:t>for the period </a:t>
            </a:r>
            <a:r>
              <a:rPr lang="en-US" sz="2000" b="0" dirty="0">
                <a:solidFill>
                  <a:schemeClr val="tx1"/>
                </a:solidFill>
                <a:ea typeface="Calibri" panose="020F0502020204030204" pitchFamily="34" charset="0"/>
                <a:cs typeface="Calibri" panose="020F0502020204030204" pitchFamily="34" charset="0"/>
              </a:rPr>
              <a:t>April to June 2025 </a:t>
            </a:r>
            <a:r>
              <a:rPr lang="en-US" sz="2000" dirty="0">
                <a:ea typeface="Calibri" panose="020F0502020204030204" pitchFamily="34" charset="0"/>
                <a:cs typeface="Calibri" panose="020F0502020204030204" pitchFamily="34" charset="0"/>
              </a:rPr>
              <a:t>by provider type</a:t>
            </a:r>
            <a:r>
              <a:rPr lang="en-US" sz="2000" b="0" i="1" dirty="0">
                <a:solidFill>
                  <a:schemeClr val="tx1"/>
                </a:solidFill>
                <a:ea typeface="Calibri" panose="020F0502020204030204" pitchFamily="34" charset="0"/>
                <a:cs typeface="Calibri" panose="020F0502020204030204" pitchFamily="34" charset="0"/>
              </a:rPr>
              <a:t>.</a:t>
            </a:r>
            <a:endParaRPr lang="en-US" sz="2000" dirty="0">
              <a:ea typeface="Calibri" panose="020F0502020204030204" pitchFamily="34" charset="0"/>
              <a:cs typeface="Calibri" panose="020F0502020204030204" pitchFamily="34" charset="0"/>
            </a:endParaRPr>
          </a:p>
        </p:txBody>
      </p:sp>
      <p:graphicFrame>
        <p:nvGraphicFramePr>
          <p:cNvPr id="12" name="Table 11">
            <a:extLst>
              <a:ext uri="{FF2B5EF4-FFF2-40B4-BE49-F238E27FC236}">
                <a16:creationId xmlns:a16="http://schemas.microsoft.com/office/drawing/2014/main" id="{C8034757-3913-C95F-C46C-48D345036767}"/>
              </a:ext>
            </a:extLst>
          </p:cNvPr>
          <p:cNvGraphicFramePr>
            <a:graphicFrameLocks noGrp="1"/>
          </p:cNvGraphicFramePr>
          <p:nvPr>
            <p:extLst>
              <p:ext uri="{D42A27DB-BD31-4B8C-83A1-F6EECF244321}">
                <p14:modId xmlns:p14="http://schemas.microsoft.com/office/powerpoint/2010/main" val="2169811810"/>
              </p:ext>
            </p:extLst>
          </p:nvPr>
        </p:nvGraphicFramePr>
        <p:xfrm>
          <a:off x="201168" y="2467459"/>
          <a:ext cx="8741665" cy="3749040"/>
        </p:xfrm>
        <a:graphic>
          <a:graphicData uri="http://schemas.openxmlformats.org/drawingml/2006/table">
            <a:tbl>
              <a:tblPr firstRow="1" bandRow="1">
                <a:tableStyleId>{5C22544A-7EE6-4342-B048-85BDC9FD1C3A}</a:tableStyleId>
              </a:tblPr>
              <a:tblGrid>
                <a:gridCol w="1748333">
                  <a:extLst>
                    <a:ext uri="{9D8B030D-6E8A-4147-A177-3AD203B41FA5}">
                      <a16:colId xmlns:a16="http://schemas.microsoft.com/office/drawing/2014/main" val="3178815962"/>
                    </a:ext>
                  </a:extLst>
                </a:gridCol>
                <a:gridCol w="1748333">
                  <a:extLst>
                    <a:ext uri="{9D8B030D-6E8A-4147-A177-3AD203B41FA5}">
                      <a16:colId xmlns:a16="http://schemas.microsoft.com/office/drawing/2014/main" val="4222339258"/>
                    </a:ext>
                  </a:extLst>
                </a:gridCol>
                <a:gridCol w="1748333">
                  <a:extLst>
                    <a:ext uri="{9D8B030D-6E8A-4147-A177-3AD203B41FA5}">
                      <a16:colId xmlns:a16="http://schemas.microsoft.com/office/drawing/2014/main" val="1846286681"/>
                    </a:ext>
                  </a:extLst>
                </a:gridCol>
                <a:gridCol w="1748333">
                  <a:extLst>
                    <a:ext uri="{9D8B030D-6E8A-4147-A177-3AD203B41FA5}">
                      <a16:colId xmlns:a16="http://schemas.microsoft.com/office/drawing/2014/main" val="192762144"/>
                    </a:ext>
                  </a:extLst>
                </a:gridCol>
                <a:gridCol w="1748333">
                  <a:extLst>
                    <a:ext uri="{9D8B030D-6E8A-4147-A177-3AD203B41FA5}">
                      <a16:colId xmlns:a16="http://schemas.microsoft.com/office/drawing/2014/main" val="2675495802"/>
                    </a:ext>
                  </a:extLst>
                </a:gridCol>
              </a:tblGrid>
              <a:tr h="323654">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Provider Type</a:t>
                      </a:r>
                    </a:p>
                  </a:txBody>
                  <a:tcPr anchor="ctr"/>
                </a:tc>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Total Edits</a:t>
                      </a:r>
                    </a:p>
                  </a:txBody>
                  <a:tcPr anchor="ctr"/>
                </a:tc>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April 2025</a:t>
                      </a:r>
                    </a:p>
                  </a:txBody>
                  <a:tcPr anchor="ctr"/>
                </a:tc>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May 2025</a:t>
                      </a:r>
                    </a:p>
                  </a:txBody>
                  <a:tcPr anchor="ctr"/>
                </a:tc>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June 2025</a:t>
                      </a:r>
                    </a:p>
                  </a:txBody>
                  <a:tcPr anchor="ctr"/>
                </a:tc>
                <a:extLst>
                  <a:ext uri="{0D108BD9-81ED-4DB2-BD59-A6C34878D82A}">
                    <a16:rowId xmlns:a16="http://schemas.microsoft.com/office/drawing/2014/main" val="3457438778"/>
                  </a:ext>
                </a:extLst>
              </a:tr>
              <a:tr h="323654">
                <a:tc>
                  <a:txBody>
                    <a:bodyPr/>
                    <a:lstStyle/>
                    <a:p>
                      <a:pPr algn="ct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Physician</a:t>
                      </a:r>
                    </a:p>
                  </a:txBody>
                  <a:tcPr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742</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320</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329</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93</a:t>
                      </a:r>
                    </a:p>
                  </a:txBody>
                  <a:tcPr marL="9525" marR="9525" marT="9525" marB="0" anchor="ctr"/>
                </a:tc>
                <a:extLst>
                  <a:ext uri="{0D108BD9-81ED-4DB2-BD59-A6C34878D82A}">
                    <a16:rowId xmlns:a16="http://schemas.microsoft.com/office/drawing/2014/main" val="499291690"/>
                  </a:ext>
                </a:extLst>
              </a:tr>
              <a:tr h="323654">
                <a:tc>
                  <a:txBody>
                    <a:bodyPr/>
                    <a:lstStyle/>
                    <a:p>
                      <a:pPr algn="ct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Optometrist</a:t>
                      </a:r>
                    </a:p>
                  </a:txBody>
                  <a:tcPr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595</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212</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260</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123</a:t>
                      </a:r>
                    </a:p>
                  </a:txBody>
                  <a:tcPr marL="9525" marR="9525" marT="9525" marB="0" anchor="ctr"/>
                </a:tc>
                <a:extLst>
                  <a:ext uri="{0D108BD9-81ED-4DB2-BD59-A6C34878D82A}">
                    <a16:rowId xmlns:a16="http://schemas.microsoft.com/office/drawing/2014/main" val="3522789921"/>
                  </a:ext>
                </a:extLst>
              </a:tr>
              <a:tr h="323654">
                <a:tc>
                  <a:txBody>
                    <a:bodyPr/>
                    <a:lstStyle/>
                    <a:p>
                      <a:pPr algn="ct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Podiatrist</a:t>
                      </a:r>
                    </a:p>
                  </a:txBody>
                  <a:tcPr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164</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81</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55</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28</a:t>
                      </a:r>
                    </a:p>
                  </a:txBody>
                  <a:tcPr marL="9525" marR="9525" marT="9525" marB="0" anchor="ctr"/>
                </a:tc>
                <a:extLst>
                  <a:ext uri="{0D108BD9-81ED-4DB2-BD59-A6C34878D82A}">
                    <a16:rowId xmlns:a16="http://schemas.microsoft.com/office/drawing/2014/main" val="2494402663"/>
                  </a:ext>
                </a:extLst>
              </a:tr>
              <a:tr h="323654">
                <a:tc>
                  <a:txBody>
                    <a:bodyPr/>
                    <a:lstStyle/>
                    <a:p>
                      <a:pPr algn="ct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Chiropractor</a:t>
                      </a:r>
                    </a:p>
                  </a:txBody>
                  <a:tcPr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1430</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647</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555</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228</a:t>
                      </a:r>
                    </a:p>
                  </a:txBody>
                  <a:tcPr marL="9525" marR="9525" marT="9525" marB="0" anchor="ctr"/>
                </a:tc>
                <a:extLst>
                  <a:ext uri="{0D108BD9-81ED-4DB2-BD59-A6C34878D82A}">
                    <a16:rowId xmlns:a16="http://schemas.microsoft.com/office/drawing/2014/main" val="1942389686"/>
                  </a:ext>
                </a:extLst>
              </a:tr>
              <a:tr h="323654">
                <a:tc>
                  <a:txBody>
                    <a:bodyPr/>
                    <a:lstStyle/>
                    <a:p>
                      <a:pPr algn="ct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Nurse Practitioner</a:t>
                      </a:r>
                    </a:p>
                  </a:txBody>
                  <a:tcPr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128</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36</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59</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33</a:t>
                      </a:r>
                    </a:p>
                  </a:txBody>
                  <a:tcPr marL="9525" marR="9525" marT="9525" marB="0" anchor="ctr"/>
                </a:tc>
                <a:extLst>
                  <a:ext uri="{0D108BD9-81ED-4DB2-BD59-A6C34878D82A}">
                    <a16:rowId xmlns:a16="http://schemas.microsoft.com/office/drawing/2014/main" val="3176800697"/>
                  </a:ext>
                </a:extLst>
              </a:tr>
              <a:tr h="479252">
                <a:tc>
                  <a:txBody>
                    <a:bodyPr/>
                    <a:lstStyle/>
                    <a:p>
                      <a:pPr algn="ct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Community Health Center</a:t>
                      </a:r>
                    </a:p>
                  </a:txBody>
                  <a:tcPr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3,358</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1,492</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1,249</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617</a:t>
                      </a:r>
                    </a:p>
                  </a:txBody>
                  <a:tcPr marL="9525" marR="9525" marT="9525" marB="0" anchor="ctr"/>
                </a:tc>
                <a:extLst>
                  <a:ext uri="{0D108BD9-81ED-4DB2-BD59-A6C34878D82A}">
                    <a16:rowId xmlns:a16="http://schemas.microsoft.com/office/drawing/2014/main" val="2388816461"/>
                  </a:ext>
                </a:extLst>
              </a:tr>
              <a:tr h="415352">
                <a:tc>
                  <a:txBody>
                    <a:bodyPr/>
                    <a:lstStyle/>
                    <a:p>
                      <a:pPr algn="ct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Family Planning Agency</a:t>
                      </a:r>
                    </a:p>
                  </a:txBody>
                  <a:tcPr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146</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58</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49</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39</a:t>
                      </a:r>
                    </a:p>
                  </a:txBody>
                  <a:tcPr marL="9525" marR="9525" marT="9525" marB="0" anchor="ctr"/>
                </a:tc>
                <a:extLst>
                  <a:ext uri="{0D108BD9-81ED-4DB2-BD59-A6C34878D82A}">
                    <a16:rowId xmlns:a16="http://schemas.microsoft.com/office/drawing/2014/main" val="3763463320"/>
                  </a:ext>
                </a:extLst>
              </a:tr>
            </a:tbl>
          </a:graphicData>
        </a:graphic>
      </p:graphicFrame>
      <p:sp>
        <p:nvSpPr>
          <p:cNvPr id="3" name="Slide Number Placeholder 2">
            <a:extLst>
              <a:ext uri="{FF2B5EF4-FFF2-40B4-BE49-F238E27FC236}">
                <a16:creationId xmlns:a16="http://schemas.microsoft.com/office/drawing/2014/main" id="{A57339B5-314C-E1C7-B022-0AFD55C79537}"/>
              </a:ext>
            </a:extLst>
          </p:cNvPr>
          <p:cNvSpPr>
            <a:spLocks noGrp="1"/>
          </p:cNvSpPr>
          <p:nvPr>
            <p:ph type="sldNum" sz="quarter" idx="12"/>
          </p:nvPr>
        </p:nvSpPr>
        <p:spPr/>
        <p:txBody>
          <a:bodyPr/>
          <a:lstStyle/>
          <a:p>
            <a:pPr>
              <a:defRPr/>
            </a:pPr>
            <a:fld id="{20D403C3-47BC-4C7E-BA49-79840169F64A}" type="slidenum">
              <a:rPr lang="en-US" altLang="en-US" smtClean="0"/>
              <a:pPr>
                <a:defRPr/>
              </a:pPr>
              <a:t>18</a:t>
            </a:fld>
            <a:endParaRPr lang="en-US" altLang="en-US" dirty="0"/>
          </a:p>
        </p:txBody>
      </p:sp>
    </p:spTree>
    <p:custDataLst>
      <p:tags r:id="rId1"/>
    </p:custDataLst>
    <p:extLst>
      <p:ext uri="{BB962C8B-B14F-4D97-AF65-F5344CB8AC3E}">
        <p14:creationId xmlns:p14="http://schemas.microsoft.com/office/powerpoint/2010/main" val="3873560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3C0E9-BCC4-5285-7CF5-BEC3CCEBE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7D47F6-07D7-2963-C2CD-FA9BC299385B}"/>
              </a:ext>
            </a:extLst>
          </p:cNvPr>
          <p:cNvSpPr>
            <a:spLocks noGrp="1"/>
          </p:cNvSpPr>
          <p:nvPr>
            <p:ph type="title"/>
          </p:nvPr>
        </p:nvSpPr>
        <p:spPr>
          <a:xfrm>
            <a:off x="457200" y="252603"/>
            <a:ext cx="6553200" cy="715963"/>
          </a:xfrm>
        </p:spPr>
        <p:txBody>
          <a:bodyPr/>
          <a:lstStyle/>
          <a:p>
            <a:r>
              <a:rPr lang="en-US" dirty="0"/>
              <a:t>Referring</a:t>
            </a:r>
            <a:r>
              <a:rPr lang="en-US" sz="3600" dirty="0"/>
              <a:t> Provider ORP Edits</a:t>
            </a:r>
            <a:br>
              <a:rPr lang="en-US" sz="3600" dirty="0"/>
            </a:br>
            <a:r>
              <a:rPr lang="en-US" sz="3600" dirty="0"/>
              <a:t>Non-LTSS </a:t>
            </a:r>
            <a:r>
              <a:rPr lang="en-US" sz="3200" dirty="0"/>
              <a:t>(slide 2 of 3)</a:t>
            </a:r>
          </a:p>
        </p:txBody>
      </p:sp>
      <p:sp>
        <p:nvSpPr>
          <p:cNvPr id="5" name="TextBox 4">
            <a:extLst>
              <a:ext uri="{FF2B5EF4-FFF2-40B4-BE49-F238E27FC236}">
                <a16:creationId xmlns:a16="http://schemas.microsoft.com/office/drawing/2014/main" id="{B6104B2E-0D05-8360-B4B2-E040F8C5DD22}"/>
              </a:ext>
            </a:extLst>
          </p:cNvPr>
          <p:cNvSpPr txBox="1"/>
          <p:nvPr/>
        </p:nvSpPr>
        <p:spPr>
          <a:xfrm>
            <a:off x="304800" y="1382251"/>
            <a:ext cx="8153399" cy="707886"/>
          </a:xfrm>
          <a:prstGeom prst="rect">
            <a:avLst/>
          </a:prstGeom>
          <a:noFill/>
        </p:spPr>
        <p:txBody>
          <a:bodyPr wrap="square" rtlCol="0">
            <a:spAutoFit/>
          </a:bodyPr>
          <a:lstStyle/>
          <a:p>
            <a:r>
              <a:rPr lang="en-US" sz="2000" b="0" dirty="0">
                <a:solidFill>
                  <a:schemeClr val="tx1"/>
                </a:solidFill>
                <a:ea typeface="Calibri" panose="020F0502020204030204" pitchFamily="34" charset="0"/>
                <a:cs typeface="Calibri" panose="020F0502020204030204" pitchFamily="34" charset="0"/>
              </a:rPr>
              <a:t>This chart shows the impact on claims from April to June 2025 for the edit </a:t>
            </a:r>
            <a:r>
              <a:rPr lang="en-US" sz="2000" b="0" i="1" dirty="0">
                <a:solidFill>
                  <a:schemeClr val="tx1"/>
                </a:solidFill>
                <a:ea typeface="Calibri" panose="020F0502020204030204" pitchFamily="34" charset="0"/>
                <a:cs typeface="Calibri" panose="020F0502020204030204" pitchFamily="34" charset="0"/>
              </a:rPr>
              <a:t>1200 – Referring Provider Required.</a:t>
            </a:r>
            <a:endParaRPr lang="en-US" sz="2000" dirty="0">
              <a:ea typeface="Calibri" panose="020F0502020204030204" pitchFamily="34" charset="0"/>
              <a:cs typeface="Calibri" panose="020F0502020204030204" pitchFamily="34" charset="0"/>
            </a:endParaRPr>
          </a:p>
        </p:txBody>
      </p:sp>
      <p:graphicFrame>
        <p:nvGraphicFramePr>
          <p:cNvPr id="12" name="Table 11">
            <a:extLst>
              <a:ext uri="{FF2B5EF4-FFF2-40B4-BE49-F238E27FC236}">
                <a16:creationId xmlns:a16="http://schemas.microsoft.com/office/drawing/2014/main" id="{1E1E8CB6-D958-4010-AFC5-E96D8F938CFE}"/>
              </a:ext>
            </a:extLst>
          </p:cNvPr>
          <p:cNvGraphicFramePr>
            <a:graphicFrameLocks noGrp="1"/>
          </p:cNvGraphicFramePr>
          <p:nvPr>
            <p:extLst>
              <p:ext uri="{D42A27DB-BD31-4B8C-83A1-F6EECF244321}">
                <p14:modId xmlns:p14="http://schemas.microsoft.com/office/powerpoint/2010/main" val="507664676"/>
              </p:ext>
            </p:extLst>
          </p:nvPr>
        </p:nvGraphicFramePr>
        <p:xfrm>
          <a:off x="109728" y="2236706"/>
          <a:ext cx="8878825" cy="4054367"/>
        </p:xfrm>
        <a:graphic>
          <a:graphicData uri="http://schemas.openxmlformats.org/drawingml/2006/table">
            <a:tbl>
              <a:tblPr firstRow="1" bandRow="1">
                <a:tableStyleId>{5C22544A-7EE6-4342-B048-85BDC9FD1C3A}</a:tableStyleId>
              </a:tblPr>
              <a:tblGrid>
                <a:gridCol w="2240280">
                  <a:extLst>
                    <a:ext uri="{9D8B030D-6E8A-4147-A177-3AD203B41FA5}">
                      <a16:colId xmlns:a16="http://schemas.microsoft.com/office/drawing/2014/main" val="3178815962"/>
                    </a:ext>
                  </a:extLst>
                </a:gridCol>
                <a:gridCol w="1645920">
                  <a:extLst>
                    <a:ext uri="{9D8B030D-6E8A-4147-A177-3AD203B41FA5}">
                      <a16:colId xmlns:a16="http://schemas.microsoft.com/office/drawing/2014/main" val="4222339258"/>
                    </a:ext>
                  </a:extLst>
                </a:gridCol>
                <a:gridCol w="1755648">
                  <a:extLst>
                    <a:ext uri="{9D8B030D-6E8A-4147-A177-3AD203B41FA5}">
                      <a16:colId xmlns:a16="http://schemas.microsoft.com/office/drawing/2014/main" val="1846286681"/>
                    </a:ext>
                  </a:extLst>
                </a:gridCol>
                <a:gridCol w="1636776">
                  <a:extLst>
                    <a:ext uri="{9D8B030D-6E8A-4147-A177-3AD203B41FA5}">
                      <a16:colId xmlns:a16="http://schemas.microsoft.com/office/drawing/2014/main" val="192762144"/>
                    </a:ext>
                  </a:extLst>
                </a:gridCol>
                <a:gridCol w="1600201">
                  <a:extLst>
                    <a:ext uri="{9D8B030D-6E8A-4147-A177-3AD203B41FA5}">
                      <a16:colId xmlns:a16="http://schemas.microsoft.com/office/drawing/2014/main" val="2675495802"/>
                    </a:ext>
                  </a:extLst>
                </a:gridCol>
              </a:tblGrid>
              <a:tr h="388669">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Provider Type</a:t>
                      </a:r>
                    </a:p>
                  </a:txBody>
                  <a:tcPr anchor="ctr"/>
                </a:tc>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Total Edits</a:t>
                      </a:r>
                    </a:p>
                  </a:txBody>
                  <a:tcPr anchor="ctr"/>
                </a:tc>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April 2025</a:t>
                      </a:r>
                    </a:p>
                  </a:txBody>
                  <a:tcPr anchor="ctr"/>
                </a:tc>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May 2025</a:t>
                      </a:r>
                    </a:p>
                  </a:txBody>
                  <a:tcPr anchor="ctr"/>
                </a:tc>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June 2025</a:t>
                      </a:r>
                    </a:p>
                  </a:txBody>
                  <a:tcPr anchor="ctr"/>
                </a:tc>
                <a:extLst>
                  <a:ext uri="{0D108BD9-81ED-4DB2-BD59-A6C34878D82A}">
                    <a16:rowId xmlns:a16="http://schemas.microsoft.com/office/drawing/2014/main" val="3457438778"/>
                  </a:ext>
                </a:extLst>
              </a:tr>
              <a:tr h="680171">
                <a:tc>
                  <a:txBody>
                    <a:bodyPr/>
                    <a:lstStyle/>
                    <a:p>
                      <a:pPr algn="ct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Abortion/Sterilization Clinic</a:t>
                      </a:r>
                    </a:p>
                  </a:txBody>
                  <a:tcPr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86</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30</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19</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37</a:t>
                      </a:r>
                    </a:p>
                  </a:txBody>
                  <a:tcPr marL="9525" marR="9525" marT="9525" marB="0" anchor="ctr"/>
                </a:tc>
                <a:extLst>
                  <a:ext uri="{0D108BD9-81ED-4DB2-BD59-A6C34878D82A}">
                    <a16:rowId xmlns:a16="http://schemas.microsoft.com/office/drawing/2014/main" val="3693240137"/>
                  </a:ext>
                </a:extLst>
              </a:tr>
              <a:tr h="388669">
                <a:tc>
                  <a:txBody>
                    <a:bodyPr/>
                    <a:lstStyle/>
                    <a:p>
                      <a:pPr algn="ct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Renal Dialysis Clinic</a:t>
                      </a:r>
                    </a:p>
                  </a:txBody>
                  <a:tcPr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2,644</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1,190</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1,011</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443</a:t>
                      </a:r>
                    </a:p>
                  </a:txBody>
                  <a:tcPr marL="9525" marR="9525" marT="9525" marB="0" anchor="ctr"/>
                </a:tc>
                <a:extLst>
                  <a:ext uri="{0D108BD9-81ED-4DB2-BD59-A6C34878D82A}">
                    <a16:rowId xmlns:a16="http://schemas.microsoft.com/office/drawing/2014/main" val="3589485815"/>
                  </a:ext>
                </a:extLst>
              </a:tr>
              <a:tr h="388669">
                <a:tc>
                  <a:txBody>
                    <a:bodyPr/>
                    <a:lstStyle/>
                    <a:p>
                      <a:pPr algn="ct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Early Intervention</a:t>
                      </a:r>
                    </a:p>
                  </a:txBody>
                  <a:tcPr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4,402</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1,884</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1,768</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750</a:t>
                      </a:r>
                    </a:p>
                  </a:txBody>
                  <a:tcPr marL="9525" marR="9525" marT="9525" marB="0" anchor="ctr"/>
                </a:tc>
                <a:extLst>
                  <a:ext uri="{0D108BD9-81ED-4DB2-BD59-A6C34878D82A}">
                    <a16:rowId xmlns:a16="http://schemas.microsoft.com/office/drawing/2014/main" val="1496007449"/>
                  </a:ext>
                </a:extLst>
              </a:tr>
              <a:tr h="680171">
                <a:tc>
                  <a:txBody>
                    <a:bodyPr/>
                    <a:lstStyle/>
                    <a:p>
                      <a:pPr algn="ct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Hearing Instrument Specialist</a:t>
                      </a:r>
                    </a:p>
                  </a:txBody>
                  <a:tcPr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p>
                  </a:txBody>
                  <a:tcPr marL="9525" marR="9525" marT="9525" marB="0" anchor="ctr"/>
                </a:tc>
                <a:tc>
                  <a:txBody>
                    <a:bodyPr/>
                    <a:lstStyle/>
                    <a:p>
                      <a:pPr algn="ctr" fontAlgn="b"/>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0" anchor="ctr"/>
                </a:tc>
                <a:extLst>
                  <a:ext uri="{0D108BD9-81ED-4DB2-BD59-A6C34878D82A}">
                    <a16:rowId xmlns:a16="http://schemas.microsoft.com/office/drawing/2014/main" val="1273730225"/>
                  </a:ext>
                </a:extLst>
              </a:tr>
              <a:tr h="341768">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Audiologist</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22</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p>
                  </a:txBody>
                  <a:tcPr marL="9525" marR="9525" marT="9525" marB="0" anchor="ctr"/>
                </a:tc>
                <a:extLst>
                  <a:ext uri="{0D108BD9-81ED-4DB2-BD59-A6C34878D82A}">
                    <a16:rowId xmlns:a16="http://schemas.microsoft.com/office/drawing/2014/main" val="1867302749"/>
                  </a:ext>
                </a:extLst>
              </a:tr>
              <a:tr h="593125">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Independent Diagnostic Testing Facility (Idtf)</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277</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104</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133</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40</a:t>
                      </a:r>
                    </a:p>
                  </a:txBody>
                  <a:tcPr marL="9525" marR="9525" marT="9525" marB="0" anchor="ctr"/>
                </a:tc>
                <a:extLst>
                  <a:ext uri="{0D108BD9-81ED-4DB2-BD59-A6C34878D82A}">
                    <a16:rowId xmlns:a16="http://schemas.microsoft.com/office/drawing/2014/main" val="499291690"/>
                  </a:ext>
                </a:extLst>
              </a:tr>
              <a:tr h="593125">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Certified Independent Laboratory</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176</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27</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134</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a:t>
                      </a:r>
                    </a:p>
                  </a:txBody>
                  <a:tcPr marL="9525" marR="9525" marT="9525" marB="0" anchor="ctr"/>
                </a:tc>
                <a:extLst>
                  <a:ext uri="{0D108BD9-81ED-4DB2-BD59-A6C34878D82A}">
                    <a16:rowId xmlns:a16="http://schemas.microsoft.com/office/drawing/2014/main" val="3522789921"/>
                  </a:ext>
                </a:extLst>
              </a:tr>
            </a:tbl>
          </a:graphicData>
        </a:graphic>
      </p:graphicFrame>
      <p:sp>
        <p:nvSpPr>
          <p:cNvPr id="3" name="Slide Number Placeholder 2">
            <a:extLst>
              <a:ext uri="{FF2B5EF4-FFF2-40B4-BE49-F238E27FC236}">
                <a16:creationId xmlns:a16="http://schemas.microsoft.com/office/drawing/2014/main" id="{6063118A-E64D-8EDE-329E-75E52815A736}"/>
              </a:ext>
            </a:extLst>
          </p:cNvPr>
          <p:cNvSpPr>
            <a:spLocks noGrp="1"/>
          </p:cNvSpPr>
          <p:nvPr>
            <p:ph type="sldNum" sz="quarter" idx="12"/>
          </p:nvPr>
        </p:nvSpPr>
        <p:spPr/>
        <p:txBody>
          <a:bodyPr/>
          <a:lstStyle/>
          <a:p>
            <a:pPr>
              <a:defRPr/>
            </a:pPr>
            <a:fld id="{20D403C3-47BC-4C7E-BA49-79840169F64A}" type="slidenum">
              <a:rPr lang="en-US" altLang="en-US" smtClean="0"/>
              <a:pPr>
                <a:defRPr/>
              </a:pPr>
              <a:t>19</a:t>
            </a:fld>
            <a:endParaRPr lang="en-US" altLang="en-US" dirty="0"/>
          </a:p>
        </p:txBody>
      </p:sp>
    </p:spTree>
    <p:custDataLst>
      <p:tags r:id="rId1"/>
    </p:custDataLst>
    <p:extLst>
      <p:ext uri="{BB962C8B-B14F-4D97-AF65-F5344CB8AC3E}">
        <p14:creationId xmlns:p14="http://schemas.microsoft.com/office/powerpoint/2010/main" val="422027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99AA83-227C-445D-8663-27C04283B297}"/>
              </a:ext>
            </a:extLst>
          </p:cNvPr>
          <p:cNvSpPr>
            <a:spLocks noGrp="1"/>
          </p:cNvSpPr>
          <p:nvPr>
            <p:ph type="title"/>
          </p:nvPr>
        </p:nvSpPr>
        <p:spPr/>
        <p:txBody>
          <a:bodyPr/>
          <a:lstStyle/>
          <a:p>
            <a:r>
              <a:rPr lang="en-US" dirty="0"/>
              <a:t>Agenda</a:t>
            </a:r>
          </a:p>
        </p:txBody>
      </p:sp>
      <p:sp>
        <p:nvSpPr>
          <p:cNvPr id="5" name="TextBox 4">
            <a:extLst>
              <a:ext uri="{FF2B5EF4-FFF2-40B4-BE49-F238E27FC236}">
                <a16:creationId xmlns:a16="http://schemas.microsoft.com/office/drawing/2014/main" id="{33330609-915B-1A38-E873-7B26DD37233E}"/>
              </a:ext>
            </a:extLst>
          </p:cNvPr>
          <p:cNvSpPr txBox="1"/>
          <p:nvPr/>
        </p:nvSpPr>
        <p:spPr>
          <a:xfrm>
            <a:off x="176645" y="1314086"/>
            <a:ext cx="8790709" cy="5324535"/>
          </a:xfrm>
          <a:prstGeom prst="rect">
            <a:avLst/>
          </a:prstGeom>
          <a:noFill/>
        </p:spPr>
        <p:txBody>
          <a:bodyPr wrap="square" lIns="91440" tIns="45720" rIns="91440" bIns="45720" anchor="t">
            <a:spAutoFit/>
          </a:bodyPr>
          <a:lstStyle/>
          <a:p>
            <a:pPr marL="457200" indent="-457200">
              <a:buClr>
                <a:schemeClr val="tx1"/>
              </a:buClr>
              <a:buFont typeface="+mj-lt"/>
              <a:buAutoNum type="arabicPeriod"/>
            </a:pPr>
            <a:r>
              <a:rPr lang="en-US" sz="2200" dirty="0">
                <a:effectLst/>
                <a:ea typeface="Calibri"/>
              </a:rPr>
              <a:t>Welcome and Agenda Overview </a:t>
            </a:r>
            <a:endParaRPr lang="en-US" sz="2200" dirty="0">
              <a:ea typeface="Calibri"/>
            </a:endParaRPr>
          </a:p>
          <a:p>
            <a:pPr marL="457200" indent="-457200">
              <a:buClr>
                <a:schemeClr val="tx1"/>
              </a:buClr>
              <a:buFont typeface="+mj-lt"/>
              <a:buAutoNum type="arabicPeriod"/>
            </a:pPr>
            <a:r>
              <a:rPr lang="en-US" sz="2200" dirty="0">
                <a:ea typeface="Calibri"/>
              </a:rPr>
              <a:t>Reinstatement of Primary Care Clinician </a:t>
            </a:r>
            <a:r>
              <a:rPr lang="en-US" sz="2200" dirty="0">
                <a:effectLst/>
                <a:ea typeface="Calibri"/>
              </a:rPr>
              <a:t>Plan </a:t>
            </a:r>
            <a:r>
              <a:rPr lang="en-US" sz="2200" dirty="0">
                <a:ea typeface="Calibri"/>
              </a:rPr>
              <a:t>/ </a:t>
            </a:r>
            <a:r>
              <a:rPr lang="en-US" sz="2200" dirty="0">
                <a:effectLst/>
                <a:ea typeface="Calibri"/>
              </a:rPr>
              <a:t>Primary Care </a:t>
            </a:r>
            <a:r>
              <a:rPr lang="en-US" sz="2200" dirty="0">
                <a:ea typeface="Calibri"/>
              </a:rPr>
              <a:t>ACO Referral Requirements </a:t>
            </a:r>
            <a:endParaRPr lang="en-US" sz="2200" dirty="0">
              <a:effectLst/>
              <a:ea typeface="Calibri" panose="020F0502020204030204" pitchFamily="34" charset="0"/>
              <a:cs typeface="Calibri"/>
            </a:endParaRPr>
          </a:p>
          <a:p>
            <a:pPr marL="457200" indent="-457200">
              <a:buClr>
                <a:schemeClr val="tx1"/>
              </a:buClr>
              <a:buFont typeface="+mj-lt"/>
              <a:buAutoNum type="arabicPeriod"/>
            </a:pPr>
            <a:r>
              <a:rPr lang="en-US" sz="2200" dirty="0">
                <a:ea typeface="Calibri"/>
              </a:rPr>
              <a:t>Ordering Referring and Prescribing (</a:t>
            </a:r>
            <a:r>
              <a:rPr lang="en-US" sz="2200" dirty="0">
                <a:effectLst/>
                <a:ea typeface="Calibri"/>
              </a:rPr>
              <a:t>ORP</a:t>
            </a:r>
            <a:r>
              <a:rPr lang="en-US" sz="2200" dirty="0">
                <a:ea typeface="Calibri"/>
              </a:rPr>
              <a:t>) Requirements Update </a:t>
            </a:r>
            <a:endParaRPr lang="en-US" sz="2200" dirty="0">
              <a:effectLst/>
              <a:ea typeface="Calibri"/>
              <a:cs typeface="Calibri"/>
            </a:endParaRPr>
          </a:p>
          <a:p>
            <a:pPr marL="457200" indent="-457200">
              <a:buClr>
                <a:schemeClr val="tx1"/>
              </a:buClr>
              <a:buFont typeface="+mj-lt"/>
              <a:buAutoNum type="arabicPeriod"/>
            </a:pPr>
            <a:r>
              <a:rPr kumimoji="0" lang="en-US" sz="2200" i="0" u="none" strike="noStrike" kern="100" cap="none" spc="0" normalizeH="0" baseline="0" noProof="0" dirty="0">
                <a:ln>
                  <a:noFill/>
                </a:ln>
                <a:effectLst/>
                <a:uLnTx/>
                <a:uFillTx/>
                <a:ea typeface="Calibri"/>
                <a:cs typeface="Times New Roman"/>
              </a:rPr>
              <a:t>Advancing Interoperability and Improving Prior Authorization Processes</a:t>
            </a:r>
            <a:endParaRPr lang="en-US" sz="2200" dirty="0">
              <a:ea typeface="Calibri"/>
              <a:cs typeface="Calibri"/>
            </a:endParaRPr>
          </a:p>
          <a:p>
            <a:pPr marL="457200" indent="-457200">
              <a:buClr>
                <a:schemeClr val="tx1"/>
              </a:buClr>
              <a:buFont typeface="+mj-lt"/>
              <a:buAutoNum type="arabicPeriod"/>
            </a:pPr>
            <a:r>
              <a:rPr lang="en-US" sz="2200" dirty="0">
                <a:ea typeface="Calibri"/>
              </a:rPr>
              <a:t>Standardized Encounter Data Program (</a:t>
            </a:r>
            <a:r>
              <a:rPr lang="en-US" sz="2200" dirty="0" err="1">
                <a:ea typeface="Calibri"/>
              </a:rPr>
              <a:t>SendPro</a:t>
            </a:r>
            <a:r>
              <a:rPr lang="en-US" sz="2200" dirty="0">
                <a:ea typeface="Calibri"/>
              </a:rPr>
              <a:t>)</a:t>
            </a:r>
            <a:endParaRPr lang="en-US" sz="2200" dirty="0">
              <a:effectLst/>
              <a:ea typeface="Calibri"/>
              <a:cs typeface="Calibri"/>
            </a:endParaRPr>
          </a:p>
          <a:p>
            <a:pPr marL="457200" indent="-457200">
              <a:buClr>
                <a:schemeClr val="tx1"/>
              </a:buClr>
              <a:buFont typeface="+mj-lt"/>
              <a:buAutoNum type="arabicPeriod"/>
            </a:pPr>
            <a:r>
              <a:rPr lang="en-US" sz="2200" kern="1200" dirty="0">
                <a:effectLst/>
                <a:ea typeface="Calibri"/>
                <a:cs typeface="Times New Roman"/>
              </a:rPr>
              <a:t>Long-Term Services and Supports</a:t>
            </a:r>
            <a:endParaRPr lang="en-US" sz="2200" dirty="0">
              <a:ea typeface="Calibri"/>
              <a:cs typeface="Calibri"/>
            </a:endParaRPr>
          </a:p>
          <a:p>
            <a:pPr marL="457200" indent="-457200">
              <a:buClr>
                <a:srgbClr val="000000"/>
              </a:buClr>
              <a:buFont typeface="+mj-lt"/>
              <a:buAutoNum type="arabicPeriod"/>
            </a:pPr>
            <a:r>
              <a:rPr lang="en-US" sz="2200" dirty="0">
                <a:ea typeface="Calibri"/>
              </a:rPr>
              <a:t>POSC</a:t>
            </a:r>
            <a:r>
              <a:rPr lang="en-US" sz="2200" dirty="0">
                <a:ea typeface="Calibri"/>
                <a:cs typeface="Calibri"/>
              </a:rPr>
              <a:t> User Functionality Updates </a:t>
            </a:r>
          </a:p>
          <a:p>
            <a:pPr marL="457200" indent="-457200">
              <a:buClr>
                <a:srgbClr val="000000"/>
              </a:buClr>
              <a:buFont typeface="+mj-lt"/>
              <a:buAutoNum type="arabicPeriod"/>
            </a:pPr>
            <a:r>
              <a:rPr lang="en-US" sz="2200" dirty="0">
                <a:effectLst/>
                <a:ea typeface="Calibri"/>
              </a:rPr>
              <a:t>POSC and Homepage </a:t>
            </a:r>
            <a:r>
              <a:rPr lang="en-US" sz="2200" dirty="0">
                <a:ea typeface="Calibri"/>
              </a:rPr>
              <a:t>Refresh</a:t>
            </a:r>
            <a:r>
              <a:rPr lang="en-US" sz="2200" dirty="0">
                <a:effectLst/>
                <a:ea typeface="Calibri"/>
              </a:rPr>
              <a:t> </a:t>
            </a:r>
          </a:p>
          <a:p>
            <a:pPr marL="457200" indent="-457200">
              <a:buClr>
                <a:srgbClr val="000000"/>
              </a:buClr>
              <a:buFont typeface="+mj-lt"/>
              <a:buAutoNum type="arabicPeriod"/>
            </a:pPr>
            <a:r>
              <a:rPr lang="en-US" sz="2200" dirty="0">
                <a:ea typeface="Calibri"/>
              </a:rPr>
              <a:t>Robotics Processing Automation Annual Validation</a:t>
            </a:r>
            <a:endParaRPr lang="en-US" sz="2200" dirty="0">
              <a:effectLst/>
              <a:ea typeface="Calibri"/>
              <a:cs typeface="Calibri"/>
            </a:endParaRPr>
          </a:p>
          <a:p>
            <a:pPr marL="457200" marR="0" lvl="0" indent="-457200">
              <a:buClr>
                <a:schemeClr val="tx1"/>
              </a:buClr>
              <a:buFont typeface="+mj-lt"/>
              <a:buAutoNum type="arabicPeriod"/>
            </a:pPr>
            <a:r>
              <a:rPr lang="en-US" sz="2200" dirty="0">
                <a:effectLst/>
                <a:ea typeface="Calibri"/>
              </a:rPr>
              <a:t>Self-Service Resources on Mass.gov/MassHealth </a:t>
            </a:r>
            <a:endParaRPr lang="en-US" sz="2200" dirty="0">
              <a:ea typeface="Calibri"/>
            </a:endParaRPr>
          </a:p>
          <a:p>
            <a:pPr marL="457200" marR="0" lvl="0" indent="-457200">
              <a:buClr>
                <a:schemeClr val="tx1"/>
              </a:buClr>
              <a:buFont typeface="+mj-lt"/>
              <a:buAutoNum type="arabicPeriod"/>
            </a:pPr>
            <a:r>
              <a:rPr lang="en-US" sz="2200" dirty="0">
                <a:ea typeface="Calibri"/>
              </a:rPr>
              <a:t>Payment Error Rate Measurement (PERM) RY 2026</a:t>
            </a:r>
          </a:p>
          <a:p>
            <a:pPr marL="457200" marR="0" lvl="0" indent="-457200">
              <a:buClr>
                <a:schemeClr val="tx1"/>
              </a:buClr>
              <a:buFont typeface="+mj-lt"/>
              <a:buAutoNum type="arabicPeriod"/>
            </a:pPr>
            <a:r>
              <a:rPr lang="en-US" sz="2200" dirty="0">
                <a:effectLst/>
                <a:ea typeface="Calibri"/>
              </a:rPr>
              <a:t>MassHealth Updates</a:t>
            </a:r>
          </a:p>
          <a:p>
            <a:pPr marL="914400" lvl="1" indent="-457200">
              <a:buClr>
                <a:schemeClr val="tx1"/>
              </a:buClr>
              <a:buFont typeface="Arial" panose="020B0604020202020204" pitchFamily="34" charset="0"/>
              <a:buChar char="•"/>
            </a:pPr>
            <a:r>
              <a:rPr lang="en-US" dirty="0">
                <a:ea typeface="Calibri"/>
              </a:rPr>
              <a:t>1010 Claim Denials</a:t>
            </a:r>
          </a:p>
          <a:p>
            <a:pPr marL="914400" lvl="1" indent="-457200">
              <a:buClr>
                <a:schemeClr val="tx1"/>
              </a:buClr>
              <a:buFont typeface="Arial" panose="020B0604020202020204" pitchFamily="34" charset="0"/>
              <a:buChar char="•"/>
            </a:pPr>
            <a:r>
              <a:rPr lang="en-US" dirty="0">
                <a:ea typeface="Calibri"/>
                <a:cs typeface="Calibri"/>
              </a:rPr>
              <a:t>Call Center Update</a:t>
            </a:r>
          </a:p>
          <a:p>
            <a:pPr marL="914400" lvl="1" indent="-457200">
              <a:buClr>
                <a:schemeClr val="tx1"/>
              </a:buClr>
              <a:buFont typeface="Arial" panose="020B0604020202020204" pitchFamily="34" charset="0"/>
              <a:buChar char="•"/>
            </a:pPr>
            <a:r>
              <a:rPr lang="en-US" dirty="0">
                <a:ea typeface="Calibri"/>
              </a:rPr>
              <a:t>Training Opportunities</a:t>
            </a:r>
            <a:endParaRPr lang="en-US" sz="2200" dirty="0">
              <a:effectLst/>
              <a:ea typeface="Calibri"/>
            </a:endParaRPr>
          </a:p>
        </p:txBody>
      </p:sp>
      <p:sp>
        <p:nvSpPr>
          <p:cNvPr id="2" name="Slide Number Placeholder 1">
            <a:extLst>
              <a:ext uri="{FF2B5EF4-FFF2-40B4-BE49-F238E27FC236}">
                <a16:creationId xmlns:a16="http://schemas.microsoft.com/office/drawing/2014/main" id="{57612555-810C-CAE9-184E-CC81D427BBB9}"/>
              </a:ext>
            </a:extLst>
          </p:cNvPr>
          <p:cNvSpPr>
            <a:spLocks noGrp="1"/>
          </p:cNvSpPr>
          <p:nvPr>
            <p:ph type="sldNum" sz="quarter" idx="12"/>
          </p:nvPr>
        </p:nvSpPr>
        <p:spPr/>
        <p:txBody>
          <a:bodyPr/>
          <a:lstStyle/>
          <a:p>
            <a:pPr>
              <a:defRPr/>
            </a:pPr>
            <a:fld id="{20D403C3-47BC-4C7E-BA49-79840169F64A}" type="slidenum">
              <a:rPr lang="en-US" altLang="en-US" smtClean="0"/>
              <a:pPr>
                <a:defRPr/>
              </a:pPr>
              <a:t>2</a:t>
            </a:fld>
            <a:endParaRPr lang="en-US" altLang="en-US"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EC877-815A-DD24-EDB8-78038931F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96EE9-353C-2777-61FA-3EB73CE4E988}"/>
              </a:ext>
            </a:extLst>
          </p:cNvPr>
          <p:cNvSpPr>
            <a:spLocks noGrp="1"/>
          </p:cNvSpPr>
          <p:nvPr>
            <p:ph type="title"/>
          </p:nvPr>
        </p:nvSpPr>
        <p:spPr>
          <a:xfrm>
            <a:off x="457200" y="252603"/>
            <a:ext cx="6553200" cy="715963"/>
          </a:xfrm>
        </p:spPr>
        <p:txBody>
          <a:bodyPr/>
          <a:lstStyle/>
          <a:p>
            <a:r>
              <a:rPr lang="en-US" dirty="0"/>
              <a:t>Referring</a:t>
            </a:r>
            <a:r>
              <a:rPr lang="en-US" sz="3600" dirty="0"/>
              <a:t> Provider ORP Edits</a:t>
            </a:r>
            <a:br>
              <a:rPr lang="en-US" sz="3600" dirty="0"/>
            </a:br>
            <a:r>
              <a:rPr lang="en-US" sz="3600" dirty="0"/>
              <a:t>Non-LTSS </a:t>
            </a:r>
            <a:r>
              <a:rPr lang="en-US" sz="3200" dirty="0"/>
              <a:t>(slide 3 of 3)</a:t>
            </a:r>
          </a:p>
        </p:txBody>
      </p:sp>
      <p:sp>
        <p:nvSpPr>
          <p:cNvPr id="5" name="TextBox 4">
            <a:extLst>
              <a:ext uri="{FF2B5EF4-FFF2-40B4-BE49-F238E27FC236}">
                <a16:creationId xmlns:a16="http://schemas.microsoft.com/office/drawing/2014/main" id="{FF4356DE-89A4-6679-FF33-E74FBC2BD8D9}"/>
              </a:ext>
            </a:extLst>
          </p:cNvPr>
          <p:cNvSpPr txBox="1"/>
          <p:nvPr/>
        </p:nvSpPr>
        <p:spPr>
          <a:xfrm>
            <a:off x="304800" y="1382251"/>
            <a:ext cx="8153399" cy="707886"/>
          </a:xfrm>
          <a:prstGeom prst="rect">
            <a:avLst/>
          </a:prstGeom>
          <a:noFill/>
        </p:spPr>
        <p:txBody>
          <a:bodyPr wrap="square" rtlCol="0">
            <a:spAutoFit/>
          </a:bodyPr>
          <a:lstStyle/>
          <a:p>
            <a:r>
              <a:rPr lang="en-US" sz="2000" b="0" dirty="0">
                <a:solidFill>
                  <a:schemeClr val="tx1"/>
                </a:solidFill>
                <a:ea typeface="Calibri" panose="020F0502020204030204" pitchFamily="34" charset="0"/>
                <a:cs typeface="Calibri" panose="020F0502020204030204" pitchFamily="34" charset="0"/>
              </a:rPr>
              <a:t>This chart shows the impact on claims from April to June 2025 for the edit </a:t>
            </a:r>
            <a:r>
              <a:rPr lang="en-US" sz="2000" b="0" i="1" dirty="0">
                <a:solidFill>
                  <a:schemeClr val="tx1"/>
                </a:solidFill>
                <a:ea typeface="Calibri" panose="020F0502020204030204" pitchFamily="34" charset="0"/>
                <a:cs typeface="Calibri" panose="020F0502020204030204" pitchFamily="34" charset="0"/>
              </a:rPr>
              <a:t>1200 – Referring Provider Required.</a:t>
            </a:r>
            <a:endParaRPr lang="en-US" sz="2000" dirty="0">
              <a:ea typeface="Calibri" panose="020F0502020204030204" pitchFamily="34" charset="0"/>
              <a:cs typeface="Calibri" panose="020F0502020204030204" pitchFamily="34" charset="0"/>
            </a:endParaRPr>
          </a:p>
        </p:txBody>
      </p:sp>
      <p:graphicFrame>
        <p:nvGraphicFramePr>
          <p:cNvPr id="12" name="Table 11">
            <a:extLst>
              <a:ext uri="{FF2B5EF4-FFF2-40B4-BE49-F238E27FC236}">
                <a16:creationId xmlns:a16="http://schemas.microsoft.com/office/drawing/2014/main" id="{1A876588-BA22-AB39-C4D4-6BDD01996D79}"/>
              </a:ext>
            </a:extLst>
          </p:cNvPr>
          <p:cNvGraphicFramePr>
            <a:graphicFrameLocks noGrp="1"/>
          </p:cNvGraphicFramePr>
          <p:nvPr>
            <p:extLst>
              <p:ext uri="{D42A27DB-BD31-4B8C-83A1-F6EECF244321}">
                <p14:modId xmlns:p14="http://schemas.microsoft.com/office/powerpoint/2010/main" val="246647004"/>
              </p:ext>
            </p:extLst>
          </p:nvPr>
        </p:nvGraphicFramePr>
        <p:xfrm>
          <a:off x="109728" y="2236706"/>
          <a:ext cx="8878825" cy="3533157"/>
        </p:xfrm>
        <a:graphic>
          <a:graphicData uri="http://schemas.openxmlformats.org/drawingml/2006/table">
            <a:tbl>
              <a:tblPr firstRow="1" bandRow="1">
                <a:tableStyleId>{5C22544A-7EE6-4342-B048-85BDC9FD1C3A}</a:tableStyleId>
              </a:tblPr>
              <a:tblGrid>
                <a:gridCol w="2267712">
                  <a:extLst>
                    <a:ext uri="{9D8B030D-6E8A-4147-A177-3AD203B41FA5}">
                      <a16:colId xmlns:a16="http://schemas.microsoft.com/office/drawing/2014/main" val="3178815962"/>
                    </a:ext>
                  </a:extLst>
                </a:gridCol>
                <a:gridCol w="1609344">
                  <a:extLst>
                    <a:ext uri="{9D8B030D-6E8A-4147-A177-3AD203B41FA5}">
                      <a16:colId xmlns:a16="http://schemas.microsoft.com/office/drawing/2014/main" val="4222339258"/>
                    </a:ext>
                  </a:extLst>
                </a:gridCol>
                <a:gridCol w="1755648">
                  <a:extLst>
                    <a:ext uri="{9D8B030D-6E8A-4147-A177-3AD203B41FA5}">
                      <a16:colId xmlns:a16="http://schemas.microsoft.com/office/drawing/2014/main" val="1846286681"/>
                    </a:ext>
                  </a:extLst>
                </a:gridCol>
                <a:gridCol w="1664208">
                  <a:extLst>
                    <a:ext uri="{9D8B030D-6E8A-4147-A177-3AD203B41FA5}">
                      <a16:colId xmlns:a16="http://schemas.microsoft.com/office/drawing/2014/main" val="192762144"/>
                    </a:ext>
                  </a:extLst>
                </a:gridCol>
                <a:gridCol w="1581913">
                  <a:extLst>
                    <a:ext uri="{9D8B030D-6E8A-4147-A177-3AD203B41FA5}">
                      <a16:colId xmlns:a16="http://schemas.microsoft.com/office/drawing/2014/main" val="2675495802"/>
                    </a:ext>
                  </a:extLst>
                </a:gridCol>
              </a:tblGrid>
              <a:tr h="404553">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Provider Type</a:t>
                      </a:r>
                    </a:p>
                  </a:txBody>
                  <a:tcPr anchor="ctr"/>
                </a:tc>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Total Edits</a:t>
                      </a:r>
                    </a:p>
                  </a:txBody>
                  <a:tcPr anchor="ctr"/>
                </a:tc>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April 2025</a:t>
                      </a:r>
                    </a:p>
                  </a:txBody>
                  <a:tcPr anchor="ctr"/>
                </a:tc>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May 2025</a:t>
                      </a:r>
                    </a:p>
                  </a:txBody>
                  <a:tcPr anchor="ctr"/>
                </a:tc>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June 2025</a:t>
                      </a:r>
                    </a:p>
                  </a:txBody>
                  <a:tcPr anchor="ctr"/>
                </a:tc>
                <a:extLst>
                  <a:ext uri="{0D108BD9-81ED-4DB2-BD59-A6C34878D82A}">
                    <a16:rowId xmlns:a16="http://schemas.microsoft.com/office/drawing/2014/main" val="3457438778"/>
                  </a:ext>
                </a:extLst>
              </a:tr>
              <a:tr h="617364">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Acute Inpatient </a:t>
                      </a:r>
                      <a:b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Hospital</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185</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63</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98</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24</a:t>
                      </a:r>
                    </a:p>
                  </a:txBody>
                  <a:tcPr marL="9525" marR="9525" marT="9525" marB="0" anchor="ctr"/>
                </a:tc>
                <a:extLst>
                  <a:ext uri="{0D108BD9-81ED-4DB2-BD59-A6C34878D82A}">
                    <a16:rowId xmlns:a16="http://schemas.microsoft.com/office/drawing/2014/main" val="1942389686"/>
                  </a:ext>
                </a:extLst>
              </a:tr>
              <a:tr h="617364">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Acute Outpatient Hospital</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2,637</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784</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1300</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553</a:t>
                      </a:r>
                    </a:p>
                  </a:txBody>
                  <a:tcPr marL="9525" marR="9525" marT="9525" marB="0" anchor="ctr"/>
                </a:tc>
                <a:extLst>
                  <a:ext uri="{0D108BD9-81ED-4DB2-BD59-A6C34878D82A}">
                    <a16:rowId xmlns:a16="http://schemas.microsoft.com/office/drawing/2014/main" val="3176800697"/>
                  </a:ext>
                </a:extLst>
              </a:tr>
              <a:tr h="920778">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Hospital Licensed Health Center (Hlhc)</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3,645</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1553</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1505</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587</a:t>
                      </a:r>
                    </a:p>
                  </a:txBody>
                  <a:tcPr marL="9525" marR="9525" marT="9525" marB="0" anchor="ctr"/>
                </a:tc>
                <a:extLst>
                  <a:ext uri="{0D108BD9-81ED-4DB2-BD59-A6C34878D82A}">
                    <a16:rowId xmlns:a16="http://schemas.microsoft.com/office/drawing/2014/main" val="2388816461"/>
                  </a:ext>
                </a:extLst>
              </a:tr>
              <a:tr h="617364">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Group Practice Organization</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57,490</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23,005</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21,111</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13,374</a:t>
                      </a:r>
                    </a:p>
                  </a:txBody>
                  <a:tcPr marL="9525" marR="9525" marT="9525" marB="0" anchor="ctr"/>
                </a:tc>
                <a:extLst>
                  <a:ext uri="{0D108BD9-81ED-4DB2-BD59-A6C34878D82A}">
                    <a16:rowId xmlns:a16="http://schemas.microsoft.com/office/drawing/2014/main" val="2421690800"/>
                  </a:ext>
                </a:extLst>
              </a:tr>
              <a:tr h="355734">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Acupuncturist</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123</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47</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51</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25</a:t>
                      </a:r>
                    </a:p>
                  </a:txBody>
                  <a:tcPr marL="9525" marR="9525" marT="9525" marB="0" anchor="ctr"/>
                </a:tc>
                <a:extLst>
                  <a:ext uri="{0D108BD9-81ED-4DB2-BD59-A6C34878D82A}">
                    <a16:rowId xmlns:a16="http://schemas.microsoft.com/office/drawing/2014/main" val="1671214841"/>
                  </a:ext>
                </a:extLst>
              </a:tr>
            </a:tbl>
          </a:graphicData>
        </a:graphic>
      </p:graphicFrame>
      <p:sp>
        <p:nvSpPr>
          <p:cNvPr id="3" name="Slide Number Placeholder 2">
            <a:extLst>
              <a:ext uri="{FF2B5EF4-FFF2-40B4-BE49-F238E27FC236}">
                <a16:creationId xmlns:a16="http://schemas.microsoft.com/office/drawing/2014/main" id="{48F1EDB1-D669-D3E1-57EF-5A94857DF407}"/>
              </a:ext>
            </a:extLst>
          </p:cNvPr>
          <p:cNvSpPr>
            <a:spLocks noGrp="1"/>
          </p:cNvSpPr>
          <p:nvPr>
            <p:ph type="sldNum" sz="quarter" idx="12"/>
          </p:nvPr>
        </p:nvSpPr>
        <p:spPr/>
        <p:txBody>
          <a:bodyPr/>
          <a:lstStyle/>
          <a:p>
            <a:pPr>
              <a:defRPr/>
            </a:pPr>
            <a:fld id="{20D403C3-47BC-4C7E-BA49-79840169F64A}" type="slidenum">
              <a:rPr lang="en-US" altLang="en-US" smtClean="0"/>
              <a:pPr>
                <a:defRPr/>
              </a:pPr>
              <a:t>20</a:t>
            </a:fld>
            <a:endParaRPr lang="en-US" altLang="en-US" dirty="0"/>
          </a:p>
        </p:txBody>
      </p:sp>
    </p:spTree>
    <p:custDataLst>
      <p:tags r:id="rId1"/>
    </p:custDataLst>
    <p:extLst>
      <p:ext uri="{BB962C8B-B14F-4D97-AF65-F5344CB8AC3E}">
        <p14:creationId xmlns:p14="http://schemas.microsoft.com/office/powerpoint/2010/main" val="2977078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AD38E-1E62-B307-6EAC-6B316FD29D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3337B9-B9F9-D900-3EA4-E56E44566E44}"/>
              </a:ext>
            </a:extLst>
          </p:cNvPr>
          <p:cNvSpPr>
            <a:spLocks noGrp="1"/>
          </p:cNvSpPr>
          <p:nvPr>
            <p:ph type="title"/>
          </p:nvPr>
        </p:nvSpPr>
        <p:spPr>
          <a:xfrm>
            <a:off x="457200" y="234053"/>
            <a:ext cx="6553200" cy="715963"/>
          </a:xfrm>
        </p:spPr>
        <p:txBody>
          <a:bodyPr/>
          <a:lstStyle/>
          <a:p>
            <a:r>
              <a:rPr lang="en-US" dirty="0"/>
              <a:t>Referring</a:t>
            </a:r>
            <a:r>
              <a:rPr lang="en-US" sz="3600" dirty="0"/>
              <a:t> Provider ORP Edits</a:t>
            </a:r>
            <a:br>
              <a:rPr lang="en-US" sz="3600" dirty="0"/>
            </a:br>
            <a:r>
              <a:rPr lang="en-US" sz="3600" dirty="0"/>
              <a:t>LTSS</a:t>
            </a:r>
            <a:endParaRPr lang="en-US" sz="2800" dirty="0"/>
          </a:p>
        </p:txBody>
      </p:sp>
      <p:sp>
        <p:nvSpPr>
          <p:cNvPr id="5" name="TextBox 4">
            <a:extLst>
              <a:ext uri="{FF2B5EF4-FFF2-40B4-BE49-F238E27FC236}">
                <a16:creationId xmlns:a16="http://schemas.microsoft.com/office/drawing/2014/main" id="{4646178B-5439-F0D4-C953-4FDE845D5030}"/>
              </a:ext>
            </a:extLst>
          </p:cNvPr>
          <p:cNvSpPr txBox="1"/>
          <p:nvPr/>
        </p:nvSpPr>
        <p:spPr>
          <a:xfrm>
            <a:off x="325120" y="1433051"/>
            <a:ext cx="8153399" cy="707886"/>
          </a:xfrm>
          <a:prstGeom prst="rect">
            <a:avLst/>
          </a:prstGeom>
          <a:noFill/>
        </p:spPr>
        <p:txBody>
          <a:bodyPr wrap="square" rtlCol="0">
            <a:spAutoFit/>
          </a:bodyPr>
          <a:lstStyle/>
          <a:p>
            <a:r>
              <a:rPr lang="en-US" sz="2000" b="0" dirty="0">
                <a:solidFill>
                  <a:schemeClr val="tx1"/>
                </a:solidFill>
                <a:ea typeface="Calibri" panose="020F0502020204030204" pitchFamily="34" charset="0"/>
                <a:cs typeface="Calibri" panose="020F0502020204030204" pitchFamily="34" charset="0"/>
              </a:rPr>
              <a:t>This chart shows the impact on LTSS claims from April to June 2025 for the edit </a:t>
            </a:r>
            <a:r>
              <a:rPr lang="en-US" sz="2000" b="0" i="1" dirty="0">
                <a:solidFill>
                  <a:schemeClr val="tx1"/>
                </a:solidFill>
                <a:ea typeface="Calibri" panose="020F0502020204030204" pitchFamily="34" charset="0"/>
                <a:cs typeface="Calibri" panose="020F0502020204030204" pitchFamily="34" charset="0"/>
              </a:rPr>
              <a:t>1200 – Referring Provider Required.</a:t>
            </a:r>
            <a:endParaRPr lang="en-US" sz="2000" dirty="0">
              <a:ea typeface="Calibri" panose="020F0502020204030204" pitchFamily="34" charset="0"/>
              <a:cs typeface="Calibri" panose="020F0502020204030204" pitchFamily="34" charset="0"/>
            </a:endParaRPr>
          </a:p>
        </p:txBody>
      </p:sp>
      <p:graphicFrame>
        <p:nvGraphicFramePr>
          <p:cNvPr id="12" name="Table 11">
            <a:extLst>
              <a:ext uri="{FF2B5EF4-FFF2-40B4-BE49-F238E27FC236}">
                <a16:creationId xmlns:a16="http://schemas.microsoft.com/office/drawing/2014/main" id="{C141029D-B06B-D1C6-55A3-F51A7634533B}"/>
              </a:ext>
            </a:extLst>
          </p:cNvPr>
          <p:cNvGraphicFramePr>
            <a:graphicFrameLocks noGrp="1"/>
          </p:cNvGraphicFramePr>
          <p:nvPr>
            <p:extLst>
              <p:ext uri="{D42A27DB-BD31-4B8C-83A1-F6EECF244321}">
                <p14:modId xmlns:p14="http://schemas.microsoft.com/office/powerpoint/2010/main" val="3641452026"/>
              </p:ext>
            </p:extLst>
          </p:nvPr>
        </p:nvGraphicFramePr>
        <p:xfrm>
          <a:off x="0" y="2562416"/>
          <a:ext cx="9144000" cy="3152583"/>
        </p:xfrm>
        <a:graphic>
          <a:graphicData uri="http://schemas.openxmlformats.org/drawingml/2006/table">
            <a:tbl>
              <a:tblPr firstRow="1" bandRow="1">
                <a:tableStyleId>{5C22544A-7EE6-4342-B048-85BDC9FD1C3A}</a:tableStyleId>
              </a:tblPr>
              <a:tblGrid>
                <a:gridCol w="2359152">
                  <a:extLst>
                    <a:ext uri="{9D8B030D-6E8A-4147-A177-3AD203B41FA5}">
                      <a16:colId xmlns:a16="http://schemas.microsoft.com/office/drawing/2014/main" val="3178815962"/>
                    </a:ext>
                  </a:extLst>
                </a:gridCol>
                <a:gridCol w="1664208">
                  <a:extLst>
                    <a:ext uri="{9D8B030D-6E8A-4147-A177-3AD203B41FA5}">
                      <a16:colId xmlns:a16="http://schemas.microsoft.com/office/drawing/2014/main" val="4222339258"/>
                    </a:ext>
                  </a:extLst>
                </a:gridCol>
                <a:gridCol w="1764792">
                  <a:extLst>
                    <a:ext uri="{9D8B030D-6E8A-4147-A177-3AD203B41FA5}">
                      <a16:colId xmlns:a16="http://schemas.microsoft.com/office/drawing/2014/main" val="1846286681"/>
                    </a:ext>
                  </a:extLst>
                </a:gridCol>
                <a:gridCol w="1682496">
                  <a:extLst>
                    <a:ext uri="{9D8B030D-6E8A-4147-A177-3AD203B41FA5}">
                      <a16:colId xmlns:a16="http://schemas.microsoft.com/office/drawing/2014/main" val="192762144"/>
                    </a:ext>
                  </a:extLst>
                </a:gridCol>
                <a:gridCol w="1673352">
                  <a:extLst>
                    <a:ext uri="{9D8B030D-6E8A-4147-A177-3AD203B41FA5}">
                      <a16:colId xmlns:a16="http://schemas.microsoft.com/office/drawing/2014/main" val="2675495802"/>
                    </a:ext>
                  </a:extLst>
                </a:gridCol>
              </a:tblGrid>
              <a:tr h="416491">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Provider Type</a:t>
                      </a:r>
                    </a:p>
                  </a:txBody>
                  <a:tcPr anchor="ctr"/>
                </a:tc>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Total Edits</a:t>
                      </a:r>
                    </a:p>
                  </a:txBody>
                  <a:tcPr anchor="ctr"/>
                </a:tc>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April 2025</a:t>
                      </a:r>
                    </a:p>
                  </a:txBody>
                  <a:tcPr anchor="ctr"/>
                </a:tc>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May 2025</a:t>
                      </a:r>
                    </a:p>
                  </a:txBody>
                  <a:tcPr anchor="ctr"/>
                </a:tc>
                <a:tc>
                  <a:txBody>
                    <a:bodyPr/>
                    <a:lstStyle/>
                    <a:p>
                      <a:pPr algn="ct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June 2025</a:t>
                      </a:r>
                    </a:p>
                  </a:txBody>
                  <a:tcPr anchor="ctr"/>
                </a:tc>
                <a:extLst>
                  <a:ext uri="{0D108BD9-81ED-4DB2-BD59-A6C34878D82A}">
                    <a16:rowId xmlns:a16="http://schemas.microsoft.com/office/drawing/2014/main" val="3457438778"/>
                  </a:ext>
                </a:extLst>
              </a:tr>
              <a:tr h="366232">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Therapist</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381</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120</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217</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44</a:t>
                      </a:r>
                    </a:p>
                  </a:txBody>
                  <a:tcPr marL="9525" marR="9525" marT="9525" marB="0" anchor="ctr"/>
                </a:tc>
                <a:extLst>
                  <a:ext uri="{0D108BD9-81ED-4DB2-BD59-A6C34878D82A}">
                    <a16:rowId xmlns:a16="http://schemas.microsoft.com/office/drawing/2014/main" val="499291690"/>
                  </a:ext>
                </a:extLst>
              </a:tr>
              <a:tr h="366232">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Prosthetics</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98</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47</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39</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a:t>
                      </a:r>
                    </a:p>
                  </a:txBody>
                  <a:tcPr marL="9525" marR="9525" marT="9525" marB="0" anchor="ctr"/>
                </a:tc>
                <a:extLst>
                  <a:ext uri="{0D108BD9-81ED-4DB2-BD59-A6C34878D82A}">
                    <a16:rowId xmlns:a16="http://schemas.microsoft.com/office/drawing/2014/main" val="3522789921"/>
                  </a:ext>
                </a:extLst>
              </a:tr>
              <a:tr h="366232">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Orthotics</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37</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17</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11</a:t>
                      </a:r>
                    </a:p>
                  </a:txBody>
                  <a:tcPr marL="9525" marR="9525" marT="9525" marB="0" anchor="ctr"/>
                </a:tc>
                <a:extLst>
                  <a:ext uri="{0D108BD9-81ED-4DB2-BD59-A6C34878D82A}">
                    <a16:rowId xmlns:a16="http://schemas.microsoft.com/office/drawing/2014/main" val="2494402663"/>
                  </a:ext>
                </a:extLst>
              </a:tr>
              <a:tr h="366232">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Independent Nurse</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130</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61</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49</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a:t>
                      </a:r>
                    </a:p>
                  </a:txBody>
                  <a:tcPr marL="9525" marR="9525" marT="9525" marB="0" anchor="ctr"/>
                </a:tc>
                <a:extLst>
                  <a:ext uri="{0D108BD9-81ED-4DB2-BD59-A6C34878D82A}">
                    <a16:rowId xmlns:a16="http://schemas.microsoft.com/office/drawing/2014/main" val="3176800697"/>
                  </a:ext>
                </a:extLst>
              </a:tr>
              <a:tr h="635582">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Adult Foster Care / Group Adult Foster Care</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162</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71</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57</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34</a:t>
                      </a:r>
                    </a:p>
                  </a:txBody>
                  <a:tcPr marL="9525" marR="9525" marT="9525" marB="0" anchor="ctr"/>
                </a:tc>
                <a:extLst>
                  <a:ext uri="{0D108BD9-81ED-4DB2-BD59-A6C34878D82A}">
                    <a16:rowId xmlns:a16="http://schemas.microsoft.com/office/drawing/2014/main" val="2388816461"/>
                  </a:ext>
                </a:extLst>
              </a:tr>
              <a:tr h="635582">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Group Practice Organization</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2,429</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961</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969</a:t>
                      </a:r>
                    </a:p>
                  </a:txBody>
                  <a:tcPr marL="9525" marR="9525" marT="9525" marB="0" anchor="ctr"/>
                </a:tc>
                <a:tc>
                  <a:txBody>
                    <a:bodyPr/>
                    <a:lstStyle/>
                    <a:p>
                      <a:pPr algn="ctr" rtl="0" fontAlgn="t"/>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499</a:t>
                      </a:r>
                    </a:p>
                  </a:txBody>
                  <a:tcPr marL="9525" marR="9525" marT="9525" marB="0" anchor="ctr"/>
                </a:tc>
                <a:extLst>
                  <a:ext uri="{0D108BD9-81ED-4DB2-BD59-A6C34878D82A}">
                    <a16:rowId xmlns:a16="http://schemas.microsoft.com/office/drawing/2014/main" val="438438047"/>
                  </a:ext>
                </a:extLst>
              </a:tr>
            </a:tbl>
          </a:graphicData>
        </a:graphic>
      </p:graphicFrame>
      <p:sp>
        <p:nvSpPr>
          <p:cNvPr id="3" name="Slide Number Placeholder 2">
            <a:extLst>
              <a:ext uri="{FF2B5EF4-FFF2-40B4-BE49-F238E27FC236}">
                <a16:creationId xmlns:a16="http://schemas.microsoft.com/office/drawing/2014/main" id="{59333D02-00BD-C412-74D8-CD3BA31AA414}"/>
              </a:ext>
            </a:extLst>
          </p:cNvPr>
          <p:cNvSpPr>
            <a:spLocks noGrp="1"/>
          </p:cNvSpPr>
          <p:nvPr>
            <p:ph type="sldNum" sz="quarter" idx="12"/>
          </p:nvPr>
        </p:nvSpPr>
        <p:spPr/>
        <p:txBody>
          <a:bodyPr/>
          <a:lstStyle/>
          <a:p>
            <a:pPr>
              <a:defRPr/>
            </a:pPr>
            <a:fld id="{20D403C3-47BC-4C7E-BA49-79840169F64A}" type="slidenum">
              <a:rPr lang="en-US" altLang="en-US" smtClean="0"/>
              <a:pPr>
                <a:defRPr/>
              </a:pPr>
              <a:t>21</a:t>
            </a:fld>
            <a:endParaRPr lang="en-US" altLang="en-US" dirty="0"/>
          </a:p>
        </p:txBody>
      </p:sp>
    </p:spTree>
    <p:custDataLst>
      <p:tags r:id="rId1"/>
    </p:custDataLst>
    <p:extLst>
      <p:ext uri="{BB962C8B-B14F-4D97-AF65-F5344CB8AC3E}">
        <p14:creationId xmlns:p14="http://schemas.microsoft.com/office/powerpoint/2010/main" val="2136149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5BED06-004F-3659-26FB-E2331A1ECC9D}"/>
              </a:ext>
            </a:extLst>
          </p:cNvPr>
          <p:cNvSpPr txBox="1">
            <a:spLocks noGrp="1"/>
          </p:cNvSpPr>
          <p:nvPr>
            <p:ph type="title" idx="4294967295"/>
          </p:nvPr>
        </p:nvSpPr>
        <p:spPr>
          <a:xfrm>
            <a:off x="512323" y="2560642"/>
            <a:ext cx="8125355"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ea typeface="Calibri"/>
                <a:cs typeface="Calibri"/>
              </a:rPr>
              <a:t>Advancing Interoperability </a:t>
            </a:r>
            <a:endParaRPr kumimoji="0" lang="en-US" sz="1800" b="0" i="0" u="none" strike="noStrike" kern="1200" cap="none" spc="0" normalizeH="0" baseline="0" noProof="0" dirty="0">
              <a:ln>
                <a:noFill/>
              </a:ln>
              <a:solidFill>
                <a:schemeClr val="tx1"/>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ea typeface="Calibri"/>
                <a:cs typeface="Calibri"/>
              </a:rPr>
              <a:t>and Improving Prior Authorization Processes</a:t>
            </a:r>
            <a:endParaRPr kumimoji="0" lang="en-US" sz="1800" b="0" i="0" u="none" strike="noStrike" kern="1200" cap="none" spc="0" normalizeH="0" baseline="0" noProof="0" dirty="0">
              <a:ln>
                <a:noFill/>
              </a:ln>
              <a:solidFill>
                <a:schemeClr val="tx1"/>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ea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ea typeface="Calibri"/>
                <a:cs typeface="Times New Roman"/>
              </a:rPr>
              <a:t>Presented by – Michelle Croy, Sr. Provider Relations Specialist, Business Support Services</a:t>
            </a:r>
            <a:endParaRPr kumimoji="0" lang="en-US" sz="1800" b="0" i="0" u="none" strike="noStrike" kern="1200" cap="none" spc="0" normalizeH="0" baseline="0" noProof="0" dirty="0">
              <a:ln>
                <a:noFill/>
              </a:ln>
              <a:solidFill>
                <a:schemeClr val="tx1"/>
              </a:solidFill>
              <a:effectLst/>
              <a:uLnTx/>
              <a:uFillTx/>
              <a:ea typeface="Calibri"/>
              <a:cs typeface="Calibri"/>
            </a:endParaRPr>
          </a:p>
        </p:txBody>
      </p:sp>
      <p:sp>
        <p:nvSpPr>
          <p:cNvPr id="2" name="Slide Number Placeholder 1">
            <a:extLst>
              <a:ext uri="{FF2B5EF4-FFF2-40B4-BE49-F238E27FC236}">
                <a16:creationId xmlns:a16="http://schemas.microsoft.com/office/drawing/2014/main" id="{423CE468-B606-C081-1D28-B94F098C8332}"/>
              </a:ext>
            </a:extLst>
          </p:cNvPr>
          <p:cNvSpPr>
            <a:spLocks noGrp="1"/>
          </p:cNvSpPr>
          <p:nvPr>
            <p:ph type="sldNum" sz="quarter" idx="12"/>
          </p:nvPr>
        </p:nvSpPr>
        <p:spPr/>
        <p:txBody>
          <a:bodyPr/>
          <a:lstStyle/>
          <a:p>
            <a:pPr>
              <a:defRPr/>
            </a:pPr>
            <a:fld id="{20D403C3-47BC-4C7E-BA49-79840169F64A}" type="slidenum">
              <a:rPr lang="en-US" altLang="en-US" smtClean="0"/>
              <a:pPr>
                <a:defRPr/>
              </a:pPr>
              <a:t>22</a:t>
            </a:fld>
            <a:endParaRPr lang="en-US" altLang="en-US" dirty="0"/>
          </a:p>
        </p:txBody>
      </p:sp>
    </p:spTree>
    <p:custDataLst>
      <p:tags r:id="rId1"/>
    </p:custDataLst>
    <p:extLst>
      <p:ext uri="{BB962C8B-B14F-4D97-AF65-F5344CB8AC3E}">
        <p14:creationId xmlns:p14="http://schemas.microsoft.com/office/powerpoint/2010/main" val="75575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78FE7-3F46-5180-B990-D05A7276DD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14054-52AD-D263-E44C-14C527F105EA}"/>
              </a:ext>
            </a:extLst>
          </p:cNvPr>
          <p:cNvSpPr>
            <a:spLocks noGrp="1"/>
          </p:cNvSpPr>
          <p:nvPr>
            <p:ph type="title"/>
          </p:nvPr>
        </p:nvSpPr>
        <p:spPr>
          <a:xfrm>
            <a:off x="457200" y="228600"/>
            <a:ext cx="6553200" cy="715963"/>
          </a:xfrm>
        </p:spPr>
        <p:txBody>
          <a:bodyPr/>
          <a:lstStyle/>
          <a:p>
            <a:br>
              <a:rPr kumimoji="0" lang="en-US" sz="3600" b="1" i="0" u="none" strike="noStrike" kern="1200" cap="none" spc="0" normalizeH="0" baseline="0" noProof="0" dirty="0">
                <a:ln>
                  <a:noFill/>
                </a:ln>
                <a:solidFill>
                  <a:srgbClr val="002060"/>
                </a:solidFill>
                <a:effectLst/>
                <a:uLnTx/>
                <a:uFillTx/>
                <a:latin typeface="Veranda"/>
                <a:ea typeface="+mn-ea"/>
                <a:cs typeface="+mn-cs"/>
              </a:rPr>
            </a:br>
            <a:r>
              <a:rPr kumimoji="0" lang="en-US"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CMS Interoperability </a:t>
            </a:r>
            <a:r>
              <a:rPr kumimoji="0" lang="en-US" sz="2800"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(slide 1 of 3)</a:t>
            </a:r>
            <a:br>
              <a:rPr kumimoji="0" lang="en-US" sz="2800" b="1" i="0" u="none" strike="noStrike" kern="1200" cap="none" spc="0" normalizeH="0" baseline="0" noProof="0" dirty="0">
                <a:ln>
                  <a:noFill/>
                </a:ln>
                <a:solidFill>
                  <a:srgbClr val="002060"/>
                </a:solidFill>
                <a:effectLst/>
                <a:uLnTx/>
                <a:uFillTx/>
                <a:ea typeface="+mn-ea"/>
                <a:cs typeface="+mn-cs"/>
              </a:rPr>
            </a:br>
            <a:endParaRPr lang="en-US" sz="2800" dirty="0"/>
          </a:p>
        </p:txBody>
      </p:sp>
      <p:sp>
        <p:nvSpPr>
          <p:cNvPr id="5" name="TextBox 4">
            <a:extLst>
              <a:ext uri="{FF2B5EF4-FFF2-40B4-BE49-F238E27FC236}">
                <a16:creationId xmlns:a16="http://schemas.microsoft.com/office/drawing/2014/main" id="{F0CDC0B8-BED7-20B9-514E-F07A25557A21}"/>
              </a:ext>
            </a:extLst>
          </p:cNvPr>
          <p:cNvSpPr txBox="1"/>
          <p:nvPr/>
        </p:nvSpPr>
        <p:spPr>
          <a:xfrm>
            <a:off x="296724" y="1353219"/>
            <a:ext cx="8609884" cy="5262979"/>
          </a:xfrm>
          <a:prstGeom prst="rect">
            <a:avLst/>
          </a:prstGeom>
          <a:noFill/>
        </p:spPr>
        <p:txBody>
          <a:bodyPr wrap="square" lIns="91440" tIns="45720" rIns="91440" bIns="45720" rtlCol="0" anchor="t">
            <a:spAutoFit/>
          </a:bodyPr>
          <a:lstStyle/>
          <a:p>
            <a:r>
              <a:rPr lang="en-US" sz="2000" dirty="0">
                <a:solidFill>
                  <a:srgbClr val="000000"/>
                </a:solidFill>
                <a:ea typeface="Calibri"/>
                <a:cs typeface="Calibri"/>
              </a:rPr>
              <a:t>On January 27, 2024 </a:t>
            </a:r>
            <a:r>
              <a:rPr lang="en-US" sz="2000" b="0" kern="1200" dirty="0">
                <a:solidFill>
                  <a:srgbClr val="000000"/>
                </a:solidFill>
                <a:effectLst/>
                <a:ea typeface="Calibri"/>
                <a:cs typeface="Calibri"/>
              </a:rPr>
              <a:t>CMS </a:t>
            </a:r>
            <a:r>
              <a:rPr lang="en-US" sz="2000" dirty="0">
                <a:solidFill>
                  <a:srgbClr val="000000"/>
                </a:solidFill>
                <a:ea typeface="Calibri"/>
                <a:cs typeface="Calibri"/>
              </a:rPr>
              <a:t>issued the </a:t>
            </a:r>
            <a:r>
              <a:rPr lang="en-US" sz="2000" b="0" kern="1200" dirty="0">
                <a:solidFill>
                  <a:srgbClr val="000000"/>
                </a:solidFill>
                <a:effectLst/>
                <a:ea typeface="Calibri"/>
                <a:cs typeface="Calibri"/>
              </a:rPr>
              <a:t>Advancing Interoperability and Improving Prior Authorization Processes </a:t>
            </a:r>
            <a:r>
              <a:rPr lang="en-US" sz="2000" dirty="0">
                <a:solidFill>
                  <a:srgbClr val="000000"/>
                </a:solidFill>
                <a:ea typeface="Calibri"/>
                <a:cs typeface="Calibri"/>
              </a:rPr>
              <a:t>Final Rule (#0057-F).  The Rule </a:t>
            </a:r>
            <a:r>
              <a:rPr lang="en-US" sz="2000" b="0" kern="1200" dirty="0">
                <a:solidFill>
                  <a:srgbClr val="000000"/>
                </a:solidFill>
                <a:effectLst/>
                <a:ea typeface="Calibri"/>
                <a:cs typeface="Calibri"/>
              </a:rPr>
              <a:t>requires that Medicaid, CHIP FFS programs, their managed care plans, and other entities (Medicare Advantage, QHP) </a:t>
            </a:r>
            <a:r>
              <a:rPr lang="en-US" sz="2000" dirty="0">
                <a:solidFill>
                  <a:srgbClr val="000000"/>
                </a:solidFill>
                <a:ea typeface="Calibri"/>
                <a:cs typeface="Calibri"/>
              </a:rPr>
              <a:t>must: </a:t>
            </a:r>
            <a:endParaRPr lang="en-US" sz="2000" dirty="0"/>
          </a:p>
          <a:p>
            <a:pPr marL="742950" lvl="1" indent="-285750">
              <a:buFont typeface="Arial"/>
              <a:buChar char="•"/>
            </a:pPr>
            <a:r>
              <a:rPr lang="en-US" sz="2000" dirty="0">
                <a:solidFill>
                  <a:srgbClr val="000000"/>
                </a:solidFill>
                <a:ea typeface="Calibri"/>
                <a:cs typeface="Calibri"/>
              </a:rPr>
              <a:t>Comply </a:t>
            </a:r>
            <a:r>
              <a:rPr lang="en-US" sz="2000" b="0" kern="1200" dirty="0">
                <a:solidFill>
                  <a:srgbClr val="000000"/>
                </a:solidFill>
                <a:effectLst/>
                <a:ea typeface="Calibri"/>
                <a:cs typeface="Calibri"/>
              </a:rPr>
              <a:t>with </a:t>
            </a:r>
            <a:r>
              <a:rPr lang="en-US" sz="2000" dirty="0">
                <a:solidFill>
                  <a:srgbClr val="000000"/>
                </a:solidFill>
                <a:ea typeface="Calibri"/>
                <a:cs typeface="Calibri"/>
              </a:rPr>
              <a:t>prior authorization disposition timelines by </a:t>
            </a:r>
            <a:r>
              <a:rPr lang="en-US" sz="2000" b="1" dirty="0">
                <a:solidFill>
                  <a:srgbClr val="000000"/>
                </a:solidFill>
                <a:ea typeface="Calibri"/>
                <a:cs typeface="Calibri"/>
              </a:rPr>
              <a:t>January 1, 2026</a:t>
            </a:r>
            <a:endParaRPr lang="en-US" sz="2000" dirty="0">
              <a:ea typeface="Calibri"/>
              <a:cs typeface="Calibri"/>
            </a:endParaRPr>
          </a:p>
          <a:p>
            <a:pPr marL="742950" lvl="1" indent="-285750">
              <a:buFont typeface="Arial"/>
              <a:buChar char="•"/>
            </a:pPr>
            <a:r>
              <a:rPr lang="en-US" sz="2000" dirty="0">
                <a:solidFill>
                  <a:srgbClr val="000000"/>
                </a:solidFill>
                <a:ea typeface="Calibri"/>
                <a:cs typeface="Calibri"/>
              </a:rPr>
              <a:t>Make a series of metrics available to CMS and the public by </a:t>
            </a:r>
            <a:r>
              <a:rPr lang="en-US" sz="2000" b="1" dirty="0">
                <a:solidFill>
                  <a:srgbClr val="000000"/>
                </a:solidFill>
                <a:ea typeface="Calibri"/>
                <a:cs typeface="Calibri"/>
              </a:rPr>
              <a:t>March 31, 2026</a:t>
            </a:r>
            <a:endParaRPr lang="en-US" sz="2000" dirty="0">
              <a:ea typeface="Calibri"/>
              <a:cs typeface="Calibri"/>
            </a:endParaRPr>
          </a:p>
          <a:p>
            <a:pPr marL="742950" lvl="1" indent="-285750">
              <a:buFont typeface="Arial"/>
              <a:buChar char="•"/>
            </a:pPr>
            <a:r>
              <a:rPr lang="en-US" sz="2000" dirty="0">
                <a:solidFill>
                  <a:srgbClr val="000000"/>
                </a:solidFill>
                <a:ea typeface="Calibri"/>
                <a:cs typeface="Calibri"/>
              </a:rPr>
              <a:t>Update </a:t>
            </a:r>
            <a:r>
              <a:rPr lang="en-US" sz="2000" b="0" kern="1200" dirty="0">
                <a:solidFill>
                  <a:srgbClr val="000000"/>
                </a:solidFill>
                <a:effectLst/>
                <a:ea typeface="Calibri"/>
                <a:cs typeface="Calibri"/>
              </a:rPr>
              <a:t>the </a:t>
            </a:r>
            <a:r>
              <a:rPr lang="en-US" sz="2000" dirty="0">
                <a:solidFill>
                  <a:srgbClr val="000000"/>
                </a:solidFill>
                <a:ea typeface="Calibri"/>
                <a:cs typeface="Calibri"/>
              </a:rPr>
              <a:t>existing Patient Access Application Programming Interface (API) and Adopt 3 additional payer and provider- based APIs by </a:t>
            </a:r>
            <a:r>
              <a:rPr lang="en-US" sz="2000" b="1" dirty="0">
                <a:solidFill>
                  <a:srgbClr val="000000"/>
                </a:solidFill>
                <a:ea typeface="Calibri"/>
                <a:cs typeface="Calibri"/>
              </a:rPr>
              <a:t>January 1, 2027</a:t>
            </a:r>
            <a:endParaRPr lang="en-US" sz="2000" dirty="0">
              <a:ea typeface="Calibri"/>
              <a:cs typeface="Calibri"/>
            </a:endParaRPr>
          </a:p>
          <a:p>
            <a:endParaRPr lang="en-US" sz="800" dirty="0">
              <a:solidFill>
                <a:srgbClr val="414141"/>
              </a:solidFill>
              <a:ea typeface="Calibri"/>
              <a:cs typeface="Times New Roman"/>
              <a:sym typeface="Wingdings"/>
            </a:endParaRPr>
          </a:p>
          <a:p>
            <a:r>
              <a:rPr lang="en-US" sz="2000" b="0" kern="1200" dirty="0">
                <a:solidFill>
                  <a:srgbClr val="000000"/>
                </a:solidFill>
                <a:effectLst/>
                <a:ea typeface="Calibri"/>
                <a:cs typeface="Calibri"/>
              </a:rPr>
              <a:t>Interoperable healthcare data exchange enables coordinated care, improved health outcomes and reduced cost</a:t>
            </a:r>
            <a:endParaRPr lang="en-US" sz="2000" dirty="0">
              <a:solidFill>
                <a:srgbClr val="000000"/>
              </a:solidFill>
              <a:ea typeface="Calibri"/>
              <a:cs typeface="Calibri"/>
            </a:endParaRPr>
          </a:p>
          <a:p>
            <a:pPr marL="742950" lvl="1" indent="-285750">
              <a:buFont typeface="Arial"/>
              <a:buChar char="•"/>
            </a:pPr>
            <a:r>
              <a:rPr lang="en-US" sz="2000" b="0" dirty="0">
                <a:solidFill>
                  <a:srgbClr val="000000"/>
                </a:solidFill>
                <a:ea typeface="Calibri"/>
                <a:cs typeface="Calibri"/>
              </a:rPr>
              <a:t>Patients will take ownership over their health data</a:t>
            </a:r>
            <a:endParaRPr lang="en-US" sz="2000" dirty="0">
              <a:solidFill>
                <a:srgbClr val="000000"/>
              </a:solidFill>
              <a:ea typeface="Calibri"/>
              <a:cs typeface="Calibri"/>
            </a:endParaRPr>
          </a:p>
          <a:p>
            <a:pPr marL="742950" lvl="1" indent="-285750">
              <a:buFont typeface="Arial"/>
              <a:buChar char="•"/>
            </a:pPr>
            <a:r>
              <a:rPr lang="en-US" sz="2000" b="0" kern="1200" dirty="0">
                <a:solidFill>
                  <a:srgbClr val="000000"/>
                </a:solidFill>
                <a:effectLst/>
                <a:ea typeface="Calibri"/>
                <a:cs typeface="Calibri"/>
              </a:rPr>
              <a:t>Providers </a:t>
            </a:r>
            <a:r>
              <a:rPr lang="en-US" sz="2000" dirty="0">
                <a:solidFill>
                  <a:srgbClr val="000000"/>
                </a:solidFill>
                <a:ea typeface="Calibri"/>
                <a:cs typeface="Calibri"/>
              </a:rPr>
              <a:t>are more informed &amp; can</a:t>
            </a:r>
            <a:r>
              <a:rPr lang="en-US" sz="2000" b="0" kern="1200" dirty="0">
                <a:solidFill>
                  <a:srgbClr val="000000"/>
                </a:solidFill>
                <a:effectLst/>
                <a:ea typeface="Calibri"/>
                <a:cs typeface="Calibri"/>
              </a:rPr>
              <a:t> provide best care to patients</a:t>
            </a:r>
            <a:endParaRPr lang="en-US" sz="2000" dirty="0">
              <a:solidFill>
                <a:srgbClr val="000000"/>
              </a:solidFill>
              <a:ea typeface="Calibri"/>
              <a:cs typeface="Calibri"/>
            </a:endParaRPr>
          </a:p>
          <a:p>
            <a:pPr marL="742950" lvl="1" indent="-285750">
              <a:buFont typeface="Arial"/>
              <a:buChar char="•"/>
            </a:pPr>
            <a:r>
              <a:rPr lang="en-US" sz="2000" b="0" dirty="0">
                <a:solidFill>
                  <a:srgbClr val="000000"/>
                </a:solidFill>
                <a:ea typeface="Calibri"/>
                <a:cs typeface="Calibri"/>
              </a:rPr>
              <a:t>Payers provide more efficient care coordination and coverage</a:t>
            </a:r>
            <a:endParaRPr lang="en-US" sz="2000" dirty="0">
              <a:solidFill>
                <a:srgbClr val="000000"/>
              </a:solidFill>
              <a:ea typeface="Calibri"/>
              <a:cs typeface="Calibri"/>
            </a:endParaRPr>
          </a:p>
          <a:p>
            <a:pPr lvl="1"/>
            <a:endParaRPr lang="en-US" sz="800" dirty="0">
              <a:ea typeface="Calibri"/>
              <a:cs typeface="Calibri"/>
            </a:endParaRPr>
          </a:p>
          <a:p>
            <a:r>
              <a:rPr lang="en-US" sz="2000" dirty="0">
                <a:ea typeface="Calibri"/>
                <a:cs typeface="Calibri"/>
              </a:rPr>
              <a:t>The </a:t>
            </a:r>
            <a:r>
              <a:rPr kumimoji="0" lang="en-US" sz="2000" b="0" i="0" u="none" strike="noStrike" kern="1200" cap="none" spc="0" normalizeH="0" baseline="0" noProof="0" dirty="0">
                <a:ln>
                  <a:noFill/>
                </a:ln>
                <a:solidFill>
                  <a:srgbClr val="000000"/>
                </a:solidFill>
                <a:effectLst/>
                <a:uLnTx/>
                <a:uFillTx/>
                <a:ea typeface="Calibri"/>
                <a:cs typeface="Calibri"/>
              </a:rPr>
              <a:t>Final Rule excludes pharmacy Prior Authorizations (prescriptions)</a:t>
            </a:r>
            <a:endParaRPr lang="en-US" sz="2000" dirty="0">
              <a:ea typeface="Calibri"/>
              <a:cs typeface="Calibri"/>
            </a:endParaRPr>
          </a:p>
        </p:txBody>
      </p:sp>
      <p:sp>
        <p:nvSpPr>
          <p:cNvPr id="3" name="Slide Number Placeholder 2">
            <a:extLst>
              <a:ext uri="{FF2B5EF4-FFF2-40B4-BE49-F238E27FC236}">
                <a16:creationId xmlns:a16="http://schemas.microsoft.com/office/drawing/2014/main" id="{6EF967F8-1FB8-F1A6-0D25-8F448ACAFDC1}"/>
              </a:ext>
            </a:extLst>
          </p:cNvPr>
          <p:cNvSpPr>
            <a:spLocks noGrp="1"/>
          </p:cNvSpPr>
          <p:nvPr>
            <p:ph type="sldNum" sz="quarter" idx="12"/>
          </p:nvPr>
        </p:nvSpPr>
        <p:spPr/>
        <p:txBody>
          <a:bodyPr/>
          <a:lstStyle/>
          <a:p>
            <a:pPr>
              <a:defRPr/>
            </a:pPr>
            <a:fld id="{20D403C3-47BC-4C7E-BA49-79840169F64A}" type="slidenum">
              <a:rPr lang="en-US" altLang="en-US" smtClean="0"/>
              <a:pPr>
                <a:defRPr/>
              </a:pPr>
              <a:t>23</a:t>
            </a:fld>
            <a:endParaRPr lang="en-US" altLang="en-US" dirty="0"/>
          </a:p>
        </p:txBody>
      </p:sp>
    </p:spTree>
    <p:custDataLst>
      <p:tags r:id="rId1"/>
    </p:custDataLst>
    <p:extLst>
      <p:ext uri="{BB962C8B-B14F-4D97-AF65-F5344CB8AC3E}">
        <p14:creationId xmlns:p14="http://schemas.microsoft.com/office/powerpoint/2010/main" val="534167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4B9F7-CA18-C410-F217-186B459374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D5EB7D-A4E5-09D7-19B9-4C864C06512D}"/>
              </a:ext>
            </a:extLst>
          </p:cNvPr>
          <p:cNvSpPr>
            <a:spLocks noGrp="1"/>
          </p:cNvSpPr>
          <p:nvPr>
            <p:ph type="title"/>
          </p:nvPr>
        </p:nvSpPr>
        <p:spPr>
          <a:xfrm>
            <a:off x="404446" y="291013"/>
            <a:ext cx="6553200" cy="715963"/>
          </a:xfrm>
        </p:spPr>
        <p:txBody>
          <a:bodyPr/>
          <a:lstStyle/>
          <a:p>
            <a:br>
              <a:rPr kumimoji="0" lang="en-US" sz="3600" b="1" i="0" u="none" strike="noStrike" kern="1200" cap="none" spc="0" normalizeH="0" baseline="0" noProof="0" dirty="0">
                <a:ln>
                  <a:noFill/>
                </a:ln>
                <a:solidFill>
                  <a:srgbClr val="002060"/>
                </a:solidFill>
                <a:effectLst/>
                <a:uLnTx/>
                <a:uFillTx/>
                <a:latin typeface="Veranda"/>
                <a:ea typeface="+mn-ea"/>
                <a:cs typeface="+mn-cs"/>
              </a:rPr>
            </a:br>
            <a:r>
              <a:rPr kumimoji="0" lang="en-US"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CMS Interoperability </a:t>
            </a:r>
            <a:r>
              <a:rPr kumimoji="0" lang="en-US" sz="2800"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(slide 2 of 3)</a:t>
            </a:r>
            <a:br>
              <a:rPr kumimoji="0" lang="en-US" sz="2800" b="1" i="0" u="none" strike="noStrike" kern="1200" cap="none" spc="0" normalizeH="0" baseline="0" noProof="0" dirty="0">
                <a:ln>
                  <a:noFill/>
                </a:ln>
                <a:solidFill>
                  <a:srgbClr val="002060"/>
                </a:solidFill>
                <a:effectLst/>
                <a:uLnTx/>
                <a:uFillTx/>
                <a:ea typeface="+mn-ea"/>
                <a:cs typeface="+mn-cs"/>
              </a:rPr>
            </a:br>
            <a:endParaRPr lang="en-US" sz="2800" dirty="0"/>
          </a:p>
        </p:txBody>
      </p:sp>
      <p:sp>
        <p:nvSpPr>
          <p:cNvPr id="5" name="TextBox 4">
            <a:extLst>
              <a:ext uri="{FF2B5EF4-FFF2-40B4-BE49-F238E27FC236}">
                <a16:creationId xmlns:a16="http://schemas.microsoft.com/office/drawing/2014/main" id="{B1B3D2F6-1DD4-2B92-90A1-520656DABECA}"/>
              </a:ext>
            </a:extLst>
          </p:cNvPr>
          <p:cNvSpPr txBox="1"/>
          <p:nvPr/>
        </p:nvSpPr>
        <p:spPr>
          <a:xfrm>
            <a:off x="296724" y="1427118"/>
            <a:ext cx="7951926" cy="5447645"/>
          </a:xfrm>
          <a:prstGeom prst="rect">
            <a:avLst/>
          </a:prstGeom>
          <a:noFill/>
        </p:spPr>
        <p:txBody>
          <a:bodyPr wrap="square" lIns="91440" tIns="45720" rIns="91440" bIns="45720" rtlCol="0" anchor="t">
            <a:spAutoFit/>
          </a:bodyPr>
          <a:lstStyle/>
          <a:p>
            <a:r>
              <a:rPr lang="en-US" sz="2000" b="1" dirty="0">
                <a:solidFill>
                  <a:srgbClr val="000000"/>
                </a:solidFill>
                <a:ea typeface="Calibri"/>
                <a:cs typeface="Calibri"/>
              </a:rPr>
              <a:t>Patient Access API (Application Programming Interface)</a:t>
            </a:r>
            <a:endParaRPr lang="en-US" sz="2000" dirty="0">
              <a:solidFill>
                <a:srgbClr val="000000"/>
              </a:solidFill>
              <a:ea typeface="Calibri"/>
              <a:cs typeface="Calibri"/>
            </a:endParaRPr>
          </a:p>
          <a:p>
            <a:r>
              <a:rPr lang="en-US" b="1" dirty="0">
                <a:ea typeface="Calibri"/>
                <a:cs typeface="Calibri"/>
              </a:rPr>
              <a:t>3/31/26:  </a:t>
            </a:r>
            <a:r>
              <a:rPr lang="en-US" sz="1800" b="0" kern="1200" dirty="0">
                <a:effectLst/>
                <a:ea typeface="Calibri"/>
                <a:cs typeface="Calibri"/>
              </a:rPr>
              <a:t>Annually provide metrics in the form of aggregated, de-identified data to CMS about patient use of the Patient Access API</a:t>
            </a:r>
            <a:r>
              <a:rPr lang="en-US" dirty="0">
                <a:ea typeface="Calibri"/>
                <a:cs typeface="Calibri"/>
              </a:rPr>
              <a:t>:</a:t>
            </a:r>
            <a:endParaRPr lang="en-US" dirty="0"/>
          </a:p>
          <a:p>
            <a:pPr marL="742950" lvl="1" indent="-285750">
              <a:buFont typeface="Arial"/>
              <a:buChar char="•"/>
            </a:pPr>
            <a:r>
              <a:rPr lang="en-US" sz="1800" b="0" dirty="0">
                <a:ea typeface="Calibri"/>
                <a:cs typeface="Calibri"/>
              </a:rPr>
              <a:t>Total # of unique patient’s data transferred to a health app of their choice</a:t>
            </a:r>
            <a:endParaRPr lang="en-US" dirty="0">
              <a:ea typeface="Calibri"/>
              <a:cs typeface="Calibri"/>
            </a:endParaRPr>
          </a:p>
          <a:p>
            <a:pPr marL="742950" lvl="1" indent="-285750">
              <a:buFont typeface="Arial"/>
              <a:buChar char="•"/>
            </a:pPr>
            <a:r>
              <a:rPr lang="en-US" sz="1800" b="0" dirty="0">
                <a:ea typeface="Calibri"/>
                <a:cs typeface="Calibri"/>
              </a:rPr>
              <a:t>Total # of unique patient’s data transferred more than once to a health app of their choice</a:t>
            </a:r>
            <a:endParaRPr lang="en-US" dirty="0">
              <a:ea typeface="Calibri"/>
              <a:cs typeface="Calibri"/>
            </a:endParaRPr>
          </a:p>
          <a:p>
            <a:endParaRPr lang="en-US" dirty="0">
              <a:solidFill>
                <a:srgbClr val="414141"/>
              </a:solidFill>
              <a:ea typeface="Calibri"/>
              <a:cs typeface="Calibri"/>
              <a:sym typeface="Wingdings"/>
            </a:endParaRPr>
          </a:p>
          <a:p>
            <a:r>
              <a:rPr lang="en-US" b="1" dirty="0">
                <a:ea typeface="Calibri"/>
                <a:cs typeface="Calibri"/>
              </a:rPr>
              <a:t>1/1/27:  </a:t>
            </a:r>
            <a:r>
              <a:rPr lang="en-US" dirty="0">
                <a:ea typeface="Calibri"/>
                <a:cs typeface="Calibri"/>
              </a:rPr>
              <a:t>Update the Patient </a:t>
            </a:r>
            <a:r>
              <a:rPr lang="en-US" sz="1800" dirty="0">
                <a:ea typeface="Calibri"/>
                <a:cs typeface="Calibri"/>
              </a:rPr>
              <a:t>Access API</a:t>
            </a:r>
            <a:r>
              <a:rPr lang="en-US" dirty="0">
                <a:ea typeface="Calibri"/>
                <a:cs typeface="Calibri"/>
              </a:rPr>
              <a:t> finalized in the Interoperability and Patient Access Final Rule (2020) to include information related to the patient’s prior authorizations (approved, denied, etc.)</a:t>
            </a:r>
            <a:endParaRPr lang="en-US" dirty="0"/>
          </a:p>
          <a:p>
            <a:endParaRPr lang="en-US" sz="2000" b="1" dirty="0">
              <a:ea typeface="Calibri"/>
              <a:cs typeface="Calibri"/>
            </a:endParaRPr>
          </a:p>
          <a:p>
            <a:r>
              <a:rPr lang="en-US" sz="2000" b="1" dirty="0">
                <a:ea typeface="Calibri"/>
                <a:cs typeface="Calibri"/>
              </a:rPr>
              <a:t>Provider Access API</a:t>
            </a:r>
          </a:p>
          <a:p>
            <a:r>
              <a:rPr lang="en-US" b="1" dirty="0">
                <a:ea typeface="Calibri"/>
                <a:cs typeface="Calibri"/>
              </a:rPr>
              <a:t>1/1/27:   </a:t>
            </a:r>
            <a:r>
              <a:rPr lang="en-US" dirty="0">
                <a:ea typeface="Calibri"/>
                <a:cs typeface="Calibri"/>
              </a:rPr>
              <a:t>Share</a:t>
            </a:r>
            <a:r>
              <a:rPr lang="en-US" sz="1800" b="0" dirty="0">
                <a:ea typeface="Calibri"/>
                <a:cs typeface="Calibri"/>
              </a:rPr>
              <a:t> patient data with in-network (enrolled) providers with whom the patient has a treatment relationship </a:t>
            </a:r>
            <a:endParaRPr lang="en-US" dirty="0">
              <a:ea typeface="Calibri"/>
              <a:cs typeface="Calibri"/>
            </a:endParaRPr>
          </a:p>
          <a:p>
            <a:pPr marL="742950" lvl="1" indent="-285750">
              <a:buFont typeface="Arial"/>
              <a:buChar char="•"/>
            </a:pPr>
            <a:r>
              <a:rPr lang="en-US" dirty="0">
                <a:ea typeface="Calibri"/>
                <a:cs typeface="Calibri"/>
              </a:rPr>
              <a:t>Develop and ensure </a:t>
            </a:r>
            <a:r>
              <a:rPr lang="en-US" sz="1800" b="0" dirty="0">
                <a:ea typeface="Calibri"/>
                <a:cs typeface="Calibri"/>
              </a:rPr>
              <a:t>patient attribution and </a:t>
            </a:r>
            <a:r>
              <a:rPr lang="en-US" dirty="0">
                <a:ea typeface="Calibri"/>
                <a:cs typeface="Calibri"/>
              </a:rPr>
              <a:t>implement </a:t>
            </a:r>
            <a:r>
              <a:rPr lang="en-US" sz="1800" b="0" dirty="0">
                <a:ea typeface="Calibri"/>
                <a:cs typeface="Calibri"/>
              </a:rPr>
              <a:t>“Opt Out</a:t>
            </a:r>
            <a:r>
              <a:rPr lang="en-US" dirty="0">
                <a:ea typeface="Calibri"/>
                <a:cs typeface="Calibri"/>
              </a:rPr>
              <a:t>/Opt in</a:t>
            </a:r>
            <a:r>
              <a:rPr lang="en-US" sz="1800" b="0" dirty="0">
                <a:ea typeface="Calibri"/>
                <a:cs typeface="Calibri"/>
              </a:rPr>
              <a:t>” procedures </a:t>
            </a:r>
            <a:endParaRPr lang="en-US" dirty="0">
              <a:ea typeface="Calibri"/>
              <a:cs typeface="Calibri"/>
            </a:endParaRPr>
          </a:p>
          <a:p>
            <a:pPr marL="742950" lvl="1" indent="-285750">
              <a:buFont typeface="Arial"/>
              <a:buChar char="•"/>
            </a:pPr>
            <a:r>
              <a:rPr lang="en-US" dirty="0">
                <a:ea typeface="Calibri"/>
                <a:cs typeface="Calibri"/>
              </a:rPr>
              <a:t>Develop </a:t>
            </a:r>
            <a:r>
              <a:rPr lang="en-US" sz="1800" b="0" i="0" dirty="0">
                <a:ea typeface="Calibri"/>
                <a:cs typeface="Calibri"/>
              </a:rPr>
              <a:t>“plan language” resources </a:t>
            </a:r>
            <a:r>
              <a:rPr lang="en-US" dirty="0">
                <a:ea typeface="Calibri"/>
                <a:cs typeface="Calibri"/>
              </a:rPr>
              <a:t>for </a:t>
            </a:r>
            <a:r>
              <a:rPr lang="en-US" sz="1800" b="0" i="0" dirty="0">
                <a:ea typeface="Calibri"/>
                <a:cs typeface="Calibri"/>
              </a:rPr>
              <a:t>providers and patients re: the benefits, utilization and related processes </a:t>
            </a:r>
            <a:endParaRPr lang="en-US" dirty="0">
              <a:ea typeface="Calibri"/>
              <a:cs typeface="Calibri"/>
            </a:endParaRPr>
          </a:p>
          <a:p>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6F527317-0A8F-29A1-8528-1B1C393090A3}"/>
              </a:ext>
            </a:extLst>
          </p:cNvPr>
          <p:cNvSpPr>
            <a:spLocks noGrp="1"/>
          </p:cNvSpPr>
          <p:nvPr>
            <p:ph type="sldNum" sz="quarter" idx="12"/>
          </p:nvPr>
        </p:nvSpPr>
        <p:spPr/>
        <p:txBody>
          <a:bodyPr/>
          <a:lstStyle/>
          <a:p>
            <a:pPr>
              <a:defRPr/>
            </a:pPr>
            <a:fld id="{20D403C3-47BC-4C7E-BA49-79840169F64A}" type="slidenum">
              <a:rPr lang="en-US" altLang="en-US" smtClean="0"/>
              <a:pPr>
                <a:defRPr/>
              </a:pPr>
              <a:t>24</a:t>
            </a:fld>
            <a:endParaRPr lang="en-US" altLang="en-US" dirty="0"/>
          </a:p>
        </p:txBody>
      </p:sp>
    </p:spTree>
    <p:custDataLst>
      <p:tags r:id="rId1"/>
    </p:custDataLst>
    <p:extLst>
      <p:ext uri="{BB962C8B-B14F-4D97-AF65-F5344CB8AC3E}">
        <p14:creationId xmlns:p14="http://schemas.microsoft.com/office/powerpoint/2010/main" val="3151630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2FBAE-2C1A-1ADA-B636-C26CC9038CC7}"/>
              </a:ext>
            </a:extLst>
          </p:cNvPr>
          <p:cNvSpPr>
            <a:spLocks noGrp="1"/>
          </p:cNvSpPr>
          <p:nvPr>
            <p:ph type="title"/>
          </p:nvPr>
        </p:nvSpPr>
        <p:spPr/>
        <p:txBody>
          <a:bodyPr/>
          <a:lstStyle/>
          <a:p>
            <a:r>
              <a:rPr kumimoji="0" lang="en-US"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CMS Interoperability </a:t>
            </a:r>
            <a:r>
              <a:rPr kumimoji="0" lang="en-US" sz="2800"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(slide 3 of 3)</a:t>
            </a:r>
            <a:endParaRPr lang="en-US" sz="2800" dirty="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0DACF11-EBD9-F5C0-BDA9-5D57B356EE14}"/>
              </a:ext>
            </a:extLst>
          </p:cNvPr>
          <p:cNvSpPr txBox="1"/>
          <p:nvPr/>
        </p:nvSpPr>
        <p:spPr>
          <a:xfrm>
            <a:off x="282166" y="1371601"/>
            <a:ext cx="8382000" cy="5293757"/>
          </a:xfrm>
          <a:prstGeom prst="rect">
            <a:avLst/>
          </a:prstGeom>
          <a:noFill/>
        </p:spPr>
        <p:txBody>
          <a:bodyPr wrap="square" lIns="91440" tIns="45720" rIns="91440" bIns="45720" anchor="t">
            <a:spAutoFit/>
          </a:bodyPr>
          <a:lstStyle/>
          <a:p>
            <a:r>
              <a:rPr lang="en-US" sz="2000" b="1" dirty="0">
                <a:ea typeface="Calibri"/>
                <a:cs typeface="Calibri"/>
              </a:rPr>
              <a:t>Payer to Payer API</a:t>
            </a:r>
            <a:endParaRPr lang="en-US" sz="2000" dirty="0">
              <a:ea typeface="Calibri"/>
              <a:cs typeface="Calibri"/>
            </a:endParaRPr>
          </a:p>
          <a:p>
            <a:r>
              <a:rPr lang="en-US" sz="2000" b="1" dirty="0">
                <a:ea typeface="Calibri"/>
                <a:cs typeface="Calibri"/>
              </a:rPr>
              <a:t>1/1/27:  </a:t>
            </a:r>
            <a:r>
              <a:rPr lang="en-US" sz="2000" dirty="0">
                <a:ea typeface="Calibri"/>
                <a:cs typeface="Calibri"/>
              </a:rPr>
              <a:t>Make</a:t>
            </a:r>
            <a:r>
              <a:rPr lang="en-US" sz="2000" dirty="0">
                <a:solidFill>
                  <a:srgbClr val="000000"/>
                </a:solidFill>
                <a:ea typeface="Calibri"/>
                <a:cs typeface="Calibri"/>
              </a:rPr>
              <a:t> </a:t>
            </a:r>
            <a:r>
              <a:rPr lang="en-US" sz="2000" b="0" dirty="0">
                <a:ea typeface="Calibri"/>
                <a:cs typeface="Calibri"/>
              </a:rPr>
              <a:t>claims and encounter data </a:t>
            </a:r>
            <a:r>
              <a:rPr lang="en-US" sz="2000" b="0" i="1" dirty="0">
                <a:ea typeface="Calibri"/>
                <a:cs typeface="Calibri"/>
              </a:rPr>
              <a:t>(</a:t>
            </a:r>
            <a:r>
              <a:rPr lang="en-US" sz="2000" b="0" dirty="0">
                <a:ea typeface="Calibri"/>
                <a:cs typeface="Calibri"/>
              </a:rPr>
              <a:t>excluding provider remittances and enrollee cost-sharing information</a:t>
            </a:r>
            <a:r>
              <a:rPr lang="en-US" sz="2000" b="0" i="1" dirty="0">
                <a:ea typeface="Calibri"/>
                <a:cs typeface="Calibri"/>
              </a:rPr>
              <a:t>)</a:t>
            </a:r>
            <a:r>
              <a:rPr lang="en-US" sz="2000" b="0" dirty="0">
                <a:ea typeface="Calibri"/>
                <a:cs typeface="Calibri"/>
              </a:rPr>
              <a:t>, and information about prior authorizations </a:t>
            </a:r>
            <a:r>
              <a:rPr lang="en-US" sz="2000" b="0" i="1" dirty="0">
                <a:ea typeface="Calibri"/>
                <a:cs typeface="Calibri"/>
              </a:rPr>
              <a:t>(</a:t>
            </a:r>
            <a:r>
              <a:rPr lang="en-US" sz="2000" b="0" dirty="0">
                <a:ea typeface="Calibri"/>
                <a:cs typeface="Calibri"/>
              </a:rPr>
              <a:t>excluding those for drugs and those that were denied</a:t>
            </a:r>
            <a:r>
              <a:rPr lang="en-US" sz="2000" i="1" dirty="0">
                <a:ea typeface="Calibri"/>
                <a:cs typeface="Calibri"/>
              </a:rPr>
              <a:t>)</a:t>
            </a:r>
            <a:endParaRPr lang="en-US" sz="2000" dirty="0"/>
          </a:p>
          <a:p>
            <a:pPr marL="742950" lvl="1" indent="-285750">
              <a:buFont typeface="Arial"/>
              <a:buChar char="•"/>
            </a:pPr>
            <a:r>
              <a:rPr lang="en-US" sz="2000" dirty="0">
                <a:ea typeface="Calibri"/>
                <a:cs typeface="Calibri"/>
              </a:rPr>
              <a:t>Develop and maintain </a:t>
            </a:r>
            <a:r>
              <a:rPr lang="en-US" sz="2000" b="0" dirty="0">
                <a:ea typeface="Calibri"/>
                <a:cs typeface="Calibri"/>
              </a:rPr>
              <a:t>“Opt </a:t>
            </a:r>
            <a:r>
              <a:rPr lang="en-US" sz="2000" dirty="0">
                <a:ea typeface="Calibri"/>
                <a:cs typeface="Calibri"/>
              </a:rPr>
              <a:t>in/Opt out</a:t>
            </a:r>
            <a:r>
              <a:rPr lang="en-US" sz="2000" b="0" dirty="0">
                <a:ea typeface="Calibri"/>
                <a:cs typeface="Calibri"/>
              </a:rPr>
              <a:t>” procedures</a:t>
            </a:r>
            <a:endParaRPr lang="en-US" sz="2000" dirty="0">
              <a:ea typeface="Calibri"/>
              <a:cs typeface="Calibri"/>
            </a:endParaRPr>
          </a:p>
          <a:p>
            <a:pPr marL="742950" lvl="1" indent="-285750">
              <a:buFont typeface="Arial"/>
              <a:buChar char="•"/>
            </a:pPr>
            <a:r>
              <a:rPr lang="en-US" sz="2000" dirty="0">
                <a:solidFill>
                  <a:srgbClr val="000000"/>
                </a:solidFill>
                <a:ea typeface="Calibri"/>
                <a:cs typeface="Calibri"/>
              </a:rPr>
              <a:t>Develop </a:t>
            </a:r>
            <a:r>
              <a:rPr kumimoji="0" lang="en-US" sz="2000" b="0" i="0" u="none" strike="noStrike" kern="1200" cap="none" spc="0" normalizeH="0" baseline="0" noProof="0" dirty="0">
                <a:ln>
                  <a:noFill/>
                </a:ln>
                <a:solidFill>
                  <a:srgbClr val="000000"/>
                </a:solidFill>
                <a:effectLst/>
                <a:uLnTx/>
                <a:uFillTx/>
                <a:ea typeface="Calibri"/>
                <a:cs typeface="Calibri"/>
              </a:rPr>
              <a:t>“plan language” resources </a:t>
            </a:r>
            <a:r>
              <a:rPr lang="en-US" sz="2000" dirty="0">
                <a:solidFill>
                  <a:srgbClr val="000000"/>
                </a:solidFill>
                <a:ea typeface="Calibri"/>
                <a:cs typeface="Calibri"/>
              </a:rPr>
              <a:t>for </a:t>
            </a:r>
            <a:r>
              <a:rPr kumimoji="0" lang="en-US" sz="2000" b="0" i="0" u="none" strike="noStrike" kern="1200" cap="none" spc="0" normalizeH="0" baseline="0" noProof="0" dirty="0">
                <a:ln>
                  <a:noFill/>
                </a:ln>
                <a:solidFill>
                  <a:srgbClr val="000000"/>
                </a:solidFill>
                <a:effectLst/>
                <a:uLnTx/>
                <a:uFillTx/>
                <a:ea typeface="Calibri"/>
                <a:cs typeface="Calibri"/>
              </a:rPr>
              <a:t>providers and patients re: the benefits, utilization and related processes </a:t>
            </a:r>
            <a:endParaRPr lang="en-US" sz="2000" dirty="0">
              <a:ea typeface="Calibri"/>
              <a:cs typeface="Calibri"/>
            </a:endParaRPr>
          </a:p>
          <a:p>
            <a:endParaRPr lang="en-US" sz="2000" b="1" dirty="0">
              <a:ea typeface="Calibri"/>
              <a:cs typeface="Calibri"/>
            </a:endParaRPr>
          </a:p>
          <a:p>
            <a:r>
              <a:rPr lang="en-US" sz="2000" b="1" kern="1200" dirty="0">
                <a:effectLst/>
                <a:ea typeface="Calibri"/>
                <a:cs typeface="Calibri"/>
              </a:rPr>
              <a:t>Prior Authorizations API, Processes and Metrics</a:t>
            </a:r>
            <a:endParaRPr lang="en-US" sz="2000" dirty="0">
              <a:ea typeface="Calibri"/>
              <a:cs typeface="Calibri"/>
            </a:endParaRPr>
          </a:p>
          <a:p>
            <a:r>
              <a:rPr lang="en-US" sz="2000" b="1" dirty="0">
                <a:ea typeface="Calibri"/>
                <a:cs typeface="Calibri"/>
              </a:rPr>
              <a:t>1/1/26:  </a:t>
            </a:r>
            <a:r>
              <a:rPr lang="en-US" sz="2000" dirty="0">
                <a:ea typeface="Calibri"/>
                <a:cs typeface="Calibri"/>
              </a:rPr>
              <a:t>Disposition </a:t>
            </a:r>
            <a:r>
              <a:rPr kumimoji="0" lang="en-US" sz="2000" b="0" i="0" u="none" strike="noStrike" kern="1200" cap="none" spc="0" normalizeH="0" baseline="0" noProof="0" dirty="0">
                <a:ln>
                  <a:noFill/>
                </a:ln>
                <a:solidFill>
                  <a:srgbClr val="000000"/>
                </a:solidFill>
                <a:effectLst/>
                <a:uLnTx/>
                <a:uFillTx/>
                <a:ea typeface="Calibri"/>
                <a:cs typeface="Calibri"/>
              </a:rPr>
              <a:t>prior authorization decisions within 7 calendar days and expedited prior authorization decisions within 72 hours</a:t>
            </a:r>
            <a:endParaRPr lang="en-US" sz="2000" dirty="0">
              <a:ea typeface="Calibri"/>
              <a:cs typeface="Calibri"/>
            </a:endParaRPr>
          </a:p>
          <a:p>
            <a:r>
              <a:rPr lang="en-US" sz="2000" b="1" dirty="0">
                <a:solidFill>
                  <a:srgbClr val="000000"/>
                </a:solidFill>
                <a:ea typeface="Calibri"/>
                <a:cs typeface="Calibri"/>
              </a:rPr>
              <a:t>3/31/26:  </a:t>
            </a:r>
            <a:r>
              <a:rPr kumimoji="0" lang="en-US" sz="2000" b="0" i="0" u="none" strike="noStrike" kern="1200" cap="none" spc="0" normalizeH="0" baseline="0" noProof="0" dirty="0">
                <a:ln>
                  <a:noFill/>
                </a:ln>
                <a:solidFill>
                  <a:srgbClr val="000000"/>
                </a:solidFill>
                <a:effectLst/>
                <a:uLnTx/>
                <a:uFillTx/>
                <a:ea typeface="Calibri"/>
                <a:cs typeface="Calibri"/>
              </a:rPr>
              <a:t>Report metrics about prior </a:t>
            </a:r>
            <a:r>
              <a:rPr lang="en-US" sz="2000" dirty="0">
                <a:solidFill>
                  <a:srgbClr val="000000"/>
                </a:solidFill>
                <a:ea typeface="Calibri"/>
                <a:cs typeface="Calibri"/>
              </a:rPr>
              <a:t>authorizations </a:t>
            </a:r>
            <a:r>
              <a:rPr kumimoji="0" lang="en-US" sz="2000" b="0" i="0" u="none" strike="noStrike" kern="1200" cap="none" spc="0" normalizeH="0" baseline="0" noProof="0" dirty="0">
                <a:ln>
                  <a:noFill/>
                </a:ln>
                <a:solidFill>
                  <a:srgbClr val="000000"/>
                </a:solidFill>
                <a:effectLst/>
                <a:uLnTx/>
                <a:uFillTx/>
                <a:ea typeface="Calibri"/>
                <a:cs typeface="Calibri"/>
              </a:rPr>
              <a:t>processed on a public website on an annual basis (</a:t>
            </a:r>
            <a:r>
              <a:rPr lang="en-US" sz="2000" dirty="0">
                <a:ea typeface="Calibri"/>
                <a:cs typeface="Calibri"/>
              </a:rPr>
              <a:t>e.g., # approved/denied, approved after appeal, etc.). </a:t>
            </a:r>
            <a:endParaRPr lang="en-US" sz="2000" dirty="0"/>
          </a:p>
          <a:p>
            <a:r>
              <a:rPr lang="en-US" sz="2000" b="1" dirty="0">
                <a:ea typeface="Calibri"/>
                <a:cs typeface="Calibri"/>
              </a:rPr>
              <a:t>1/1/27:  </a:t>
            </a:r>
            <a:r>
              <a:rPr lang="en-US" sz="2000" dirty="0">
                <a:ea typeface="Calibri"/>
                <a:cs typeface="Calibri"/>
              </a:rPr>
              <a:t>Implement and maintain a Prior Authorization API to exchange prior authorization requests, responses, and information with providers</a:t>
            </a:r>
            <a:endParaRPr lang="en-US" sz="2000" dirty="0"/>
          </a:p>
          <a:p>
            <a:endParaRPr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5BBA148F-02EC-006D-0DCF-46506878076D}"/>
              </a:ext>
            </a:extLst>
          </p:cNvPr>
          <p:cNvSpPr>
            <a:spLocks noGrp="1"/>
          </p:cNvSpPr>
          <p:nvPr>
            <p:ph type="sldNum" sz="quarter" idx="12"/>
          </p:nvPr>
        </p:nvSpPr>
        <p:spPr/>
        <p:txBody>
          <a:bodyPr/>
          <a:lstStyle/>
          <a:p>
            <a:pPr>
              <a:defRPr/>
            </a:pPr>
            <a:fld id="{20D403C3-47BC-4C7E-BA49-79840169F64A}" type="slidenum">
              <a:rPr lang="en-US" altLang="en-US" smtClean="0"/>
              <a:pPr>
                <a:defRPr/>
              </a:pPr>
              <a:t>25</a:t>
            </a:fld>
            <a:endParaRPr lang="en-US" altLang="en-US" dirty="0"/>
          </a:p>
        </p:txBody>
      </p:sp>
    </p:spTree>
    <p:custDataLst>
      <p:tags r:id="rId1"/>
    </p:custDataLst>
    <p:extLst>
      <p:ext uri="{BB962C8B-B14F-4D97-AF65-F5344CB8AC3E}">
        <p14:creationId xmlns:p14="http://schemas.microsoft.com/office/powerpoint/2010/main" val="2701550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D819-F8B6-5E8E-E82B-75E217F6D0B2}"/>
              </a:ext>
            </a:extLst>
          </p:cNvPr>
          <p:cNvSpPr>
            <a:spLocks noGrp="1"/>
          </p:cNvSpPr>
          <p:nvPr>
            <p:ph type="title"/>
          </p:nvPr>
        </p:nvSpPr>
        <p:spPr>
          <a:xfrm>
            <a:off x="466646" y="261077"/>
            <a:ext cx="7072744" cy="946787"/>
          </a:xfrm>
        </p:spPr>
        <p:txBody>
          <a:bodyPr/>
          <a:lstStyle/>
          <a:p>
            <a:pPr defTabSz="428625" eaLnBrk="1" fontAlgn="auto" hangingPunct="1">
              <a:spcBef>
                <a:spcPts val="0"/>
              </a:spcBef>
              <a:spcAft>
                <a:spcPts val="0"/>
              </a:spcAft>
              <a:defRPr/>
            </a:pPr>
            <a:br>
              <a:rPr lang="en-US" sz="32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br>
            <a:r>
              <a:rPr lang="en-US" dirty="0">
                <a:ea typeface="Calibri"/>
                <a:cs typeface="Calibri"/>
              </a:rPr>
              <a:t>MassHealth CMS Interoperability  Preparations  </a:t>
            </a:r>
            <a:br>
              <a:rPr lang="en-US" sz="3600" b="1" i="0" u="none" strike="noStrike" kern="1200" cap="none" spc="0" normalizeH="0" baseline="0" noProof="0" dirty="0">
                <a:ln>
                  <a:noFill/>
                </a:ln>
                <a:effectLst/>
                <a:uLnTx/>
                <a:uFillTx/>
                <a:latin typeface="Veranda"/>
                <a:ea typeface="+mn-ea"/>
                <a:cs typeface="+mn-cs"/>
              </a:rPr>
            </a:br>
            <a:endParaRPr lang="en-US" dirty="0"/>
          </a:p>
        </p:txBody>
      </p:sp>
      <p:sp>
        <p:nvSpPr>
          <p:cNvPr id="5" name="TextBox 4">
            <a:extLst>
              <a:ext uri="{FF2B5EF4-FFF2-40B4-BE49-F238E27FC236}">
                <a16:creationId xmlns:a16="http://schemas.microsoft.com/office/drawing/2014/main" id="{9F511960-00CE-6138-3CC8-660335666CAE}"/>
              </a:ext>
            </a:extLst>
          </p:cNvPr>
          <p:cNvSpPr txBox="1"/>
          <p:nvPr/>
        </p:nvSpPr>
        <p:spPr>
          <a:xfrm>
            <a:off x="392753" y="1665966"/>
            <a:ext cx="8065447" cy="3754874"/>
          </a:xfrm>
          <a:prstGeom prst="rect">
            <a:avLst/>
          </a:prstGeom>
          <a:noFill/>
        </p:spPr>
        <p:txBody>
          <a:bodyPr wrap="square" lIns="91440" tIns="45720" rIns="91440" bIns="45720" anchor="t">
            <a:spAutoFit/>
          </a:bodyPr>
          <a:lstStyle/>
          <a:p>
            <a:r>
              <a:rPr lang="en-US" sz="2000" b="1" dirty="0">
                <a:ea typeface="Calibri"/>
                <a:cs typeface="Calibri"/>
              </a:rPr>
              <a:t>MassHealth is actively working to comply with the Advancing  Interoperability and Improving Prior Authorization Processes Final Rule.  MassHealth:</a:t>
            </a:r>
            <a:endParaRPr lang="en-US" sz="2000" dirty="0"/>
          </a:p>
          <a:p>
            <a:pPr marL="800100" lvl="1" indent="-342900">
              <a:buFont typeface="Arial"/>
              <a:buChar char="•"/>
            </a:pPr>
            <a:r>
              <a:rPr lang="en-US" sz="2000" dirty="0">
                <a:ea typeface="Calibri"/>
                <a:cs typeface="Calibri"/>
              </a:rPr>
              <a:t>Has established internal workgroups and project team structures</a:t>
            </a:r>
          </a:p>
          <a:p>
            <a:pPr marL="800100" lvl="1" indent="-342900">
              <a:buFont typeface="Arial"/>
              <a:buChar char="•"/>
            </a:pPr>
            <a:r>
              <a:rPr lang="en-US" sz="2000" dirty="0">
                <a:ea typeface="Calibri"/>
                <a:cs typeface="Calibri"/>
              </a:rPr>
              <a:t>Is actively completing impact assessments and has begun to define both business and technical requirements</a:t>
            </a:r>
          </a:p>
          <a:p>
            <a:pPr marL="800100" lvl="1" indent="-342900">
              <a:buFont typeface="Arial"/>
              <a:buChar char="•"/>
            </a:pPr>
            <a:r>
              <a:rPr lang="en-US" sz="2000" dirty="0">
                <a:ea typeface="Calibri"/>
                <a:cs typeface="Calibri"/>
              </a:rPr>
              <a:t>Is actively managing prior authorization work plans </a:t>
            </a:r>
            <a:r>
              <a:rPr lang="en-US" sz="2000" i="1" dirty="0">
                <a:ea typeface="Calibri"/>
                <a:cs typeface="Calibri"/>
              </a:rPr>
              <a:t>(</a:t>
            </a:r>
            <a:r>
              <a:rPr lang="en-US" sz="2000" dirty="0">
                <a:ea typeface="Calibri"/>
                <a:cs typeface="Calibri"/>
              </a:rPr>
              <a:t>includes POSC modifications</a:t>
            </a:r>
            <a:r>
              <a:rPr lang="en-US" sz="2000" i="1" dirty="0">
                <a:ea typeface="Calibri"/>
                <a:cs typeface="Calibri"/>
              </a:rPr>
              <a:t>) </a:t>
            </a:r>
            <a:r>
              <a:rPr lang="en-US" sz="2000" dirty="0">
                <a:ea typeface="Calibri"/>
                <a:cs typeface="Calibri"/>
              </a:rPr>
              <a:t>and updating MassHealth regulations </a:t>
            </a:r>
          </a:p>
          <a:p>
            <a:pPr marL="800100" lvl="1" indent="-342900">
              <a:buFont typeface="Arial"/>
              <a:buChar char="•"/>
            </a:pPr>
            <a:r>
              <a:rPr lang="en-US" sz="2000" dirty="0">
                <a:ea typeface="Calibri"/>
                <a:cs typeface="Calibri"/>
              </a:rPr>
              <a:t>Will issue formal communications related to </a:t>
            </a:r>
            <a:r>
              <a:rPr lang="en-US" sz="2000" b="0" dirty="0">
                <a:ea typeface="Calibri"/>
                <a:cs typeface="Calibri"/>
              </a:rPr>
              <a:t>the </a:t>
            </a:r>
            <a:r>
              <a:rPr lang="en-US" sz="2000" dirty="0">
                <a:ea typeface="Calibri"/>
                <a:cs typeface="Calibri"/>
              </a:rPr>
              <a:t>1/1/26 </a:t>
            </a:r>
            <a:r>
              <a:rPr lang="en-US" sz="2000" b="0" dirty="0">
                <a:ea typeface="Calibri"/>
                <a:cs typeface="Calibri"/>
              </a:rPr>
              <a:t>implementation </a:t>
            </a:r>
            <a:r>
              <a:rPr lang="en-US" sz="2000" dirty="0">
                <a:ea typeface="Calibri"/>
                <a:cs typeface="Calibri"/>
              </a:rPr>
              <a:t>later this fall; leverage all forms of communication</a:t>
            </a:r>
          </a:p>
          <a:p>
            <a:pPr marL="800100" lvl="1" indent="-342900">
              <a:buFont typeface="Arial"/>
              <a:buChar char="•"/>
            </a:pPr>
            <a:r>
              <a:rPr lang="en-US" sz="2000" dirty="0">
                <a:ea typeface="Calibri"/>
                <a:cs typeface="Calibri"/>
              </a:rPr>
              <a:t>Will conduct </a:t>
            </a:r>
            <a:r>
              <a:rPr lang="en-US" sz="2000" b="0" dirty="0">
                <a:ea typeface="Calibri"/>
                <a:cs typeface="Calibri"/>
              </a:rPr>
              <a:t>information </a:t>
            </a:r>
            <a:r>
              <a:rPr lang="en-US" sz="2000" dirty="0">
                <a:ea typeface="Calibri"/>
                <a:cs typeface="Calibri"/>
              </a:rPr>
              <a:t>sessions late fall/early winter</a:t>
            </a:r>
          </a:p>
          <a:p>
            <a:endParaRPr lang="en-US" sz="1800" b="0" dirty="0">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84A4FAC8-242D-0A5B-F993-B0BC94C6C822}"/>
              </a:ext>
            </a:extLst>
          </p:cNvPr>
          <p:cNvSpPr>
            <a:spLocks noGrp="1"/>
          </p:cNvSpPr>
          <p:nvPr>
            <p:ph type="sldNum" sz="quarter" idx="12"/>
          </p:nvPr>
        </p:nvSpPr>
        <p:spPr/>
        <p:txBody>
          <a:bodyPr/>
          <a:lstStyle/>
          <a:p>
            <a:pPr>
              <a:defRPr/>
            </a:pPr>
            <a:fld id="{20D403C3-47BC-4C7E-BA49-79840169F64A}" type="slidenum">
              <a:rPr lang="en-US" altLang="en-US" smtClean="0"/>
              <a:pPr>
                <a:defRPr/>
              </a:pPr>
              <a:t>26</a:t>
            </a:fld>
            <a:endParaRPr lang="en-US" altLang="en-US" dirty="0"/>
          </a:p>
        </p:txBody>
      </p:sp>
    </p:spTree>
    <p:custDataLst>
      <p:tags r:id="rId1"/>
    </p:custDataLst>
    <p:extLst>
      <p:ext uri="{BB962C8B-B14F-4D97-AF65-F5344CB8AC3E}">
        <p14:creationId xmlns:p14="http://schemas.microsoft.com/office/powerpoint/2010/main" val="351765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7EDB0-2B4A-4E85-72AF-EB0BF4251C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3CD58C-D43C-0415-72BE-56FCC9AFB01D}"/>
              </a:ext>
            </a:extLst>
          </p:cNvPr>
          <p:cNvSpPr>
            <a:spLocks noGrp="1"/>
          </p:cNvSpPr>
          <p:nvPr>
            <p:ph type="title" idx="4294967295"/>
          </p:nvPr>
        </p:nvSpPr>
        <p:spPr>
          <a:xfrm>
            <a:off x="987353" y="1957683"/>
            <a:ext cx="7169294" cy="2800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342900" rtl="0" eaLnBrk="0" fontAlgn="base" latinLnBrk="0" hangingPunct="0">
              <a:lnSpc>
                <a:spcPct val="100000"/>
              </a:lnSpc>
              <a:spcBef>
                <a:spcPct val="0"/>
              </a:spcBef>
              <a:spcAft>
                <a:spcPts val="0"/>
              </a:spcAft>
              <a:buClrTx/>
              <a:buSzTx/>
              <a:buFontTx/>
              <a:buNone/>
              <a:tabLst/>
              <a:defRPr/>
            </a:pPr>
            <a:r>
              <a:rPr lang="en-US" sz="3200" dirty="0">
                <a:ea typeface="Calibri" panose="020F0502020204030204" pitchFamily="34" charset="0"/>
                <a:cs typeface="Calibri" panose="020F0502020204030204" pitchFamily="34" charset="0"/>
              </a:rPr>
              <a:t>Standardized Encounter Data Program (SENDPro)</a:t>
            </a:r>
            <a:br>
              <a:rPr lang="en-US" sz="3200" dirty="0">
                <a:ea typeface="Calibri" panose="020F0502020204030204" pitchFamily="34" charset="0"/>
                <a:cs typeface="Calibri" panose="020F0502020204030204" pitchFamily="34" charset="0"/>
              </a:rPr>
            </a:br>
            <a:br>
              <a:rPr kumimoji="0" lang="en-US" sz="4000"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br>
            <a:r>
              <a:rPr kumimoji="0" lang="en-US" sz="2400" b="0" i="0" u="none" strike="noStrike" kern="1200" cap="none" spc="0" normalizeH="0" baseline="0" noProof="0" dirty="0">
                <a:ln>
                  <a:noFill/>
                </a:ln>
                <a:solidFill>
                  <a:srgbClr val="002060"/>
                </a:solidFill>
                <a:effectLst/>
                <a:uLnTx/>
                <a:uFillTx/>
                <a:ea typeface="+mj-ea"/>
                <a:cs typeface="Arial" panose="020B0604020202020204" pitchFamily="34" charset="0"/>
              </a:rPr>
              <a:t>Presented by - </a:t>
            </a:r>
            <a:r>
              <a:rPr lang="en-US" sz="2400" b="0" dirty="0">
                <a:solidFill>
                  <a:srgbClr val="002060"/>
                </a:solidFill>
                <a:effectLst/>
                <a:ea typeface="Calibri" panose="020F0502020204030204" pitchFamily="34" charset="0"/>
              </a:rPr>
              <a:t>Augustus Matekole, </a:t>
            </a:r>
            <a:r>
              <a:rPr lang="en-US" sz="2400" b="0" dirty="0">
                <a:ea typeface="Calibri" panose="020F0502020204030204" pitchFamily="34" charset="0"/>
              </a:rPr>
              <a:t>Data Quality Manager - Strategy &amp; Partnerships, MassHealth Data Integrity Team</a:t>
            </a:r>
          </a:p>
        </p:txBody>
      </p:sp>
      <p:sp>
        <p:nvSpPr>
          <p:cNvPr id="2" name="Slide Number Placeholder 1">
            <a:extLst>
              <a:ext uri="{FF2B5EF4-FFF2-40B4-BE49-F238E27FC236}">
                <a16:creationId xmlns:a16="http://schemas.microsoft.com/office/drawing/2014/main" id="{AE2D73AD-398B-0817-6165-D19BCA4CCD4E}"/>
              </a:ext>
            </a:extLst>
          </p:cNvPr>
          <p:cNvSpPr>
            <a:spLocks noGrp="1"/>
          </p:cNvSpPr>
          <p:nvPr>
            <p:ph type="sldNum" sz="quarter" idx="12"/>
          </p:nvPr>
        </p:nvSpPr>
        <p:spPr/>
        <p:txBody>
          <a:bodyPr/>
          <a:lstStyle/>
          <a:p>
            <a:pPr>
              <a:defRPr/>
            </a:pPr>
            <a:fld id="{20D403C3-47BC-4C7E-BA49-79840169F64A}" type="slidenum">
              <a:rPr lang="en-US" altLang="en-US" smtClean="0"/>
              <a:pPr>
                <a:defRPr/>
              </a:pPr>
              <a:t>27</a:t>
            </a:fld>
            <a:endParaRPr lang="en-US" altLang="en-US" dirty="0"/>
          </a:p>
        </p:txBody>
      </p:sp>
    </p:spTree>
    <p:custDataLst>
      <p:tags r:id="rId1"/>
    </p:custDataLst>
    <p:extLst>
      <p:ext uri="{BB962C8B-B14F-4D97-AF65-F5344CB8AC3E}">
        <p14:creationId xmlns:p14="http://schemas.microsoft.com/office/powerpoint/2010/main" val="1282501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3EDF-D606-7FB2-B1A8-2FD1E5B9EDF1}"/>
              </a:ext>
            </a:extLst>
          </p:cNvPr>
          <p:cNvSpPr>
            <a:spLocks noGrp="1"/>
          </p:cNvSpPr>
          <p:nvPr>
            <p:ph type="title"/>
          </p:nvPr>
        </p:nvSpPr>
        <p:spPr>
          <a:xfrm>
            <a:off x="395654" y="243254"/>
            <a:ext cx="7033846" cy="838200"/>
          </a:xfrm>
        </p:spPr>
        <p:txBody>
          <a:bodyPr/>
          <a:lstStyle/>
          <a:p>
            <a:r>
              <a:rPr lang="en-US" dirty="0"/>
              <a:t>SENDPro Background – Current State</a:t>
            </a:r>
          </a:p>
        </p:txBody>
      </p:sp>
      <p:sp>
        <p:nvSpPr>
          <p:cNvPr id="3" name="Content Placeholder 2">
            <a:extLst>
              <a:ext uri="{FF2B5EF4-FFF2-40B4-BE49-F238E27FC236}">
                <a16:creationId xmlns:a16="http://schemas.microsoft.com/office/drawing/2014/main" id="{A914A158-28FA-1C51-6D62-285A4E3E7E38}"/>
              </a:ext>
            </a:extLst>
          </p:cNvPr>
          <p:cNvSpPr>
            <a:spLocks noGrp="1"/>
          </p:cNvSpPr>
          <p:nvPr>
            <p:ph idx="1"/>
          </p:nvPr>
        </p:nvSpPr>
        <p:spPr>
          <a:xfrm>
            <a:off x="457200" y="1493471"/>
            <a:ext cx="8229600" cy="5121275"/>
          </a:xfrm>
        </p:spPr>
        <p:txBody>
          <a:bodyPr/>
          <a:lstStyle/>
          <a:p>
            <a:r>
              <a:rPr lang="en-US" sz="1800" dirty="0"/>
              <a:t>Health Insurance Portability and Accountability Act of 1996 (HIPAA) requires MassHealth to comply with federal electronic data interchange (EDI) standards.</a:t>
            </a:r>
          </a:p>
          <a:p>
            <a:r>
              <a:rPr lang="en-US" sz="1800" dirty="0"/>
              <a:t>Currently, Managed Care Entities (MCEs) submit post-adjudicated claims, or encounters, to MassHealth using a unique flat file data process. Starting January 1, 2026, the current flat file format will be phased out in favor of standardized EDI files: the 837 PACDR (Post-Adjudicated Claims Data Reporting) for medical and dental encounters, and NCPDP (National Council of Prescription Drug Program) v51 for pharmacy encounters. The new process complies with federal mandates, enhances MassHealth data compliance controls and validation, and improves data accuracy and integrity.</a:t>
            </a:r>
          </a:p>
          <a:p>
            <a:r>
              <a:rPr lang="en-US" sz="1800" dirty="0"/>
              <a:t>The following contract types currently submit encounters to MassHealth and are impacted by this change: Accountable Care Organizations (ACOs), Managed Care Organizations (MCOs), Senior Care Options (SCO), OneCare, and the Massachusetts Behavioral Health Plan. This includes nine MCEs: Commonwealth Care Alliance, Fallon Health, Health New England, Massachusetts Behavioral Health Partnership (MBHP), Mass General Brigham Health Plan, Molina HealthCare/Senior Whole Health, Point32Health, UnitedHealthCare, and WellSense.</a:t>
            </a:r>
          </a:p>
          <a:p>
            <a:endParaRPr lang="en-US" sz="1800" dirty="0"/>
          </a:p>
          <a:p>
            <a:endParaRPr lang="en-US" sz="1600" dirty="0"/>
          </a:p>
        </p:txBody>
      </p:sp>
      <p:sp>
        <p:nvSpPr>
          <p:cNvPr id="4" name="Slide Number Placeholder 3">
            <a:extLst>
              <a:ext uri="{FF2B5EF4-FFF2-40B4-BE49-F238E27FC236}">
                <a16:creationId xmlns:a16="http://schemas.microsoft.com/office/drawing/2014/main" id="{6ACDC1DE-0072-46AD-BFED-A5A9B6112E85}"/>
              </a:ext>
            </a:extLst>
          </p:cNvPr>
          <p:cNvSpPr>
            <a:spLocks noGrp="1"/>
          </p:cNvSpPr>
          <p:nvPr>
            <p:ph type="sldNum" sz="quarter" idx="12"/>
          </p:nvPr>
        </p:nvSpPr>
        <p:spPr/>
        <p:txBody>
          <a:bodyPr/>
          <a:lstStyle/>
          <a:p>
            <a:pPr>
              <a:defRPr/>
            </a:pPr>
            <a:fld id="{D7C3FE04-E715-46F6-B07D-5A234E157AC3}" type="slidenum">
              <a:rPr lang="en-US" altLang="en-US" smtClean="0"/>
              <a:pPr>
                <a:defRPr/>
              </a:pPr>
              <a:t>28</a:t>
            </a:fld>
            <a:endParaRPr lang="en-US" altLang="en-US" dirty="0"/>
          </a:p>
        </p:txBody>
      </p:sp>
    </p:spTree>
    <p:custDataLst>
      <p:tags r:id="rId1"/>
    </p:custDataLst>
    <p:extLst>
      <p:ext uri="{BB962C8B-B14F-4D97-AF65-F5344CB8AC3E}">
        <p14:creationId xmlns:p14="http://schemas.microsoft.com/office/powerpoint/2010/main" val="2030729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0DE8D-2435-9310-CF5A-86B11EAFA1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B83DD7-9C16-5599-1700-F31E4C2E1597}"/>
              </a:ext>
            </a:extLst>
          </p:cNvPr>
          <p:cNvSpPr>
            <a:spLocks noGrp="1"/>
          </p:cNvSpPr>
          <p:nvPr>
            <p:ph type="title"/>
          </p:nvPr>
        </p:nvSpPr>
        <p:spPr/>
        <p:txBody>
          <a:bodyPr/>
          <a:lstStyle/>
          <a:p>
            <a:r>
              <a:rPr lang="en-US" dirty="0"/>
              <a:t>SENDPro Background – Preparing for Future State</a:t>
            </a:r>
          </a:p>
        </p:txBody>
      </p:sp>
      <p:sp>
        <p:nvSpPr>
          <p:cNvPr id="3" name="Content Placeholder 2">
            <a:extLst>
              <a:ext uri="{FF2B5EF4-FFF2-40B4-BE49-F238E27FC236}">
                <a16:creationId xmlns:a16="http://schemas.microsoft.com/office/drawing/2014/main" id="{3F83E995-B768-448C-FD43-C1A780CB2340}"/>
              </a:ext>
            </a:extLst>
          </p:cNvPr>
          <p:cNvSpPr>
            <a:spLocks noGrp="1"/>
          </p:cNvSpPr>
          <p:nvPr>
            <p:ph idx="1"/>
          </p:nvPr>
        </p:nvSpPr>
        <p:spPr>
          <a:xfrm>
            <a:off x="457200" y="1600200"/>
            <a:ext cx="8229600" cy="3798278"/>
          </a:xfrm>
        </p:spPr>
        <p:txBody>
          <a:bodyPr/>
          <a:lstStyle/>
          <a:p>
            <a:r>
              <a:rPr lang="en-US" sz="1800" dirty="0"/>
              <a:t>MCEs have already begun to participate in functionality testing with MassHealth and will continue to conduct testing through the end of the year.</a:t>
            </a:r>
          </a:p>
          <a:p>
            <a:r>
              <a:rPr lang="en-US" sz="1800" dirty="0"/>
              <a:t>MCEs are responsible for communicating with their contracted and non-contracted provider networks regarding this change to ensure they are adequately informed and prepared for the upcoming transition. </a:t>
            </a:r>
          </a:p>
          <a:p>
            <a:r>
              <a:rPr lang="en-US" sz="1800" dirty="0"/>
              <a:t>MassHealth will also issue MCE bulletins on the mass.gov website with additional detail to support MCEs and providers as they prepare for SENDPro implementation. Although this guidance is for plans, information in the bulletins may be helpful to providers. The first SENDPro Bulletin (Bulletin 129) has been posted here: </a:t>
            </a:r>
            <a:r>
              <a:rPr lang="en-US" sz="1800" dirty="0">
                <a:hlinkClick r:id="rId3"/>
              </a:rPr>
              <a:t>2025 MassHealth provider bulletins | Mass.gov</a:t>
            </a:r>
            <a:endParaRPr lang="en-US" sz="1800" dirty="0"/>
          </a:p>
          <a:p>
            <a:r>
              <a:rPr lang="en-US" sz="1800" dirty="0"/>
              <a:t>Note: MassHealth will require Managed Care Entities (MCEs) to submit post-adjudicated claims (encounter data), to MassHealth initially on a biweekly basis. </a:t>
            </a:r>
          </a:p>
          <a:p>
            <a:endParaRPr lang="en-US" sz="1800" dirty="0"/>
          </a:p>
          <a:p>
            <a:endParaRPr lang="en-US" sz="1600" dirty="0"/>
          </a:p>
        </p:txBody>
      </p:sp>
      <p:sp>
        <p:nvSpPr>
          <p:cNvPr id="4" name="Slide Number Placeholder 3">
            <a:extLst>
              <a:ext uri="{FF2B5EF4-FFF2-40B4-BE49-F238E27FC236}">
                <a16:creationId xmlns:a16="http://schemas.microsoft.com/office/drawing/2014/main" id="{AE871D59-00E2-C957-0EDC-7F27001FD93D}"/>
              </a:ext>
            </a:extLst>
          </p:cNvPr>
          <p:cNvSpPr>
            <a:spLocks noGrp="1"/>
          </p:cNvSpPr>
          <p:nvPr>
            <p:ph type="sldNum" sz="quarter" idx="12"/>
          </p:nvPr>
        </p:nvSpPr>
        <p:spPr/>
        <p:txBody>
          <a:bodyPr/>
          <a:lstStyle/>
          <a:p>
            <a:pPr>
              <a:defRPr/>
            </a:pPr>
            <a:fld id="{D7C3FE04-E715-46F6-B07D-5A234E157AC3}" type="slidenum">
              <a:rPr lang="en-US" altLang="en-US" smtClean="0"/>
              <a:pPr>
                <a:defRPr/>
              </a:pPr>
              <a:t>29</a:t>
            </a:fld>
            <a:endParaRPr lang="en-US" altLang="en-US" dirty="0"/>
          </a:p>
        </p:txBody>
      </p:sp>
    </p:spTree>
    <p:custDataLst>
      <p:tags r:id="rId1"/>
    </p:custDataLst>
    <p:extLst>
      <p:ext uri="{BB962C8B-B14F-4D97-AF65-F5344CB8AC3E}">
        <p14:creationId xmlns:p14="http://schemas.microsoft.com/office/powerpoint/2010/main" val="51251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57631" y="2473380"/>
            <a:ext cx="6828738" cy="372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3200" b="1" i="0" u="none" strike="noStrike" kern="1200" cap="none" spc="0" normalizeH="0" baseline="0" noProof="0" dirty="0">
                <a:ln>
                  <a:noFill/>
                </a:ln>
                <a:solidFill>
                  <a:srgbClr val="002D5B"/>
                </a:solidFill>
                <a:effectLst/>
                <a:uLnTx/>
                <a:uFillTx/>
                <a:ea typeface="Calibri" panose="020F0502020204030204" pitchFamily="34" charset="0"/>
                <a:cs typeface="Calibri" panose="020F0502020204030204" pitchFamily="34" charset="0"/>
              </a:rPr>
              <a:t>Reinstatement of Primary Care Clinician Plan / Primary Care ACO Referral Requirements</a:t>
            </a:r>
            <a:endParaRPr kumimoji="0" lang="en-US" sz="3200"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endParaRPr kumimoji="0" lang="en-US" sz="2800" b="0"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endParaRPr>
          </a:p>
          <a:p>
            <a:pPr algn="ctr" defTabSz="457200">
              <a:lnSpc>
                <a:spcPct val="100000"/>
              </a:lnSpc>
              <a:spcBef>
                <a:spcPts val="0"/>
              </a:spcBef>
              <a:spcAft>
                <a:spcPts val="0"/>
              </a:spcAft>
              <a:defRPr/>
            </a:pPr>
            <a:r>
              <a:rPr kumimoji="0" lang="en-US" sz="2400" b="0" i="0" u="none" strike="noStrike" kern="1200" cap="none" spc="0" normalizeH="0" baseline="0" noProof="0" dirty="0">
                <a:ln>
                  <a:noFill/>
                </a:ln>
                <a:solidFill>
                  <a:srgbClr val="002060"/>
                </a:solidFill>
                <a:effectLst/>
                <a:uLnTx/>
                <a:uFillTx/>
                <a:ea typeface="Calibri"/>
                <a:cs typeface="Calibri"/>
              </a:rPr>
              <a:t>Presented by – </a:t>
            </a:r>
            <a:r>
              <a:rPr lang="en-US" sz="2400" b="0" dirty="0">
                <a:ea typeface="Calibri"/>
                <a:cs typeface="Calibri"/>
              </a:rPr>
              <a:t>Nestor Rivera</a:t>
            </a:r>
            <a:r>
              <a:rPr kumimoji="0" lang="en-US" sz="2400" b="0" i="0" u="none" strike="noStrike" kern="1200" cap="none" spc="0" normalizeH="0" baseline="0" noProof="0" dirty="0">
                <a:ln>
                  <a:noFill/>
                </a:ln>
                <a:solidFill>
                  <a:srgbClr val="002060"/>
                </a:solidFill>
                <a:effectLst/>
                <a:uLnTx/>
                <a:uFillTx/>
                <a:ea typeface="Calibri"/>
                <a:cs typeface="Calibri"/>
              </a:rPr>
              <a:t>, </a:t>
            </a:r>
            <a:r>
              <a:rPr lang="en-US" sz="2400" b="0" dirty="0">
                <a:ea typeface="Calibri"/>
                <a:cs typeface="Calibri"/>
              </a:rPr>
              <a:t>Sr. Provider Relations Specialist</a:t>
            </a:r>
            <a:r>
              <a:rPr kumimoji="0" lang="en-US" sz="2400" b="0" i="0" u="none" strike="noStrike" kern="1200" cap="none" spc="0" normalizeH="0" baseline="0" noProof="0" dirty="0">
                <a:ln>
                  <a:noFill/>
                </a:ln>
                <a:solidFill>
                  <a:srgbClr val="002060"/>
                </a:solidFill>
                <a:effectLst/>
                <a:uLnTx/>
                <a:uFillTx/>
                <a:ea typeface="Calibri"/>
                <a:cs typeface="Calibri"/>
              </a:rPr>
              <a:t>, </a:t>
            </a:r>
            <a:r>
              <a:rPr lang="en-US" sz="2400" b="0" dirty="0">
                <a:ea typeface="Calibri"/>
                <a:cs typeface="Calibri"/>
              </a:rPr>
              <a:t>Business Support Services</a:t>
            </a:r>
            <a:endParaRPr lang="en-US" dirty="0"/>
          </a:p>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p:txBody>
      </p:sp>
      <p:sp>
        <p:nvSpPr>
          <p:cNvPr id="2" name="Slide Number Placeholder 1">
            <a:extLst>
              <a:ext uri="{FF2B5EF4-FFF2-40B4-BE49-F238E27FC236}">
                <a16:creationId xmlns:a16="http://schemas.microsoft.com/office/drawing/2014/main" id="{4E8CF8FA-7FC6-2299-01DA-F1371E95BA1E}"/>
              </a:ext>
            </a:extLst>
          </p:cNvPr>
          <p:cNvSpPr>
            <a:spLocks noGrp="1"/>
          </p:cNvSpPr>
          <p:nvPr>
            <p:ph type="sldNum" sz="quarter" idx="12"/>
          </p:nvPr>
        </p:nvSpPr>
        <p:spPr/>
        <p:txBody>
          <a:bodyPr/>
          <a:lstStyle/>
          <a:p>
            <a:pPr>
              <a:defRPr/>
            </a:pPr>
            <a:fld id="{20D403C3-47BC-4C7E-BA49-79840169F64A}" type="slidenum">
              <a:rPr lang="en-US" altLang="en-US" smtClean="0"/>
              <a:pPr>
                <a:defRPr/>
              </a:pPr>
              <a:t>3</a:t>
            </a:fld>
            <a:endParaRPr lang="en-US" altLang="en-US" dirty="0"/>
          </a:p>
        </p:txBody>
      </p:sp>
    </p:spTree>
    <p:custDataLst>
      <p:tags r:id="rId1"/>
    </p:custDataLst>
    <p:extLst>
      <p:ext uri="{BB962C8B-B14F-4D97-AF65-F5344CB8AC3E}">
        <p14:creationId xmlns:p14="http://schemas.microsoft.com/office/powerpoint/2010/main" val="3696019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831B6-A10C-DBA2-11E8-B2E5AA6514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6F4F6-EEC3-2C27-7032-068495F1D4AE}"/>
              </a:ext>
            </a:extLst>
          </p:cNvPr>
          <p:cNvSpPr>
            <a:spLocks noGrp="1"/>
          </p:cNvSpPr>
          <p:nvPr>
            <p:ph type="title"/>
          </p:nvPr>
        </p:nvSpPr>
        <p:spPr>
          <a:xfrm>
            <a:off x="457200" y="137746"/>
            <a:ext cx="6553200" cy="838200"/>
          </a:xfrm>
        </p:spPr>
        <p:txBody>
          <a:bodyPr/>
          <a:lstStyle/>
          <a:p>
            <a:r>
              <a:rPr lang="en-US" dirty="0"/>
              <a:t>Advantages of SENDPro</a:t>
            </a:r>
          </a:p>
        </p:txBody>
      </p:sp>
      <p:sp>
        <p:nvSpPr>
          <p:cNvPr id="3" name="Content Placeholder 2">
            <a:extLst>
              <a:ext uri="{FF2B5EF4-FFF2-40B4-BE49-F238E27FC236}">
                <a16:creationId xmlns:a16="http://schemas.microsoft.com/office/drawing/2014/main" id="{88CA738B-6594-75AE-540A-7AF49C176825}"/>
              </a:ext>
            </a:extLst>
          </p:cNvPr>
          <p:cNvSpPr>
            <a:spLocks noGrp="1"/>
          </p:cNvSpPr>
          <p:nvPr>
            <p:ph idx="1"/>
          </p:nvPr>
        </p:nvSpPr>
        <p:spPr/>
        <p:txBody>
          <a:bodyPr/>
          <a:lstStyle/>
          <a:p>
            <a:pPr marL="0" marR="0">
              <a:lnSpc>
                <a:spcPct val="107000"/>
              </a:lnSpc>
              <a:spcAft>
                <a:spcPts val="800"/>
              </a:spcAft>
              <a:buNone/>
            </a:pPr>
            <a:r>
              <a:rPr lang="en-US" sz="1800" dirty="0"/>
              <a:t>The 837 PACDR (Post-Adjudicated Claims Data Reporting) and NCPDP (National Council of Prescription Drug Program) v51 best support MassHealth’s encounter data needs in the following ways:		</a:t>
            </a:r>
          </a:p>
          <a:p>
            <a:pPr marL="342900" marR="0" lvl="0" indent="-342900">
              <a:lnSpc>
                <a:spcPct val="107000"/>
              </a:lnSpc>
              <a:buFont typeface="Symbol" panose="05050102010706020507" pitchFamily="18" charset="2"/>
              <a:buChar char=""/>
            </a:pPr>
            <a:r>
              <a:rPr lang="en-US" sz="1800" dirty="0"/>
              <a:t>Migration to the industry-standard transaction formats (EDI X12 837 and NCPDP) will allow MCEs to streamline submission and quality control for encounter data. </a:t>
            </a:r>
          </a:p>
          <a:p>
            <a:pPr marL="342900" marR="0" lvl="0" indent="-342900">
              <a:lnSpc>
                <a:spcPct val="107000"/>
              </a:lnSpc>
              <a:buFont typeface="Symbol" panose="05050102010706020507" pitchFamily="18" charset="2"/>
              <a:buChar char=""/>
            </a:pPr>
            <a:r>
              <a:rPr lang="en-US" sz="1800" dirty="0"/>
              <a:t>Adopting the SENDPro platform (cloud and/or SaaS products and services) will enhance MassHealth data-compliance controls and validation, improve maintainability, and reduce costs.</a:t>
            </a:r>
          </a:p>
          <a:p>
            <a:pPr marL="342900" marR="0" lvl="0" indent="-342900">
              <a:lnSpc>
                <a:spcPct val="107000"/>
              </a:lnSpc>
              <a:spcAft>
                <a:spcPts val="800"/>
              </a:spcAft>
              <a:buFont typeface="Symbol" panose="05050102010706020507" pitchFamily="18" charset="2"/>
              <a:buChar char=""/>
            </a:pPr>
            <a:r>
              <a:rPr lang="en-US" sz="1800" dirty="0"/>
              <a:t>Improved data accuracy and integrity will support key policy initiatives and state and federal mandates, including Centers for Medicare &amp; Medicaid Services (CMS) managed care and Transformed Medicaid Statistical Information System (T-MSIS) reporting requirements.</a:t>
            </a:r>
          </a:p>
          <a:p>
            <a:endParaRPr lang="en-US" sz="1600" dirty="0"/>
          </a:p>
        </p:txBody>
      </p:sp>
      <p:sp>
        <p:nvSpPr>
          <p:cNvPr id="4" name="Slide Number Placeholder 3">
            <a:extLst>
              <a:ext uri="{FF2B5EF4-FFF2-40B4-BE49-F238E27FC236}">
                <a16:creationId xmlns:a16="http://schemas.microsoft.com/office/drawing/2014/main" id="{EE22329E-FD2B-B566-C6DA-41C8CD8F932B}"/>
              </a:ext>
            </a:extLst>
          </p:cNvPr>
          <p:cNvSpPr>
            <a:spLocks noGrp="1"/>
          </p:cNvSpPr>
          <p:nvPr>
            <p:ph type="sldNum" sz="quarter" idx="12"/>
          </p:nvPr>
        </p:nvSpPr>
        <p:spPr/>
        <p:txBody>
          <a:bodyPr/>
          <a:lstStyle/>
          <a:p>
            <a:pPr>
              <a:defRPr/>
            </a:pPr>
            <a:fld id="{D7C3FE04-E715-46F6-B07D-5A234E157AC3}" type="slidenum">
              <a:rPr lang="en-US" altLang="en-US" smtClean="0"/>
              <a:pPr>
                <a:defRPr/>
              </a:pPr>
              <a:t>30</a:t>
            </a:fld>
            <a:endParaRPr lang="en-US" altLang="en-US" dirty="0"/>
          </a:p>
        </p:txBody>
      </p:sp>
    </p:spTree>
    <p:custDataLst>
      <p:tags r:id="rId1"/>
    </p:custDataLst>
    <p:extLst>
      <p:ext uri="{BB962C8B-B14F-4D97-AF65-F5344CB8AC3E}">
        <p14:creationId xmlns:p14="http://schemas.microsoft.com/office/powerpoint/2010/main" val="1222305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37ABA-B0B7-3F29-6575-E5DB857A7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D683E-CE6B-5BFC-56CC-D7BE9B0589F1}"/>
              </a:ext>
            </a:extLst>
          </p:cNvPr>
          <p:cNvSpPr>
            <a:spLocks noGrp="1"/>
          </p:cNvSpPr>
          <p:nvPr>
            <p:ph type="title"/>
          </p:nvPr>
        </p:nvSpPr>
        <p:spPr>
          <a:xfrm>
            <a:off x="457200" y="146539"/>
            <a:ext cx="6918341" cy="838200"/>
          </a:xfrm>
        </p:spPr>
        <p:txBody>
          <a:bodyPr/>
          <a:lstStyle/>
          <a:p>
            <a:r>
              <a:rPr lang="en-US" dirty="0"/>
              <a:t>How Does SENDPro Impact You</a:t>
            </a:r>
          </a:p>
        </p:txBody>
      </p:sp>
      <p:sp>
        <p:nvSpPr>
          <p:cNvPr id="3" name="Content Placeholder 2">
            <a:extLst>
              <a:ext uri="{FF2B5EF4-FFF2-40B4-BE49-F238E27FC236}">
                <a16:creationId xmlns:a16="http://schemas.microsoft.com/office/drawing/2014/main" id="{15F54DEE-D71F-352A-60DB-2680CB863257}"/>
              </a:ext>
            </a:extLst>
          </p:cNvPr>
          <p:cNvSpPr>
            <a:spLocks noGrp="1"/>
          </p:cNvSpPr>
          <p:nvPr>
            <p:ph idx="1"/>
          </p:nvPr>
        </p:nvSpPr>
        <p:spPr>
          <a:xfrm>
            <a:off x="457200" y="1600200"/>
            <a:ext cx="8229600" cy="3543300"/>
          </a:xfrm>
        </p:spPr>
        <p:txBody>
          <a:bodyPr/>
          <a:lstStyle/>
          <a:p>
            <a:r>
              <a:rPr lang="en-US" sz="1800" dirty="0"/>
              <a:t>MCEs will communicate key timelines and expectations to their providers, as well as support understanding new data submission requirements so providers can submit complete, accurate, and timely claims data.</a:t>
            </a:r>
          </a:p>
          <a:p>
            <a:r>
              <a:rPr lang="en-US" sz="1800" dirty="0"/>
              <a:t>Validation processes for encounter data review by MassHealth will be more rigorous than current standards, including potential rejections of encounter records until all errors are resolved. MCEs may then need to enforce these requirements with their providers through their claims adjudication process, up to and including denying incomplete claims submission from providers.</a:t>
            </a:r>
          </a:p>
          <a:p>
            <a:r>
              <a:rPr lang="en-US" sz="1800" dirty="0"/>
              <a:t>MCEs are expected to coordinate with providers to ensure timely responses to any inquiries or data issues as MCEs test the new functionality and business rules throughout the transition.</a:t>
            </a:r>
            <a:endParaRPr lang="en-US" sz="1600" dirty="0"/>
          </a:p>
        </p:txBody>
      </p:sp>
      <p:sp>
        <p:nvSpPr>
          <p:cNvPr id="4" name="Slide Number Placeholder 3">
            <a:extLst>
              <a:ext uri="{FF2B5EF4-FFF2-40B4-BE49-F238E27FC236}">
                <a16:creationId xmlns:a16="http://schemas.microsoft.com/office/drawing/2014/main" id="{F3552B28-9C22-80B7-0CF9-CA49371F3269}"/>
              </a:ext>
            </a:extLst>
          </p:cNvPr>
          <p:cNvSpPr>
            <a:spLocks noGrp="1"/>
          </p:cNvSpPr>
          <p:nvPr>
            <p:ph type="sldNum" sz="quarter" idx="12"/>
          </p:nvPr>
        </p:nvSpPr>
        <p:spPr/>
        <p:txBody>
          <a:bodyPr/>
          <a:lstStyle/>
          <a:p>
            <a:pPr>
              <a:defRPr/>
            </a:pPr>
            <a:fld id="{D7C3FE04-E715-46F6-B07D-5A234E157AC3}" type="slidenum">
              <a:rPr lang="en-US" altLang="en-US" smtClean="0"/>
              <a:pPr>
                <a:defRPr/>
              </a:pPr>
              <a:t>31</a:t>
            </a:fld>
            <a:endParaRPr lang="en-US" altLang="en-US" dirty="0"/>
          </a:p>
        </p:txBody>
      </p:sp>
    </p:spTree>
    <p:custDataLst>
      <p:tags r:id="rId1"/>
    </p:custDataLst>
    <p:extLst>
      <p:ext uri="{BB962C8B-B14F-4D97-AF65-F5344CB8AC3E}">
        <p14:creationId xmlns:p14="http://schemas.microsoft.com/office/powerpoint/2010/main" val="2698804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FB9E4-CFFB-7F2C-4E80-BF071FED4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DD7BF-DFDF-1B63-B3C3-B3B5D387C336}"/>
              </a:ext>
            </a:extLst>
          </p:cNvPr>
          <p:cNvSpPr>
            <a:spLocks noGrp="1"/>
          </p:cNvSpPr>
          <p:nvPr>
            <p:ph type="title"/>
          </p:nvPr>
        </p:nvSpPr>
        <p:spPr/>
        <p:txBody>
          <a:bodyPr/>
          <a:lstStyle/>
          <a:p>
            <a:r>
              <a:rPr lang="en-US" dirty="0"/>
              <a:t>Additional Information &amp; Resources</a:t>
            </a:r>
          </a:p>
        </p:txBody>
      </p:sp>
      <p:sp>
        <p:nvSpPr>
          <p:cNvPr id="3" name="Content Placeholder 2">
            <a:extLst>
              <a:ext uri="{FF2B5EF4-FFF2-40B4-BE49-F238E27FC236}">
                <a16:creationId xmlns:a16="http://schemas.microsoft.com/office/drawing/2014/main" id="{C94CB2C2-8600-A63E-7520-F0ABED3ED6F6}"/>
              </a:ext>
            </a:extLst>
          </p:cNvPr>
          <p:cNvSpPr>
            <a:spLocks noGrp="1"/>
          </p:cNvSpPr>
          <p:nvPr>
            <p:ph idx="1"/>
          </p:nvPr>
        </p:nvSpPr>
        <p:spPr/>
        <p:txBody>
          <a:bodyPr/>
          <a:lstStyle/>
          <a:p>
            <a:pPr marL="0" indent="0">
              <a:buNone/>
            </a:pPr>
            <a:r>
              <a:rPr lang="en-US" sz="1800" b="1" kern="100" dirty="0">
                <a:effectLst/>
                <a:ea typeface="Aptos" panose="020B0004020202020204" pitchFamily="34" charset="0"/>
                <a:cs typeface="Arial" panose="020B0604020202020204" pitchFamily="34" charset="0"/>
              </a:rPr>
              <a:t>Additional Information</a:t>
            </a:r>
          </a:p>
          <a:p>
            <a:r>
              <a:rPr lang="en-US" sz="1800" kern="100" dirty="0">
                <a:effectLst/>
                <a:ea typeface="Aptos" panose="020B0004020202020204" pitchFamily="34" charset="0"/>
                <a:cs typeface="Arial" panose="020B0604020202020204" pitchFamily="34" charset="0"/>
              </a:rPr>
              <a:t>For additional information about the technical specifications used in the SENDPro application, please refer to the implementation guides (IG) published by X12 and NCPDP respectively. </a:t>
            </a:r>
          </a:p>
          <a:p>
            <a:r>
              <a:rPr lang="en-US" sz="1800" kern="100" dirty="0">
                <a:effectLst/>
                <a:ea typeface="Aptos" panose="020B0004020202020204" pitchFamily="34" charset="0"/>
                <a:cs typeface="Arial" panose="020B0604020202020204" pitchFamily="34" charset="0"/>
              </a:rPr>
              <a:t>Additionally, MassHealth companion guides are a supplement to the mandated X12 Implementation Guide/Technical Report (IG/TR3) and NCPDP Post Adjudication Standard Implementation Guide. The companion guides provide additional MassHealth business needs and cannot replace or include X12 requirements due to licensing copyright laws. </a:t>
            </a:r>
          </a:p>
          <a:p>
            <a:r>
              <a:rPr lang="en-US" sz="1800" kern="100" dirty="0">
                <a:effectLst/>
                <a:ea typeface="Aptos" panose="020B0004020202020204" pitchFamily="34" charset="0"/>
                <a:cs typeface="Arial" panose="020B0604020202020204" pitchFamily="34" charset="0"/>
              </a:rPr>
              <a:t>A link to the latest draft companion guides can be found at: </a:t>
            </a:r>
            <a:r>
              <a:rPr lang="en-US" sz="1800" dirty="0">
                <a:hlinkClick r:id="rId3"/>
              </a:rPr>
              <a:t>MassHealth Managed Care Encounter Data Companion Guides | Mass.gov </a:t>
            </a:r>
            <a:endParaRPr lang="en-US" sz="1800" dirty="0"/>
          </a:p>
          <a:p>
            <a:r>
              <a:rPr lang="en-US" sz="1800" kern="100" dirty="0">
                <a:ea typeface="Aptos" panose="020B0004020202020204" pitchFamily="34" charset="0"/>
                <a:cs typeface="Arial" panose="020B0604020202020204" pitchFamily="34" charset="0"/>
              </a:rPr>
              <a:t>Updates will also be shared through MassHealth provider bulletins, which can be found at: </a:t>
            </a:r>
            <a:r>
              <a:rPr lang="en-US" sz="1800" u="sng" kern="1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MassHealth Provider Bulletins | Mass.gov</a:t>
            </a:r>
            <a:endParaRPr lang="en-US" sz="1800" u="sng" kern="100" dirty="0">
              <a:solidFill>
                <a:srgbClr val="0000FF"/>
              </a:solidFill>
              <a:cs typeface="Arial" panose="020B0604020202020204" pitchFamily="34" charset="0"/>
            </a:endParaRPr>
          </a:p>
        </p:txBody>
      </p:sp>
      <p:sp>
        <p:nvSpPr>
          <p:cNvPr id="4" name="Slide Number Placeholder 3">
            <a:extLst>
              <a:ext uri="{FF2B5EF4-FFF2-40B4-BE49-F238E27FC236}">
                <a16:creationId xmlns:a16="http://schemas.microsoft.com/office/drawing/2014/main" id="{9E1D84CB-2949-A0B9-12DC-93BA7B83DDCF}"/>
              </a:ext>
            </a:extLst>
          </p:cNvPr>
          <p:cNvSpPr>
            <a:spLocks noGrp="1"/>
          </p:cNvSpPr>
          <p:nvPr>
            <p:ph type="sldNum" sz="quarter" idx="12"/>
          </p:nvPr>
        </p:nvSpPr>
        <p:spPr/>
        <p:txBody>
          <a:bodyPr/>
          <a:lstStyle/>
          <a:p>
            <a:pPr>
              <a:defRPr/>
            </a:pPr>
            <a:fld id="{D7C3FE04-E715-46F6-B07D-5A234E157AC3}" type="slidenum">
              <a:rPr lang="en-US" altLang="en-US" smtClean="0"/>
              <a:pPr>
                <a:defRPr/>
              </a:pPr>
              <a:t>32</a:t>
            </a:fld>
            <a:endParaRPr lang="en-US" altLang="en-US" dirty="0"/>
          </a:p>
        </p:txBody>
      </p:sp>
    </p:spTree>
    <p:custDataLst>
      <p:tags r:id="rId1"/>
    </p:custDataLst>
    <p:extLst>
      <p:ext uri="{BB962C8B-B14F-4D97-AF65-F5344CB8AC3E}">
        <p14:creationId xmlns:p14="http://schemas.microsoft.com/office/powerpoint/2010/main" val="509902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F543F5-BA2F-5327-BF01-B4490E500B9F}"/>
              </a:ext>
            </a:extLst>
          </p:cNvPr>
          <p:cNvSpPr>
            <a:spLocks noGrp="1"/>
          </p:cNvSpPr>
          <p:nvPr>
            <p:ph type="title"/>
          </p:nvPr>
        </p:nvSpPr>
        <p:spPr>
          <a:xfrm>
            <a:off x="2001643" y="3763108"/>
            <a:ext cx="5339911" cy="430823"/>
          </a:xfrm>
        </p:spPr>
        <p:txBody>
          <a:bodyPr/>
          <a:lstStyle/>
          <a:p>
            <a:pPr algn="ctr"/>
            <a:r>
              <a:rPr lang="en-US" sz="3200" b="1" dirty="0">
                <a:solidFill>
                  <a:srgbClr val="002060"/>
                </a:solidFill>
                <a:effectLst/>
                <a:latin typeface="+mj-lt"/>
                <a:ea typeface="Calibri"/>
                <a:cs typeface="Calibri"/>
              </a:rPr>
              <a:t>Long-Term Services and Supports </a:t>
            </a:r>
            <a:br>
              <a:rPr lang="en-US" sz="3200" b="1" dirty="0">
                <a:effectLst/>
                <a:latin typeface="+mj-lt"/>
                <a:ea typeface="Calibri" panose="020F0502020204030204" pitchFamily="34" charset="0"/>
                <a:cs typeface="Calibri" panose="020F0502020204030204" pitchFamily="34" charset="0"/>
              </a:rPr>
            </a:br>
            <a:br>
              <a:rPr lang="en-US" sz="3200" b="1" dirty="0">
                <a:effectLst/>
                <a:latin typeface="+mj-lt"/>
                <a:ea typeface="Calibri" panose="020F0502020204030204" pitchFamily="34" charset="0"/>
                <a:cs typeface="Calibri" panose="020F0502020204030204" pitchFamily="34" charset="0"/>
              </a:rPr>
            </a:br>
            <a:r>
              <a:rPr lang="en-US" sz="2400" b="0" dirty="0">
                <a:solidFill>
                  <a:srgbClr val="002060"/>
                </a:solidFill>
                <a:latin typeface="+mj-lt"/>
                <a:ea typeface="Calibri"/>
                <a:cs typeface="Calibri"/>
              </a:rPr>
              <a:t>Lindsey Klauka</a:t>
            </a:r>
            <a:r>
              <a:rPr lang="en-US" sz="2400" b="0" dirty="0">
                <a:solidFill>
                  <a:srgbClr val="002060"/>
                </a:solidFill>
                <a:effectLst/>
                <a:latin typeface="+mj-lt"/>
                <a:ea typeface="Calibri"/>
                <a:cs typeface="Calibri"/>
              </a:rPr>
              <a:t>, </a:t>
            </a:r>
            <a:r>
              <a:rPr lang="en-US" sz="2400" b="0" dirty="0">
                <a:latin typeface="+mj-lt"/>
                <a:ea typeface="Calibri"/>
                <a:cs typeface="Calibri"/>
              </a:rPr>
              <a:t>Associate Director of PERT</a:t>
            </a:r>
            <a:r>
              <a:rPr lang="en-US" sz="2400" b="0" dirty="0">
                <a:solidFill>
                  <a:srgbClr val="002060"/>
                </a:solidFill>
                <a:effectLst/>
                <a:latin typeface="+mj-lt"/>
                <a:ea typeface="Calibri"/>
                <a:cs typeface="Calibri"/>
              </a:rPr>
              <a:t>, Optum</a:t>
            </a:r>
            <a:br>
              <a:rPr lang="en-US" sz="3200" dirty="0">
                <a:effectLst/>
                <a:latin typeface="+mj-lt"/>
                <a:ea typeface="Calibri" panose="020F0502020204030204" pitchFamily="34" charset="0"/>
                <a:cs typeface="Calibri" panose="020F0502020204030204" pitchFamily="34" charset="0"/>
              </a:rPr>
            </a:br>
            <a:endParaRPr lang="en-US" sz="3200" dirty="0">
              <a:latin typeface="+mj-lt"/>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80CAD7CC-F26D-AC5F-65F9-767170B5F38D}"/>
              </a:ext>
            </a:extLst>
          </p:cNvPr>
          <p:cNvSpPr>
            <a:spLocks noGrp="1"/>
          </p:cNvSpPr>
          <p:nvPr>
            <p:ph type="sldNum" sz="quarter" idx="12"/>
          </p:nvPr>
        </p:nvSpPr>
        <p:spPr/>
        <p:txBody>
          <a:bodyPr/>
          <a:lstStyle/>
          <a:p>
            <a:pPr>
              <a:defRPr/>
            </a:pPr>
            <a:fld id="{B543FC28-71BB-4923-9EC4-7D01669BF51C}" type="slidenum">
              <a:rPr lang="en-US" smtClean="0"/>
              <a:pPr>
                <a:defRPr/>
              </a:pPr>
              <a:t>33</a:t>
            </a:fld>
            <a:endParaRPr lang="en-US" dirty="0"/>
          </a:p>
        </p:txBody>
      </p:sp>
    </p:spTree>
    <p:custDataLst>
      <p:tags r:id="rId1"/>
    </p:custDataLst>
    <p:extLst>
      <p:ext uri="{BB962C8B-B14F-4D97-AF65-F5344CB8AC3E}">
        <p14:creationId xmlns:p14="http://schemas.microsoft.com/office/powerpoint/2010/main" val="1344760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CAF31-90B1-4EAB-90B0-F6772F5E1CD4}"/>
              </a:ext>
            </a:extLst>
          </p:cNvPr>
          <p:cNvSpPr>
            <a:spLocks noGrp="1"/>
          </p:cNvSpPr>
          <p:nvPr>
            <p:ph type="title"/>
          </p:nvPr>
        </p:nvSpPr>
        <p:spPr/>
        <p:txBody>
          <a:bodyPr/>
          <a:lstStyle/>
          <a:p>
            <a:r>
              <a:rPr lang="en-US" dirty="0"/>
              <a:t>LTSS Provider Communications </a:t>
            </a:r>
            <a:r>
              <a:rPr lang="en-US" sz="3200" dirty="0"/>
              <a:t>(slide 1 of 2)</a:t>
            </a:r>
          </a:p>
        </p:txBody>
      </p:sp>
      <p:sp>
        <p:nvSpPr>
          <p:cNvPr id="7" name="TextBox 6">
            <a:extLst>
              <a:ext uri="{FF2B5EF4-FFF2-40B4-BE49-F238E27FC236}">
                <a16:creationId xmlns:a16="http://schemas.microsoft.com/office/drawing/2014/main" id="{1CB63D72-5F1B-48E5-BB71-31EFEBFAF9ED}"/>
              </a:ext>
            </a:extLst>
          </p:cNvPr>
          <p:cNvSpPr txBox="1"/>
          <p:nvPr/>
        </p:nvSpPr>
        <p:spPr>
          <a:xfrm>
            <a:off x="522027" y="1520025"/>
            <a:ext cx="8099946" cy="448584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The MassHealth LTSS Provider Service Center utilizes provider data to identify behavior trends for areas of targeted training via email. These emails may contain attached job aids or links to additional educational resources via the LTSS Provider Portal.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Areas of focus for these communications include but are not limited to: </a:t>
            </a:r>
          </a:p>
          <a:p>
            <a:pPr marL="800100" lvl="1" indent="-342900" defTabSz="914400" fontAlgn="base">
              <a:lnSpc>
                <a:spcPct val="150000"/>
              </a:lnSpc>
              <a:spcBef>
                <a:spcPts val="300"/>
              </a:spcBef>
              <a:buFont typeface="Symbol" panose="05050102010706020507" pitchFamily="18" charset="2"/>
              <a:buChar char=""/>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high claims denials for specific error codes ​</a:t>
            </a:r>
          </a:p>
          <a:p>
            <a:pPr marL="800100" lvl="1" indent="-342900" defTabSz="914400" fontAlgn="base">
              <a:lnSpc>
                <a:spcPct val="150000"/>
              </a:lnSpc>
              <a:spcBef>
                <a:spcPts val="300"/>
              </a:spcBef>
              <a:buFont typeface="Symbol" panose="05050102010706020507" pitchFamily="18" charset="2"/>
              <a:buChar char=""/>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high prior authorization denials or administrative holds, and/or</a:t>
            </a:r>
          </a:p>
          <a:p>
            <a:pPr marL="800100" lvl="1" indent="-342900" defTabSz="914400" fontAlgn="base">
              <a:lnSpc>
                <a:spcPct val="150000"/>
              </a:lnSpc>
              <a:spcBef>
                <a:spcPts val="300"/>
              </a:spcBef>
              <a:buFont typeface="Symbol" panose="05050102010706020507" pitchFamily="18" charset="2"/>
              <a:buChar char=""/>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audit findings/SURs reports</a:t>
            </a:r>
          </a:p>
          <a:p>
            <a:pPr marL="0" marR="0" lvl="0" indent="0" algn="l" defTabSz="914400" rtl="0" eaLnBrk="1" fontAlgn="base" latinLnBrk="0" hangingPunct="1">
              <a:spcBef>
                <a:spcPts val="1200"/>
              </a:spcBef>
              <a:buClrTx/>
              <a:buSzTx/>
              <a:buFontTx/>
              <a:buNone/>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The goal of each communication is to assist the Provider in reducing their administrative errors in billing and prior authorization.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212F29B2-05A1-D8B3-A34F-05BA433B7C13}"/>
              </a:ext>
            </a:extLst>
          </p:cNvPr>
          <p:cNvSpPr>
            <a:spLocks noGrp="1"/>
          </p:cNvSpPr>
          <p:nvPr>
            <p:ph type="sldNum" sz="quarter" idx="12"/>
          </p:nvPr>
        </p:nvSpPr>
        <p:spPr/>
        <p:txBody>
          <a:bodyPr/>
          <a:lstStyle/>
          <a:p>
            <a:pPr>
              <a:defRPr/>
            </a:pPr>
            <a:fld id="{20D403C3-47BC-4C7E-BA49-79840169F64A}" type="slidenum">
              <a:rPr lang="en-US" altLang="en-US" smtClean="0"/>
              <a:pPr>
                <a:defRPr/>
              </a:pPr>
              <a:t>34</a:t>
            </a:fld>
            <a:endParaRPr lang="en-US" altLang="en-US" dirty="0"/>
          </a:p>
        </p:txBody>
      </p:sp>
    </p:spTree>
    <p:custDataLst>
      <p:tags r:id="rId1"/>
    </p:custDataLst>
    <p:extLst>
      <p:ext uri="{BB962C8B-B14F-4D97-AF65-F5344CB8AC3E}">
        <p14:creationId xmlns:p14="http://schemas.microsoft.com/office/powerpoint/2010/main" val="1895795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CAF31-90B1-4EAB-90B0-F6772F5E1CD4}"/>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LTSS Provider Communications </a:t>
            </a:r>
            <a:r>
              <a:rPr lang="en-US" sz="3200" dirty="0">
                <a:latin typeface="Calibri" panose="020F0502020204030204" pitchFamily="34" charset="0"/>
                <a:ea typeface="Calibri" panose="020F0502020204030204" pitchFamily="34" charset="0"/>
                <a:cs typeface="Calibri" panose="020F0502020204030204" pitchFamily="34" charset="0"/>
              </a:rPr>
              <a:t>(slide 2 of 2)</a:t>
            </a:r>
          </a:p>
        </p:txBody>
      </p:sp>
      <p:sp>
        <p:nvSpPr>
          <p:cNvPr id="7" name="TextBox 6">
            <a:extLst>
              <a:ext uri="{FF2B5EF4-FFF2-40B4-BE49-F238E27FC236}">
                <a16:creationId xmlns:a16="http://schemas.microsoft.com/office/drawing/2014/main" id="{1CB63D72-5F1B-48E5-BB71-31EFEBFAF9ED}"/>
              </a:ext>
            </a:extLst>
          </p:cNvPr>
          <p:cNvSpPr txBox="1"/>
          <p:nvPr/>
        </p:nvSpPr>
        <p:spPr>
          <a:xfrm>
            <a:off x="522027" y="1520025"/>
            <a:ext cx="8099946" cy="440120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Over the last 3 months, Optum has sent over 135 email communications via our LTSS support inbox to LTSS Providers.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There have been 6 </a:t>
            </a: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hlinkClick r:id="rId3"/>
              </a:rPr>
              <a:t>provider bulletins published on the MassHealth website</a:t>
            </a: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a:t>
            </a:r>
            <a:endParaRPr lang="en-US" sz="2000" dirty="0">
              <a:solidFill>
                <a:prstClr val="black"/>
              </a:solidFill>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If you have not received or wish to begin receiving these communications, you may do so by following steps: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For the LTSS support box communications, please reach out to the LTSS Provider Service Center and we can help ensure your inclusion in future communications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For communications from MassHealth on mass.gov, follow this link: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hlinkClick r:id="rId4"/>
              </a:rPr>
              <a:t>Email Notifications for MassHealth Provider Bulletins and Transmittal Letters</a:t>
            </a:r>
            <a:endParaRPr kumimoji="0" lang="en-US" sz="2000" b="0"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F932D4FD-B6E9-6668-8EDC-CBD3BFCB773A}"/>
              </a:ext>
            </a:extLst>
          </p:cNvPr>
          <p:cNvSpPr>
            <a:spLocks noGrp="1"/>
          </p:cNvSpPr>
          <p:nvPr>
            <p:ph type="sldNum" sz="quarter" idx="12"/>
          </p:nvPr>
        </p:nvSpPr>
        <p:spPr/>
        <p:txBody>
          <a:bodyPr/>
          <a:lstStyle/>
          <a:p>
            <a:pPr>
              <a:defRPr/>
            </a:pPr>
            <a:fld id="{20D403C3-47BC-4C7E-BA49-79840169F64A}" type="slidenum">
              <a:rPr lang="en-US" altLang="en-US" smtClean="0"/>
              <a:pPr>
                <a:defRPr/>
              </a:pPr>
              <a:t>35</a:t>
            </a:fld>
            <a:endParaRPr lang="en-US" altLang="en-US" dirty="0"/>
          </a:p>
        </p:txBody>
      </p:sp>
    </p:spTree>
    <p:custDataLst>
      <p:tags r:id="rId1"/>
    </p:custDataLst>
    <p:extLst>
      <p:ext uri="{BB962C8B-B14F-4D97-AF65-F5344CB8AC3E}">
        <p14:creationId xmlns:p14="http://schemas.microsoft.com/office/powerpoint/2010/main" val="2325490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CAF31-90B1-4EAB-90B0-F6772F5E1CD4}"/>
              </a:ext>
            </a:extLst>
          </p:cNvPr>
          <p:cNvSpPr>
            <a:spLocks noGrp="1"/>
          </p:cNvSpPr>
          <p:nvPr>
            <p:ph type="title"/>
          </p:nvPr>
        </p:nvSpPr>
        <p:spPr/>
        <p:txBody>
          <a:bodyPr/>
          <a:lstStyle/>
          <a:p>
            <a:r>
              <a:rPr lang="en-US" dirty="0">
                <a:ea typeface="Calibri" panose="020F0502020204030204" pitchFamily="34" charset="0"/>
                <a:cs typeface="Calibri" panose="020F0502020204030204" pitchFamily="34" charset="0"/>
              </a:rPr>
              <a:t>LTSS Provider Trainings and Quality Forums</a:t>
            </a:r>
          </a:p>
        </p:txBody>
      </p:sp>
      <p:sp>
        <p:nvSpPr>
          <p:cNvPr id="7" name="TextBox 6">
            <a:extLst>
              <a:ext uri="{FF2B5EF4-FFF2-40B4-BE49-F238E27FC236}">
                <a16:creationId xmlns:a16="http://schemas.microsoft.com/office/drawing/2014/main" id="{1CB63D72-5F1B-48E5-BB71-31EFEBFAF9ED}"/>
              </a:ext>
            </a:extLst>
          </p:cNvPr>
          <p:cNvSpPr txBox="1"/>
          <p:nvPr/>
        </p:nvSpPr>
        <p:spPr>
          <a:xfrm>
            <a:off x="522027" y="1520025"/>
            <a:ext cx="8099946" cy="31700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Training or Quality Forums for MassHealth LTSS Providers: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Trainings: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Continuous Skilled Nursing Training: 7/14/25</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Home Health Agency Applicant Orientation Training: 10/17/2025</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Quality Forums: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Adult Foster Care: 7/30/2025</a:t>
            </a:r>
          </a:p>
        </p:txBody>
      </p:sp>
      <p:sp>
        <p:nvSpPr>
          <p:cNvPr id="2" name="Slide Number Placeholder 1">
            <a:extLst>
              <a:ext uri="{FF2B5EF4-FFF2-40B4-BE49-F238E27FC236}">
                <a16:creationId xmlns:a16="http://schemas.microsoft.com/office/drawing/2014/main" id="{98E5B109-0418-FB13-8E20-8785BA59B940}"/>
              </a:ext>
            </a:extLst>
          </p:cNvPr>
          <p:cNvSpPr>
            <a:spLocks noGrp="1"/>
          </p:cNvSpPr>
          <p:nvPr>
            <p:ph type="sldNum" sz="quarter" idx="12"/>
          </p:nvPr>
        </p:nvSpPr>
        <p:spPr/>
        <p:txBody>
          <a:bodyPr/>
          <a:lstStyle/>
          <a:p>
            <a:pPr>
              <a:defRPr/>
            </a:pPr>
            <a:fld id="{20D403C3-47BC-4C7E-BA49-79840169F64A}" type="slidenum">
              <a:rPr lang="en-US" altLang="en-US" smtClean="0"/>
              <a:pPr>
                <a:defRPr/>
              </a:pPr>
              <a:t>36</a:t>
            </a:fld>
            <a:endParaRPr lang="en-US" altLang="en-US" dirty="0"/>
          </a:p>
        </p:txBody>
      </p:sp>
    </p:spTree>
    <p:custDataLst>
      <p:tags r:id="rId1"/>
    </p:custDataLst>
    <p:extLst>
      <p:ext uri="{BB962C8B-B14F-4D97-AF65-F5344CB8AC3E}">
        <p14:creationId xmlns:p14="http://schemas.microsoft.com/office/powerpoint/2010/main" val="3949139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CAF31-90B1-4EAB-90B0-F6772F5E1CD4}"/>
              </a:ext>
            </a:extLst>
          </p:cNvPr>
          <p:cNvSpPr>
            <a:spLocks noGrp="1"/>
          </p:cNvSpPr>
          <p:nvPr>
            <p:ph type="title"/>
          </p:nvPr>
        </p:nvSpPr>
        <p:spPr>
          <a:xfrm>
            <a:off x="164592" y="304800"/>
            <a:ext cx="8019288" cy="715963"/>
          </a:xfrm>
        </p:spPr>
        <p:txBody>
          <a:bodyPr/>
          <a:lstStyle/>
          <a:p>
            <a:r>
              <a:rPr lang="en-US" dirty="0"/>
              <a:t>LTSS Application &amp; Revalidation Provider Support</a:t>
            </a:r>
          </a:p>
        </p:txBody>
      </p:sp>
      <p:sp>
        <p:nvSpPr>
          <p:cNvPr id="3" name="Slide Number Placeholder 2">
            <a:extLst>
              <a:ext uri="{FF2B5EF4-FFF2-40B4-BE49-F238E27FC236}">
                <a16:creationId xmlns:a16="http://schemas.microsoft.com/office/drawing/2014/main" id="{D8DAD80B-065C-40D3-8AFA-1A7230887E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898989"/>
              </a:solidFill>
              <a:effectLst/>
              <a:uLnTx/>
              <a:uFillTx/>
              <a:latin typeface="Calibri"/>
              <a:ea typeface="MS PGothic" pitchFamily="34" charset="-128"/>
              <a:cs typeface="Arial" charset="0"/>
            </a:endParaRPr>
          </a:p>
        </p:txBody>
      </p:sp>
      <p:sp>
        <p:nvSpPr>
          <p:cNvPr id="7" name="TextBox 6">
            <a:extLst>
              <a:ext uri="{FF2B5EF4-FFF2-40B4-BE49-F238E27FC236}">
                <a16:creationId xmlns:a16="http://schemas.microsoft.com/office/drawing/2014/main" id="{1CB63D72-5F1B-48E5-BB71-31EFEBFAF9ED}"/>
              </a:ext>
            </a:extLst>
          </p:cNvPr>
          <p:cNvSpPr txBox="1"/>
          <p:nvPr/>
        </p:nvSpPr>
        <p:spPr>
          <a:xfrm>
            <a:off x="522027" y="1520025"/>
            <a:ext cx="8099946" cy="4016484"/>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MassHealth LTSS continues to work on the provider experience with applications and revalidations to help with the process and ensure providers have easy access to the resources that will help provide quality care for members.</a:t>
            </a:r>
          </a:p>
          <a:p>
            <a:pPr marL="0" marR="0" lvl="0" indent="0" algn="l" defTabSz="457200" rtl="0" eaLnBrk="1" fontAlgn="auto" latinLnBrk="0" hangingPunct="1">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0" marR="0" lvl="0" indent="0" algn="l" defTabSz="457200" rtl="0" eaLnBrk="1" fontAlgn="auto" latinLnBrk="0" hangingPunct="1">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The following three updates were made recently:</a:t>
            </a:r>
          </a:p>
          <a:p>
            <a:pPr marL="342900" marR="0" lvl="0" indent="-342900" algn="l" defTabSz="914400" rtl="0" eaLnBrk="1" fontAlgn="base" latinLnBrk="0" hangingPunct="1">
              <a:spcBef>
                <a:spcPts val="300"/>
              </a:spcBef>
              <a:spcAft>
                <a:spcPts val="30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Independent Nurse Application includes General Education training in our Learning Center</a:t>
            </a:r>
          </a:p>
          <a:p>
            <a:pPr marL="342900" marR="0" lvl="0" indent="-342900" algn="l" defTabSz="914400" rtl="0" eaLnBrk="1" fontAlgn="base" latinLnBrk="0" hangingPunct="1">
              <a:spcBef>
                <a:spcPts val="300"/>
              </a:spcBef>
              <a:spcAft>
                <a:spcPts val="30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Streamlined revalidations for Group Practices and Therapists </a:t>
            </a:r>
          </a:p>
          <a:p>
            <a:pPr marL="342900" marR="0" lvl="0" indent="-342900" algn="l" defTabSz="914400" rtl="0" eaLnBrk="1" fontAlgn="base" latinLnBrk="0" hangingPunct="1">
              <a:spcBef>
                <a:spcPts val="300"/>
              </a:spcBef>
              <a:spcAft>
                <a:spcPts val="30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Added Fiscal Soundness to HHA, CSN, AFC, &amp; GAFC revalidations to minimize the outreach during the annual requirement</a:t>
            </a:r>
          </a:p>
          <a:p>
            <a:pPr marL="0" marR="0" lvl="0" indent="0" algn="l" defTabSz="457200" rtl="0" eaLnBrk="1" fontAlgn="auto" latinLnBrk="0" hangingPunct="1">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endParaRPr>
          </a:p>
        </p:txBody>
      </p:sp>
    </p:spTree>
    <p:custDataLst>
      <p:tags r:id="rId1"/>
    </p:custDataLst>
    <p:extLst>
      <p:ext uri="{BB962C8B-B14F-4D97-AF65-F5344CB8AC3E}">
        <p14:creationId xmlns:p14="http://schemas.microsoft.com/office/powerpoint/2010/main" val="4263976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FD9EC-2752-9E87-F269-908573578D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884BD34-52E0-6C03-DDCB-979EA36E7C23}"/>
              </a:ext>
            </a:extLst>
          </p:cNvPr>
          <p:cNvSpPr>
            <a:spLocks noGrp="1"/>
          </p:cNvSpPr>
          <p:nvPr>
            <p:ph type="title"/>
          </p:nvPr>
        </p:nvSpPr>
        <p:spPr>
          <a:xfrm>
            <a:off x="164592" y="304800"/>
            <a:ext cx="8019288" cy="715963"/>
          </a:xfrm>
        </p:spPr>
        <p:txBody>
          <a:bodyPr/>
          <a:lstStyle/>
          <a:p>
            <a:r>
              <a:rPr lang="en-US" dirty="0"/>
              <a:t>Independent Nurse Application</a:t>
            </a:r>
          </a:p>
        </p:txBody>
      </p:sp>
      <p:sp>
        <p:nvSpPr>
          <p:cNvPr id="7" name="TextBox 6">
            <a:extLst>
              <a:ext uri="{FF2B5EF4-FFF2-40B4-BE49-F238E27FC236}">
                <a16:creationId xmlns:a16="http://schemas.microsoft.com/office/drawing/2014/main" id="{EC06E985-72ED-FFAF-BCBC-35DFB1F9082D}"/>
              </a:ext>
            </a:extLst>
          </p:cNvPr>
          <p:cNvSpPr txBox="1"/>
          <p:nvPr/>
        </p:nvSpPr>
        <p:spPr>
          <a:xfrm>
            <a:off x="522027" y="1520025"/>
            <a:ext cx="8099946" cy="3785652"/>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To help navigate Independent Nurses to resources that will help them be successful and knowledgeable about record keeping, claims, updates and more we have included the General Education as part of the application process for this application type.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Independent Nurse’s will be notified once the application has been started that they will be receiving a link to access the learning center to complete the General Education course.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Once it is completed, the provider will sign an attestation confirming they have completed the General Education, and their application will be fully processed.</a:t>
            </a:r>
          </a:p>
        </p:txBody>
      </p:sp>
      <p:sp>
        <p:nvSpPr>
          <p:cNvPr id="2" name="Slide Number Placeholder 1">
            <a:extLst>
              <a:ext uri="{FF2B5EF4-FFF2-40B4-BE49-F238E27FC236}">
                <a16:creationId xmlns:a16="http://schemas.microsoft.com/office/drawing/2014/main" id="{9C88D088-CD71-2488-3D44-67BA66C54F8A}"/>
              </a:ext>
            </a:extLst>
          </p:cNvPr>
          <p:cNvSpPr>
            <a:spLocks noGrp="1"/>
          </p:cNvSpPr>
          <p:nvPr>
            <p:ph type="sldNum" sz="quarter" idx="12"/>
          </p:nvPr>
        </p:nvSpPr>
        <p:spPr/>
        <p:txBody>
          <a:bodyPr/>
          <a:lstStyle/>
          <a:p>
            <a:pPr>
              <a:defRPr/>
            </a:pPr>
            <a:fld id="{20D403C3-47BC-4C7E-BA49-79840169F64A}" type="slidenum">
              <a:rPr lang="en-US" altLang="en-US" smtClean="0"/>
              <a:pPr>
                <a:defRPr/>
              </a:pPr>
              <a:t>38</a:t>
            </a:fld>
            <a:endParaRPr lang="en-US" altLang="en-US" dirty="0"/>
          </a:p>
        </p:txBody>
      </p:sp>
    </p:spTree>
    <p:custDataLst>
      <p:tags r:id="rId1"/>
    </p:custDataLst>
    <p:extLst>
      <p:ext uri="{BB962C8B-B14F-4D97-AF65-F5344CB8AC3E}">
        <p14:creationId xmlns:p14="http://schemas.microsoft.com/office/powerpoint/2010/main" val="832893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704AC-DD49-105E-8DB4-484372FA36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9E7E08-6F89-A55D-9CA1-1C884A17A93A}"/>
              </a:ext>
            </a:extLst>
          </p:cNvPr>
          <p:cNvSpPr>
            <a:spLocks noGrp="1"/>
          </p:cNvSpPr>
          <p:nvPr>
            <p:ph type="title"/>
          </p:nvPr>
        </p:nvSpPr>
        <p:spPr>
          <a:xfrm>
            <a:off x="164592" y="304800"/>
            <a:ext cx="7133023" cy="715963"/>
          </a:xfrm>
        </p:spPr>
        <p:txBody>
          <a:bodyPr/>
          <a:lstStyle/>
          <a:p>
            <a:r>
              <a:rPr lang="en-US" dirty="0">
                <a:ea typeface="Calibri" panose="020F0502020204030204" pitchFamily="34" charset="0"/>
                <a:cs typeface="Calibri" panose="020F0502020204030204" pitchFamily="34" charset="0"/>
              </a:rPr>
              <a:t>Independent Nurse Application </a:t>
            </a:r>
            <a:r>
              <a:rPr lang="en-US" sz="3200" dirty="0">
                <a:latin typeface="Calibri" panose="020F0502020204030204" pitchFamily="34" charset="0"/>
                <a:ea typeface="Calibri" panose="020F0502020204030204" pitchFamily="34" charset="0"/>
                <a:cs typeface="Calibri" panose="020F0502020204030204" pitchFamily="34" charset="0"/>
              </a:rPr>
              <a:t>(continued)</a:t>
            </a:r>
          </a:p>
        </p:txBody>
      </p:sp>
      <p:sp>
        <p:nvSpPr>
          <p:cNvPr id="7" name="TextBox 6">
            <a:extLst>
              <a:ext uri="{FF2B5EF4-FFF2-40B4-BE49-F238E27FC236}">
                <a16:creationId xmlns:a16="http://schemas.microsoft.com/office/drawing/2014/main" id="{7BB1322C-8C02-9A6D-78EE-288CA4F627F6}"/>
              </a:ext>
            </a:extLst>
          </p:cNvPr>
          <p:cNvSpPr txBox="1"/>
          <p:nvPr/>
        </p:nvSpPr>
        <p:spPr>
          <a:xfrm>
            <a:off x="522027" y="1520025"/>
            <a:ext cx="8019288" cy="17543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As shown below, they not only have access to the General Education but many other topics that will help them throughout their enrollment with MassHealth.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S PGothic" pitchFamily="34" charset="-128"/>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endParaRPr>
          </a:p>
        </p:txBody>
      </p:sp>
      <p:pic>
        <p:nvPicPr>
          <p:cNvPr id="5" name="Picture 4" descr="Screen shot of Independent Nurse tiles options">
            <a:extLst>
              <a:ext uri="{FF2B5EF4-FFF2-40B4-BE49-F238E27FC236}">
                <a16:creationId xmlns:a16="http://schemas.microsoft.com/office/drawing/2014/main" id="{5D5D2B8F-3599-9CF4-6F5B-50BA67FAFE4C}"/>
              </a:ext>
            </a:extLst>
          </p:cNvPr>
          <p:cNvPicPr>
            <a:picLocks noChangeAspect="1"/>
          </p:cNvPicPr>
          <p:nvPr/>
        </p:nvPicPr>
        <p:blipFill>
          <a:blip r:embed="rId3"/>
          <a:stretch>
            <a:fillRect/>
          </a:stretch>
        </p:blipFill>
        <p:spPr>
          <a:xfrm>
            <a:off x="651424" y="2348984"/>
            <a:ext cx="7661853" cy="4007366"/>
          </a:xfrm>
          <a:prstGeom prst="rect">
            <a:avLst/>
          </a:prstGeom>
        </p:spPr>
      </p:pic>
      <p:sp>
        <p:nvSpPr>
          <p:cNvPr id="8" name="Rectangle 7" descr="Screen short of Topic drop down">
            <a:extLst>
              <a:ext uri="{FF2B5EF4-FFF2-40B4-BE49-F238E27FC236}">
                <a16:creationId xmlns:a16="http://schemas.microsoft.com/office/drawing/2014/main" id="{9F1B5DA6-F157-B000-37CB-258815797F91}"/>
              </a:ext>
            </a:extLst>
          </p:cNvPr>
          <p:cNvSpPr/>
          <p:nvPr/>
        </p:nvSpPr>
        <p:spPr>
          <a:xfrm>
            <a:off x="522027" y="2439493"/>
            <a:ext cx="1915064" cy="24861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Oval 5" descr="Screen shot of Independent Nurse (IN) POSc Claims Submission Training tile">
            <a:extLst>
              <a:ext uri="{FF2B5EF4-FFF2-40B4-BE49-F238E27FC236}">
                <a16:creationId xmlns:a16="http://schemas.microsoft.com/office/drawing/2014/main" id="{A1ECD9AF-1CE0-B384-52D8-0D33C86EDDC6}"/>
              </a:ext>
            </a:extLst>
          </p:cNvPr>
          <p:cNvSpPr/>
          <p:nvPr/>
        </p:nvSpPr>
        <p:spPr>
          <a:xfrm>
            <a:off x="4088920" y="4522030"/>
            <a:ext cx="2346386" cy="203117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98B7D6B1-C7A3-9225-D31F-89781B0B89E4}"/>
              </a:ext>
            </a:extLst>
          </p:cNvPr>
          <p:cNvSpPr>
            <a:spLocks noGrp="1"/>
          </p:cNvSpPr>
          <p:nvPr>
            <p:ph type="sldNum" sz="quarter" idx="12"/>
          </p:nvPr>
        </p:nvSpPr>
        <p:spPr/>
        <p:txBody>
          <a:bodyPr/>
          <a:lstStyle/>
          <a:p>
            <a:pPr>
              <a:defRPr/>
            </a:pPr>
            <a:fld id="{20D403C3-47BC-4C7E-BA49-79840169F64A}" type="slidenum">
              <a:rPr lang="en-US" altLang="en-US" smtClean="0"/>
              <a:pPr>
                <a:defRPr/>
              </a:pPr>
              <a:t>39</a:t>
            </a:fld>
            <a:endParaRPr lang="en-US" altLang="en-US" dirty="0"/>
          </a:p>
        </p:txBody>
      </p:sp>
    </p:spTree>
    <p:custDataLst>
      <p:tags r:id="rId1"/>
    </p:custDataLst>
    <p:extLst>
      <p:ext uri="{BB962C8B-B14F-4D97-AF65-F5344CB8AC3E}">
        <p14:creationId xmlns:p14="http://schemas.microsoft.com/office/powerpoint/2010/main" val="395689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1E34-B0EE-CD89-590D-34F442E8EBA6}"/>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37625D4-7741-0858-4DBC-4972AFD25801}"/>
              </a:ext>
            </a:extLst>
          </p:cNvPr>
          <p:cNvSpPr>
            <a:spLocks noGrp="1"/>
          </p:cNvSpPr>
          <p:nvPr>
            <p:ph idx="1"/>
          </p:nvPr>
        </p:nvSpPr>
        <p:spPr/>
        <p:txBody>
          <a:bodyPr/>
          <a:lstStyle/>
          <a:p>
            <a:pPr marL="0" indent="0">
              <a:buNone/>
            </a:pPr>
            <a:r>
              <a:rPr lang="en-US" sz="2400" dirty="0"/>
              <a:t>On March 20</a:t>
            </a:r>
            <a:r>
              <a:rPr lang="en-US" sz="2400" baseline="30000" dirty="0"/>
              <a:t>th</a:t>
            </a:r>
            <a:r>
              <a:rPr lang="en-US" sz="2400" dirty="0"/>
              <a:t>, 2020, as part of MassHealth’s COVID-19 response, the Executive Office of Health and Human Services suspended referral requirements for MassHealth covered services for the Primary Care Accountable Care Organizations (PCACO) and the Primary Care Clinician (PCC) Plan.</a:t>
            </a:r>
          </a:p>
          <a:p>
            <a:pPr marL="0" indent="0">
              <a:buNone/>
            </a:pPr>
            <a:endParaRPr lang="en-US" sz="2400" dirty="0"/>
          </a:p>
          <a:p>
            <a:pPr marL="0" indent="0">
              <a:buNone/>
            </a:pPr>
            <a:r>
              <a:rPr lang="en-US" sz="2400" dirty="0"/>
              <a:t>As announced in </a:t>
            </a:r>
            <a:r>
              <a:rPr lang="en-US" sz="2400" dirty="0">
                <a:hlinkClick r:id="rId3"/>
              </a:rPr>
              <a:t>All-Provider Bulletin 403</a:t>
            </a:r>
            <a:r>
              <a:rPr lang="en-US" sz="2400" dirty="0"/>
              <a:t>, MassHealth is reinstating referral requirements for date(s) of service on or after August 1</a:t>
            </a:r>
            <a:r>
              <a:rPr lang="en-US" sz="2400" baseline="30000" dirty="0"/>
              <a:t>st</a:t>
            </a:r>
            <a:r>
              <a:rPr lang="en-US" sz="2400" dirty="0"/>
              <a:t>, 2025, for members enrolled in the PCACOs and the PCC Plan.</a:t>
            </a:r>
          </a:p>
          <a:p>
            <a:pPr marL="0" indent="0">
              <a:buNone/>
            </a:pPr>
            <a:endParaRPr lang="en-US" sz="2400" dirty="0"/>
          </a:p>
        </p:txBody>
      </p:sp>
      <p:sp>
        <p:nvSpPr>
          <p:cNvPr id="4" name="Slide Number Placeholder 3">
            <a:extLst>
              <a:ext uri="{FF2B5EF4-FFF2-40B4-BE49-F238E27FC236}">
                <a16:creationId xmlns:a16="http://schemas.microsoft.com/office/drawing/2014/main" id="{10BD8C04-7DAF-7570-B4A4-F8E3280B3F4C}"/>
              </a:ext>
            </a:extLst>
          </p:cNvPr>
          <p:cNvSpPr>
            <a:spLocks noGrp="1"/>
          </p:cNvSpPr>
          <p:nvPr>
            <p:ph type="sldNum" sz="quarter" idx="12"/>
          </p:nvPr>
        </p:nvSpPr>
        <p:spPr/>
        <p:txBody>
          <a:bodyPr/>
          <a:lstStyle/>
          <a:p>
            <a:fld id="{DE65444B-1068-44A4-BD15-C18BEE6A6F80}" type="slidenum">
              <a:rPr lang="en-US" smtClean="0"/>
              <a:t>4</a:t>
            </a:fld>
            <a:endParaRPr lang="en-US" dirty="0"/>
          </a:p>
        </p:txBody>
      </p:sp>
    </p:spTree>
    <p:custDataLst>
      <p:tags r:id="rId1"/>
    </p:custDataLst>
    <p:extLst>
      <p:ext uri="{BB962C8B-B14F-4D97-AF65-F5344CB8AC3E}">
        <p14:creationId xmlns:p14="http://schemas.microsoft.com/office/powerpoint/2010/main" val="3839595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CD1C8-F3B5-004E-C8F7-EC3730F3F24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DCF24D-B420-B11A-0FF7-4F52B7BD900D}"/>
              </a:ext>
            </a:extLst>
          </p:cNvPr>
          <p:cNvSpPr>
            <a:spLocks noGrp="1"/>
          </p:cNvSpPr>
          <p:nvPr>
            <p:ph type="title"/>
          </p:nvPr>
        </p:nvSpPr>
        <p:spPr>
          <a:xfrm>
            <a:off x="164592" y="304800"/>
            <a:ext cx="7431962" cy="785858"/>
          </a:xfrm>
        </p:spPr>
        <p:txBody>
          <a:bodyPr/>
          <a:lstStyle/>
          <a:p>
            <a:r>
              <a:rPr lang="en-US" dirty="0">
                <a:ea typeface="Calibri" panose="020F0502020204030204" pitchFamily="34" charset="0"/>
                <a:cs typeface="Calibri" panose="020F0502020204030204" pitchFamily="34" charset="0"/>
              </a:rPr>
              <a:t>Revalidations for Group Practices &amp; Independent Therapist</a:t>
            </a:r>
          </a:p>
        </p:txBody>
      </p:sp>
      <p:sp>
        <p:nvSpPr>
          <p:cNvPr id="7" name="TextBox 6">
            <a:extLst>
              <a:ext uri="{FF2B5EF4-FFF2-40B4-BE49-F238E27FC236}">
                <a16:creationId xmlns:a16="http://schemas.microsoft.com/office/drawing/2014/main" id="{274C0BFC-CEE8-ECAE-647D-14B9D87E143B}"/>
              </a:ext>
            </a:extLst>
          </p:cNvPr>
          <p:cNvSpPr txBox="1"/>
          <p:nvPr/>
        </p:nvSpPr>
        <p:spPr>
          <a:xfrm>
            <a:off x="522027" y="1520025"/>
            <a:ext cx="7888548" cy="501675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To efficiently complete revalidations for both Group Practices and the Independent Therapist that are associated with them. The LTSS enrollment team has been grouping the facilities and therapist together that are associated with one another and due in the current year.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The Enrollment Team will contact the Credentialing Specialist for the facility with a list of locations and therapists that are due for revalidation.  They will confirm which therapists are still actively working at their facility. If they have left to work elsewhere, an email or phone number will be provided to for MassHealth to get in contact with the therapist for their due revalidation.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Once verification is completed, we will load their revalidations on the LTSS portal for them to complete.  This reduces the outreach by staff to find the therapist or point of contact and has also reduced the time to process the revalidations.  </a:t>
            </a:r>
          </a:p>
        </p:txBody>
      </p:sp>
      <p:sp>
        <p:nvSpPr>
          <p:cNvPr id="2" name="Slide Number Placeholder 1">
            <a:extLst>
              <a:ext uri="{FF2B5EF4-FFF2-40B4-BE49-F238E27FC236}">
                <a16:creationId xmlns:a16="http://schemas.microsoft.com/office/drawing/2014/main" id="{5F765AAC-9C97-8950-43EA-0261DEDB8ACC}"/>
              </a:ext>
            </a:extLst>
          </p:cNvPr>
          <p:cNvSpPr>
            <a:spLocks noGrp="1"/>
          </p:cNvSpPr>
          <p:nvPr>
            <p:ph type="sldNum" sz="quarter" idx="12"/>
          </p:nvPr>
        </p:nvSpPr>
        <p:spPr/>
        <p:txBody>
          <a:bodyPr/>
          <a:lstStyle/>
          <a:p>
            <a:pPr>
              <a:defRPr/>
            </a:pPr>
            <a:fld id="{20D403C3-47BC-4C7E-BA49-79840169F64A}" type="slidenum">
              <a:rPr lang="en-US" altLang="en-US" smtClean="0"/>
              <a:pPr>
                <a:defRPr/>
              </a:pPr>
              <a:t>40</a:t>
            </a:fld>
            <a:endParaRPr lang="en-US" altLang="en-US" dirty="0"/>
          </a:p>
        </p:txBody>
      </p:sp>
    </p:spTree>
    <p:custDataLst>
      <p:tags r:id="rId1"/>
    </p:custDataLst>
    <p:extLst>
      <p:ext uri="{BB962C8B-B14F-4D97-AF65-F5344CB8AC3E}">
        <p14:creationId xmlns:p14="http://schemas.microsoft.com/office/powerpoint/2010/main" val="1257475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2C2C7-6C25-4D08-ABD3-78826DB0C1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4B07DF0-52C5-2EDB-4849-87F03AFFE08F}"/>
              </a:ext>
            </a:extLst>
          </p:cNvPr>
          <p:cNvSpPr>
            <a:spLocks noGrp="1"/>
          </p:cNvSpPr>
          <p:nvPr>
            <p:ph type="title"/>
          </p:nvPr>
        </p:nvSpPr>
        <p:spPr>
          <a:xfrm>
            <a:off x="164592" y="304800"/>
            <a:ext cx="8019288" cy="785858"/>
          </a:xfrm>
        </p:spPr>
        <p:txBody>
          <a:bodyPr/>
          <a:lstStyle/>
          <a:p>
            <a:r>
              <a:rPr lang="en-US" dirty="0">
                <a:ea typeface="Calibri" panose="020F0502020204030204" pitchFamily="34" charset="0"/>
                <a:cs typeface="Calibri" panose="020F0502020204030204" pitchFamily="34" charset="0"/>
              </a:rPr>
              <a:t>Fiscal Soundness </a:t>
            </a:r>
          </a:p>
        </p:txBody>
      </p:sp>
      <p:sp>
        <p:nvSpPr>
          <p:cNvPr id="7" name="TextBox 6">
            <a:extLst>
              <a:ext uri="{FF2B5EF4-FFF2-40B4-BE49-F238E27FC236}">
                <a16:creationId xmlns:a16="http://schemas.microsoft.com/office/drawing/2014/main" id="{3C3FA88F-A7AB-87E8-47EF-0E5A4EDF5483}"/>
              </a:ext>
            </a:extLst>
          </p:cNvPr>
          <p:cNvSpPr txBox="1"/>
          <p:nvPr/>
        </p:nvSpPr>
        <p:spPr>
          <a:xfrm>
            <a:off x="522027" y="1366163"/>
            <a:ext cx="8099946" cy="5355312"/>
          </a:xfrm>
          <a:prstGeom prst="rect">
            <a:avLst/>
          </a:prstGeom>
          <a:noFill/>
        </p:spPr>
        <p:txBody>
          <a:bodyPr wrap="square">
            <a:spAutoFit/>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MassHealth requires Adult Foster Care, Group Adult Foster Care, Home Health Agencies, and Continuous Skilled Nursing providers have to submit </a:t>
            </a:r>
            <a:r>
              <a:rPr kumimoji="0" lang="en-US"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annually</a:t>
            </a: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a statement of fiscal soundness attesting to the financial viability of the agency. </a:t>
            </a: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All Adult Foster Care Providers and Group Adult Foster Care providers must </a:t>
            </a:r>
            <a:r>
              <a:rPr kumimoji="0" lang="en-US"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complete</a:t>
            </a: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a Statement of Fiscal Soundness Attestation at </a:t>
            </a:r>
            <a:r>
              <a:rPr kumimoji="0" lang="en-US"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time of enrollment</a:t>
            </a: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a:t>
            </a:r>
            <a:r>
              <a:rPr kumimoji="0" lang="en-US"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by October 1st </a:t>
            </a: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of each year, or during their revalidation.</a:t>
            </a: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All Home Health Agency and Continuous Skilled Nursing providers must </a:t>
            </a:r>
            <a:r>
              <a:rPr kumimoji="0" lang="en-US"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complete</a:t>
            </a: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a Statement of Fiscal Soundness Attestation at </a:t>
            </a:r>
            <a:r>
              <a:rPr kumimoji="0" lang="en-US"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time of enrollment</a:t>
            </a: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a:t>
            </a:r>
            <a:r>
              <a:rPr kumimoji="0" lang="en-US"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by May 31st </a:t>
            </a: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of each year, or during their revalidation.</a:t>
            </a: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Again, to reduce the multiple outreaches to providers to submit in a timely manner, LTSS now includes the Fiscal Soundness form for providers that are due during their revalidation within 6 months of the due date for the Fiscal Soundness.</a:t>
            </a: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This has reduced the outreach to notify and remind providers to login and complete the required form by phone, email, and mail.</a:t>
            </a:r>
            <a:endParaRPr kumimoji="0" lang="en-US" b="0" i="0" u="none" strike="noStrike" kern="1200" cap="none" spc="0" normalizeH="0" baseline="0" noProof="0" dirty="0">
              <a:ln>
                <a:noFill/>
              </a:ln>
              <a:solidFill>
                <a:prstClr val="black"/>
              </a:solidFill>
              <a:effectLst/>
              <a:uLnTx/>
              <a:uFillTx/>
              <a:ea typeface="MS PGothic" pitchFamily="34" charset="-128"/>
              <a:cs typeface="Arial" charset="0"/>
            </a:endParaRPr>
          </a:p>
        </p:txBody>
      </p:sp>
      <p:sp>
        <p:nvSpPr>
          <p:cNvPr id="2" name="Slide Number Placeholder 1">
            <a:extLst>
              <a:ext uri="{FF2B5EF4-FFF2-40B4-BE49-F238E27FC236}">
                <a16:creationId xmlns:a16="http://schemas.microsoft.com/office/drawing/2014/main" id="{DEE45688-38D3-73CE-718F-90BCA283910C}"/>
              </a:ext>
            </a:extLst>
          </p:cNvPr>
          <p:cNvSpPr>
            <a:spLocks noGrp="1"/>
          </p:cNvSpPr>
          <p:nvPr>
            <p:ph type="sldNum" sz="quarter" idx="12"/>
          </p:nvPr>
        </p:nvSpPr>
        <p:spPr/>
        <p:txBody>
          <a:bodyPr/>
          <a:lstStyle/>
          <a:p>
            <a:pPr>
              <a:defRPr/>
            </a:pPr>
            <a:fld id="{20D403C3-47BC-4C7E-BA49-79840169F64A}" type="slidenum">
              <a:rPr lang="en-US" altLang="en-US" smtClean="0"/>
              <a:pPr>
                <a:defRPr/>
              </a:pPr>
              <a:t>41</a:t>
            </a:fld>
            <a:endParaRPr lang="en-US" altLang="en-US" dirty="0"/>
          </a:p>
        </p:txBody>
      </p:sp>
    </p:spTree>
    <p:custDataLst>
      <p:tags r:id="rId1"/>
    </p:custDataLst>
    <p:extLst>
      <p:ext uri="{BB962C8B-B14F-4D97-AF65-F5344CB8AC3E}">
        <p14:creationId xmlns:p14="http://schemas.microsoft.com/office/powerpoint/2010/main" val="2284297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025F77-F1FE-FBF4-A432-60282658AC6D}"/>
              </a:ext>
            </a:extLst>
          </p:cNvPr>
          <p:cNvSpPr>
            <a:spLocks noGrp="1"/>
          </p:cNvSpPr>
          <p:nvPr>
            <p:ph type="title"/>
          </p:nvPr>
        </p:nvSpPr>
        <p:spPr>
          <a:xfrm>
            <a:off x="1295400" y="2235517"/>
            <a:ext cx="6553199" cy="2386965"/>
          </a:xfrm>
        </p:spPr>
        <p:txBody>
          <a:bodyPr/>
          <a:lstStyle/>
          <a:p>
            <a:pPr algn="ctr" defTabSz="457200" fontAlgn="auto">
              <a:spcBef>
                <a:spcPts val="0"/>
              </a:spcBef>
              <a:spcAft>
                <a:spcPts val="0"/>
              </a:spcAft>
              <a:tabLst>
                <a:tab pos="220980" algn="l"/>
                <a:tab pos="457200" algn="l"/>
              </a:tabLst>
              <a:defRPr/>
            </a:pPr>
            <a:r>
              <a:rPr lang="en-US" sz="3200" b="1" dirty="0">
                <a:solidFill>
                  <a:srgbClr val="002060"/>
                </a:solidFill>
                <a:ea typeface="Calibri"/>
                <a:cs typeface="Times New Roman"/>
              </a:rPr>
              <a:t>POSC </a:t>
            </a:r>
            <a:r>
              <a:rPr lang="en-US" sz="3200" dirty="0">
                <a:ea typeface="Calibri"/>
                <a:cs typeface="Times New Roman"/>
              </a:rPr>
              <a:t>Functionality</a:t>
            </a:r>
            <a:r>
              <a:rPr lang="en-US" sz="3200" b="1" dirty="0">
                <a:solidFill>
                  <a:srgbClr val="002060"/>
                </a:solidFill>
                <a:ea typeface="Calibri"/>
                <a:cs typeface="Times New Roman"/>
              </a:rPr>
              <a:t> Updates</a:t>
            </a:r>
            <a:br>
              <a:rPr lang="en-US" sz="3200" b="1" dirty="0">
                <a:ea typeface="Calibri" panose="020F0502020204030204" pitchFamily="34" charset="0"/>
                <a:cs typeface="Times New Roman" panose="02020603050405020304" pitchFamily="18" charset="0"/>
              </a:rPr>
            </a:br>
            <a:br>
              <a:rPr lang="en-US" sz="3200" b="1" dirty="0">
                <a:ea typeface="Calibri" panose="020F0502020204030204" pitchFamily="34" charset="0"/>
                <a:cs typeface="Times New Roman" panose="02020603050405020304" pitchFamily="18" charset="0"/>
              </a:rPr>
            </a:br>
            <a:r>
              <a:rPr lang="en-US" sz="2400" b="0" dirty="0">
                <a:ea typeface="Calibri"/>
                <a:cs typeface="Calibri"/>
              </a:rPr>
              <a:t>Michael Gilleran, Sr. Provider Relations Specialist, MassHealth Business Support Service</a:t>
            </a:r>
            <a:endParaRPr lang="en-US" sz="2400" b="0" dirty="0">
              <a:solidFill>
                <a:srgbClr val="002060"/>
              </a:solidFill>
              <a:ea typeface="Calibri"/>
              <a:cs typeface="Calibri"/>
            </a:endParaRPr>
          </a:p>
        </p:txBody>
      </p:sp>
      <p:sp>
        <p:nvSpPr>
          <p:cNvPr id="2" name="Slide Number Placeholder 1">
            <a:extLst>
              <a:ext uri="{FF2B5EF4-FFF2-40B4-BE49-F238E27FC236}">
                <a16:creationId xmlns:a16="http://schemas.microsoft.com/office/drawing/2014/main" id="{B633A2ED-6353-8C8C-6A58-916BCC74A3E5}"/>
              </a:ext>
            </a:extLst>
          </p:cNvPr>
          <p:cNvSpPr>
            <a:spLocks noGrp="1"/>
          </p:cNvSpPr>
          <p:nvPr>
            <p:ph type="sldNum" sz="quarter" idx="12"/>
          </p:nvPr>
        </p:nvSpPr>
        <p:spPr/>
        <p:txBody>
          <a:bodyPr/>
          <a:lstStyle/>
          <a:p>
            <a:pPr>
              <a:defRPr/>
            </a:pPr>
            <a:fld id="{EAADC162-776C-4996-B2F6-7720B30F3999}" type="slidenum">
              <a:rPr lang="en-US" altLang="en-US" smtClean="0"/>
              <a:pPr>
                <a:defRPr/>
              </a:pPr>
              <a:t>42</a:t>
            </a:fld>
            <a:endParaRPr lang="en-US" altLang="en-US" dirty="0"/>
          </a:p>
        </p:txBody>
      </p:sp>
    </p:spTree>
    <p:custDataLst>
      <p:tags r:id="rId1"/>
    </p:custDataLst>
    <p:extLst>
      <p:ext uri="{BB962C8B-B14F-4D97-AF65-F5344CB8AC3E}">
        <p14:creationId xmlns:p14="http://schemas.microsoft.com/office/powerpoint/2010/main" val="3492080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6136-7FCF-3559-EAF4-74E2B87069F3}"/>
              </a:ext>
            </a:extLst>
          </p:cNvPr>
          <p:cNvSpPr>
            <a:spLocks noGrp="1"/>
          </p:cNvSpPr>
          <p:nvPr>
            <p:ph type="title"/>
          </p:nvPr>
        </p:nvSpPr>
        <p:spPr>
          <a:xfrm>
            <a:off x="457200" y="406332"/>
            <a:ext cx="7271238" cy="715963"/>
          </a:xfrm>
        </p:spPr>
        <p:txBody>
          <a:bodyPr/>
          <a:lstStyle/>
          <a:p>
            <a:r>
              <a:rPr lang="en-US" dirty="0"/>
              <a:t>Upcoming Updates – September 2025</a:t>
            </a:r>
          </a:p>
        </p:txBody>
      </p:sp>
      <p:sp>
        <p:nvSpPr>
          <p:cNvPr id="3" name="Content Placeholder 2">
            <a:extLst>
              <a:ext uri="{FF2B5EF4-FFF2-40B4-BE49-F238E27FC236}">
                <a16:creationId xmlns:a16="http://schemas.microsoft.com/office/drawing/2014/main" id="{91D1B761-F527-391D-5A18-ADAEA1714C34}"/>
              </a:ext>
            </a:extLst>
          </p:cNvPr>
          <p:cNvSpPr>
            <a:spLocks noGrp="1"/>
          </p:cNvSpPr>
          <p:nvPr>
            <p:ph idx="1"/>
          </p:nvPr>
        </p:nvSpPr>
        <p:spPr>
          <a:xfrm>
            <a:off x="457200" y="1425575"/>
            <a:ext cx="8229600" cy="5086679"/>
          </a:xfrm>
        </p:spPr>
        <p:txBody>
          <a:bodyPr/>
          <a:lstStyle/>
          <a:p>
            <a:pPr marL="0" indent="0">
              <a:buNone/>
            </a:pPr>
            <a:r>
              <a:rPr lang="en-US" sz="2000" dirty="0">
                <a:ea typeface="Calibri"/>
                <a:cs typeface="Calibri"/>
              </a:rPr>
              <a:t>MassHealth will be updating Primary User functionality to give providers the following capabilities:</a:t>
            </a:r>
          </a:p>
          <a:p>
            <a:r>
              <a:rPr lang="en-US" sz="2000" dirty="0">
                <a:ea typeface="Calibri"/>
                <a:cs typeface="Calibri"/>
              </a:rPr>
              <a:t>View dates for Subordinate Users</a:t>
            </a:r>
          </a:p>
          <a:p>
            <a:pPr lvl="1"/>
            <a:r>
              <a:rPr lang="en-US" sz="2000" dirty="0">
                <a:ea typeface="Calibri"/>
                <a:cs typeface="Calibri"/>
              </a:rPr>
              <a:t>User account creation date</a:t>
            </a:r>
          </a:p>
          <a:p>
            <a:pPr lvl="1"/>
            <a:r>
              <a:rPr lang="en-US" sz="2000" dirty="0">
                <a:ea typeface="Calibri"/>
                <a:cs typeface="Calibri"/>
              </a:rPr>
              <a:t>Linked date (date PID/SL access granted)</a:t>
            </a:r>
          </a:p>
          <a:p>
            <a:pPr lvl="1"/>
            <a:r>
              <a:rPr lang="en-US" sz="2000" dirty="0">
                <a:ea typeface="Calibri"/>
                <a:cs typeface="Calibri"/>
              </a:rPr>
              <a:t>End date (date PID/SL access removed)</a:t>
            </a:r>
          </a:p>
          <a:p>
            <a:pPr>
              <a:buClr>
                <a:srgbClr val="31859C"/>
              </a:buClr>
              <a:buFont typeface="Arial"/>
              <a:buChar char="•"/>
            </a:pPr>
            <a:r>
              <a:rPr lang="en-US" sz="2000" dirty="0">
                <a:ea typeface="Calibri"/>
                <a:cs typeface="Calibri"/>
              </a:rPr>
              <a:t>Generate a report that identifies all users for a given PID/SL</a:t>
            </a:r>
          </a:p>
          <a:p>
            <a:pPr>
              <a:buClr>
                <a:srgbClr val="31859C"/>
              </a:buClr>
              <a:buFont typeface="Arial"/>
              <a:buChar char="•"/>
            </a:pPr>
            <a:endParaRPr lang="en-US" sz="2000" dirty="0">
              <a:ea typeface="Calibri"/>
              <a:cs typeface="Calibri"/>
            </a:endParaRPr>
          </a:p>
          <a:p>
            <a:pPr>
              <a:buNone/>
            </a:pPr>
            <a:r>
              <a:rPr lang="en-US" sz="2000" dirty="0">
                <a:ea typeface="Calibri"/>
                <a:cs typeface="Calibri"/>
              </a:rPr>
              <a:t>All POSC Users will have the ability to view the following information upon sign in:</a:t>
            </a:r>
          </a:p>
          <a:p>
            <a:pPr>
              <a:buClr>
                <a:srgbClr val="31859C"/>
              </a:buClr>
            </a:pPr>
            <a:r>
              <a:rPr lang="en-US" sz="2000" dirty="0">
                <a:ea typeface="Calibri"/>
                <a:cs typeface="Calibri"/>
              </a:rPr>
              <a:t>View POSC role descriptions</a:t>
            </a:r>
          </a:p>
          <a:p>
            <a:r>
              <a:rPr lang="en-US" sz="2000" dirty="0">
                <a:ea typeface="Calibri"/>
                <a:cs typeface="Calibri"/>
              </a:rPr>
              <a:t>View the primary user associated with a PID/SL</a:t>
            </a:r>
          </a:p>
          <a:p>
            <a:pPr>
              <a:buClr>
                <a:srgbClr val="31859C"/>
              </a:buClr>
            </a:pPr>
            <a:r>
              <a:rPr lang="en-US" sz="2000" dirty="0">
                <a:ea typeface="Calibri"/>
                <a:cs typeface="Calibri"/>
              </a:rPr>
              <a:t>Dynamic Search capability</a:t>
            </a:r>
          </a:p>
          <a:p>
            <a:pPr>
              <a:buClr>
                <a:srgbClr val="4BACC6">
                  <a:lumMod val="75000"/>
                </a:srgbClr>
              </a:buClr>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A3C428B-890D-0B47-1872-69DF0D592BB3}"/>
              </a:ext>
            </a:extLst>
          </p:cNvPr>
          <p:cNvSpPr>
            <a:spLocks noGrp="1"/>
          </p:cNvSpPr>
          <p:nvPr>
            <p:ph type="sldNum" sz="quarter" idx="12"/>
          </p:nvPr>
        </p:nvSpPr>
        <p:spPr/>
        <p:txBody>
          <a:bodyPr/>
          <a:lstStyle/>
          <a:p>
            <a:pPr>
              <a:defRPr/>
            </a:pPr>
            <a:fld id="{D7C3FE04-E715-46F6-B07D-5A234E157AC3}" type="slidenum">
              <a:rPr lang="en-US" altLang="en-US" smtClean="0"/>
              <a:pPr>
                <a:defRPr/>
              </a:pPr>
              <a:t>43</a:t>
            </a:fld>
            <a:endParaRPr lang="en-US" altLang="en-US" dirty="0"/>
          </a:p>
        </p:txBody>
      </p:sp>
    </p:spTree>
    <p:custDataLst>
      <p:tags r:id="rId1"/>
    </p:custDataLst>
    <p:extLst>
      <p:ext uri="{BB962C8B-B14F-4D97-AF65-F5344CB8AC3E}">
        <p14:creationId xmlns:p14="http://schemas.microsoft.com/office/powerpoint/2010/main" val="1271266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297D21-15ED-AA26-25F8-518FAB206C34}"/>
              </a:ext>
            </a:extLst>
          </p:cNvPr>
          <p:cNvSpPr>
            <a:spLocks noGrp="1"/>
          </p:cNvSpPr>
          <p:nvPr>
            <p:ph type="title"/>
          </p:nvPr>
        </p:nvSpPr>
        <p:spPr>
          <a:xfrm>
            <a:off x="685800" y="2697884"/>
            <a:ext cx="7772400" cy="2388222"/>
          </a:xfrm>
        </p:spPr>
        <p:txBody>
          <a:bodyPr/>
          <a:lstStyle/>
          <a:p>
            <a:pPr algn="ctr"/>
            <a:r>
              <a:rPr lang="en-US" sz="3200" cap="none" dirty="0">
                <a:latin typeface="Calibri" panose="020F0502020204030204" pitchFamily="34" charset="0"/>
                <a:ea typeface="Calibri" panose="020F0502020204030204" pitchFamily="34" charset="0"/>
                <a:cs typeface="Calibri" panose="020F0502020204030204" pitchFamily="34" charset="0"/>
              </a:rPr>
              <a:t>POSC Home Page Refresh</a:t>
            </a:r>
            <a:br>
              <a:rPr lang="en-US" sz="3600" cap="none" dirty="0">
                <a:latin typeface="Calibri" panose="020F0502020204030204" pitchFamily="34" charset="0"/>
                <a:ea typeface="Calibri" panose="020F0502020204030204" pitchFamily="34" charset="0"/>
                <a:cs typeface="Calibri" panose="020F0502020204030204" pitchFamily="34" charset="0"/>
              </a:rPr>
            </a:br>
            <a:br>
              <a:rPr lang="en-US" sz="3600" cap="none" dirty="0">
                <a:latin typeface="Calibri" panose="020F0502020204030204" pitchFamily="34" charset="0"/>
                <a:ea typeface="Calibri" panose="020F0502020204030204" pitchFamily="34" charset="0"/>
                <a:cs typeface="Calibri" panose="020F0502020204030204" pitchFamily="34" charset="0"/>
              </a:rPr>
            </a:b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Michael Gilleran, Sr. Provider Relations Specialist, MassHealth Business Support Services</a:t>
            </a:r>
            <a:br>
              <a:rPr lang="en-US" sz="3600" cap="none" dirty="0">
                <a:latin typeface="Calibri" panose="020F0502020204030204" pitchFamily="34" charset="0"/>
                <a:ea typeface="Calibri" panose="020F0502020204030204" pitchFamily="34" charset="0"/>
                <a:cs typeface="Calibri" panose="020F0502020204030204" pitchFamily="34" charset="0"/>
              </a:rPr>
            </a:br>
            <a:endParaRPr lang="en-US" sz="3600" cap="none"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83B578F-0186-345D-BD38-0F2591D00F64}"/>
              </a:ext>
            </a:extLst>
          </p:cNvPr>
          <p:cNvSpPr>
            <a:spLocks noGrp="1"/>
          </p:cNvSpPr>
          <p:nvPr>
            <p:ph type="sldNum" sz="quarter" idx="12"/>
          </p:nvPr>
        </p:nvSpPr>
        <p:spPr/>
        <p:txBody>
          <a:bodyPr/>
          <a:lstStyle/>
          <a:p>
            <a:pPr>
              <a:defRPr/>
            </a:pPr>
            <a:fld id="{23C09D53-7AEC-4C3D-B4B0-764829EA3DA3}" type="slidenum">
              <a:rPr lang="en-US" smtClean="0"/>
              <a:pPr>
                <a:defRPr/>
              </a:pPr>
              <a:t>44</a:t>
            </a:fld>
            <a:endParaRPr lang="en-US" dirty="0"/>
          </a:p>
        </p:txBody>
      </p:sp>
    </p:spTree>
    <p:custDataLst>
      <p:tags r:id="rId1"/>
    </p:custDataLst>
    <p:extLst>
      <p:ext uri="{BB962C8B-B14F-4D97-AF65-F5344CB8AC3E}">
        <p14:creationId xmlns:p14="http://schemas.microsoft.com/office/powerpoint/2010/main" val="1255846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688899-395F-15BC-BA07-49DA9DEFE1F5}"/>
              </a:ext>
            </a:extLst>
          </p:cNvPr>
          <p:cNvSpPr>
            <a:spLocks noGrp="1"/>
          </p:cNvSpPr>
          <p:nvPr>
            <p:ph type="title"/>
          </p:nvPr>
        </p:nvSpPr>
        <p:spPr>
          <a:xfrm>
            <a:off x="457199" y="304800"/>
            <a:ext cx="7142673" cy="715963"/>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POSC Home Page Modernization</a:t>
            </a:r>
          </a:p>
        </p:txBody>
      </p:sp>
      <p:sp>
        <p:nvSpPr>
          <p:cNvPr id="4" name="TextBox 3">
            <a:extLst>
              <a:ext uri="{FF2B5EF4-FFF2-40B4-BE49-F238E27FC236}">
                <a16:creationId xmlns:a16="http://schemas.microsoft.com/office/drawing/2014/main" id="{BEF315E6-7764-D379-5BE8-82715545339B}"/>
              </a:ext>
            </a:extLst>
          </p:cNvPr>
          <p:cNvSpPr txBox="1"/>
          <p:nvPr/>
        </p:nvSpPr>
        <p:spPr>
          <a:xfrm>
            <a:off x="648032" y="1869915"/>
            <a:ext cx="8038768" cy="2616101"/>
          </a:xfrm>
          <a:prstGeom prst="rect">
            <a:avLst/>
          </a:prstGeom>
          <a:noFill/>
        </p:spPr>
        <p:txBody>
          <a:bodyPr wrap="square" lIns="91440" tIns="45720" rIns="91440" bIns="45720" rtlCol="0" anchor="t">
            <a:spAutoFit/>
          </a:bodyPr>
          <a:lstStyle/>
          <a:p>
            <a:pPr defTabSz="914400">
              <a:defRPr/>
            </a:pP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MassHealth recently </a:t>
            </a:r>
            <a:r>
              <a:rPr lang="en-US" sz="2400" dirty="0">
                <a:latin typeface="Calibri" panose="020F0502020204030204" pitchFamily="34" charset="0"/>
                <a:ea typeface="Calibri" panose="020F0502020204030204" pitchFamily="34" charset="0"/>
                <a:cs typeface="Calibri" panose="020F0502020204030204" pitchFamily="34" charset="0"/>
              </a:rPr>
              <a:t>implemented its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POSC homepage </a:t>
            </a:r>
            <a:r>
              <a:rPr lang="en-US" sz="2400" dirty="0">
                <a:latin typeface="Calibri" panose="020F0502020204030204" pitchFamily="34" charset="0"/>
                <a:ea typeface="Calibri" panose="020F0502020204030204" pitchFamily="34" charset="0"/>
                <a:cs typeface="Calibri" panose="020F0502020204030204" pitchFamily="34" charset="0"/>
              </a:rPr>
              <a:t>refresh on June 29, 2025.  The updates enhanced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both the appearance and functionality of the Provider Online Service Center (POSC). These improvements </a:t>
            </a:r>
            <a:r>
              <a:rPr lang="en-US" sz="2400" dirty="0">
                <a:latin typeface="Calibri" panose="020F0502020204030204" pitchFamily="34" charset="0"/>
                <a:ea typeface="Calibri" panose="020F0502020204030204" pitchFamily="34" charset="0"/>
                <a:cs typeface="Calibri" panose="020F0502020204030204" pitchFamily="34" charset="0"/>
              </a:rPr>
              <a:t>included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changes to both the pre-login and post-login experience, as well as the message displayed when a user requests an unauthorized service.</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a:lnSpc>
                <a:spcPct val="100000"/>
              </a:lnSpc>
              <a:spcBef>
                <a:spcPct val="0"/>
              </a:spcBef>
              <a:spcAft>
                <a:spcPct val="0"/>
              </a:spcAft>
              <a:buClrTx/>
              <a:buSzTx/>
              <a:buFontTx/>
              <a:buNone/>
              <a:tabLst/>
              <a:defRPr/>
            </a:pPr>
            <a:endParaRPr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F7A0A00B-4C1E-063E-42E9-4803F9BF681E}"/>
              </a:ext>
            </a:extLst>
          </p:cNvPr>
          <p:cNvSpPr>
            <a:spLocks noGrp="1"/>
          </p:cNvSpPr>
          <p:nvPr>
            <p:ph type="sldNum" sz="quarter" idx="12"/>
          </p:nvPr>
        </p:nvSpPr>
        <p:spPr/>
        <p:txBody>
          <a:bodyPr/>
          <a:lstStyle/>
          <a:p>
            <a:pPr>
              <a:defRPr/>
            </a:pPr>
            <a:fld id="{B543FC28-71BB-4923-9EC4-7D01669BF51C}" type="slidenum">
              <a:rPr lang="en-US" smtClean="0"/>
              <a:pPr>
                <a:defRPr/>
              </a:pPr>
              <a:t>45</a:t>
            </a:fld>
            <a:endParaRPr lang="en-US" dirty="0"/>
          </a:p>
        </p:txBody>
      </p:sp>
    </p:spTree>
    <p:custDataLst>
      <p:tags r:id="rId1"/>
    </p:custDataLst>
    <p:extLst>
      <p:ext uri="{BB962C8B-B14F-4D97-AF65-F5344CB8AC3E}">
        <p14:creationId xmlns:p14="http://schemas.microsoft.com/office/powerpoint/2010/main" val="3954765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DCEF32-3498-2E03-FD3F-4BD2D44BA7C7}"/>
              </a:ext>
            </a:extLst>
          </p:cNvPr>
          <p:cNvSpPr>
            <a:spLocks noGrp="1"/>
          </p:cNvSpPr>
          <p:nvPr>
            <p:ph type="title"/>
          </p:nvPr>
        </p:nvSpPr>
        <p:spPr>
          <a:xfrm>
            <a:off x="457200" y="304800"/>
            <a:ext cx="7192108" cy="715963"/>
          </a:xfrm>
        </p:spPr>
        <p:txBody>
          <a:bodyPr/>
          <a:lstStyle/>
          <a:p>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POSC Home Page Modernization: Pre-Login Page </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(continued)</a:t>
            </a:r>
            <a:endParaRPr lang="en-US" sz="3200" dirty="0"/>
          </a:p>
        </p:txBody>
      </p:sp>
      <p:sp>
        <p:nvSpPr>
          <p:cNvPr id="10" name="Content Placeholder 9">
            <a:extLst>
              <a:ext uri="{FF2B5EF4-FFF2-40B4-BE49-F238E27FC236}">
                <a16:creationId xmlns:a16="http://schemas.microsoft.com/office/drawing/2014/main" id="{1853AA51-CFD0-7493-4CB0-FF8357A7A9F2}"/>
              </a:ext>
            </a:extLst>
          </p:cNvPr>
          <p:cNvSpPr>
            <a:spLocks noGrp="1"/>
          </p:cNvSpPr>
          <p:nvPr>
            <p:ph sz="half" idx="1"/>
          </p:nvPr>
        </p:nvSpPr>
        <p:spPr>
          <a:xfrm>
            <a:off x="457200" y="1881262"/>
            <a:ext cx="4038600" cy="3963837"/>
          </a:xfrm>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solidFill>
                <a:effectLst/>
                <a:uLnTx/>
                <a:uFillTx/>
                <a:latin typeface="Calibri" panose="020F0502020204030204" pitchFamily="34" charset="0"/>
                <a:ea typeface="Calibri" panose="020F0502020204030204" pitchFamily="34" charset="0"/>
                <a:cs typeface="Calibri" panose="020F0502020204030204" pitchFamily="34" charset="0"/>
              </a:rPr>
              <a:t>More white space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141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solidFill>
                <a:effectLst/>
                <a:uLnTx/>
                <a:uFillTx/>
                <a:latin typeface="Calibri" panose="020F0502020204030204" pitchFamily="34" charset="0"/>
                <a:ea typeface="Calibri" panose="020F0502020204030204" pitchFamily="34" charset="0"/>
                <a:cs typeface="Calibri" panose="020F0502020204030204" pitchFamily="34" charset="0"/>
              </a:rPr>
              <a:t>Banner alerts at the top of the page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141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solidFill>
                <a:effectLst/>
                <a:uLnTx/>
                <a:uFillTx/>
                <a:latin typeface="Calibri" panose="020F0502020204030204" pitchFamily="34" charset="0"/>
                <a:ea typeface="Calibri" panose="020F0502020204030204" pitchFamily="34" charset="0"/>
                <a:cs typeface="Calibri" panose="020F0502020204030204" pitchFamily="34" charset="0"/>
              </a:rPr>
              <a:t>“Login” button placed more prominently on the page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141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Pre-login Services available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141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solidFill>
                <a:effectLst/>
                <a:uLnTx/>
                <a:uFillTx/>
                <a:latin typeface="Calibri" panose="020F0502020204030204" pitchFamily="34" charset="0"/>
                <a:ea typeface="Calibri" panose="020F0502020204030204" pitchFamily="34" charset="0"/>
                <a:cs typeface="Calibri" panose="020F0502020204030204" pitchFamily="34" charset="0"/>
              </a:rPr>
              <a:t>“View Broadcast Messages” button added</a:t>
            </a:r>
          </a:p>
        </p:txBody>
      </p:sp>
      <p:pic>
        <p:nvPicPr>
          <p:cNvPr id="11" name="Content Placeholder 8" descr="Screen shot of POSC home Page Modernization: Pre-Login page">
            <a:extLst>
              <a:ext uri="{FF2B5EF4-FFF2-40B4-BE49-F238E27FC236}">
                <a16:creationId xmlns:a16="http://schemas.microsoft.com/office/drawing/2014/main" id="{AE8B54B1-7A86-6930-235C-469394351AA5}"/>
              </a:ext>
            </a:extLst>
          </p:cNvPr>
          <p:cNvPicPr>
            <a:picLocks noGrp="1" noChangeAspect="1"/>
          </p:cNvPicPr>
          <p:nvPr>
            <p:ph sz="half" idx="2"/>
          </p:nvPr>
        </p:nvPicPr>
        <p:blipFill>
          <a:blip r:embed="rId3"/>
          <a:stretch>
            <a:fillRect/>
          </a:stretch>
        </p:blipFill>
        <p:spPr>
          <a:xfrm>
            <a:off x="5106914" y="1600200"/>
            <a:ext cx="3121171" cy="4525963"/>
          </a:xfrm>
        </p:spPr>
      </p:pic>
      <p:sp>
        <p:nvSpPr>
          <p:cNvPr id="2" name="Slide Number Placeholder 1">
            <a:extLst>
              <a:ext uri="{FF2B5EF4-FFF2-40B4-BE49-F238E27FC236}">
                <a16:creationId xmlns:a16="http://schemas.microsoft.com/office/drawing/2014/main" id="{13C7D7C5-2512-2DC4-1CA9-1334029F1259}"/>
              </a:ext>
            </a:extLst>
          </p:cNvPr>
          <p:cNvSpPr>
            <a:spLocks noGrp="1"/>
          </p:cNvSpPr>
          <p:nvPr>
            <p:ph type="sldNum" sz="quarter" idx="12"/>
          </p:nvPr>
        </p:nvSpPr>
        <p:spPr/>
        <p:txBody>
          <a:bodyPr/>
          <a:lstStyle/>
          <a:p>
            <a:pPr>
              <a:defRPr/>
            </a:pPr>
            <a:fld id="{EEEDA35D-121F-4BCE-A2B8-5BDD75225AF7}" type="slidenum">
              <a:rPr lang="en-US" smtClean="0"/>
              <a:pPr>
                <a:defRPr/>
              </a:pPr>
              <a:t>46</a:t>
            </a:fld>
            <a:endParaRPr lang="en-US" dirty="0"/>
          </a:p>
        </p:txBody>
      </p:sp>
    </p:spTree>
    <p:custDataLst>
      <p:tags r:id="rId1"/>
    </p:custDataLst>
    <p:extLst>
      <p:ext uri="{BB962C8B-B14F-4D97-AF65-F5344CB8AC3E}">
        <p14:creationId xmlns:p14="http://schemas.microsoft.com/office/powerpoint/2010/main" val="1919984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C372FD-8B1C-C06C-DF7C-BE025A23E56A}"/>
              </a:ext>
            </a:extLst>
          </p:cNvPr>
          <p:cNvSpPr>
            <a:spLocks noGrp="1"/>
          </p:cNvSpPr>
          <p:nvPr>
            <p:ph type="title"/>
          </p:nvPr>
        </p:nvSpPr>
        <p:spPr>
          <a:xfrm>
            <a:off x="457199" y="304800"/>
            <a:ext cx="7121769" cy="715963"/>
          </a:xfrm>
        </p:spPr>
        <p:txBody>
          <a:bodyPr/>
          <a:lstStyle/>
          <a:p>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POSC Home Page Modernization: Post Login Page</a:t>
            </a:r>
            <a:endParaRPr lang="en-US" sz="4000" dirty="0"/>
          </a:p>
        </p:txBody>
      </p:sp>
      <p:sp>
        <p:nvSpPr>
          <p:cNvPr id="11" name="Content Placeholder 10">
            <a:extLst>
              <a:ext uri="{FF2B5EF4-FFF2-40B4-BE49-F238E27FC236}">
                <a16:creationId xmlns:a16="http://schemas.microsoft.com/office/drawing/2014/main" id="{36B507B1-1A41-4606-6868-5A031A74CAF7}"/>
              </a:ext>
            </a:extLst>
          </p:cNvPr>
          <p:cNvSpPr>
            <a:spLocks noGrp="1"/>
          </p:cNvSpPr>
          <p:nvPr>
            <p:ph sz="half" idx="1"/>
          </p:nvPr>
        </p:nvSpPr>
        <p:spPr>
          <a:xfrm>
            <a:off x="457200" y="1846756"/>
            <a:ext cx="4038600" cy="4032849"/>
          </a:xfrm>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More white space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Left Navigation accessible after log 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Updated Left Navigation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“View Broadcast Messages” button added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Pre-login services remain available</a:t>
            </a:r>
          </a:p>
        </p:txBody>
      </p:sp>
      <p:pic>
        <p:nvPicPr>
          <p:cNvPr id="12" name="Content Placeholder 8" descr="Screen shot of POSC Home Page Modernization: post Log in Home page.">
            <a:extLst>
              <a:ext uri="{FF2B5EF4-FFF2-40B4-BE49-F238E27FC236}">
                <a16:creationId xmlns:a16="http://schemas.microsoft.com/office/drawing/2014/main" id="{3FD6EEC6-97C5-EE9D-6009-172719228548}"/>
              </a:ext>
            </a:extLst>
          </p:cNvPr>
          <p:cNvPicPr>
            <a:picLocks noGrp="1" noChangeAspect="1"/>
          </p:cNvPicPr>
          <p:nvPr>
            <p:ph sz="half" idx="2"/>
          </p:nvPr>
        </p:nvPicPr>
        <p:blipFill>
          <a:blip r:embed="rId3"/>
          <a:stretch>
            <a:fillRect/>
          </a:stretch>
        </p:blipFill>
        <p:spPr>
          <a:xfrm>
            <a:off x="5068507" y="1600200"/>
            <a:ext cx="3197985" cy="4525963"/>
          </a:xfrm>
        </p:spPr>
      </p:pic>
      <p:sp>
        <p:nvSpPr>
          <p:cNvPr id="2" name="Slide Number Placeholder 1">
            <a:extLst>
              <a:ext uri="{FF2B5EF4-FFF2-40B4-BE49-F238E27FC236}">
                <a16:creationId xmlns:a16="http://schemas.microsoft.com/office/drawing/2014/main" id="{44593893-3B5A-E2DA-FC85-35ACC4E667C9}"/>
              </a:ext>
            </a:extLst>
          </p:cNvPr>
          <p:cNvSpPr>
            <a:spLocks noGrp="1"/>
          </p:cNvSpPr>
          <p:nvPr>
            <p:ph type="sldNum" sz="quarter" idx="12"/>
          </p:nvPr>
        </p:nvSpPr>
        <p:spPr/>
        <p:txBody>
          <a:bodyPr/>
          <a:lstStyle/>
          <a:p>
            <a:pPr>
              <a:defRPr/>
            </a:pPr>
            <a:fld id="{EEEDA35D-121F-4BCE-A2B8-5BDD75225AF7}" type="slidenum">
              <a:rPr lang="en-US" smtClean="0"/>
              <a:pPr>
                <a:defRPr/>
              </a:pPr>
              <a:t>47</a:t>
            </a:fld>
            <a:endParaRPr lang="en-US" dirty="0"/>
          </a:p>
        </p:txBody>
      </p:sp>
    </p:spTree>
    <p:custDataLst>
      <p:tags r:id="rId1"/>
    </p:custDataLst>
    <p:extLst>
      <p:ext uri="{BB962C8B-B14F-4D97-AF65-F5344CB8AC3E}">
        <p14:creationId xmlns:p14="http://schemas.microsoft.com/office/powerpoint/2010/main" val="1881397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D4F1-5E13-70E2-9C61-C9A15C5249D8}"/>
              </a:ext>
            </a:extLst>
          </p:cNvPr>
          <p:cNvSpPr>
            <a:spLocks noGrp="1"/>
          </p:cNvSpPr>
          <p:nvPr>
            <p:ph type="title"/>
          </p:nvPr>
        </p:nvSpPr>
        <p:spPr>
          <a:xfrm>
            <a:off x="457199" y="304800"/>
            <a:ext cx="7218485" cy="715963"/>
          </a:xfrm>
        </p:spPr>
        <p:txBody>
          <a:bodyPr/>
          <a:lstStyle/>
          <a:p>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POSC Home Page Modernization: Unauthorized Access Page</a:t>
            </a:r>
            <a:endParaRPr lang="en-US" sz="4000" dirty="0"/>
          </a:p>
        </p:txBody>
      </p:sp>
      <p:sp>
        <p:nvSpPr>
          <p:cNvPr id="6" name="Content Placeholder 5">
            <a:extLst>
              <a:ext uri="{FF2B5EF4-FFF2-40B4-BE49-F238E27FC236}">
                <a16:creationId xmlns:a16="http://schemas.microsoft.com/office/drawing/2014/main" id="{947966B3-FE73-73F7-77FC-5E1417DA8A1C}"/>
              </a:ext>
            </a:extLst>
          </p:cNvPr>
          <p:cNvSpPr>
            <a:spLocks noGrp="1"/>
          </p:cNvSpPr>
          <p:nvPr>
            <p:ph sz="half" idx="1"/>
          </p:nvPr>
        </p:nvSpPr>
        <p:spPr>
          <a:xfrm>
            <a:off x="447780" y="2005641"/>
            <a:ext cx="4038600" cy="4013407"/>
          </a:xfrm>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Message appears if the user does not have access to the selected left navigation function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Updated the page to include an image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Includes troubleshooting tips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14141">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Pre-login services remain available</a:t>
            </a:r>
          </a:p>
        </p:txBody>
      </p:sp>
      <p:pic>
        <p:nvPicPr>
          <p:cNvPr id="8" name="Content Placeholder 8" descr="Screen shot of POSC Home Page Modernization: Unauthorized Access Page">
            <a:extLst>
              <a:ext uri="{FF2B5EF4-FFF2-40B4-BE49-F238E27FC236}">
                <a16:creationId xmlns:a16="http://schemas.microsoft.com/office/drawing/2014/main" id="{F7F5019F-AF2A-4185-BE44-66F9F9634081}"/>
              </a:ext>
            </a:extLst>
          </p:cNvPr>
          <p:cNvPicPr>
            <a:picLocks noGrp="1" noChangeAspect="1"/>
          </p:cNvPicPr>
          <p:nvPr>
            <p:ph sz="half" idx="2"/>
          </p:nvPr>
        </p:nvPicPr>
        <p:blipFill>
          <a:blip r:embed="rId3"/>
          <a:stretch>
            <a:fillRect/>
          </a:stretch>
        </p:blipFill>
        <p:spPr>
          <a:xfrm>
            <a:off x="4657621" y="1856478"/>
            <a:ext cx="4019757" cy="4013406"/>
          </a:xfrm>
        </p:spPr>
      </p:pic>
      <p:sp>
        <p:nvSpPr>
          <p:cNvPr id="3" name="Slide Number Placeholder 2">
            <a:extLst>
              <a:ext uri="{FF2B5EF4-FFF2-40B4-BE49-F238E27FC236}">
                <a16:creationId xmlns:a16="http://schemas.microsoft.com/office/drawing/2014/main" id="{E2F96896-DA9A-88C0-9A6A-D59E24BF3DBE}"/>
              </a:ext>
            </a:extLst>
          </p:cNvPr>
          <p:cNvSpPr>
            <a:spLocks noGrp="1"/>
          </p:cNvSpPr>
          <p:nvPr>
            <p:ph type="sldNum" sz="quarter" idx="12"/>
          </p:nvPr>
        </p:nvSpPr>
        <p:spPr/>
        <p:txBody>
          <a:bodyPr/>
          <a:lstStyle/>
          <a:p>
            <a:pPr>
              <a:defRPr/>
            </a:pPr>
            <a:fld id="{EEEDA35D-121F-4BCE-A2B8-5BDD75225AF7}" type="slidenum">
              <a:rPr lang="en-US" smtClean="0"/>
              <a:pPr>
                <a:defRPr/>
              </a:pPr>
              <a:t>48</a:t>
            </a:fld>
            <a:endParaRPr lang="en-US" dirty="0"/>
          </a:p>
        </p:txBody>
      </p:sp>
    </p:spTree>
    <p:custDataLst>
      <p:tags r:id="rId1"/>
    </p:custDataLst>
    <p:extLst>
      <p:ext uri="{BB962C8B-B14F-4D97-AF65-F5344CB8AC3E}">
        <p14:creationId xmlns:p14="http://schemas.microsoft.com/office/powerpoint/2010/main" val="1845617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297D21-15ED-AA26-25F8-518FAB206C34}"/>
              </a:ext>
            </a:extLst>
          </p:cNvPr>
          <p:cNvSpPr>
            <a:spLocks noGrp="1"/>
          </p:cNvSpPr>
          <p:nvPr>
            <p:ph type="title"/>
          </p:nvPr>
        </p:nvSpPr>
        <p:spPr>
          <a:xfrm>
            <a:off x="685800" y="2418773"/>
            <a:ext cx="7772400" cy="2856612"/>
          </a:xfrm>
        </p:spPr>
        <p:txBody>
          <a:bodyPr/>
          <a:lstStyle/>
          <a:p>
            <a:pPr algn="ctr"/>
            <a:r>
              <a:rPr lang="en-US" sz="3200" cap="none" dirty="0">
                <a:latin typeface="Calibri"/>
                <a:ea typeface="Calibri"/>
                <a:cs typeface="Calibri"/>
              </a:rPr>
              <a:t>Robotics Processing Automation (RPA) </a:t>
            </a:r>
            <a:r>
              <a:rPr lang="en-US" sz="3200" b="1" cap="none" dirty="0">
                <a:solidFill>
                  <a:srgbClr val="002060"/>
                </a:solidFill>
                <a:latin typeface="Calibri"/>
                <a:ea typeface="Calibri"/>
                <a:cs typeface="Arial"/>
              </a:rPr>
              <a:t>Annual Validation</a:t>
            </a:r>
            <a:br>
              <a:rPr lang="en-US" sz="3200" b="1" cap="none" dirty="0">
                <a:latin typeface="Calibri" panose="020F0502020204030204" pitchFamily="34" charset="0"/>
                <a:ea typeface="Calibri" panose="020F0502020204030204" pitchFamily="34" charset="0"/>
              </a:rPr>
            </a:br>
            <a:br>
              <a:rPr lang="en-US" sz="2400" b="1" cap="none" dirty="0">
                <a:latin typeface="Calibri" panose="020F0502020204030204" pitchFamily="34" charset="0"/>
                <a:ea typeface="Calibri" panose="020F0502020204030204" pitchFamily="34" charset="0"/>
              </a:rPr>
            </a:br>
            <a:r>
              <a:rPr lang="en-US" sz="2400" b="0" cap="none" dirty="0">
                <a:latin typeface="Calibri"/>
                <a:ea typeface="Calibri"/>
                <a:cs typeface="Calibri"/>
              </a:rPr>
              <a:t>Michael Gilleran, Sr. Provider Relations Specialist, MassHealth Business Support Services</a:t>
            </a:r>
            <a:br>
              <a:rPr lang="en-US" sz="3600" dirty="0">
                <a:effectLst/>
                <a:latin typeface="Calibri" panose="020F0502020204030204" pitchFamily="34" charset="0"/>
                <a:ea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843390A1-9C3A-014F-DA01-8221A978CA02}"/>
              </a:ext>
            </a:extLst>
          </p:cNvPr>
          <p:cNvSpPr>
            <a:spLocks noGrp="1"/>
          </p:cNvSpPr>
          <p:nvPr>
            <p:ph type="sldNum" sz="quarter" idx="12"/>
          </p:nvPr>
        </p:nvSpPr>
        <p:spPr/>
        <p:txBody>
          <a:bodyPr/>
          <a:lstStyle/>
          <a:p>
            <a:pPr>
              <a:defRPr/>
            </a:pPr>
            <a:fld id="{23C09D53-7AEC-4C3D-B4B0-764829EA3DA3}" type="slidenum">
              <a:rPr lang="en-US" smtClean="0"/>
              <a:pPr>
                <a:defRPr/>
              </a:pPr>
              <a:t>49</a:t>
            </a:fld>
            <a:endParaRPr lang="en-US" dirty="0"/>
          </a:p>
        </p:txBody>
      </p:sp>
    </p:spTree>
    <p:custDataLst>
      <p:tags r:id="rId1"/>
    </p:custDataLst>
    <p:extLst>
      <p:ext uri="{BB962C8B-B14F-4D97-AF65-F5344CB8AC3E}">
        <p14:creationId xmlns:p14="http://schemas.microsoft.com/office/powerpoint/2010/main" val="119011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E48F8-541C-9CF0-D969-78C421F932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039E4-FE32-4CC8-767B-687BF53D137F}"/>
              </a:ext>
            </a:extLst>
          </p:cNvPr>
          <p:cNvSpPr>
            <a:spLocks noGrp="1"/>
          </p:cNvSpPr>
          <p:nvPr>
            <p:ph type="title"/>
          </p:nvPr>
        </p:nvSpPr>
        <p:spPr/>
        <p:txBody>
          <a:bodyPr/>
          <a:lstStyle/>
          <a:p>
            <a:r>
              <a:rPr lang="en-US" dirty="0"/>
              <a:t>PCC Plan – </a:t>
            </a:r>
            <a:br>
              <a:rPr lang="en-US" dirty="0"/>
            </a:br>
            <a:r>
              <a:rPr lang="en-US" dirty="0"/>
              <a:t>Referrals for Services</a:t>
            </a:r>
          </a:p>
        </p:txBody>
      </p:sp>
      <p:sp>
        <p:nvSpPr>
          <p:cNvPr id="3" name="Content Placeholder 2">
            <a:extLst>
              <a:ext uri="{FF2B5EF4-FFF2-40B4-BE49-F238E27FC236}">
                <a16:creationId xmlns:a16="http://schemas.microsoft.com/office/drawing/2014/main" id="{DC4FC236-9732-3482-0758-047F09E42081}"/>
              </a:ext>
            </a:extLst>
          </p:cNvPr>
          <p:cNvSpPr>
            <a:spLocks noGrp="1"/>
          </p:cNvSpPr>
          <p:nvPr>
            <p:ph idx="1"/>
          </p:nvPr>
        </p:nvSpPr>
        <p:spPr>
          <a:xfrm>
            <a:off x="457200" y="1480930"/>
            <a:ext cx="8229600" cy="5240545"/>
          </a:xfrm>
        </p:spPr>
        <p:txBody>
          <a:bodyPr/>
          <a:lstStyle/>
          <a:p>
            <a:pPr marL="0" indent="0">
              <a:buNone/>
            </a:pPr>
            <a:r>
              <a:rPr lang="en-US" sz="2400" dirty="0"/>
              <a:t>All services provided by a clinician or provider other than the PCC Plan member’s</a:t>
            </a:r>
            <a:r>
              <a:rPr lang="en-US" sz="2400" dirty="0">
                <a:solidFill>
                  <a:srgbClr val="FF0000"/>
                </a:solidFill>
              </a:rPr>
              <a:t> </a:t>
            </a:r>
            <a:r>
              <a:rPr lang="en-US" sz="2400" dirty="0"/>
              <a:t>primary care clinician</a:t>
            </a:r>
            <a:r>
              <a:rPr lang="en-US" sz="2400" dirty="0">
                <a:solidFill>
                  <a:srgbClr val="FF0000"/>
                </a:solidFill>
              </a:rPr>
              <a:t> </a:t>
            </a:r>
            <a:r>
              <a:rPr lang="en-US" sz="2400" dirty="0"/>
              <a:t>require a referral from the member’s PCC on file in MMIS/POSC, unless the service is exempted under 130 CMR 450.118(J)(5). </a:t>
            </a:r>
          </a:p>
          <a:p>
            <a:pPr marL="0" indent="0">
              <a:buNone/>
            </a:pPr>
            <a:endParaRPr lang="en-US" sz="2400" dirty="0"/>
          </a:p>
          <a:p>
            <a:pPr marL="0" indent="0">
              <a:buNone/>
            </a:pPr>
            <a:r>
              <a:rPr lang="en-US" sz="2400" dirty="0"/>
              <a:t>Whenever possible, the primary care clinician should make the referral before the member’s receipt of the service. However, the primary care clinician may issue a referral retroactively (for up to a year after the date of service) if the primary care clinician determines that the service was medically necessary, and they were the PCC on file for the date of service.</a:t>
            </a:r>
          </a:p>
          <a:p>
            <a:pPr marL="0" indent="0">
              <a:buNone/>
            </a:pPr>
            <a:endParaRPr lang="en-US" sz="2400" dirty="0"/>
          </a:p>
          <a:p>
            <a:pPr marL="0" indent="0">
              <a:buNone/>
            </a:pPr>
            <a:r>
              <a:rPr lang="en-US" sz="2400" dirty="0"/>
              <a:t>See </a:t>
            </a:r>
            <a:r>
              <a:rPr lang="en-US" sz="2400" dirty="0">
                <a:hlinkClick r:id="rId4"/>
              </a:rPr>
              <a:t>130 CMR 450.000: Administrative and Billing Regulations</a:t>
            </a:r>
            <a:endParaRPr lang="en-US" sz="2400" dirty="0"/>
          </a:p>
          <a:p>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C7185F09-1EC6-972D-F1B6-1E6C5D563F52}"/>
              </a:ext>
            </a:extLst>
          </p:cNvPr>
          <p:cNvSpPr>
            <a:spLocks noGrp="1"/>
          </p:cNvSpPr>
          <p:nvPr>
            <p:ph type="sldNum" sz="quarter" idx="12"/>
          </p:nvPr>
        </p:nvSpPr>
        <p:spPr/>
        <p:txBody>
          <a:bodyPr/>
          <a:lstStyle/>
          <a:p>
            <a:fld id="{DE65444B-1068-44A4-BD15-C18BEE6A6F80}" type="slidenum">
              <a:rPr lang="en-US" smtClean="0"/>
              <a:t>5</a:t>
            </a:fld>
            <a:endParaRPr lang="en-US" dirty="0"/>
          </a:p>
        </p:txBody>
      </p:sp>
    </p:spTree>
    <p:custDataLst>
      <p:tags r:id="rId1"/>
    </p:custDataLst>
    <p:extLst>
      <p:ext uri="{BB962C8B-B14F-4D97-AF65-F5344CB8AC3E}">
        <p14:creationId xmlns:p14="http://schemas.microsoft.com/office/powerpoint/2010/main" val="1995743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A955-4F5C-4FEF-B423-6766E80B78AC}"/>
              </a:ext>
            </a:extLst>
          </p:cNvPr>
          <p:cNvSpPr>
            <a:spLocks noGrp="1"/>
          </p:cNvSpPr>
          <p:nvPr>
            <p:ph type="title"/>
          </p:nvPr>
        </p:nvSpPr>
        <p:spPr>
          <a:xfrm>
            <a:off x="460075" y="100622"/>
            <a:ext cx="7118894" cy="960755"/>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Reminder: MassHealth Robotics </a:t>
            </a:r>
            <a:br>
              <a:rPr lang="en-US" sz="4000" dirty="0">
                <a:latin typeface="Calibri" panose="020F0502020204030204" pitchFamily="34" charset="0"/>
                <a:ea typeface="Calibri" panose="020F0502020204030204" pitchFamily="34" charset="0"/>
                <a:cs typeface="Calibri" panose="020F0502020204030204" pitchFamily="34" charset="0"/>
              </a:rPr>
            </a:br>
            <a:r>
              <a:rPr lang="en-US" sz="4000" dirty="0">
                <a:latin typeface="Calibri" panose="020F0502020204030204" pitchFamily="34" charset="0"/>
                <a:ea typeface="Calibri" panose="020F0502020204030204" pitchFamily="34" charset="0"/>
                <a:cs typeface="Calibri" panose="020F0502020204030204" pitchFamily="34" charset="0"/>
              </a:rPr>
              <a:t>Processing  Automation (RPA)</a:t>
            </a:r>
          </a:p>
        </p:txBody>
      </p:sp>
      <p:sp>
        <p:nvSpPr>
          <p:cNvPr id="5" name="TextBox 4">
            <a:extLst>
              <a:ext uri="{FF2B5EF4-FFF2-40B4-BE49-F238E27FC236}">
                <a16:creationId xmlns:a16="http://schemas.microsoft.com/office/drawing/2014/main" id="{2A74A967-EC81-4225-B60C-F568798559F5}"/>
              </a:ext>
            </a:extLst>
          </p:cNvPr>
          <p:cNvSpPr txBox="1"/>
          <p:nvPr/>
        </p:nvSpPr>
        <p:spPr>
          <a:xfrm>
            <a:off x="440136" y="1654780"/>
            <a:ext cx="8269641" cy="4708981"/>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rPr>
              <a:t>MassHealth requires MassHealth providers, relationship entities, and business partners (hereafter referred to as “organizations”) that use Robotics Processing Automation (RPA) tools (aka bots) on MassHealth’s Medicaid Management Information System (MMIS) Provider Online Service Center (POSC) or intend to use RPA tools/bots in the future to register any/all bots with MassHealth by submitting a registration request for approval. </a:t>
            </a:r>
            <a:endParaRPr lang="en-US" sz="20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rPr>
              <a:t>The ability to use a bot on the POSC is a convenience to organizations. Any organization that violates the MassHealth RPA Policy may have its access to submit transactions via the POSC using RPA technology revoked.</a:t>
            </a:r>
            <a:endParaRPr lang="en-US" sz="20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rPr>
              <a:t>Please review</a:t>
            </a:r>
            <a:r>
              <a:rPr kumimoji="0" lang="en-US" sz="2000" b="0" i="0" u="none" strike="noStrike" kern="1200" cap="none" spc="0" normalizeH="0" baseline="0" noProof="0" dirty="0">
                <a:ln>
                  <a:noFill/>
                </a:ln>
                <a:solidFill>
                  <a:srgbClr val="002060"/>
                </a:solidFill>
                <a:effectLst/>
                <a:uLnTx/>
                <a:uFillTx/>
                <a:latin typeface="Calibri"/>
                <a:ea typeface="Calibri"/>
                <a:cs typeface="Calibri"/>
              </a:rPr>
              <a:t> </a:t>
            </a:r>
            <a:r>
              <a:rPr kumimoji="0" lang="en-US" sz="2000" b="0" i="0" u="none" strike="noStrike" kern="1200" cap="none" spc="0" normalizeH="0" baseline="0" noProof="0" dirty="0">
                <a:ln>
                  <a:noFill/>
                </a:ln>
                <a:solidFill>
                  <a:srgbClr val="002060"/>
                </a:solidFill>
                <a:effectLst/>
                <a:uLnTx/>
                <a:uFillTx/>
                <a:latin typeface="Calibri"/>
                <a:ea typeface="Calibri"/>
                <a:cs typeface="Calibri"/>
                <a:hlinkClick r:id="rId4"/>
              </a:rPr>
              <a:t>RPA Policy</a:t>
            </a:r>
            <a:r>
              <a:rPr kumimoji="0" lang="en-US" sz="2000" b="0" i="0" u="none" strike="noStrike" kern="1200" cap="none" spc="0" normalizeH="0" baseline="0" noProof="0" dirty="0">
                <a:ln>
                  <a:noFill/>
                </a:ln>
                <a:solidFill>
                  <a:srgbClr val="002060"/>
                </a:solidFill>
                <a:effectLst/>
                <a:uLnTx/>
                <a:uFillTx/>
                <a:latin typeface="Calibri"/>
                <a:ea typeface="Calibri"/>
                <a:cs typeface="Calibri"/>
              </a:rPr>
              <a:t> </a:t>
            </a:r>
            <a:r>
              <a:rPr kumimoji="0" lang="en-US" sz="2000" b="0" i="0" u="none" strike="noStrike" kern="1200" cap="none" spc="0" normalizeH="0" baseline="0" noProof="0" dirty="0">
                <a:ln>
                  <a:noFill/>
                </a:ln>
                <a:solidFill>
                  <a:prstClr val="black"/>
                </a:solidFill>
                <a:effectLst/>
                <a:uLnTx/>
                <a:uFillTx/>
                <a:latin typeface="Calibri"/>
                <a:ea typeface="Calibri"/>
                <a:cs typeface="Calibri"/>
              </a:rPr>
              <a:t>to view the full scope of the monitoring </a:t>
            </a:r>
            <a:r>
              <a:rPr lang="en-US" sz="2000" dirty="0">
                <a:solidFill>
                  <a:prstClr val="black"/>
                </a:solidFill>
                <a:latin typeface="Calibri"/>
                <a:ea typeface="Calibri"/>
                <a:cs typeface="Calibri"/>
              </a:rPr>
              <a:t>and </a:t>
            </a:r>
            <a:r>
              <a:rPr kumimoji="0" lang="en-US" sz="2000" b="0" i="0" u="none" strike="noStrike" kern="1200" cap="none" spc="0" normalizeH="0" baseline="0" noProof="0" dirty="0">
                <a:ln>
                  <a:noFill/>
                </a:ln>
                <a:solidFill>
                  <a:prstClr val="black"/>
                </a:solidFill>
                <a:effectLst/>
                <a:uLnTx/>
                <a:uFillTx/>
                <a:latin typeface="Calibri"/>
                <a:ea typeface="Calibri"/>
                <a:cs typeface="Calibri"/>
              </a:rPr>
              <a:t>enforcement, and If you have questions regarding the RPA Policy please contact MassHealth at:</a:t>
            </a:r>
            <a:endParaRPr lang="en-US" sz="20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Calibri"/>
                <a:ea typeface="Calibri"/>
                <a:cs typeface="Calibri"/>
                <a:hlinkClick r:id="rId5"/>
              </a:rPr>
              <a:t>functional.coordination@mass.gov</a:t>
            </a:r>
            <a:endParaRPr kumimoji="0" lang="en-US" sz="2000" b="0" i="0" u="none" strike="noStrike" kern="1200" cap="none" spc="0" normalizeH="0" baseline="0" noProof="0" dirty="0">
              <a:ln>
                <a:noFill/>
              </a:ln>
              <a:solidFill>
                <a:srgbClr val="002060"/>
              </a:solidFill>
              <a:effectLst/>
              <a:uLnTx/>
              <a:uFillTx/>
              <a:latin typeface="Calibri"/>
              <a:ea typeface="Calibri"/>
              <a:cs typeface="Calibri"/>
            </a:endParaRPr>
          </a:p>
        </p:txBody>
      </p:sp>
      <p:sp>
        <p:nvSpPr>
          <p:cNvPr id="3" name="Slide Number Placeholder 2">
            <a:extLst>
              <a:ext uri="{FF2B5EF4-FFF2-40B4-BE49-F238E27FC236}">
                <a16:creationId xmlns:a16="http://schemas.microsoft.com/office/drawing/2014/main" id="{13070F79-71B3-530F-BB3D-40F120E63C8A}"/>
              </a:ext>
            </a:extLst>
          </p:cNvPr>
          <p:cNvSpPr>
            <a:spLocks noGrp="1"/>
          </p:cNvSpPr>
          <p:nvPr>
            <p:ph type="sldNum" sz="quarter" idx="12"/>
          </p:nvPr>
        </p:nvSpPr>
        <p:spPr/>
        <p:txBody>
          <a:bodyPr/>
          <a:lstStyle/>
          <a:p>
            <a:pPr>
              <a:defRPr/>
            </a:pPr>
            <a:fld id="{2F634362-9AFF-481E-9165-DDE67710E77E}" type="slidenum">
              <a:rPr lang="en-US" smtClean="0"/>
              <a:pPr>
                <a:defRPr/>
              </a:pPr>
              <a:t>50</a:t>
            </a:fld>
            <a:endParaRPr lang="en-US" dirty="0"/>
          </a:p>
        </p:txBody>
      </p:sp>
    </p:spTree>
    <p:custDataLst>
      <p:tags r:id="rId1"/>
    </p:custDataLst>
    <p:extLst>
      <p:ext uri="{BB962C8B-B14F-4D97-AF65-F5344CB8AC3E}">
        <p14:creationId xmlns:p14="http://schemas.microsoft.com/office/powerpoint/2010/main" val="18676203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CBEF-B452-B21F-3C67-7242B35E7989}"/>
              </a:ext>
            </a:extLst>
          </p:cNvPr>
          <p:cNvSpPr>
            <a:spLocks noGrp="1"/>
          </p:cNvSpPr>
          <p:nvPr>
            <p:ph type="title"/>
          </p:nvPr>
        </p:nvSpPr>
        <p:spPr>
          <a:xfrm>
            <a:off x="457200" y="304800"/>
            <a:ext cx="6553200" cy="715963"/>
          </a:xfrm>
        </p:spPr>
        <p:txBody>
          <a:bodyPr/>
          <a:lstStyle/>
          <a:p>
            <a:r>
              <a:rPr lang="en-US" dirty="0"/>
              <a:t>RPA Policy Enforcement</a:t>
            </a:r>
          </a:p>
        </p:txBody>
      </p:sp>
      <p:sp>
        <p:nvSpPr>
          <p:cNvPr id="4" name="TextBox 3">
            <a:extLst>
              <a:ext uri="{FF2B5EF4-FFF2-40B4-BE49-F238E27FC236}">
                <a16:creationId xmlns:a16="http://schemas.microsoft.com/office/drawing/2014/main" id="{EB9F48FE-50F2-8DF5-95EA-8FD81AFD3292}"/>
              </a:ext>
            </a:extLst>
          </p:cNvPr>
          <p:cNvSpPr txBox="1"/>
          <p:nvPr/>
        </p:nvSpPr>
        <p:spPr>
          <a:xfrm>
            <a:off x="212788" y="1374469"/>
            <a:ext cx="8579520"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a:cs typeface="Arial"/>
              </a:rPr>
              <a:t>If your organization is currently using a bot and have not submitted an RPA registration request, you are out of compliance with MassHealth’s RPA policy and subject to enforcement. Additionally, your organization may also be getting blocked in AWS. You must contact MassHealth immediately to initiate a Stage I RPA registration request. Enforcement includes but is not limited to:​</a:t>
            </a:r>
            <a:endParaRPr lang="en-US" sz="2000" dirty="0">
              <a:latin typeface="Calibri"/>
              <a:ea typeface="Calibri"/>
              <a:cs typeface="Arial"/>
            </a:endParaRPr>
          </a:p>
          <a:p>
            <a:endParaRPr lang="en-US" sz="2000" dirty="0">
              <a:latin typeface="Calibri"/>
              <a:cs typeface="Arial"/>
            </a:endParaRPr>
          </a:p>
          <a:p>
            <a:pPr marL="556895" lvl="1" indent="-213995">
              <a:buFont typeface="Arial,Sans-Serif"/>
              <a:buChar char="•"/>
            </a:pPr>
            <a:r>
              <a:rPr lang="en-US" sz="2000" dirty="0">
                <a:latin typeface="Calibri"/>
                <a:cs typeface="Arial"/>
              </a:rPr>
              <a:t>Outreach and validation​</a:t>
            </a:r>
            <a:endParaRPr lang="en-US" sz="2000" dirty="0">
              <a:latin typeface="Calibri"/>
              <a:ea typeface="Calibri"/>
              <a:cs typeface="Arial"/>
            </a:endParaRPr>
          </a:p>
          <a:p>
            <a:pPr marL="556895" lvl="1" indent="-213995">
              <a:buFont typeface="Arial,Sans-Serif"/>
              <a:buChar char="•"/>
            </a:pPr>
            <a:r>
              <a:rPr lang="en-US" sz="2000" dirty="0">
                <a:latin typeface="Calibri"/>
                <a:cs typeface="Arial"/>
              </a:rPr>
              <a:t>Remediation of the violation (opportunity to cure)​</a:t>
            </a:r>
            <a:endParaRPr lang="en-US" sz="2000" dirty="0">
              <a:latin typeface="Calibri"/>
              <a:ea typeface="Calibri"/>
              <a:cs typeface="Arial"/>
            </a:endParaRPr>
          </a:p>
          <a:p>
            <a:pPr marL="556895" lvl="1" indent="-213995">
              <a:buFont typeface="Arial,Sans-Serif"/>
              <a:buChar char="•"/>
            </a:pPr>
            <a:r>
              <a:rPr lang="en-US" sz="2000" dirty="0">
                <a:latin typeface="Calibri"/>
                <a:cs typeface="Arial"/>
              </a:rPr>
              <a:t>If compliance is not achieved within mutually agreed upon timeframes, the organization will be subject to: ​</a:t>
            </a:r>
            <a:endParaRPr lang="en-US" sz="2000" dirty="0">
              <a:latin typeface="Calibri"/>
              <a:ea typeface="Calibri"/>
              <a:cs typeface="Arial"/>
            </a:endParaRPr>
          </a:p>
          <a:p>
            <a:pPr marL="556895" lvl="1" indent="-213995">
              <a:buFont typeface="Arial,Sans-Serif"/>
              <a:buChar char="•"/>
            </a:pPr>
            <a:endParaRPr lang="en-US" sz="2000" dirty="0">
              <a:latin typeface="Calibri"/>
              <a:cs typeface="Arial"/>
            </a:endParaRPr>
          </a:p>
          <a:p>
            <a:pPr marL="971550" lvl="2" indent="-285750">
              <a:buFont typeface="Calibri,Sans-Serif"/>
              <a:buChar char="₋"/>
            </a:pPr>
            <a:r>
              <a:rPr lang="en-US" sz="2000" dirty="0">
                <a:latin typeface="Calibri"/>
                <a:cs typeface="Arial"/>
              </a:rPr>
              <a:t>Suspension or termination of the bot User ID​</a:t>
            </a:r>
            <a:endParaRPr lang="en-US" sz="2000" dirty="0">
              <a:latin typeface="Calibri"/>
              <a:ea typeface="Calibri"/>
              <a:cs typeface="Arial"/>
            </a:endParaRPr>
          </a:p>
          <a:p>
            <a:pPr marL="971550" lvl="2" indent="-285750">
              <a:buFont typeface="Calibri,Sans-Serif"/>
              <a:buChar char="₋"/>
            </a:pPr>
            <a:r>
              <a:rPr lang="en-US" sz="2000" dirty="0">
                <a:latin typeface="Calibri"/>
                <a:cs typeface="Arial"/>
              </a:rPr>
              <a:t>Prohibition from performing functions on the POSC​</a:t>
            </a:r>
            <a:endParaRPr lang="en-US" sz="2000" dirty="0">
              <a:latin typeface="Calibri"/>
              <a:ea typeface="Calibri"/>
              <a:cs typeface="Arial"/>
            </a:endParaRPr>
          </a:p>
          <a:p>
            <a:pPr marL="971550" lvl="2" indent="-285750">
              <a:buFont typeface="Calibri,Sans-Serif"/>
              <a:buChar char="₋"/>
            </a:pPr>
            <a:r>
              <a:rPr lang="en-US" sz="2000" dirty="0">
                <a:latin typeface="Calibri"/>
                <a:cs typeface="Arial"/>
              </a:rPr>
              <a:t>Organization-wide ban on ability to use RPA tools on the POSC​</a:t>
            </a:r>
            <a:endParaRPr lang="en-US" sz="2000" dirty="0">
              <a:latin typeface="Calibri"/>
              <a:ea typeface="Calibri"/>
              <a:cs typeface="Arial"/>
            </a:endParaRPr>
          </a:p>
          <a:p>
            <a:pPr marL="971550" lvl="2" indent="-285750">
              <a:buFont typeface="Calibri,Sans-Serif"/>
              <a:buChar char="₋"/>
            </a:pPr>
            <a:r>
              <a:rPr lang="en-US" sz="2000" dirty="0">
                <a:latin typeface="Calibri"/>
                <a:cs typeface="Arial"/>
              </a:rPr>
              <a:t>Other penalties or remedial actions as determined by MassHealth after outreach to the organization​</a:t>
            </a:r>
            <a:endParaRPr lang="en-US" sz="2000" dirty="0">
              <a:latin typeface="Calibri"/>
              <a:ea typeface="Calibri"/>
              <a:cs typeface="Arial"/>
            </a:endParaRPr>
          </a:p>
        </p:txBody>
      </p:sp>
      <p:sp>
        <p:nvSpPr>
          <p:cNvPr id="3" name="Slide Number Placeholder 2">
            <a:extLst>
              <a:ext uri="{FF2B5EF4-FFF2-40B4-BE49-F238E27FC236}">
                <a16:creationId xmlns:a16="http://schemas.microsoft.com/office/drawing/2014/main" id="{4B28A803-6FEB-DB14-7B3D-B7681E65BD58}"/>
              </a:ext>
            </a:extLst>
          </p:cNvPr>
          <p:cNvSpPr>
            <a:spLocks noGrp="1"/>
          </p:cNvSpPr>
          <p:nvPr>
            <p:ph type="sldNum" sz="quarter" idx="12"/>
          </p:nvPr>
        </p:nvSpPr>
        <p:spPr>
          <a:xfrm>
            <a:off x="6553200" y="6356350"/>
            <a:ext cx="2133600" cy="365125"/>
          </a:xfrm>
        </p:spPr>
        <p:txBody>
          <a:bodyPr/>
          <a:lstStyle/>
          <a:p>
            <a:fld id="{2F634362-9AFF-481E-9165-DDE67710E77E}" type="slidenum">
              <a:rPr lang="en-US" smtClean="0"/>
              <a:pPr/>
              <a:t>51</a:t>
            </a:fld>
            <a:endParaRPr lang="en-US" dirty="0"/>
          </a:p>
        </p:txBody>
      </p:sp>
    </p:spTree>
    <p:custDataLst>
      <p:tags r:id="rId1"/>
    </p:custDataLst>
    <p:extLst>
      <p:ext uri="{BB962C8B-B14F-4D97-AF65-F5344CB8AC3E}">
        <p14:creationId xmlns:p14="http://schemas.microsoft.com/office/powerpoint/2010/main" val="1800336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A955-4F5C-4FEF-B423-6766E80B78AC}"/>
              </a:ext>
            </a:extLst>
          </p:cNvPr>
          <p:cNvSpPr>
            <a:spLocks noGrp="1"/>
          </p:cNvSpPr>
          <p:nvPr>
            <p:ph type="title"/>
          </p:nvPr>
        </p:nvSpPr>
        <p:spPr>
          <a:xfrm>
            <a:off x="457199" y="161027"/>
            <a:ext cx="7957039" cy="946000"/>
          </a:xfrm>
        </p:spPr>
        <p:txBody>
          <a:bodyPr/>
          <a:lstStyle/>
          <a:p>
            <a:r>
              <a:rPr lang="en-US" sz="4000" dirty="0">
                <a:latin typeface="Calibri" panose="020F0502020204030204" pitchFamily="34" charset="0"/>
                <a:ea typeface="Calibri" panose="020F0502020204030204" pitchFamily="34" charset="0"/>
                <a:cs typeface="Calibri" panose="020F0502020204030204" pitchFamily="34" charset="0"/>
              </a:rPr>
              <a:t>MassHealth Robotics Processing  Automation (RPA) Annual Validation</a:t>
            </a:r>
          </a:p>
        </p:txBody>
      </p:sp>
      <p:sp>
        <p:nvSpPr>
          <p:cNvPr id="5" name="TextBox 4">
            <a:extLst>
              <a:ext uri="{FF2B5EF4-FFF2-40B4-BE49-F238E27FC236}">
                <a16:creationId xmlns:a16="http://schemas.microsoft.com/office/drawing/2014/main" id="{2A74A967-EC81-4225-B60C-F568798559F5}"/>
              </a:ext>
            </a:extLst>
          </p:cNvPr>
          <p:cNvSpPr txBox="1"/>
          <p:nvPr/>
        </p:nvSpPr>
        <p:spPr>
          <a:xfrm>
            <a:off x="457199" y="1496968"/>
            <a:ext cx="8229601" cy="52245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This summer, MassHealth will require all organizations that have been approved to utilize RPA tools on the POSC complete the annual validation of their compliance.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following will occur: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MassHealth will outreach to all affected organizations and share the RPA information that is on file at MassHealth</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Organizations must validate the information and attest that they are still compliant with the RPA policy</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Organizations that have modified their bot without MassHealth approval must submit an RPA Modification form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Please visit </a:t>
            </a:r>
            <a:r>
              <a:rPr kumimoji="0" lang="en-US"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hlinkClick r:id="rId4"/>
              </a:rPr>
              <a:t>MassHealth Robotics Processing Automation (RPA) Policy</a:t>
            </a:r>
            <a:r>
              <a:rPr kumimoji="0" lang="en-US"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webpage to review MassHealth’s RPA policy and learn how to submit an RPA registration request for MassHealth approval.</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endParaRPr>
          </a:p>
        </p:txBody>
      </p:sp>
      <p:sp>
        <p:nvSpPr>
          <p:cNvPr id="3" name="Slide Number Placeholder 2">
            <a:extLst>
              <a:ext uri="{FF2B5EF4-FFF2-40B4-BE49-F238E27FC236}">
                <a16:creationId xmlns:a16="http://schemas.microsoft.com/office/drawing/2014/main" id="{5A4C25E3-2D3D-8DD3-3E72-89265B1CEF8D}"/>
              </a:ext>
            </a:extLst>
          </p:cNvPr>
          <p:cNvSpPr>
            <a:spLocks noGrp="1"/>
          </p:cNvSpPr>
          <p:nvPr>
            <p:ph type="sldNum" sz="quarter" idx="12"/>
          </p:nvPr>
        </p:nvSpPr>
        <p:spPr/>
        <p:txBody>
          <a:bodyPr/>
          <a:lstStyle/>
          <a:p>
            <a:pPr>
              <a:defRPr/>
            </a:pPr>
            <a:fld id="{2F634362-9AFF-481E-9165-DDE67710E77E}" type="slidenum">
              <a:rPr lang="en-US" smtClean="0"/>
              <a:pPr>
                <a:defRPr/>
              </a:pPr>
              <a:t>52</a:t>
            </a:fld>
            <a:endParaRPr lang="en-US" dirty="0"/>
          </a:p>
        </p:txBody>
      </p:sp>
    </p:spTree>
    <p:custDataLst>
      <p:tags r:id="rId1"/>
    </p:custDataLst>
    <p:extLst>
      <p:ext uri="{BB962C8B-B14F-4D97-AF65-F5344CB8AC3E}">
        <p14:creationId xmlns:p14="http://schemas.microsoft.com/office/powerpoint/2010/main" val="4619631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0F284-E880-ABAB-517B-799F3F4877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D27701-9FBA-D58D-B2FD-360EDA6FED54}"/>
              </a:ext>
            </a:extLst>
          </p:cNvPr>
          <p:cNvSpPr>
            <a:spLocks noGrp="1"/>
          </p:cNvSpPr>
          <p:nvPr>
            <p:ph type="title"/>
          </p:nvPr>
        </p:nvSpPr>
        <p:spPr>
          <a:xfrm>
            <a:off x="1295400" y="2235517"/>
            <a:ext cx="6553199" cy="2386965"/>
          </a:xfrm>
        </p:spPr>
        <p:txBody>
          <a:bodyPr/>
          <a:lstStyle/>
          <a:p>
            <a:pPr algn="ctr" defTabSz="457200" eaLnBrk="1" fontAlgn="auto" hangingPunct="1">
              <a:spcBef>
                <a:spcPts val="0"/>
              </a:spcBef>
              <a:spcAft>
                <a:spcPts val="0"/>
              </a:spcAft>
              <a:buClrTx/>
              <a:tabLst>
                <a:tab pos="220980" algn="l"/>
                <a:tab pos="457200" algn="l"/>
              </a:tabLst>
              <a:defRPr/>
            </a:pPr>
            <a:r>
              <a:rPr lang="en-US" sz="3200" b="1" dirty="0">
                <a:effectLst/>
                <a:latin typeface="Calibri"/>
                <a:ea typeface="Calibri"/>
                <a:cs typeface="Calibri"/>
              </a:rPr>
              <a:t>Self-Service Resources on Mass.gov/MassHealth </a:t>
            </a:r>
            <a:br>
              <a:rPr lang="en-US" sz="3200" b="1" dirty="0">
                <a:latin typeface="Calibri" panose="020F0502020204030204" pitchFamily="34" charset="0"/>
                <a:ea typeface="Calibri" panose="020F0502020204030204" pitchFamily="34" charset="0"/>
                <a:cs typeface="Times New Roman" panose="02020603050405020304" pitchFamily="18" charset="0"/>
              </a:rPr>
            </a:br>
            <a:br>
              <a:rPr lang="en-US" sz="3200" b="1" dirty="0">
                <a:latin typeface="Calibri" panose="020F0502020204030204" pitchFamily="34" charset="0"/>
                <a:ea typeface="Calibri" panose="020F0502020204030204" pitchFamily="34" charset="0"/>
                <a:cs typeface="Times New Roman" panose="02020603050405020304" pitchFamily="18" charset="0"/>
              </a:rPr>
            </a:br>
            <a:r>
              <a:rPr lang="en-US" sz="2400" b="0" dirty="0">
                <a:solidFill>
                  <a:srgbClr val="002060"/>
                </a:solidFill>
                <a:latin typeface="Calibri"/>
                <a:ea typeface="Calibri"/>
                <a:cs typeface="Times New Roman"/>
              </a:rPr>
              <a:t>Presented by – Nestor Rivera, Sr. Provider Relations Specialist, Business Support Services</a:t>
            </a:r>
          </a:p>
        </p:txBody>
      </p:sp>
      <p:sp>
        <p:nvSpPr>
          <p:cNvPr id="2" name="Slide Number Placeholder 1">
            <a:extLst>
              <a:ext uri="{FF2B5EF4-FFF2-40B4-BE49-F238E27FC236}">
                <a16:creationId xmlns:a16="http://schemas.microsoft.com/office/drawing/2014/main" id="{612E84E8-195D-55FA-A350-4072A5FEDAA9}"/>
              </a:ext>
            </a:extLst>
          </p:cNvPr>
          <p:cNvSpPr>
            <a:spLocks noGrp="1"/>
          </p:cNvSpPr>
          <p:nvPr>
            <p:ph type="sldNum" sz="quarter" idx="12"/>
          </p:nvPr>
        </p:nvSpPr>
        <p:spPr/>
        <p:txBody>
          <a:bodyPr/>
          <a:lstStyle/>
          <a:p>
            <a:pPr>
              <a:defRPr/>
            </a:pPr>
            <a:fld id="{2F634362-9AFF-481E-9165-DDE67710E77E}" type="slidenum">
              <a:rPr lang="en-US" smtClean="0"/>
              <a:pPr>
                <a:defRPr/>
              </a:pPr>
              <a:t>53</a:t>
            </a:fld>
            <a:endParaRPr lang="en-US" dirty="0"/>
          </a:p>
        </p:txBody>
      </p:sp>
    </p:spTree>
    <p:custDataLst>
      <p:tags r:id="rId1"/>
    </p:custDataLst>
    <p:extLst>
      <p:ext uri="{BB962C8B-B14F-4D97-AF65-F5344CB8AC3E}">
        <p14:creationId xmlns:p14="http://schemas.microsoft.com/office/powerpoint/2010/main" val="690553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6335-4CFA-49EF-82A0-957A2834D236}"/>
              </a:ext>
            </a:extLst>
          </p:cNvPr>
          <p:cNvSpPr>
            <a:spLocks noGrp="1"/>
          </p:cNvSpPr>
          <p:nvPr>
            <p:ph type="title"/>
          </p:nvPr>
        </p:nvSpPr>
        <p:spPr>
          <a:xfrm>
            <a:off x="457200" y="155330"/>
            <a:ext cx="6553200" cy="838200"/>
          </a:xfrm>
        </p:spPr>
        <p:txBody>
          <a:bodyPr/>
          <a:lstStyle/>
          <a:p>
            <a:r>
              <a:rPr lang="en-US" dirty="0"/>
              <a:t>Self-Service Overview</a:t>
            </a:r>
          </a:p>
        </p:txBody>
      </p:sp>
      <p:sp>
        <p:nvSpPr>
          <p:cNvPr id="3" name="Content Placeholder 2">
            <a:extLst>
              <a:ext uri="{FF2B5EF4-FFF2-40B4-BE49-F238E27FC236}">
                <a16:creationId xmlns:a16="http://schemas.microsoft.com/office/drawing/2014/main" id="{D0ADAD21-C4A3-E11C-2CC1-38E92812F7B5}"/>
              </a:ext>
            </a:extLst>
          </p:cNvPr>
          <p:cNvSpPr>
            <a:spLocks noGrp="1"/>
          </p:cNvSpPr>
          <p:nvPr>
            <p:ph idx="1"/>
          </p:nvPr>
        </p:nvSpPr>
        <p:spPr/>
        <p:txBody>
          <a:bodyPr/>
          <a:lstStyle/>
          <a:p>
            <a:pPr marL="0" indent="0">
              <a:spcBef>
                <a:spcPts val="1200"/>
              </a:spcBef>
              <a:buNone/>
            </a:pPr>
            <a:r>
              <a:rPr lang="en-US" sz="2000" dirty="0"/>
              <a:t>Providers and their credentialing staff can use Provider Self-Service to submit provider file updates electronically,  to check MassHealth enrollment, and verify provider application statuses.</a:t>
            </a:r>
          </a:p>
          <a:p>
            <a:pPr marL="0" indent="0">
              <a:spcBef>
                <a:spcPts val="1200"/>
              </a:spcBef>
              <a:buNone/>
            </a:pPr>
            <a:r>
              <a:rPr lang="en-US" sz="2000" dirty="0"/>
              <a:t>Please note, this platform does not provide information on:</a:t>
            </a:r>
          </a:p>
          <a:p>
            <a:r>
              <a:rPr lang="en-US" sz="2000" dirty="0"/>
              <a:t>Dental providers</a:t>
            </a:r>
          </a:p>
          <a:p>
            <a:r>
              <a:rPr lang="en-US" sz="2000" dirty="0"/>
              <a:t>Long-Term Services &amp; Supports (LTSS) providers</a:t>
            </a:r>
          </a:p>
          <a:p>
            <a:r>
              <a:rPr lang="en-US" sz="2000" dirty="0"/>
              <a:t>Managed Care Entity (MCE) Only providers</a:t>
            </a:r>
          </a:p>
          <a:p>
            <a:endParaRPr lang="en-US" sz="2000" dirty="0"/>
          </a:p>
          <a:p>
            <a:pPr marL="0" indent="0">
              <a:buNone/>
            </a:pPr>
            <a:r>
              <a:rPr lang="en-US" sz="2000" dirty="0">
                <a:hlinkClick r:id="rId4"/>
              </a:rPr>
              <a:t>MassHealth Provider Self-Service Webpage </a:t>
            </a: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6E5F3D1F-0335-5A3D-9C1E-F80D767AB830}"/>
              </a:ext>
            </a:extLst>
          </p:cNvPr>
          <p:cNvSpPr>
            <a:spLocks noGrp="1"/>
          </p:cNvSpPr>
          <p:nvPr>
            <p:ph type="sldNum" sz="quarter" idx="12"/>
          </p:nvPr>
        </p:nvSpPr>
        <p:spPr/>
        <p:txBody>
          <a:bodyPr/>
          <a:lstStyle/>
          <a:p>
            <a:fld id="{DE65444B-1068-44A4-BD15-C18BEE6A6F80}" type="slidenum">
              <a:rPr lang="en-US" smtClean="0"/>
              <a:t>54</a:t>
            </a:fld>
            <a:endParaRPr lang="en-US" dirty="0"/>
          </a:p>
        </p:txBody>
      </p:sp>
    </p:spTree>
    <p:custDataLst>
      <p:tags r:id="rId1"/>
    </p:custDataLst>
    <p:extLst>
      <p:ext uri="{BB962C8B-B14F-4D97-AF65-F5344CB8AC3E}">
        <p14:creationId xmlns:p14="http://schemas.microsoft.com/office/powerpoint/2010/main" val="2264244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52BE0F-F60C-19A1-FC0F-5631069370EB}"/>
              </a:ext>
            </a:extLst>
          </p:cNvPr>
          <p:cNvSpPr>
            <a:spLocks noGrp="1"/>
          </p:cNvSpPr>
          <p:nvPr>
            <p:ph type="title"/>
          </p:nvPr>
        </p:nvSpPr>
        <p:spPr>
          <a:xfrm>
            <a:off x="457199" y="304800"/>
            <a:ext cx="7090913" cy="715963"/>
          </a:xfrm>
        </p:spPr>
        <p:txBody>
          <a:bodyPr/>
          <a:lstStyle/>
          <a:p>
            <a:r>
              <a:rPr lang="en-US" dirty="0"/>
              <a:t>Self-Service Options for MassHealth Providers</a:t>
            </a:r>
          </a:p>
        </p:txBody>
      </p:sp>
      <p:sp>
        <p:nvSpPr>
          <p:cNvPr id="6" name="Content Placeholder 5">
            <a:extLst>
              <a:ext uri="{FF2B5EF4-FFF2-40B4-BE49-F238E27FC236}">
                <a16:creationId xmlns:a16="http://schemas.microsoft.com/office/drawing/2014/main" id="{CC29B65D-78AB-4C0E-2152-E164B528CD9B}"/>
              </a:ext>
            </a:extLst>
          </p:cNvPr>
          <p:cNvSpPr>
            <a:spLocks noGrp="1"/>
          </p:cNvSpPr>
          <p:nvPr>
            <p:ph sz="half" idx="1"/>
          </p:nvPr>
        </p:nvSpPr>
        <p:spPr>
          <a:xfrm>
            <a:off x="457201" y="1924902"/>
            <a:ext cx="4038600" cy="4254246"/>
          </a:xfrm>
        </p:spPr>
        <p:txBody>
          <a:bodyPr/>
          <a:lstStyle/>
          <a:p>
            <a:pPr marL="0" indent="0">
              <a:buNone/>
            </a:pPr>
            <a:r>
              <a:rPr lang="en-US" sz="2000" dirty="0"/>
              <a:t>The following web-based self-service options are available for providers to assist with enrollment inquiries:</a:t>
            </a:r>
          </a:p>
          <a:p>
            <a:r>
              <a:rPr lang="en-US" sz="2000" dirty="0"/>
              <a:t>Provider Enrollment Status</a:t>
            </a:r>
          </a:p>
          <a:p>
            <a:pPr lvl="1"/>
            <a:r>
              <a:rPr lang="en-US" sz="2000" dirty="0"/>
              <a:t>Includes Group Link search </a:t>
            </a:r>
          </a:p>
          <a:p>
            <a:r>
              <a:rPr lang="en-US" sz="2000" dirty="0"/>
              <a:t>Provider Application Status</a:t>
            </a:r>
          </a:p>
          <a:p>
            <a:r>
              <a:rPr lang="en-US" sz="2000" dirty="0"/>
              <a:t>Request Provider File Update</a:t>
            </a:r>
          </a:p>
          <a:p>
            <a:r>
              <a:rPr lang="en-US" sz="2000" dirty="0"/>
              <a:t>Apply to be a MassHealth Provider</a:t>
            </a:r>
          </a:p>
          <a:p>
            <a:endParaRPr lang="en-US" sz="2000" dirty="0"/>
          </a:p>
          <a:p>
            <a:pPr marL="0" indent="0">
              <a:buNone/>
            </a:pPr>
            <a:r>
              <a:rPr lang="en-US" sz="2000" dirty="0">
                <a:hlinkClick r:id="rId4"/>
              </a:rPr>
              <a:t>MassHealth Provider Self-Service Webpage </a:t>
            </a:r>
            <a:endParaRPr lang="en-US" sz="2000" dirty="0"/>
          </a:p>
        </p:txBody>
      </p:sp>
      <p:pic>
        <p:nvPicPr>
          <p:cNvPr id="7" name="Content Placeholder 6" descr="Screen shot of MassHealth Provider Self-service options">
            <a:extLst>
              <a:ext uri="{FF2B5EF4-FFF2-40B4-BE49-F238E27FC236}">
                <a16:creationId xmlns:a16="http://schemas.microsoft.com/office/drawing/2014/main" id="{46D14192-0C77-CCF5-DA2A-AA87AFFBDC9E}"/>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648200" y="2168799"/>
            <a:ext cx="4038600" cy="3388765"/>
          </a:xfrm>
          <a:ln>
            <a:solidFill>
              <a:schemeClr val="accent1"/>
            </a:solidFill>
          </a:ln>
        </p:spPr>
      </p:pic>
      <p:sp>
        <p:nvSpPr>
          <p:cNvPr id="2" name="Slide Number Placeholder 1">
            <a:extLst>
              <a:ext uri="{FF2B5EF4-FFF2-40B4-BE49-F238E27FC236}">
                <a16:creationId xmlns:a16="http://schemas.microsoft.com/office/drawing/2014/main" id="{84ED2A1B-4255-19E0-23E9-3865DCA46AD7}"/>
              </a:ext>
            </a:extLst>
          </p:cNvPr>
          <p:cNvSpPr>
            <a:spLocks noGrp="1"/>
          </p:cNvSpPr>
          <p:nvPr>
            <p:ph type="sldNum" sz="quarter" idx="12"/>
          </p:nvPr>
        </p:nvSpPr>
        <p:spPr/>
        <p:txBody>
          <a:bodyPr/>
          <a:lstStyle/>
          <a:p>
            <a:fld id="{DE65444B-1068-44A4-BD15-C18BEE6A6F80}" type="slidenum">
              <a:rPr lang="en-US" smtClean="0"/>
              <a:t>55</a:t>
            </a:fld>
            <a:endParaRPr lang="en-US" dirty="0"/>
          </a:p>
        </p:txBody>
      </p:sp>
    </p:spTree>
    <p:custDataLst>
      <p:tags r:id="rId1"/>
    </p:custDataLst>
    <p:extLst>
      <p:ext uri="{BB962C8B-B14F-4D97-AF65-F5344CB8AC3E}">
        <p14:creationId xmlns:p14="http://schemas.microsoft.com/office/powerpoint/2010/main" val="34643835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DE0387-512B-BB2A-2485-0DA360B9ABE6}"/>
              </a:ext>
            </a:extLst>
          </p:cNvPr>
          <p:cNvSpPr>
            <a:spLocks noGrp="1"/>
          </p:cNvSpPr>
          <p:nvPr>
            <p:ph type="title"/>
          </p:nvPr>
        </p:nvSpPr>
        <p:spPr>
          <a:xfrm>
            <a:off x="544313" y="3050661"/>
            <a:ext cx="7772400" cy="1362075"/>
          </a:xfrm>
        </p:spPr>
        <p:txBody>
          <a:bodyPr/>
          <a:lstStyle/>
          <a:p>
            <a:r>
              <a:rPr lang="en-US" sz="3200" cap="none" dirty="0"/>
              <a:t>Provider File Updates – </a:t>
            </a:r>
            <a:br>
              <a:rPr lang="en-US" sz="3200" cap="none" dirty="0"/>
            </a:br>
            <a:r>
              <a:rPr lang="en-US" sz="3200" cap="none" dirty="0"/>
              <a:t>Secure Document Upload &amp; Online Requests</a:t>
            </a:r>
            <a:endParaRPr lang="en-US" dirty="0"/>
          </a:p>
        </p:txBody>
      </p:sp>
      <p:sp>
        <p:nvSpPr>
          <p:cNvPr id="2" name="TextBox 1">
            <a:extLst>
              <a:ext uri="{FF2B5EF4-FFF2-40B4-BE49-F238E27FC236}">
                <a16:creationId xmlns:a16="http://schemas.microsoft.com/office/drawing/2014/main" id="{FDE01621-9F2C-477B-0DD8-F4426C6C28E1}"/>
              </a:ext>
            </a:extLst>
          </p:cNvPr>
          <p:cNvSpPr txBox="1"/>
          <p:nvPr/>
        </p:nvSpPr>
        <p:spPr>
          <a:xfrm>
            <a:off x="400039" y="149712"/>
            <a:ext cx="7772440" cy="1035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600"/>
              </a:lnSpc>
            </a:pPr>
            <a:r>
              <a:rPr lang="en-US" sz="4000" b="1" dirty="0">
                <a:solidFill>
                  <a:srgbClr val="002060"/>
                </a:solidFill>
                <a:ea typeface="Calibri"/>
                <a:cs typeface="Calibri"/>
              </a:rPr>
              <a:t>Self-Service Resources on </a:t>
            </a:r>
            <a:r>
              <a:rPr lang="en-US" sz="4000" b="1" dirty="0">
                <a:solidFill>
                  <a:srgbClr val="002060"/>
                </a:solidFill>
                <a:ea typeface="Calibri"/>
                <a:cs typeface="Calibri"/>
                <a:hlinkClick r:id="rId4"/>
              </a:rPr>
              <a:t>Mass.gov/MassHealth</a:t>
            </a:r>
            <a:endParaRPr lang="en-US" sz="4000" dirty="0"/>
          </a:p>
        </p:txBody>
      </p:sp>
      <p:sp>
        <p:nvSpPr>
          <p:cNvPr id="4" name="Slide Number Placeholder 3">
            <a:extLst>
              <a:ext uri="{FF2B5EF4-FFF2-40B4-BE49-F238E27FC236}">
                <a16:creationId xmlns:a16="http://schemas.microsoft.com/office/drawing/2014/main" id="{3538407B-3E9B-7CB5-C198-7D26BD56E79C}"/>
              </a:ext>
            </a:extLst>
          </p:cNvPr>
          <p:cNvSpPr>
            <a:spLocks noGrp="1"/>
          </p:cNvSpPr>
          <p:nvPr>
            <p:ph type="sldNum" sz="quarter" idx="12"/>
          </p:nvPr>
        </p:nvSpPr>
        <p:spPr/>
        <p:txBody>
          <a:bodyPr/>
          <a:lstStyle/>
          <a:p>
            <a:fld id="{DE65444B-1068-44A4-BD15-C18BEE6A6F80}" type="slidenum">
              <a:rPr lang="en-US" smtClean="0"/>
              <a:t>56</a:t>
            </a:fld>
            <a:endParaRPr lang="en-US" dirty="0"/>
          </a:p>
        </p:txBody>
      </p:sp>
    </p:spTree>
    <p:custDataLst>
      <p:tags r:id="rId1"/>
    </p:custDataLst>
    <p:extLst>
      <p:ext uri="{BB962C8B-B14F-4D97-AF65-F5344CB8AC3E}">
        <p14:creationId xmlns:p14="http://schemas.microsoft.com/office/powerpoint/2010/main" val="3433160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836C3D-262D-583D-7A24-FAAA31676A6C}"/>
              </a:ext>
            </a:extLst>
          </p:cNvPr>
          <p:cNvSpPr>
            <a:spLocks noGrp="1"/>
          </p:cNvSpPr>
          <p:nvPr>
            <p:ph type="title"/>
          </p:nvPr>
        </p:nvSpPr>
        <p:spPr>
          <a:xfrm>
            <a:off x="439615" y="137746"/>
            <a:ext cx="6553200" cy="838200"/>
          </a:xfrm>
        </p:spPr>
        <p:txBody>
          <a:bodyPr/>
          <a:lstStyle/>
          <a:p>
            <a:r>
              <a:rPr lang="en-US" dirty="0"/>
              <a:t>Provider File Integrity</a:t>
            </a:r>
          </a:p>
        </p:txBody>
      </p:sp>
      <p:sp>
        <p:nvSpPr>
          <p:cNvPr id="4" name="Content Placeholder 3">
            <a:extLst>
              <a:ext uri="{FF2B5EF4-FFF2-40B4-BE49-F238E27FC236}">
                <a16:creationId xmlns:a16="http://schemas.microsoft.com/office/drawing/2014/main" id="{ED77D419-4407-79D0-9AE5-169E48318071}"/>
              </a:ext>
            </a:extLst>
          </p:cNvPr>
          <p:cNvSpPr>
            <a:spLocks noGrp="1"/>
          </p:cNvSpPr>
          <p:nvPr>
            <p:ph idx="1"/>
          </p:nvPr>
        </p:nvSpPr>
        <p:spPr>
          <a:xfrm>
            <a:off x="159026" y="1591164"/>
            <a:ext cx="8229600" cy="4097459"/>
          </a:xfrm>
        </p:spPr>
        <p:txBody>
          <a:bodyPr/>
          <a:lstStyle/>
          <a:p>
            <a:pPr indent="0">
              <a:spcBef>
                <a:spcPts val="1400"/>
              </a:spcBef>
              <a:spcAft>
                <a:spcPts val="0"/>
              </a:spcAft>
              <a:buNone/>
            </a:pPr>
            <a:r>
              <a:rPr lang="en-US" sz="2200" dirty="0"/>
              <a:t>Enrolled providers must notify MassHealth within 14 days of any changes in their information, as stated in </a:t>
            </a:r>
            <a:r>
              <a:rPr lang="en-US" sz="2200" dirty="0">
                <a:hlinkClick r:id="rId3"/>
              </a:rPr>
              <a:t>130 CMR 450.223(B)</a:t>
            </a:r>
            <a:r>
              <a:rPr lang="en-US" sz="2200" dirty="0"/>
              <a:t>. Failure to do so constitutes a breach of the provider contract which may result in fines or termination.</a:t>
            </a:r>
          </a:p>
          <a:p>
            <a:pPr indent="0">
              <a:spcBef>
                <a:spcPts val="1400"/>
              </a:spcBef>
              <a:spcAft>
                <a:spcPts val="0"/>
              </a:spcAft>
              <a:buNone/>
            </a:pPr>
            <a:r>
              <a:rPr lang="en-US" sz="2200" dirty="0"/>
              <a:t>Historically, MassHealth providers have been required to report provider file changes on paper via FAX or mail, or electronically via the Provider Online Service Center (POSC).</a:t>
            </a:r>
            <a:endParaRPr lang="en-US" sz="2200" dirty="0">
              <a:ea typeface="Calibri"/>
              <a:cs typeface="Calibri"/>
            </a:endParaRPr>
          </a:p>
          <a:p>
            <a:pPr indent="0">
              <a:spcBef>
                <a:spcPts val="1400"/>
              </a:spcBef>
              <a:spcAft>
                <a:spcPts val="0"/>
              </a:spcAft>
              <a:buNone/>
            </a:pPr>
            <a:r>
              <a:rPr lang="en-US" sz="2200" dirty="0"/>
              <a:t>Effective 5/1/2025, provider file updates may be submitted via secure electronic upload. This will eliminate the need for fax, mail, and unsecure emails.</a:t>
            </a:r>
            <a:endParaRPr lang="en-US" sz="2200" dirty="0">
              <a:ea typeface="Calibri"/>
              <a:cs typeface="Calibri"/>
            </a:endParaRPr>
          </a:p>
          <a:p>
            <a:pPr marL="0" indent="0">
              <a:buNone/>
            </a:pPr>
            <a:endParaRPr lang="en-US" sz="2400" dirty="0">
              <a:ea typeface="Calibri"/>
              <a:cs typeface="Calibri"/>
            </a:endParaRPr>
          </a:p>
        </p:txBody>
      </p:sp>
      <p:sp>
        <p:nvSpPr>
          <p:cNvPr id="2" name="Slide Number Placeholder 1">
            <a:extLst>
              <a:ext uri="{FF2B5EF4-FFF2-40B4-BE49-F238E27FC236}">
                <a16:creationId xmlns:a16="http://schemas.microsoft.com/office/drawing/2014/main" id="{F9574B0A-54D9-2AC4-7054-AACCCF56D73E}"/>
              </a:ext>
            </a:extLst>
          </p:cNvPr>
          <p:cNvSpPr>
            <a:spLocks noGrp="1"/>
          </p:cNvSpPr>
          <p:nvPr>
            <p:ph type="sldNum" sz="quarter" idx="12"/>
          </p:nvPr>
        </p:nvSpPr>
        <p:spPr/>
        <p:txBody>
          <a:bodyPr/>
          <a:lstStyle/>
          <a:p>
            <a:fld id="{DE65444B-1068-44A4-BD15-C18BEE6A6F80}" type="slidenum">
              <a:rPr lang="en-US" smtClean="0"/>
              <a:t>57</a:t>
            </a:fld>
            <a:endParaRPr lang="en-US" dirty="0"/>
          </a:p>
        </p:txBody>
      </p:sp>
    </p:spTree>
    <p:custDataLst>
      <p:tags r:id="rId1"/>
    </p:custDataLst>
    <p:extLst>
      <p:ext uri="{BB962C8B-B14F-4D97-AF65-F5344CB8AC3E}">
        <p14:creationId xmlns:p14="http://schemas.microsoft.com/office/powerpoint/2010/main" val="8613587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836C3D-262D-583D-7A24-FAAA31676A6C}"/>
              </a:ext>
            </a:extLst>
          </p:cNvPr>
          <p:cNvSpPr>
            <a:spLocks noGrp="1"/>
          </p:cNvSpPr>
          <p:nvPr>
            <p:ph type="title"/>
          </p:nvPr>
        </p:nvSpPr>
        <p:spPr>
          <a:xfrm>
            <a:off x="457200" y="155331"/>
            <a:ext cx="7178040" cy="838200"/>
          </a:xfrm>
        </p:spPr>
        <p:txBody>
          <a:bodyPr/>
          <a:lstStyle/>
          <a:p>
            <a:r>
              <a:rPr lang="en-US" dirty="0"/>
              <a:t>Provider File Updates</a:t>
            </a:r>
          </a:p>
        </p:txBody>
      </p:sp>
      <p:sp>
        <p:nvSpPr>
          <p:cNvPr id="4" name="Content Placeholder 3">
            <a:extLst>
              <a:ext uri="{FF2B5EF4-FFF2-40B4-BE49-F238E27FC236}">
                <a16:creationId xmlns:a16="http://schemas.microsoft.com/office/drawing/2014/main" id="{ED77D419-4407-79D0-9AE5-169E48318071}"/>
              </a:ext>
            </a:extLst>
          </p:cNvPr>
          <p:cNvSpPr>
            <a:spLocks noGrp="1"/>
          </p:cNvSpPr>
          <p:nvPr>
            <p:ph idx="1"/>
          </p:nvPr>
        </p:nvSpPr>
        <p:spPr>
          <a:xfrm>
            <a:off x="457200" y="1600200"/>
            <a:ext cx="8229600" cy="3182815"/>
          </a:xfrm>
        </p:spPr>
        <p:txBody>
          <a:bodyPr/>
          <a:lstStyle/>
          <a:p>
            <a:pPr marL="0" indent="0">
              <a:buNone/>
            </a:pPr>
            <a:r>
              <a:rPr lang="en-US" sz="2200" dirty="0"/>
              <a:t>Secure file upload is only available for the following providers:</a:t>
            </a:r>
          </a:p>
          <a:p>
            <a:r>
              <a:rPr lang="en-US" sz="2200" dirty="0"/>
              <a:t>Fee-for-Service (FFS)</a:t>
            </a:r>
            <a:endParaRPr lang="en-US" sz="2200" dirty="0">
              <a:ea typeface="Calibri"/>
              <a:cs typeface="Calibri"/>
            </a:endParaRPr>
          </a:p>
          <a:p>
            <a:r>
              <a:rPr lang="en-US" sz="2200" dirty="0"/>
              <a:t>Ordering, Referring, and Prescribing (ORP)</a:t>
            </a:r>
            <a:endParaRPr lang="en-US" sz="2200" dirty="0">
              <a:ea typeface="Calibri"/>
              <a:cs typeface="Calibri"/>
            </a:endParaRPr>
          </a:p>
          <a:p>
            <a:endParaRPr lang="en-US" sz="2200" dirty="0"/>
          </a:p>
          <a:p>
            <a:pPr marL="0" indent="0">
              <a:buNone/>
            </a:pPr>
            <a:r>
              <a:rPr lang="en-US" sz="2200" dirty="0"/>
              <a:t>The secure upload webpage will NOT be available for the following providers:</a:t>
            </a:r>
            <a:endParaRPr lang="en-US" sz="2200" dirty="0">
              <a:ea typeface="Calibri"/>
              <a:cs typeface="Calibri"/>
            </a:endParaRPr>
          </a:p>
          <a:p>
            <a:r>
              <a:rPr lang="en-US" sz="2200" dirty="0"/>
              <a:t>Dental </a:t>
            </a:r>
            <a:endParaRPr lang="en-US" sz="2200" dirty="0">
              <a:ea typeface="Calibri"/>
              <a:cs typeface="Calibri"/>
            </a:endParaRPr>
          </a:p>
          <a:p>
            <a:r>
              <a:rPr lang="en-US" sz="2200" dirty="0"/>
              <a:t>Long-Term Services and Supports (LTSS)</a:t>
            </a:r>
            <a:endParaRPr lang="en-US" sz="2200" dirty="0">
              <a:ea typeface="Calibri"/>
              <a:cs typeface="Calibri"/>
            </a:endParaRPr>
          </a:p>
          <a:p>
            <a:r>
              <a:rPr lang="en-US" sz="2200" dirty="0"/>
              <a:t>Managed Care Entity (MCE) only</a:t>
            </a:r>
            <a:endParaRPr lang="en-US" sz="2200" dirty="0">
              <a:ea typeface="Calibri"/>
              <a:cs typeface="Calibri"/>
            </a:endParaRPr>
          </a:p>
        </p:txBody>
      </p:sp>
      <p:sp>
        <p:nvSpPr>
          <p:cNvPr id="2" name="Slide Number Placeholder 1">
            <a:extLst>
              <a:ext uri="{FF2B5EF4-FFF2-40B4-BE49-F238E27FC236}">
                <a16:creationId xmlns:a16="http://schemas.microsoft.com/office/drawing/2014/main" id="{1CBEE46D-1092-88A5-1A1A-EBE795472FFA}"/>
              </a:ext>
            </a:extLst>
          </p:cNvPr>
          <p:cNvSpPr>
            <a:spLocks noGrp="1"/>
          </p:cNvSpPr>
          <p:nvPr>
            <p:ph type="sldNum" sz="quarter" idx="12"/>
          </p:nvPr>
        </p:nvSpPr>
        <p:spPr/>
        <p:txBody>
          <a:bodyPr/>
          <a:lstStyle/>
          <a:p>
            <a:fld id="{DE65444B-1068-44A4-BD15-C18BEE6A6F80}" type="slidenum">
              <a:rPr lang="en-US" smtClean="0"/>
              <a:t>58</a:t>
            </a:fld>
            <a:endParaRPr lang="en-US" dirty="0"/>
          </a:p>
        </p:txBody>
      </p:sp>
    </p:spTree>
    <p:custDataLst>
      <p:tags r:id="rId1"/>
    </p:custDataLst>
    <p:extLst>
      <p:ext uri="{BB962C8B-B14F-4D97-AF65-F5344CB8AC3E}">
        <p14:creationId xmlns:p14="http://schemas.microsoft.com/office/powerpoint/2010/main" val="3078334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52BE0F-F60C-19A1-FC0F-5631069370EB}"/>
              </a:ext>
            </a:extLst>
          </p:cNvPr>
          <p:cNvSpPr>
            <a:spLocks noGrp="1"/>
          </p:cNvSpPr>
          <p:nvPr>
            <p:ph type="title"/>
          </p:nvPr>
        </p:nvSpPr>
        <p:spPr>
          <a:xfrm>
            <a:off x="457199" y="304800"/>
            <a:ext cx="7090913" cy="715963"/>
          </a:xfrm>
        </p:spPr>
        <p:txBody>
          <a:bodyPr/>
          <a:lstStyle/>
          <a:p>
            <a:r>
              <a:rPr lang="en-US" dirty="0"/>
              <a:t>Request Provider File Update</a:t>
            </a:r>
          </a:p>
        </p:txBody>
      </p:sp>
      <p:sp>
        <p:nvSpPr>
          <p:cNvPr id="6" name="Content Placeholder 5">
            <a:extLst>
              <a:ext uri="{FF2B5EF4-FFF2-40B4-BE49-F238E27FC236}">
                <a16:creationId xmlns:a16="http://schemas.microsoft.com/office/drawing/2014/main" id="{CC29B65D-78AB-4C0E-2152-E164B528CD9B}"/>
              </a:ext>
            </a:extLst>
          </p:cNvPr>
          <p:cNvSpPr>
            <a:spLocks noGrp="1"/>
          </p:cNvSpPr>
          <p:nvPr>
            <p:ph sz="half" idx="1"/>
          </p:nvPr>
        </p:nvSpPr>
        <p:spPr>
          <a:xfrm>
            <a:off x="457199" y="1577032"/>
            <a:ext cx="4038600" cy="5280968"/>
          </a:xfrm>
        </p:spPr>
        <p:txBody>
          <a:bodyPr/>
          <a:lstStyle/>
          <a:p>
            <a:pPr marL="0" indent="0">
              <a:buNone/>
            </a:pPr>
            <a:r>
              <a:rPr lang="en-US" sz="2000" dirty="0"/>
              <a:t>The Request Provider File Update option is available to providers on mass.gov:</a:t>
            </a:r>
          </a:p>
          <a:p>
            <a:r>
              <a:rPr lang="en-US" sz="2000" dirty="0"/>
              <a:t>The Request Provider File Update option allows for secure document transmission </a:t>
            </a:r>
          </a:p>
          <a:p>
            <a:pPr>
              <a:buClr>
                <a:srgbClr val="31859C"/>
              </a:buClr>
            </a:pPr>
            <a:r>
              <a:rPr lang="en-US" sz="2000" dirty="0"/>
              <a:t>Requested changes may include;</a:t>
            </a:r>
          </a:p>
          <a:p>
            <a:pPr marL="400050" lvl="1" indent="0">
              <a:buClr>
                <a:srgbClr val="31859C"/>
              </a:buClr>
              <a:buNone/>
            </a:pPr>
            <a:r>
              <a:rPr lang="en-US" sz="2000" dirty="0">
                <a:solidFill>
                  <a:srgbClr val="31859C"/>
                </a:solidFill>
                <a:latin typeface="Arial"/>
                <a:cs typeface="Arial"/>
              </a:rPr>
              <a:t>–</a:t>
            </a:r>
            <a:r>
              <a:rPr lang="en-US" sz="2000" dirty="0"/>
              <a:t>Provider links and affiliations</a:t>
            </a:r>
            <a:endParaRPr lang="en-US" sz="2000" dirty="0">
              <a:ea typeface="Calibri"/>
              <a:cs typeface="Calibri"/>
            </a:endParaRPr>
          </a:p>
          <a:p>
            <a:pPr marL="400050" lvl="1" indent="0">
              <a:buClr>
                <a:srgbClr val="31859C"/>
              </a:buClr>
              <a:buNone/>
            </a:pPr>
            <a:r>
              <a:rPr lang="en-US" sz="2000" dirty="0">
                <a:solidFill>
                  <a:srgbClr val="31859C"/>
                </a:solidFill>
                <a:latin typeface="Arial"/>
                <a:cs typeface="Arial"/>
              </a:rPr>
              <a:t>–</a:t>
            </a:r>
            <a:r>
              <a:rPr lang="en-US" sz="2000" dirty="0">
                <a:hlinkClick r:id="rId3"/>
              </a:rPr>
              <a:t>Address</a:t>
            </a:r>
            <a:r>
              <a:rPr lang="en-US" sz="2000" dirty="0"/>
              <a:t> and contact info change</a:t>
            </a:r>
            <a:endParaRPr lang="en-US" sz="2000" dirty="0">
              <a:ea typeface="Calibri"/>
              <a:cs typeface="Calibri"/>
            </a:endParaRPr>
          </a:p>
          <a:p>
            <a:pPr marL="400050" lvl="1" indent="0">
              <a:buClr>
                <a:srgbClr val="31859C"/>
              </a:buClr>
              <a:buNone/>
            </a:pPr>
            <a:r>
              <a:rPr lang="en-US" sz="2000" dirty="0">
                <a:solidFill>
                  <a:srgbClr val="31859C"/>
                </a:solidFill>
                <a:latin typeface="Arial"/>
                <a:cs typeface="Arial"/>
              </a:rPr>
              <a:t>–</a:t>
            </a:r>
            <a:r>
              <a:rPr lang="en-US" sz="2000" dirty="0"/>
              <a:t>And other general credentialing changes</a:t>
            </a:r>
            <a:endParaRPr lang="en-US" sz="2000" dirty="0">
              <a:ea typeface="Calibri"/>
              <a:cs typeface="Calibri"/>
            </a:endParaRPr>
          </a:p>
          <a:p>
            <a:pPr marL="0" indent="0">
              <a:buNone/>
            </a:pPr>
            <a:endParaRPr lang="en-US" sz="2000" dirty="0"/>
          </a:p>
          <a:p>
            <a:pPr marL="0" indent="0">
              <a:buNone/>
            </a:pPr>
            <a:r>
              <a:rPr lang="en-US" sz="2000" dirty="0">
                <a:hlinkClick r:id="rId4"/>
              </a:rPr>
              <a:t>Provider Self-Service Webpage </a:t>
            </a:r>
            <a:endParaRPr lang="en-US" sz="2000" dirty="0"/>
          </a:p>
          <a:p>
            <a:pPr marL="0" indent="0">
              <a:buNone/>
            </a:pPr>
            <a:endParaRPr lang="en-US" sz="2000" dirty="0"/>
          </a:p>
        </p:txBody>
      </p:sp>
      <p:pic>
        <p:nvPicPr>
          <p:cNvPr id="8" name="Content Placeholder 7" descr="A screenshot of the MassHealth Provider Self-Service page with Request Provider File Update tile highlighted.">
            <a:extLst>
              <a:ext uri="{FF2B5EF4-FFF2-40B4-BE49-F238E27FC236}">
                <a16:creationId xmlns:a16="http://schemas.microsoft.com/office/drawing/2014/main" id="{849C2F7F-4B92-FA8A-687D-24C8EEBA3BF4}"/>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648200" y="2168799"/>
            <a:ext cx="4038600" cy="3388765"/>
          </a:xfrm>
          <a:ln>
            <a:solidFill>
              <a:schemeClr val="accent1"/>
            </a:solidFill>
          </a:ln>
        </p:spPr>
      </p:pic>
      <p:sp>
        <p:nvSpPr>
          <p:cNvPr id="2" name="Rectangle 1">
            <a:extLst>
              <a:ext uri="{FF2B5EF4-FFF2-40B4-BE49-F238E27FC236}">
                <a16:creationId xmlns:a16="http://schemas.microsoft.com/office/drawing/2014/main" id="{FA808730-2C57-913D-DB01-3C1C6971A1A7}"/>
              </a:ext>
              <a:ext uri="{C183D7F6-B498-43B3-948B-1728B52AA6E4}">
                <adec:decorative xmlns:adec="http://schemas.microsoft.com/office/drawing/2017/decorative" val="1"/>
              </a:ext>
            </a:extLst>
          </p:cNvPr>
          <p:cNvSpPr/>
          <p:nvPr/>
        </p:nvSpPr>
        <p:spPr>
          <a:xfrm>
            <a:off x="4837708" y="4255056"/>
            <a:ext cx="3272622" cy="43974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3965E21C-37FE-5451-C0BF-92E8D7074CE4}"/>
              </a:ext>
            </a:extLst>
          </p:cNvPr>
          <p:cNvSpPr>
            <a:spLocks noGrp="1"/>
          </p:cNvSpPr>
          <p:nvPr>
            <p:ph type="sldNum" sz="quarter" idx="12"/>
          </p:nvPr>
        </p:nvSpPr>
        <p:spPr/>
        <p:txBody>
          <a:bodyPr/>
          <a:lstStyle/>
          <a:p>
            <a:fld id="{DE65444B-1068-44A4-BD15-C18BEE6A6F80}" type="slidenum">
              <a:rPr lang="en-US" smtClean="0"/>
              <a:t>59</a:t>
            </a:fld>
            <a:endParaRPr lang="en-US" dirty="0"/>
          </a:p>
        </p:txBody>
      </p:sp>
    </p:spTree>
    <p:custDataLst>
      <p:tags r:id="rId1"/>
    </p:custDataLst>
    <p:extLst>
      <p:ext uri="{BB962C8B-B14F-4D97-AF65-F5344CB8AC3E}">
        <p14:creationId xmlns:p14="http://schemas.microsoft.com/office/powerpoint/2010/main" val="4256798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1E34-B0EE-CD89-590D-34F442E8EBA6}"/>
              </a:ext>
            </a:extLst>
          </p:cNvPr>
          <p:cNvSpPr>
            <a:spLocks noGrp="1"/>
          </p:cNvSpPr>
          <p:nvPr>
            <p:ph type="title"/>
          </p:nvPr>
        </p:nvSpPr>
        <p:spPr/>
        <p:txBody>
          <a:bodyPr/>
          <a:lstStyle/>
          <a:p>
            <a:r>
              <a:rPr lang="en-US" dirty="0"/>
              <a:t>Primary Care ACO – </a:t>
            </a:r>
            <a:br>
              <a:rPr lang="en-US" dirty="0"/>
            </a:br>
            <a:r>
              <a:rPr lang="en-US" dirty="0"/>
              <a:t>Referrals for Services</a:t>
            </a:r>
          </a:p>
        </p:txBody>
      </p:sp>
      <p:sp>
        <p:nvSpPr>
          <p:cNvPr id="3" name="Content Placeholder 2">
            <a:extLst>
              <a:ext uri="{FF2B5EF4-FFF2-40B4-BE49-F238E27FC236}">
                <a16:creationId xmlns:a16="http://schemas.microsoft.com/office/drawing/2014/main" id="{D37625D4-7741-0858-4DBC-4972AFD25801}"/>
              </a:ext>
            </a:extLst>
          </p:cNvPr>
          <p:cNvSpPr>
            <a:spLocks noGrp="1"/>
          </p:cNvSpPr>
          <p:nvPr>
            <p:ph idx="1"/>
          </p:nvPr>
        </p:nvSpPr>
        <p:spPr>
          <a:xfrm>
            <a:off x="457200" y="1480930"/>
            <a:ext cx="8229600" cy="5240545"/>
          </a:xfrm>
        </p:spPr>
        <p:txBody>
          <a:bodyPr/>
          <a:lstStyle/>
          <a:p>
            <a:pPr marL="0" indent="0">
              <a:buNone/>
            </a:pPr>
            <a:r>
              <a:rPr lang="en-US" sz="2400" dirty="0"/>
              <a:t>All services provided by a clinician or provider other than the Primary Care ACO member's primary care provider (PCP) or referral circle require a referral from the member’s PCP on file in MMIS/POSC to be payable, unless the service is exempted under 130 CMR 450.119(I). </a:t>
            </a:r>
          </a:p>
          <a:p>
            <a:pPr marL="0" indent="0">
              <a:buNone/>
            </a:pPr>
            <a:endParaRPr lang="en-US" sz="2400" dirty="0"/>
          </a:p>
          <a:p>
            <a:pPr marL="0" indent="0">
              <a:buNone/>
            </a:pPr>
            <a:r>
              <a:rPr lang="en-US" sz="2400" dirty="0"/>
              <a:t>Whenever possible, the PCP should make the referral before the member’s receipt of the service. However, the PCP may issue a referral retroactively (for up to a year after the date of service) if the PCP determines that the service was medically necessary, and they were the PCP on file for the date of service.</a:t>
            </a:r>
          </a:p>
          <a:p>
            <a:pPr marL="0" indent="0">
              <a:buNone/>
            </a:pPr>
            <a:endParaRPr lang="en-US" sz="2400" dirty="0"/>
          </a:p>
          <a:p>
            <a:pPr marL="0" indent="0">
              <a:buNone/>
            </a:pPr>
            <a:r>
              <a:rPr lang="en-US" sz="2400" dirty="0"/>
              <a:t>See </a:t>
            </a:r>
            <a:r>
              <a:rPr lang="en-US" sz="2400" dirty="0">
                <a:hlinkClick r:id="rId4"/>
              </a:rPr>
              <a:t>130 CMR 450.000: Administrative and Billing Regulations</a:t>
            </a:r>
            <a:endParaRPr lang="en-US" sz="2400" dirty="0"/>
          </a:p>
          <a:p>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A48A6080-EBFF-32E7-AB86-8C5E6AD1BA3F}"/>
              </a:ext>
            </a:extLst>
          </p:cNvPr>
          <p:cNvSpPr>
            <a:spLocks noGrp="1"/>
          </p:cNvSpPr>
          <p:nvPr>
            <p:ph type="sldNum" sz="quarter" idx="12"/>
          </p:nvPr>
        </p:nvSpPr>
        <p:spPr/>
        <p:txBody>
          <a:bodyPr/>
          <a:lstStyle/>
          <a:p>
            <a:fld id="{DE65444B-1068-44A4-BD15-C18BEE6A6F80}" type="slidenum">
              <a:rPr lang="en-US" smtClean="0"/>
              <a:t>6</a:t>
            </a:fld>
            <a:endParaRPr lang="en-US" dirty="0"/>
          </a:p>
        </p:txBody>
      </p:sp>
    </p:spTree>
    <p:custDataLst>
      <p:tags r:id="rId1"/>
    </p:custDataLst>
    <p:extLst>
      <p:ext uri="{BB962C8B-B14F-4D97-AF65-F5344CB8AC3E}">
        <p14:creationId xmlns:p14="http://schemas.microsoft.com/office/powerpoint/2010/main" val="2565804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B2404-9117-1AA5-CCD6-95C978459E7D}"/>
              </a:ext>
            </a:extLst>
          </p:cNvPr>
          <p:cNvSpPr>
            <a:spLocks noGrp="1"/>
          </p:cNvSpPr>
          <p:nvPr>
            <p:ph type="title"/>
          </p:nvPr>
        </p:nvSpPr>
        <p:spPr/>
        <p:txBody>
          <a:bodyPr/>
          <a:lstStyle/>
          <a:p>
            <a:r>
              <a:rPr lang="en-US" dirty="0"/>
              <a:t>Searching for Providers</a:t>
            </a:r>
          </a:p>
        </p:txBody>
      </p:sp>
      <p:sp>
        <p:nvSpPr>
          <p:cNvPr id="7" name="Content Placeholder 6">
            <a:extLst>
              <a:ext uri="{FF2B5EF4-FFF2-40B4-BE49-F238E27FC236}">
                <a16:creationId xmlns:a16="http://schemas.microsoft.com/office/drawing/2014/main" id="{02337B03-244A-86E7-1CF9-42A165E34417}"/>
              </a:ext>
            </a:extLst>
          </p:cNvPr>
          <p:cNvSpPr>
            <a:spLocks noGrp="1"/>
          </p:cNvSpPr>
          <p:nvPr>
            <p:ph sz="half" idx="1"/>
          </p:nvPr>
        </p:nvSpPr>
        <p:spPr>
          <a:xfrm>
            <a:off x="457200" y="1531240"/>
            <a:ext cx="8086725" cy="2564510"/>
          </a:xfrm>
        </p:spPr>
        <p:txBody>
          <a:bodyPr/>
          <a:lstStyle/>
          <a:p>
            <a:pPr marL="0" indent="0">
              <a:buNone/>
            </a:pPr>
            <a:r>
              <a:rPr lang="en-US" sz="2200" dirty="0"/>
              <a:t>To begin, you will need to search for the provider that needs to be updated:</a:t>
            </a:r>
          </a:p>
          <a:p>
            <a:pPr marL="457200" indent="-457200">
              <a:buFont typeface="+mj-lt"/>
              <a:buAutoNum type="arabicPeriod"/>
            </a:pPr>
            <a:r>
              <a:rPr lang="en-US" sz="2200" dirty="0"/>
              <a:t>Enter the MassHealth PID/SL, NPI, or FEIN</a:t>
            </a:r>
          </a:p>
          <a:p>
            <a:pPr marL="457200" indent="-457200">
              <a:buFont typeface="+mj-lt"/>
              <a:buAutoNum type="arabicPeriod"/>
            </a:pPr>
            <a:r>
              <a:rPr lang="en-US" sz="2200" dirty="0"/>
              <a:t>Complete the reCAPTCHA</a:t>
            </a:r>
          </a:p>
          <a:p>
            <a:pPr marL="457200" indent="-457200">
              <a:buFont typeface="+mj-lt"/>
              <a:buAutoNum type="arabicPeriod"/>
            </a:pPr>
            <a:r>
              <a:rPr lang="en-US" sz="2200" dirty="0"/>
              <a:t>Select ‘Next’</a:t>
            </a:r>
          </a:p>
        </p:txBody>
      </p:sp>
      <p:pic>
        <p:nvPicPr>
          <p:cNvPr id="6" name="Content Placeholder 8" descr="screenshot of the Update Provider File webpage highlighting the reCAPTCHA area.">
            <a:extLst>
              <a:ext uri="{FF2B5EF4-FFF2-40B4-BE49-F238E27FC236}">
                <a16:creationId xmlns:a16="http://schemas.microsoft.com/office/drawing/2014/main" id="{4E25F22D-26F1-FDE9-E8C6-484B71EA2B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733675" y="3257274"/>
            <a:ext cx="5591175" cy="31628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788EE1E-2368-688A-B1C0-61155D9E3C30}"/>
              </a:ext>
              <a:ext uri="{C183D7F6-B498-43B3-948B-1728B52AA6E4}">
                <adec:decorative xmlns:adec="http://schemas.microsoft.com/office/drawing/2017/decorative" val="1"/>
              </a:ext>
            </a:extLst>
          </p:cNvPr>
          <p:cNvSpPr/>
          <p:nvPr/>
        </p:nvSpPr>
        <p:spPr>
          <a:xfrm>
            <a:off x="3085443" y="4832072"/>
            <a:ext cx="2032658" cy="8959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49CF8330-C1BA-D43B-B94F-70935FE8D0D2}"/>
              </a:ext>
            </a:extLst>
          </p:cNvPr>
          <p:cNvSpPr>
            <a:spLocks noGrp="1"/>
          </p:cNvSpPr>
          <p:nvPr>
            <p:ph type="sldNum" sz="quarter" idx="12"/>
          </p:nvPr>
        </p:nvSpPr>
        <p:spPr/>
        <p:txBody>
          <a:bodyPr/>
          <a:lstStyle/>
          <a:p>
            <a:fld id="{DE65444B-1068-44A4-BD15-C18BEE6A6F80}" type="slidenum">
              <a:rPr lang="en-US" smtClean="0"/>
              <a:t>60</a:t>
            </a:fld>
            <a:endParaRPr lang="en-US" dirty="0"/>
          </a:p>
        </p:txBody>
      </p:sp>
    </p:spTree>
    <p:custDataLst>
      <p:tags r:id="rId1"/>
    </p:custDataLst>
    <p:extLst>
      <p:ext uri="{BB962C8B-B14F-4D97-AF65-F5344CB8AC3E}">
        <p14:creationId xmlns:p14="http://schemas.microsoft.com/office/powerpoint/2010/main" val="42134687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B2404-9117-1AA5-CCD6-95C978459E7D}"/>
              </a:ext>
            </a:extLst>
          </p:cNvPr>
          <p:cNvSpPr>
            <a:spLocks noGrp="1"/>
          </p:cNvSpPr>
          <p:nvPr>
            <p:ph type="title"/>
          </p:nvPr>
        </p:nvSpPr>
        <p:spPr/>
        <p:txBody>
          <a:bodyPr/>
          <a:lstStyle/>
          <a:p>
            <a:r>
              <a:rPr lang="en-US" dirty="0"/>
              <a:t>Search Results</a:t>
            </a:r>
          </a:p>
        </p:txBody>
      </p:sp>
      <p:sp>
        <p:nvSpPr>
          <p:cNvPr id="7" name="Content Placeholder 6">
            <a:extLst>
              <a:ext uri="{FF2B5EF4-FFF2-40B4-BE49-F238E27FC236}">
                <a16:creationId xmlns:a16="http://schemas.microsoft.com/office/drawing/2014/main" id="{02337B03-244A-86E7-1CF9-42A165E34417}"/>
              </a:ext>
            </a:extLst>
          </p:cNvPr>
          <p:cNvSpPr>
            <a:spLocks noGrp="1"/>
          </p:cNvSpPr>
          <p:nvPr>
            <p:ph sz="half" idx="1"/>
          </p:nvPr>
        </p:nvSpPr>
        <p:spPr>
          <a:xfrm>
            <a:off x="457200" y="1682538"/>
            <a:ext cx="8375904" cy="2004475"/>
          </a:xfrm>
        </p:spPr>
        <p:txBody>
          <a:bodyPr/>
          <a:lstStyle/>
          <a:p>
            <a:pPr marL="0" indent="0">
              <a:buNone/>
            </a:pPr>
            <a:r>
              <a:rPr lang="en-US" sz="2200" dirty="0"/>
              <a:t>Depending on the search values, one or more results may be displayed.</a:t>
            </a:r>
          </a:p>
          <a:p>
            <a:pPr marL="457200" indent="-457200">
              <a:buFont typeface="+mj-lt"/>
              <a:buAutoNum type="arabicPeriod" startAt="4"/>
            </a:pPr>
            <a:r>
              <a:rPr lang="en-US" sz="2200" dirty="0"/>
              <a:t>Select the Service Location being updated from the search results.</a:t>
            </a:r>
          </a:p>
          <a:p>
            <a:pPr marL="457200" indent="-457200">
              <a:buFont typeface="+mj-lt"/>
              <a:buAutoNum type="arabicPeriod" startAt="4"/>
            </a:pPr>
            <a:r>
              <a:rPr lang="en-US" sz="2200" dirty="0"/>
              <a:t>Select ‘Next’ to proceed.</a:t>
            </a:r>
          </a:p>
        </p:txBody>
      </p:sp>
      <p:pic>
        <p:nvPicPr>
          <p:cNvPr id="6" name="Content Placeholder 5" descr="screenshot of the Update Provider File webpage">
            <a:extLst>
              <a:ext uri="{FF2B5EF4-FFF2-40B4-BE49-F238E27FC236}">
                <a16:creationId xmlns:a16="http://schemas.microsoft.com/office/drawing/2014/main" id="{D39E82AE-2366-F649-FAF0-44850822629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3091400"/>
            <a:ext cx="5809473" cy="1843070"/>
          </a:xfrm>
          <a:ln>
            <a:solidFill>
              <a:schemeClr val="accent1"/>
            </a:solidFill>
          </a:ln>
        </p:spPr>
      </p:pic>
      <p:sp>
        <p:nvSpPr>
          <p:cNvPr id="8" name="Rectangle 7">
            <a:extLst>
              <a:ext uri="{FF2B5EF4-FFF2-40B4-BE49-F238E27FC236}">
                <a16:creationId xmlns:a16="http://schemas.microsoft.com/office/drawing/2014/main" id="{EE3817CA-B495-7785-B4EA-9AD144C7E407}"/>
              </a:ext>
              <a:ext uri="{C183D7F6-B498-43B3-948B-1728B52AA6E4}">
                <adec:decorative xmlns:adec="http://schemas.microsoft.com/office/drawing/2017/decorative" val="1"/>
              </a:ext>
            </a:extLst>
          </p:cNvPr>
          <p:cNvSpPr/>
          <p:nvPr/>
        </p:nvSpPr>
        <p:spPr>
          <a:xfrm>
            <a:off x="457200" y="4105275"/>
            <a:ext cx="285750" cy="2791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AD31CB09-461A-BCDF-68B3-AE6BF8D2DC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3631" y="4375303"/>
            <a:ext cx="5809473" cy="2177897"/>
          </a:xfrm>
          <a:prstGeom prst="rect">
            <a:avLst/>
          </a:prstGeom>
          <a:ln>
            <a:solidFill>
              <a:schemeClr val="accent1"/>
            </a:solidFill>
          </a:ln>
        </p:spPr>
      </p:pic>
      <p:sp>
        <p:nvSpPr>
          <p:cNvPr id="13" name="TextBox 12">
            <a:extLst>
              <a:ext uri="{FF2B5EF4-FFF2-40B4-BE49-F238E27FC236}">
                <a16:creationId xmlns:a16="http://schemas.microsoft.com/office/drawing/2014/main" id="{F561AA84-F449-521D-7660-64596A6237A1}"/>
              </a:ext>
            </a:extLst>
          </p:cNvPr>
          <p:cNvSpPr txBox="1"/>
          <p:nvPr/>
        </p:nvSpPr>
        <p:spPr>
          <a:xfrm>
            <a:off x="457200" y="5438686"/>
            <a:ext cx="2333625" cy="646331"/>
          </a:xfrm>
          <a:prstGeom prst="rect">
            <a:avLst/>
          </a:prstGeom>
          <a:noFill/>
          <a:ln w="1270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Only 1 location may be selected at a time.</a:t>
            </a:r>
          </a:p>
        </p:txBody>
      </p:sp>
      <p:sp>
        <p:nvSpPr>
          <p:cNvPr id="14" name="Arrow: Right 13">
            <a:extLst>
              <a:ext uri="{FF2B5EF4-FFF2-40B4-BE49-F238E27FC236}">
                <a16:creationId xmlns:a16="http://schemas.microsoft.com/office/drawing/2014/main" id="{A05D4E0D-425B-536B-76A2-C4569F1E2F36}"/>
              </a:ext>
              <a:ext uri="{C183D7F6-B498-43B3-948B-1728B52AA6E4}">
                <adec:decorative xmlns:adec="http://schemas.microsoft.com/office/drawing/2017/decorative" val="1"/>
              </a:ext>
            </a:extLst>
          </p:cNvPr>
          <p:cNvSpPr/>
          <p:nvPr/>
        </p:nvSpPr>
        <p:spPr>
          <a:xfrm>
            <a:off x="2790825" y="5622760"/>
            <a:ext cx="304800" cy="21907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CABDF0CE-6A45-1FD6-3F3B-81672009F7CB}"/>
              </a:ext>
            </a:extLst>
          </p:cNvPr>
          <p:cNvSpPr>
            <a:spLocks noGrp="1"/>
          </p:cNvSpPr>
          <p:nvPr>
            <p:ph type="sldNum" sz="quarter" idx="12"/>
          </p:nvPr>
        </p:nvSpPr>
        <p:spPr>
          <a:xfrm>
            <a:off x="6561992" y="6492875"/>
            <a:ext cx="2133600" cy="365125"/>
          </a:xfrm>
        </p:spPr>
        <p:txBody>
          <a:bodyPr/>
          <a:lstStyle/>
          <a:p>
            <a:fld id="{DE65444B-1068-44A4-BD15-C18BEE6A6F80}" type="slidenum">
              <a:rPr lang="en-US" smtClean="0"/>
              <a:t>61</a:t>
            </a:fld>
            <a:endParaRPr lang="en-US" dirty="0"/>
          </a:p>
        </p:txBody>
      </p:sp>
    </p:spTree>
    <p:custDataLst>
      <p:tags r:id="rId1"/>
    </p:custDataLst>
    <p:extLst>
      <p:ext uri="{BB962C8B-B14F-4D97-AF65-F5344CB8AC3E}">
        <p14:creationId xmlns:p14="http://schemas.microsoft.com/office/powerpoint/2010/main" val="5013116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F99A4-1A72-DF37-40FD-B2E261D27872}"/>
              </a:ext>
            </a:extLst>
          </p:cNvPr>
          <p:cNvSpPr>
            <a:spLocks noGrp="1"/>
          </p:cNvSpPr>
          <p:nvPr>
            <p:ph type="title"/>
          </p:nvPr>
        </p:nvSpPr>
        <p:spPr>
          <a:xfrm>
            <a:off x="457200" y="304800"/>
            <a:ext cx="6553200" cy="715963"/>
          </a:xfrm>
        </p:spPr>
        <p:txBody>
          <a:bodyPr wrap="square" anchor="ctr">
            <a:normAutofit/>
          </a:bodyPr>
          <a:lstStyle/>
          <a:p>
            <a:r>
              <a:rPr lang="en-US" dirty="0"/>
              <a:t>File Update Options</a:t>
            </a:r>
          </a:p>
        </p:txBody>
      </p:sp>
      <p:sp>
        <p:nvSpPr>
          <p:cNvPr id="3" name="Content Placeholder 2">
            <a:extLst>
              <a:ext uri="{FF2B5EF4-FFF2-40B4-BE49-F238E27FC236}">
                <a16:creationId xmlns:a16="http://schemas.microsoft.com/office/drawing/2014/main" id="{5A82A17D-C140-E567-07E3-77410D022DB7}"/>
              </a:ext>
            </a:extLst>
          </p:cNvPr>
          <p:cNvSpPr>
            <a:spLocks noGrp="1"/>
          </p:cNvSpPr>
          <p:nvPr>
            <p:ph sz="half" idx="1"/>
          </p:nvPr>
        </p:nvSpPr>
        <p:spPr>
          <a:xfrm>
            <a:off x="457200" y="1600200"/>
            <a:ext cx="4038600" cy="4525963"/>
          </a:xfrm>
        </p:spPr>
        <p:txBody>
          <a:bodyPr wrap="square" anchor="t">
            <a:normAutofit/>
          </a:bodyPr>
          <a:lstStyle/>
          <a:p>
            <a:pPr>
              <a:lnSpc>
                <a:spcPct val="90000"/>
              </a:lnSpc>
            </a:pPr>
            <a:r>
              <a:rPr lang="en-US" sz="2200" dirty="0"/>
              <a:t>Available options are based on the selected provider’s type</a:t>
            </a:r>
          </a:p>
          <a:p>
            <a:pPr>
              <a:lnSpc>
                <a:spcPct val="90000"/>
              </a:lnSpc>
            </a:pPr>
            <a:r>
              <a:rPr lang="en-US" sz="2200" dirty="0"/>
              <a:t>To request a provider link/affiliate or address change, you must complete a web form </a:t>
            </a:r>
          </a:p>
          <a:p>
            <a:pPr>
              <a:lnSpc>
                <a:spcPct val="90000"/>
              </a:lnSpc>
            </a:pPr>
            <a:r>
              <a:rPr lang="en-US" sz="2200" dirty="0"/>
              <a:t>For all other provider file updates, you must electronically upload documents</a:t>
            </a:r>
          </a:p>
          <a:p>
            <a:pPr>
              <a:lnSpc>
                <a:spcPct val="90000"/>
              </a:lnSpc>
            </a:pPr>
            <a:r>
              <a:rPr lang="en-US" sz="2200" dirty="0"/>
              <a:t>Document(s) must be attached to the update request to be submitted</a:t>
            </a:r>
          </a:p>
        </p:txBody>
      </p:sp>
      <p:pic>
        <p:nvPicPr>
          <p:cNvPr id="5" name="Content Placeholder 5" descr="screenshot of the Update Provider File webpage. ">
            <a:extLst>
              <a:ext uri="{FF2B5EF4-FFF2-40B4-BE49-F238E27FC236}">
                <a16:creationId xmlns:a16="http://schemas.microsoft.com/office/drawing/2014/main" id="{C955B03A-FA3C-4243-3671-02A3CF23D9C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p:blipFill>
        <p:spPr>
          <a:xfrm>
            <a:off x="4919347" y="1600200"/>
            <a:ext cx="3496306" cy="4525963"/>
          </a:xfrm>
          <a:noFill/>
          <a:ln>
            <a:solidFill>
              <a:schemeClr val="accent1"/>
            </a:solidFill>
          </a:ln>
        </p:spPr>
      </p:pic>
      <p:sp>
        <p:nvSpPr>
          <p:cNvPr id="4" name="Slide Number Placeholder 3">
            <a:extLst>
              <a:ext uri="{FF2B5EF4-FFF2-40B4-BE49-F238E27FC236}">
                <a16:creationId xmlns:a16="http://schemas.microsoft.com/office/drawing/2014/main" id="{D6AE69E6-F803-48BB-8CD7-2E04CCBA8D4E}"/>
              </a:ext>
            </a:extLst>
          </p:cNvPr>
          <p:cNvSpPr>
            <a:spLocks noGrp="1"/>
          </p:cNvSpPr>
          <p:nvPr>
            <p:ph type="sldNum" sz="quarter" idx="12"/>
          </p:nvPr>
        </p:nvSpPr>
        <p:spPr/>
        <p:txBody>
          <a:bodyPr/>
          <a:lstStyle/>
          <a:p>
            <a:fld id="{DE65444B-1068-44A4-BD15-C18BEE6A6F80}" type="slidenum">
              <a:rPr lang="en-US" smtClean="0"/>
              <a:t>62</a:t>
            </a:fld>
            <a:endParaRPr lang="en-US" dirty="0"/>
          </a:p>
        </p:txBody>
      </p:sp>
    </p:spTree>
    <p:custDataLst>
      <p:tags r:id="rId1"/>
    </p:custDataLst>
    <p:extLst>
      <p:ext uri="{BB962C8B-B14F-4D97-AF65-F5344CB8AC3E}">
        <p14:creationId xmlns:p14="http://schemas.microsoft.com/office/powerpoint/2010/main" val="4792906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F99A4-1A72-DF37-40FD-B2E261D27872}"/>
              </a:ext>
            </a:extLst>
          </p:cNvPr>
          <p:cNvSpPr>
            <a:spLocks noGrp="1"/>
          </p:cNvSpPr>
          <p:nvPr>
            <p:ph type="title"/>
          </p:nvPr>
        </p:nvSpPr>
        <p:spPr/>
        <p:txBody>
          <a:bodyPr/>
          <a:lstStyle/>
          <a:p>
            <a:r>
              <a:rPr lang="en-US" dirty="0"/>
              <a:t>Affiliations/Links</a:t>
            </a:r>
          </a:p>
        </p:txBody>
      </p:sp>
      <p:sp>
        <p:nvSpPr>
          <p:cNvPr id="3" name="Content Placeholder 2">
            <a:extLst>
              <a:ext uri="{FF2B5EF4-FFF2-40B4-BE49-F238E27FC236}">
                <a16:creationId xmlns:a16="http://schemas.microsoft.com/office/drawing/2014/main" id="{5A82A17D-C140-E567-07E3-77410D022DB7}"/>
              </a:ext>
            </a:extLst>
          </p:cNvPr>
          <p:cNvSpPr>
            <a:spLocks noGrp="1"/>
          </p:cNvSpPr>
          <p:nvPr>
            <p:ph sz="half" idx="1"/>
          </p:nvPr>
        </p:nvSpPr>
        <p:spPr>
          <a:xfrm>
            <a:off x="457200" y="1918252"/>
            <a:ext cx="4038600" cy="4207911"/>
          </a:xfrm>
        </p:spPr>
        <p:txBody>
          <a:bodyPr/>
          <a:lstStyle/>
          <a:p>
            <a:r>
              <a:rPr lang="en-US" sz="2200" dirty="0"/>
              <a:t>When an individual practitioner is selected, you may update the practitioner’s</a:t>
            </a:r>
          </a:p>
          <a:p>
            <a:pPr lvl="1"/>
            <a:r>
              <a:rPr lang="en-US" sz="2200" dirty="0"/>
              <a:t>Group links</a:t>
            </a:r>
          </a:p>
          <a:p>
            <a:pPr lvl="1"/>
            <a:r>
              <a:rPr lang="en-US" sz="2200" dirty="0"/>
              <a:t>Entity affiliations</a:t>
            </a:r>
          </a:p>
          <a:p>
            <a:r>
              <a:rPr lang="en-US" sz="2200" dirty="0"/>
              <a:t>Select the ‘Affiliations/Links’ to proceed.</a:t>
            </a:r>
          </a:p>
          <a:p>
            <a:pPr marL="0" indent="0">
              <a:buNone/>
            </a:pPr>
            <a:endParaRPr lang="en-US" sz="2200" dirty="0"/>
          </a:p>
          <a:p>
            <a:pPr marL="0" indent="0">
              <a:buNone/>
            </a:pPr>
            <a:r>
              <a:rPr lang="en-US" sz="2200" dirty="0">
                <a:hlinkClick r:id="rId4"/>
              </a:rPr>
              <a:t>Click here </a:t>
            </a:r>
            <a:r>
              <a:rPr lang="en-US" sz="2200" dirty="0"/>
              <a:t>for information on linking and affiliations for providers.</a:t>
            </a:r>
          </a:p>
          <a:p>
            <a:pPr marL="0" indent="0">
              <a:buNone/>
            </a:pPr>
            <a:endParaRPr lang="en-US" sz="2000" dirty="0"/>
          </a:p>
        </p:txBody>
      </p:sp>
      <p:pic>
        <p:nvPicPr>
          <p:cNvPr id="4" name="Content Placeholder 5" descr="screenshot of the Update Provider File webpage. ">
            <a:extLst>
              <a:ext uri="{FF2B5EF4-FFF2-40B4-BE49-F238E27FC236}">
                <a16:creationId xmlns:a16="http://schemas.microsoft.com/office/drawing/2014/main" id="{E6F6C18A-4128-4112-BA76-FE99F45BE095}"/>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p:blipFill>
        <p:spPr>
          <a:xfrm>
            <a:off x="4919347" y="1600200"/>
            <a:ext cx="3496306" cy="4525963"/>
          </a:xfrm>
          <a:noFill/>
          <a:ln>
            <a:solidFill>
              <a:schemeClr val="accent1"/>
            </a:solidFill>
          </a:ln>
        </p:spPr>
      </p:pic>
      <p:sp>
        <p:nvSpPr>
          <p:cNvPr id="12" name="Rectangle 11">
            <a:extLst>
              <a:ext uri="{FF2B5EF4-FFF2-40B4-BE49-F238E27FC236}">
                <a16:creationId xmlns:a16="http://schemas.microsoft.com/office/drawing/2014/main" id="{DD70290B-8EE4-7850-CA4B-1184E854A736}"/>
              </a:ext>
              <a:ext uri="{C183D7F6-B498-43B3-948B-1728B52AA6E4}">
                <adec:decorative xmlns:adec="http://schemas.microsoft.com/office/drawing/2017/decorative" val="1"/>
              </a:ext>
            </a:extLst>
          </p:cNvPr>
          <p:cNvSpPr/>
          <p:nvPr/>
        </p:nvSpPr>
        <p:spPr>
          <a:xfrm>
            <a:off x="4919347" y="3001617"/>
            <a:ext cx="1978560" cy="3506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AF4FA34-AE7D-A28C-D722-D230CBE00753}"/>
              </a:ext>
            </a:extLst>
          </p:cNvPr>
          <p:cNvSpPr>
            <a:spLocks noGrp="1"/>
          </p:cNvSpPr>
          <p:nvPr>
            <p:ph type="sldNum" sz="quarter" idx="12"/>
          </p:nvPr>
        </p:nvSpPr>
        <p:spPr/>
        <p:txBody>
          <a:bodyPr/>
          <a:lstStyle/>
          <a:p>
            <a:fld id="{DE65444B-1068-44A4-BD15-C18BEE6A6F80}" type="slidenum">
              <a:rPr lang="en-US" smtClean="0"/>
              <a:t>63</a:t>
            </a:fld>
            <a:endParaRPr lang="en-US" dirty="0"/>
          </a:p>
        </p:txBody>
      </p:sp>
    </p:spTree>
    <p:custDataLst>
      <p:tags r:id="rId1"/>
    </p:custDataLst>
    <p:extLst>
      <p:ext uri="{BB962C8B-B14F-4D97-AF65-F5344CB8AC3E}">
        <p14:creationId xmlns:p14="http://schemas.microsoft.com/office/powerpoint/2010/main" val="2195325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B2404-9117-1AA5-CCD6-95C978459E7D}"/>
              </a:ext>
            </a:extLst>
          </p:cNvPr>
          <p:cNvSpPr>
            <a:spLocks noGrp="1"/>
          </p:cNvSpPr>
          <p:nvPr>
            <p:ph type="title"/>
          </p:nvPr>
        </p:nvSpPr>
        <p:spPr/>
        <p:txBody>
          <a:bodyPr/>
          <a:lstStyle/>
          <a:p>
            <a:r>
              <a:rPr lang="en-US" dirty="0"/>
              <a:t>Affiliations/Links: Searching for Entity</a:t>
            </a:r>
          </a:p>
        </p:txBody>
      </p:sp>
      <p:sp>
        <p:nvSpPr>
          <p:cNvPr id="7" name="Content Placeholder 6">
            <a:extLst>
              <a:ext uri="{FF2B5EF4-FFF2-40B4-BE49-F238E27FC236}">
                <a16:creationId xmlns:a16="http://schemas.microsoft.com/office/drawing/2014/main" id="{02337B03-244A-86E7-1CF9-42A165E34417}"/>
              </a:ext>
            </a:extLst>
          </p:cNvPr>
          <p:cNvSpPr>
            <a:spLocks noGrp="1"/>
          </p:cNvSpPr>
          <p:nvPr>
            <p:ph sz="half" idx="1"/>
          </p:nvPr>
        </p:nvSpPr>
        <p:spPr>
          <a:xfrm>
            <a:off x="457200" y="1531240"/>
            <a:ext cx="8086725" cy="2564510"/>
          </a:xfrm>
        </p:spPr>
        <p:txBody>
          <a:bodyPr/>
          <a:lstStyle/>
          <a:p>
            <a:r>
              <a:rPr lang="en-US" sz="2000" dirty="0"/>
              <a:t>You will need to search for the entity to proceed</a:t>
            </a:r>
          </a:p>
          <a:p>
            <a:r>
              <a:rPr lang="en-US" sz="2000" dirty="0"/>
              <a:t>Search by entering the entity’s</a:t>
            </a:r>
          </a:p>
          <a:p>
            <a:pPr lvl="1"/>
            <a:r>
              <a:rPr lang="en-US" sz="2000" dirty="0"/>
              <a:t>FEIN</a:t>
            </a:r>
          </a:p>
          <a:p>
            <a:pPr lvl="1"/>
            <a:r>
              <a:rPr lang="en-US" sz="2000" dirty="0"/>
              <a:t>PID</a:t>
            </a:r>
          </a:p>
          <a:p>
            <a:pPr lvl="1"/>
            <a:r>
              <a:rPr lang="en-US" sz="2000" dirty="0"/>
              <a:t>PID/SL</a:t>
            </a:r>
          </a:p>
          <a:p>
            <a:r>
              <a:rPr lang="en-US" sz="2000" dirty="0"/>
              <a:t>Complete the reCAPTCHA, then select ‘Search’</a:t>
            </a:r>
          </a:p>
        </p:txBody>
      </p:sp>
      <p:pic>
        <p:nvPicPr>
          <p:cNvPr id="5" name="Content Placeholder 4" descr="A screenshot of Entity Fein, PID, NPI or PID/SL field">
            <a:extLst>
              <a:ext uri="{FF2B5EF4-FFF2-40B4-BE49-F238E27FC236}">
                <a16:creationId xmlns:a16="http://schemas.microsoft.com/office/drawing/2014/main" id="{CFF1886B-FEE8-B65C-AC45-284CAE43A7B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47361" y="3898739"/>
            <a:ext cx="6649278" cy="2494791"/>
          </a:xfrm>
          <a:ln>
            <a:solidFill>
              <a:schemeClr val="accent1"/>
            </a:solidFill>
          </a:ln>
        </p:spPr>
      </p:pic>
      <p:sp>
        <p:nvSpPr>
          <p:cNvPr id="6" name="Rectangle 5">
            <a:extLst>
              <a:ext uri="{FF2B5EF4-FFF2-40B4-BE49-F238E27FC236}">
                <a16:creationId xmlns:a16="http://schemas.microsoft.com/office/drawing/2014/main" id="{47CDDC9A-2247-1E38-375F-15F44FAB3449}"/>
              </a:ext>
              <a:ext uri="{C183D7F6-B498-43B3-948B-1728B52AA6E4}">
                <adec:decorative xmlns:adec="http://schemas.microsoft.com/office/drawing/2017/decorative" val="1"/>
              </a:ext>
            </a:extLst>
          </p:cNvPr>
          <p:cNvSpPr/>
          <p:nvPr/>
        </p:nvSpPr>
        <p:spPr>
          <a:xfrm>
            <a:off x="1374807" y="4865146"/>
            <a:ext cx="5403680" cy="5619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A55821C9-A673-FEC9-3636-2E630AD68EDB}"/>
              </a:ext>
            </a:extLst>
          </p:cNvPr>
          <p:cNvSpPr>
            <a:spLocks noGrp="1"/>
          </p:cNvSpPr>
          <p:nvPr>
            <p:ph type="sldNum" sz="quarter" idx="12"/>
          </p:nvPr>
        </p:nvSpPr>
        <p:spPr/>
        <p:txBody>
          <a:bodyPr/>
          <a:lstStyle/>
          <a:p>
            <a:fld id="{DE65444B-1068-44A4-BD15-C18BEE6A6F80}" type="slidenum">
              <a:rPr lang="en-US" smtClean="0"/>
              <a:t>64</a:t>
            </a:fld>
            <a:endParaRPr lang="en-US" dirty="0"/>
          </a:p>
        </p:txBody>
      </p:sp>
    </p:spTree>
    <p:custDataLst>
      <p:tags r:id="rId1"/>
    </p:custDataLst>
    <p:extLst>
      <p:ext uri="{BB962C8B-B14F-4D97-AF65-F5344CB8AC3E}">
        <p14:creationId xmlns:p14="http://schemas.microsoft.com/office/powerpoint/2010/main" val="1400572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B2404-9117-1AA5-CCD6-95C978459E7D}"/>
              </a:ext>
            </a:extLst>
          </p:cNvPr>
          <p:cNvSpPr>
            <a:spLocks noGrp="1"/>
          </p:cNvSpPr>
          <p:nvPr>
            <p:ph type="title"/>
          </p:nvPr>
        </p:nvSpPr>
        <p:spPr/>
        <p:txBody>
          <a:bodyPr/>
          <a:lstStyle/>
          <a:p>
            <a:r>
              <a:rPr lang="en-US" dirty="0"/>
              <a:t>Affiliations/Links: Service Location(s) &amp; Date(s)</a:t>
            </a:r>
          </a:p>
        </p:txBody>
      </p:sp>
      <p:sp>
        <p:nvSpPr>
          <p:cNvPr id="7" name="Content Placeholder 6">
            <a:extLst>
              <a:ext uri="{FF2B5EF4-FFF2-40B4-BE49-F238E27FC236}">
                <a16:creationId xmlns:a16="http://schemas.microsoft.com/office/drawing/2014/main" id="{02337B03-244A-86E7-1CF9-42A165E34417}"/>
              </a:ext>
            </a:extLst>
          </p:cNvPr>
          <p:cNvSpPr>
            <a:spLocks noGrp="1"/>
          </p:cNvSpPr>
          <p:nvPr>
            <p:ph sz="half" idx="1"/>
          </p:nvPr>
        </p:nvSpPr>
        <p:spPr>
          <a:xfrm>
            <a:off x="457198" y="1531240"/>
            <a:ext cx="8086725" cy="2196698"/>
          </a:xfrm>
        </p:spPr>
        <p:txBody>
          <a:bodyPr/>
          <a:lstStyle/>
          <a:p>
            <a:r>
              <a:rPr lang="en-US" sz="2000" dirty="0"/>
              <a:t>Results will indicate if a link/affiliation exists and provide options to link or affiliate</a:t>
            </a:r>
          </a:p>
          <a:p>
            <a:r>
              <a:rPr lang="en-US" sz="2000" dirty="0"/>
              <a:t>One or more results may be displayed depending on the search criteria</a:t>
            </a:r>
          </a:p>
          <a:p>
            <a:r>
              <a:rPr lang="en-US" sz="2000" dirty="0"/>
              <a:t>Using the checkboxes, select which locations to link or affiliate</a:t>
            </a:r>
          </a:p>
          <a:p>
            <a:r>
              <a:rPr lang="en-US" sz="2000" dirty="0"/>
              <a:t>When selecting to link/affiliate, you may enter an effective date up to 9 days ahead (no retro effective dates are allowed)</a:t>
            </a:r>
          </a:p>
        </p:txBody>
      </p:sp>
      <p:pic>
        <p:nvPicPr>
          <p:cNvPr id="5" name="Content Placeholder 4" descr="screenshot of the Update Provider Profile webpage. ">
            <a:extLst>
              <a:ext uri="{FF2B5EF4-FFF2-40B4-BE49-F238E27FC236}">
                <a16:creationId xmlns:a16="http://schemas.microsoft.com/office/drawing/2014/main" id="{C4729AC1-54FA-EDEE-4DB4-A36ED84E8AB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8441" y="4579557"/>
            <a:ext cx="7824237" cy="1776793"/>
          </a:xfrm>
          <a:ln>
            <a:solidFill>
              <a:schemeClr val="accent1"/>
            </a:solidFill>
          </a:ln>
        </p:spPr>
      </p:pic>
      <p:sp>
        <p:nvSpPr>
          <p:cNvPr id="2" name="Rectangle 1">
            <a:extLst>
              <a:ext uri="{FF2B5EF4-FFF2-40B4-BE49-F238E27FC236}">
                <a16:creationId xmlns:a16="http://schemas.microsoft.com/office/drawing/2014/main" id="{340A5A57-3231-A818-BB3C-E6472DF10892}"/>
              </a:ext>
              <a:ext uri="{C183D7F6-B498-43B3-948B-1728B52AA6E4}">
                <adec:decorative xmlns:adec="http://schemas.microsoft.com/office/drawing/2017/decorative" val="1"/>
              </a:ext>
            </a:extLst>
          </p:cNvPr>
          <p:cNvSpPr/>
          <p:nvPr/>
        </p:nvSpPr>
        <p:spPr>
          <a:xfrm>
            <a:off x="643482" y="5242510"/>
            <a:ext cx="813458" cy="11693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8D751CDD-76F2-0732-B775-EDBF08914510}"/>
              </a:ext>
              <a:ext uri="{C183D7F6-B498-43B3-948B-1728B52AA6E4}">
                <adec:decorative xmlns:adec="http://schemas.microsoft.com/office/drawing/2017/decorative" val="1"/>
              </a:ext>
            </a:extLst>
          </p:cNvPr>
          <p:cNvSpPr/>
          <p:nvPr/>
        </p:nvSpPr>
        <p:spPr>
          <a:xfrm>
            <a:off x="6787490" y="5729095"/>
            <a:ext cx="1625188" cy="39776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B3CA455-360F-DEA7-5F7B-03178B83D8B6}"/>
              </a:ext>
            </a:extLst>
          </p:cNvPr>
          <p:cNvSpPr>
            <a:spLocks noGrp="1"/>
          </p:cNvSpPr>
          <p:nvPr>
            <p:ph type="sldNum" sz="quarter" idx="12"/>
          </p:nvPr>
        </p:nvSpPr>
        <p:spPr/>
        <p:txBody>
          <a:bodyPr/>
          <a:lstStyle/>
          <a:p>
            <a:fld id="{DE65444B-1068-44A4-BD15-C18BEE6A6F80}" type="slidenum">
              <a:rPr lang="en-US" smtClean="0"/>
              <a:t>65</a:t>
            </a:fld>
            <a:endParaRPr lang="en-US" dirty="0"/>
          </a:p>
        </p:txBody>
      </p:sp>
    </p:spTree>
    <p:custDataLst>
      <p:tags r:id="rId1"/>
    </p:custDataLst>
    <p:extLst>
      <p:ext uri="{BB962C8B-B14F-4D97-AF65-F5344CB8AC3E}">
        <p14:creationId xmlns:p14="http://schemas.microsoft.com/office/powerpoint/2010/main" val="2630925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B2404-9117-1AA5-CCD6-95C978459E7D}"/>
              </a:ext>
            </a:extLst>
          </p:cNvPr>
          <p:cNvSpPr>
            <a:spLocks noGrp="1"/>
          </p:cNvSpPr>
          <p:nvPr>
            <p:ph type="title"/>
          </p:nvPr>
        </p:nvSpPr>
        <p:spPr>
          <a:xfrm>
            <a:off x="348915" y="305915"/>
            <a:ext cx="7910764" cy="715963"/>
          </a:xfrm>
        </p:spPr>
        <p:txBody>
          <a:bodyPr/>
          <a:lstStyle/>
          <a:p>
            <a:r>
              <a:rPr lang="en-US" dirty="0"/>
              <a:t>Affiliations/Links: Submitting the Request</a:t>
            </a:r>
          </a:p>
        </p:txBody>
      </p:sp>
      <p:sp>
        <p:nvSpPr>
          <p:cNvPr id="7" name="Content Placeholder 6">
            <a:extLst>
              <a:ext uri="{FF2B5EF4-FFF2-40B4-BE49-F238E27FC236}">
                <a16:creationId xmlns:a16="http://schemas.microsoft.com/office/drawing/2014/main" id="{02337B03-244A-86E7-1CF9-42A165E34417}"/>
              </a:ext>
            </a:extLst>
          </p:cNvPr>
          <p:cNvSpPr>
            <a:spLocks noGrp="1"/>
          </p:cNvSpPr>
          <p:nvPr>
            <p:ph sz="half" idx="1"/>
          </p:nvPr>
        </p:nvSpPr>
        <p:spPr>
          <a:xfrm>
            <a:off x="348915" y="1436079"/>
            <a:ext cx="8415608" cy="2276385"/>
          </a:xfrm>
        </p:spPr>
        <p:txBody>
          <a:bodyPr/>
          <a:lstStyle/>
          <a:p>
            <a:r>
              <a:rPr lang="en-US" sz="2200" dirty="0"/>
              <a:t>Contact information is required with every request</a:t>
            </a:r>
          </a:p>
          <a:p>
            <a:r>
              <a:rPr lang="en-US" sz="2200" dirty="0"/>
              <a:t>Complete the indicated fields, including the attestation</a:t>
            </a:r>
          </a:p>
          <a:p>
            <a:r>
              <a:rPr lang="en-US" sz="2200" dirty="0"/>
              <a:t>Complete the reCAPTCHA</a:t>
            </a:r>
          </a:p>
          <a:p>
            <a:r>
              <a:rPr lang="en-US" sz="2200" dirty="0"/>
              <a:t>Select the ‘Submit’ button</a:t>
            </a:r>
          </a:p>
        </p:txBody>
      </p:sp>
      <p:pic>
        <p:nvPicPr>
          <p:cNvPr id="2" name="Content Placeholder 8" descr="screenshot of the Update Provider File webpage. ">
            <a:extLst>
              <a:ext uri="{FF2B5EF4-FFF2-40B4-BE49-F238E27FC236}">
                <a16:creationId xmlns:a16="http://schemas.microsoft.com/office/drawing/2014/main" id="{BB6617FA-9BA1-3B61-E080-F38ECA8553E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538287" y="3312411"/>
            <a:ext cx="6067425" cy="316919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237A349-CC6F-6050-284B-EFFEB9F6ED94}"/>
              </a:ext>
            </a:extLst>
          </p:cNvPr>
          <p:cNvSpPr>
            <a:spLocks noGrp="1"/>
          </p:cNvSpPr>
          <p:nvPr>
            <p:ph type="sldNum" sz="quarter" idx="12"/>
          </p:nvPr>
        </p:nvSpPr>
        <p:spPr/>
        <p:txBody>
          <a:bodyPr/>
          <a:lstStyle/>
          <a:p>
            <a:fld id="{DE65444B-1068-44A4-BD15-C18BEE6A6F80}" type="slidenum">
              <a:rPr lang="en-US" smtClean="0"/>
              <a:t>66</a:t>
            </a:fld>
            <a:endParaRPr lang="en-US" dirty="0"/>
          </a:p>
        </p:txBody>
      </p:sp>
    </p:spTree>
    <p:custDataLst>
      <p:tags r:id="rId1"/>
    </p:custDataLst>
    <p:extLst>
      <p:ext uri="{BB962C8B-B14F-4D97-AF65-F5344CB8AC3E}">
        <p14:creationId xmlns:p14="http://schemas.microsoft.com/office/powerpoint/2010/main" val="2464565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F99A4-1A72-DF37-40FD-B2E261D27872}"/>
              </a:ext>
            </a:extLst>
          </p:cNvPr>
          <p:cNvSpPr>
            <a:spLocks noGrp="1"/>
          </p:cNvSpPr>
          <p:nvPr>
            <p:ph type="title"/>
          </p:nvPr>
        </p:nvSpPr>
        <p:spPr>
          <a:xfrm>
            <a:off x="457200" y="304800"/>
            <a:ext cx="6553200" cy="715963"/>
          </a:xfrm>
        </p:spPr>
        <p:txBody>
          <a:bodyPr/>
          <a:lstStyle/>
          <a:p>
            <a:r>
              <a:rPr lang="en-US" dirty="0"/>
              <a:t>Address Changes</a:t>
            </a:r>
          </a:p>
        </p:txBody>
      </p:sp>
      <p:sp>
        <p:nvSpPr>
          <p:cNvPr id="3" name="Content Placeholder 2">
            <a:extLst>
              <a:ext uri="{FF2B5EF4-FFF2-40B4-BE49-F238E27FC236}">
                <a16:creationId xmlns:a16="http://schemas.microsoft.com/office/drawing/2014/main" id="{5A82A17D-C140-E567-07E3-77410D022DB7}"/>
              </a:ext>
            </a:extLst>
          </p:cNvPr>
          <p:cNvSpPr>
            <a:spLocks noGrp="1"/>
          </p:cNvSpPr>
          <p:nvPr>
            <p:ph sz="half" idx="1"/>
          </p:nvPr>
        </p:nvSpPr>
        <p:spPr>
          <a:xfrm>
            <a:off x="457200" y="1600200"/>
            <a:ext cx="4038600" cy="3905250"/>
          </a:xfrm>
        </p:spPr>
        <p:txBody>
          <a:bodyPr/>
          <a:lstStyle/>
          <a:p>
            <a:r>
              <a:rPr lang="en-US" sz="2000" dirty="0"/>
              <a:t>Address changes may be requested using the Update Provider Profile option </a:t>
            </a:r>
          </a:p>
          <a:p>
            <a:r>
              <a:rPr lang="en-US" sz="2000" dirty="0"/>
              <a:t>Available options are based on the selected provider’s type</a:t>
            </a:r>
          </a:p>
          <a:p>
            <a:r>
              <a:rPr lang="en-US" sz="2000" dirty="0"/>
              <a:t>Certain address changes require that additional documentation be attached</a:t>
            </a:r>
          </a:p>
          <a:p>
            <a:pPr lvl="1"/>
            <a:r>
              <a:rPr lang="en-US" sz="2000" dirty="0"/>
              <a:t>Note: a new application is required for most entity provider types when changing DBA address</a:t>
            </a:r>
          </a:p>
          <a:p>
            <a:r>
              <a:rPr lang="en-US" sz="2000" dirty="0"/>
              <a:t>If any documents are required, you will be prompted to upload the documents</a:t>
            </a:r>
          </a:p>
        </p:txBody>
      </p:sp>
      <p:pic>
        <p:nvPicPr>
          <p:cNvPr id="4" name="Content Placeholder 5" descr="screenshot of the Update Provider Profile webpage. ">
            <a:extLst>
              <a:ext uri="{FF2B5EF4-FFF2-40B4-BE49-F238E27FC236}">
                <a16:creationId xmlns:a16="http://schemas.microsoft.com/office/drawing/2014/main" id="{BAAB07DA-9C26-169D-0B68-F5C2ADF10FA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p:blipFill>
        <p:spPr>
          <a:xfrm>
            <a:off x="4919347" y="1600200"/>
            <a:ext cx="3496306" cy="4525963"/>
          </a:xfrm>
          <a:noFill/>
          <a:ln>
            <a:solidFill>
              <a:schemeClr val="accent1"/>
            </a:solidFill>
          </a:ln>
        </p:spPr>
      </p:pic>
      <p:sp>
        <p:nvSpPr>
          <p:cNvPr id="8" name="Rectangle 7">
            <a:extLst>
              <a:ext uri="{FF2B5EF4-FFF2-40B4-BE49-F238E27FC236}">
                <a16:creationId xmlns:a16="http://schemas.microsoft.com/office/drawing/2014/main" id="{2445739A-31D2-8B18-7741-76DD8A9B5AC0}"/>
              </a:ext>
              <a:ext uri="{C183D7F6-B498-43B3-948B-1728B52AA6E4}">
                <adec:decorative xmlns:adec="http://schemas.microsoft.com/office/drawing/2017/decorative" val="1"/>
              </a:ext>
            </a:extLst>
          </p:cNvPr>
          <p:cNvSpPr/>
          <p:nvPr/>
        </p:nvSpPr>
        <p:spPr>
          <a:xfrm>
            <a:off x="5032528" y="2751620"/>
            <a:ext cx="1481467" cy="3079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C2D0E5FE-3BBF-E2D2-B704-3E057E89330F}"/>
              </a:ext>
            </a:extLst>
          </p:cNvPr>
          <p:cNvSpPr>
            <a:spLocks noGrp="1"/>
          </p:cNvSpPr>
          <p:nvPr>
            <p:ph type="sldNum" sz="quarter" idx="12"/>
          </p:nvPr>
        </p:nvSpPr>
        <p:spPr/>
        <p:txBody>
          <a:bodyPr/>
          <a:lstStyle/>
          <a:p>
            <a:fld id="{DE65444B-1068-44A4-BD15-C18BEE6A6F80}" type="slidenum">
              <a:rPr lang="en-US" smtClean="0"/>
              <a:t>67</a:t>
            </a:fld>
            <a:endParaRPr lang="en-US" dirty="0"/>
          </a:p>
        </p:txBody>
      </p:sp>
    </p:spTree>
    <p:custDataLst>
      <p:tags r:id="rId1"/>
    </p:custDataLst>
    <p:extLst>
      <p:ext uri="{BB962C8B-B14F-4D97-AF65-F5344CB8AC3E}">
        <p14:creationId xmlns:p14="http://schemas.microsoft.com/office/powerpoint/2010/main" val="42921430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B2404-9117-1AA5-CCD6-95C978459E7D}"/>
              </a:ext>
            </a:extLst>
          </p:cNvPr>
          <p:cNvSpPr>
            <a:spLocks noGrp="1"/>
          </p:cNvSpPr>
          <p:nvPr>
            <p:ph type="title"/>
          </p:nvPr>
        </p:nvSpPr>
        <p:spPr/>
        <p:txBody>
          <a:bodyPr/>
          <a:lstStyle/>
          <a:p>
            <a:r>
              <a:rPr lang="en-US" dirty="0"/>
              <a:t>Address Change: Address Type(s) </a:t>
            </a:r>
          </a:p>
        </p:txBody>
      </p:sp>
      <p:sp>
        <p:nvSpPr>
          <p:cNvPr id="7" name="Content Placeholder 6">
            <a:extLst>
              <a:ext uri="{FF2B5EF4-FFF2-40B4-BE49-F238E27FC236}">
                <a16:creationId xmlns:a16="http://schemas.microsoft.com/office/drawing/2014/main" id="{02337B03-244A-86E7-1CF9-42A165E34417}"/>
              </a:ext>
            </a:extLst>
          </p:cNvPr>
          <p:cNvSpPr>
            <a:spLocks noGrp="1"/>
          </p:cNvSpPr>
          <p:nvPr>
            <p:ph sz="half" idx="1"/>
          </p:nvPr>
        </p:nvSpPr>
        <p:spPr>
          <a:xfrm>
            <a:off x="457198" y="1531240"/>
            <a:ext cx="8086725" cy="2269235"/>
          </a:xfrm>
        </p:spPr>
        <p:txBody>
          <a:bodyPr/>
          <a:lstStyle/>
          <a:p>
            <a:r>
              <a:rPr lang="en-US" sz="2200" dirty="0"/>
              <a:t>You may update 1 or more addresses per provider at a time</a:t>
            </a:r>
          </a:p>
          <a:p>
            <a:r>
              <a:rPr lang="en-US" sz="2200" dirty="0"/>
              <a:t>The ‘Change of Address Provider Requirements’ link redirects you to a table that indicates the address change requirements by provider and address type</a:t>
            </a:r>
          </a:p>
          <a:p>
            <a:r>
              <a:rPr lang="en-US" sz="2200" dirty="0"/>
              <a:t>Using the checkboxes, select what addresses are being updated</a:t>
            </a:r>
          </a:p>
        </p:txBody>
      </p:sp>
      <p:pic>
        <p:nvPicPr>
          <p:cNvPr id="6" name="Content Placeholder 5" descr="A screenshot of Update provider address page.">
            <a:extLst>
              <a:ext uri="{FF2B5EF4-FFF2-40B4-BE49-F238E27FC236}">
                <a16:creationId xmlns:a16="http://schemas.microsoft.com/office/drawing/2014/main" id="{981DEBC2-7D09-9D76-DF74-BA0FDD4681A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05738" y="3610990"/>
            <a:ext cx="6589643" cy="2736201"/>
          </a:xfrm>
          <a:ln>
            <a:solidFill>
              <a:schemeClr val="accent1"/>
            </a:solidFill>
          </a:ln>
        </p:spPr>
      </p:pic>
      <p:sp>
        <p:nvSpPr>
          <p:cNvPr id="3" name="Rectangle 2">
            <a:extLst>
              <a:ext uri="{FF2B5EF4-FFF2-40B4-BE49-F238E27FC236}">
                <a16:creationId xmlns:a16="http://schemas.microsoft.com/office/drawing/2014/main" id="{8D751CDD-76F2-0732-B775-EDBF08914510}"/>
              </a:ext>
              <a:ext uri="{C183D7F6-B498-43B3-948B-1728B52AA6E4}">
                <adec:decorative xmlns:adec="http://schemas.microsoft.com/office/drawing/2017/decorative" val="1"/>
              </a:ext>
            </a:extLst>
          </p:cNvPr>
          <p:cNvSpPr/>
          <p:nvPr/>
        </p:nvSpPr>
        <p:spPr>
          <a:xfrm>
            <a:off x="1205738" y="5129534"/>
            <a:ext cx="444159" cy="64510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641963FE-1B70-B74A-A740-588EDED1EBC4}"/>
              </a:ext>
            </a:extLst>
          </p:cNvPr>
          <p:cNvSpPr>
            <a:spLocks noGrp="1"/>
          </p:cNvSpPr>
          <p:nvPr>
            <p:ph type="sldNum" sz="quarter" idx="12"/>
          </p:nvPr>
        </p:nvSpPr>
        <p:spPr/>
        <p:txBody>
          <a:bodyPr/>
          <a:lstStyle/>
          <a:p>
            <a:fld id="{DE65444B-1068-44A4-BD15-C18BEE6A6F80}" type="slidenum">
              <a:rPr lang="en-US" smtClean="0"/>
              <a:t>68</a:t>
            </a:fld>
            <a:endParaRPr lang="en-US" dirty="0"/>
          </a:p>
        </p:txBody>
      </p:sp>
    </p:spTree>
    <p:custDataLst>
      <p:tags r:id="rId1"/>
    </p:custDataLst>
    <p:extLst>
      <p:ext uri="{BB962C8B-B14F-4D97-AF65-F5344CB8AC3E}">
        <p14:creationId xmlns:p14="http://schemas.microsoft.com/office/powerpoint/2010/main" val="6182667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B2404-9117-1AA5-CCD6-95C978459E7D}"/>
              </a:ext>
            </a:extLst>
          </p:cNvPr>
          <p:cNvSpPr>
            <a:spLocks noGrp="1"/>
          </p:cNvSpPr>
          <p:nvPr>
            <p:ph type="title"/>
          </p:nvPr>
        </p:nvSpPr>
        <p:spPr>
          <a:xfrm>
            <a:off x="457200" y="304800"/>
            <a:ext cx="6553200" cy="715963"/>
          </a:xfrm>
        </p:spPr>
        <p:txBody>
          <a:bodyPr/>
          <a:lstStyle/>
          <a:p>
            <a:r>
              <a:rPr lang="en-US" dirty="0"/>
              <a:t>Address Change: Details </a:t>
            </a:r>
          </a:p>
        </p:txBody>
      </p:sp>
      <p:sp>
        <p:nvSpPr>
          <p:cNvPr id="7" name="Content Placeholder 6">
            <a:extLst>
              <a:ext uri="{FF2B5EF4-FFF2-40B4-BE49-F238E27FC236}">
                <a16:creationId xmlns:a16="http://schemas.microsoft.com/office/drawing/2014/main" id="{02337B03-244A-86E7-1CF9-42A165E34417}"/>
              </a:ext>
            </a:extLst>
          </p:cNvPr>
          <p:cNvSpPr>
            <a:spLocks noGrp="1"/>
          </p:cNvSpPr>
          <p:nvPr>
            <p:ph sz="half" idx="1"/>
          </p:nvPr>
        </p:nvSpPr>
        <p:spPr>
          <a:xfrm>
            <a:off x="457200" y="1701224"/>
            <a:ext cx="4038600" cy="4323913"/>
          </a:xfrm>
          <a:ln>
            <a:noFill/>
          </a:ln>
        </p:spPr>
        <p:txBody>
          <a:bodyPr/>
          <a:lstStyle/>
          <a:p>
            <a:r>
              <a:rPr lang="en-US" sz="2000" dirty="0"/>
              <a:t>Complete all the required fields including:</a:t>
            </a:r>
          </a:p>
          <a:p>
            <a:pPr lvl="1"/>
            <a:r>
              <a:rPr lang="en-US" sz="2000" dirty="0"/>
              <a:t>Name</a:t>
            </a:r>
          </a:p>
          <a:p>
            <a:pPr lvl="1"/>
            <a:r>
              <a:rPr lang="en-US" sz="2000" dirty="0"/>
              <a:t>Address</a:t>
            </a:r>
          </a:p>
          <a:p>
            <a:pPr lvl="1"/>
            <a:r>
              <a:rPr lang="en-US" sz="2000" dirty="0"/>
              <a:t>Effective date</a:t>
            </a:r>
          </a:p>
          <a:p>
            <a:pPr lvl="1"/>
            <a:r>
              <a:rPr lang="en-US" sz="2000" dirty="0"/>
              <a:t>Contact name</a:t>
            </a:r>
          </a:p>
          <a:p>
            <a:pPr lvl="1"/>
            <a:endParaRPr lang="en-US" sz="2000" dirty="0"/>
          </a:p>
          <a:p>
            <a:r>
              <a:rPr lang="en-US" sz="2000" dirty="0"/>
              <a:t>If applicable, provide the following information:</a:t>
            </a:r>
          </a:p>
          <a:p>
            <a:pPr lvl="1"/>
            <a:r>
              <a:rPr lang="en-US" sz="2000" dirty="0"/>
              <a:t>Telephone number</a:t>
            </a:r>
          </a:p>
          <a:p>
            <a:pPr lvl="1"/>
            <a:r>
              <a:rPr lang="en-US" sz="2000" dirty="0"/>
              <a:t>Fax number</a:t>
            </a:r>
          </a:p>
          <a:p>
            <a:pPr lvl="1"/>
            <a:r>
              <a:rPr lang="en-US" sz="2000" dirty="0"/>
              <a:t>Email address</a:t>
            </a:r>
          </a:p>
        </p:txBody>
      </p:sp>
      <p:pic>
        <p:nvPicPr>
          <p:cNvPr id="13" name="Content Placeholder 12">
            <a:extLst>
              <a:ext uri="{FF2B5EF4-FFF2-40B4-BE49-F238E27FC236}">
                <a16:creationId xmlns:a16="http://schemas.microsoft.com/office/drawing/2014/main" id="{C247578B-88D6-292E-099B-B8DD2BBA08AC}"/>
              </a:ex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363798"/>
            <a:ext cx="4038600" cy="2998767"/>
          </a:xfrm>
          <a:ln>
            <a:solidFill>
              <a:schemeClr val="accent1"/>
            </a:solidFill>
          </a:ln>
        </p:spPr>
      </p:pic>
      <p:sp>
        <p:nvSpPr>
          <p:cNvPr id="2" name="Slide Number Placeholder 1">
            <a:extLst>
              <a:ext uri="{FF2B5EF4-FFF2-40B4-BE49-F238E27FC236}">
                <a16:creationId xmlns:a16="http://schemas.microsoft.com/office/drawing/2014/main" id="{FE0F4232-7895-0740-8EDC-37FB9F62A599}"/>
              </a:ext>
            </a:extLst>
          </p:cNvPr>
          <p:cNvSpPr>
            <a:spLocks noGrp="1"/>
          </p:cNvSpPr>
          <p:nvPr>
            <p:ph type="sldNum" sz="quarter" idx="12"/>
          </p:nvPr>
        </p:nvSpPr>
        <p:spPr/>
        <p:txBody>
          <a:bodyPr/>
          <a:lstStyle/>
          <a:p>
            <a:fld id="{DE65444B-1068-44A4-BD15-C18BEE6A6F80}" type="slidenum">
              <a:rPr lang="en-US" smtClean="0"/>
              <a:t>69</a:t>
            </a:fld>
            <a:endParaRPr lang="en-US" dirty="0"/>
          </a:p>
        </p:txBody>
      </p:sp>
    </p:spTree>
    <p:custDataLst>
      <p:tags r:id="rId1"/>
    </p:custDataLst>
    <p:extLst>
      <p:ext uri="{BB962C8B-B14F-4D97-AF65-F5344CB8AC3E}">
        <p14:creationId xmlns:p14="http://schemas.microsoft.com/office/powerpoint/2010/main" val="269973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B1B25-47BD-E298-6B16-90FF8C173778}"/>
              </a:ext>
            </a:extLst>
          </p:cNvPr>
          <p:cNvSpPr>
            <a:spLocks noGrp="1"/>
          </p:cNvSpPr>
          <p:nvPr>
            <p:ph type="title"/>
          </p:nvPr>
        </p:nvSpPr>
        <p:spPr/>
        <p:txBody>
          <a:bodyPr/>
          <a:lstStyle/>
          <a:p>
            <a:r>
              <a:rPr lang="en-US" dirty="0"/>
              <a:t>Payment for Services Requiring a Referral</a:t>
            </a:r>
          </a:p>
        </p:txBody>
      </p:sp>
      <p:sp>
        <p:nvSpPr>
          <p:cNvPr id="3" name="Content Placeholder 2">
            <a:extLst>
              <a:ext uri="{FF2B5EF4-FFF2-40B4-BE49-F238E27FC236}">
                <a16:creationId xmlns:a16="http://schemas.microsoft.com/office/drawing/2014/main" id="{7BDFA43A-A36C-91FC-5831-DEE5B5AD41DE}"/>
              </a:ext>
            </a:extLst>
          </p:cNvPr>
          <p:cNvSpPr>
            <a:spLocks noGrp="1"/>
          </p:cNvSpPr>
          <p:nvPr>
            <p:ph idx="1"/>
          </p:nvPr>
        </p:nvSpPr>
        <p:spPr/>
        <p:txBody>
          <a:bodyPr/>
          <a:lstStyle/>
          <a:p>
            <a:pPr marL="0" indent="0">
              <a:buNone/>
            </a:pPr>
            <a:r>
              <a:rPr lang="en-US" sz="2400" dirty="0"/>
              <a:t>Failure to obtain a referral, when required, will result in non-payment of claims. Note that a referral is different from a Prior Authorization.</a:t>
            </a:r>
          </a:p>
          <a:p>
            <a:pPr marL="0" indent="0">
              <a:buNone/>
            </a:pPr>
            <a:endParaRPr lang="en-US" sz="2400" dirty="0"/>
          </a:p>
          <a:p>
            <a:pPr marL="0" indent="0">
              <a:buNone/>
            </a:pPr>
            <a:r>
              <a:rPr lang="en-US" sz="2400" b="1" dirty="0"/>
              <a:t>Payment for services is subject to all conditions and restrictions of MassHealth, including but not limited to, the scope of covered services for a member’s coverage type, service limitations, and prior-authorization requirements. </a:t>
            </a:r>
          </a:p>
          <a:p>
            <a:pPr marL="0" indent="0">
              <a:buNone/>
            </a:pPr>
            <a:endParaRPr lang="en-US" sz="2400" dirty="0"/>
          </a:p>
          <a:p>
            <a:pPr marL="0" indent="0">
              <a:buNone/>
            </a:pPr>
            <a:r>
              <a:rPr lang="en-US" sz="2400" dirty="0"/>
              <a:t>See </a:t>
            </a:r>
            <a:r>
              <a:rPr lang="en-US" sz="2400" dirty="0">
                <a:hlinkClick r:id="rId3"/>
              </a:rPr>
              <a:t>130 CMR 450.000: Administrative and Billing Regulations</a:t>
            </a: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6BC692BA-973A-EAA0-2255-FFCDE29B050D}"/>
              </a:ext>
            </a:extLst>
          </p:cNvPr>
          <p:cNvSpPr>
            <a:spLocks noGrp="1"/>
          </p:cNvSpPr>
          <p:nvPr>
            <p:ph type="sldNum" sz="quarter" idx="12"/>
          </p:nvPr>
        </p:nvSpPr>
        <p:spPr/>
        <p:txBody>
          <a:bodyPr/>
          <a:lstStyle/>
          <a:p>
            <a:fld id="{DE65444B-1068-44A4-BD15-C18BEE6A6F80}" type="slidenum">
              <a:rPr lang="en-US" smtClean="0"/>
              <a:t>7</a:t>
            </a:fld>
            <a:endParaRPr lang="en-US" dirty="0"/>
          </a:p>
        </p:txBody>
      </p:sp>
    </p:spTree>
    <p:custDataLst>
      <p:tags r:id="rId1"/>
    </p:custDataLst>
    <p:extLst>
      <p:ext uri="{BB962C8B-B14F-4D97-AF65-F5344CB8AC3E}">
        <p14:creationId xmlns:p14="http://schemas.microsoft.com/office/powerpoint/2010/main" val="37185873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B2404-9117-1AA5-CCD6-95C978459E7D}"/>
              </a:ext>
            </a:extLst>
          </p:cNvPr>
          <p:cNvSpPr>
            <a:spLocks noGrp="1"/>
          </p:cNvSpPr>
          <p:nvPr>
            <p:ph type="title"/>
          </p:nvPr>
        </p:nvSpPr>
        <p:spPr/>
        <p:txBody>
          <a:bodyPr/>
          <a:lstStyle/>
          <a:p>
            <a:r>
              <a:rPr lang="en-US" dirty="0"/>
              <a:t>Address Change:</a:t>
            </a:r>
            <a:br>
              <a:rPr lang="en-US" dirty="0"/>
            </a:br>
            <a:r>
              <a:rPr lang="en-US" dirty="0"/>
              <a:t>Submitting the Request</a:t>
            </a:r>
          </a:p>
        </p:txBody>
      </p:sp>
      <p:sp>
        <p:nvSpPr>
          <p:cNvPr id="7" name="Content Placeholder 6">
            <a:extLst>
              <a:ext uri="{FF2B5EF4-FFF2-40B4-BE49-F238E27FC236}">
                <a16:creationId xmlns:a16="http://schemas.microsoft.com/office/drawing/2014/main" id="{02337B03-244A-86E7-1CF9-42A165E34417}"/>
              </a:ext>
            </a:extLst>
          </p:cNvPr>
          <p:cNvSpPr>
            <a:spLocks noGrp="1"/>
          </p:cNvSpPr>
          <p:nvPr>
            <p:ph sz="half" idx="1"/>
          </p:nvPr>
        </p:nvSpPr>
        <p:spPr>
          <a:xfrm>
            <a:off x="457200" y="1378307"/>
            <a:ext cx="8086725" cy="2269235"/>
          </a:xfrm>
        </p:spPr>
        <p:txBody>
          <a:bodyPr/>
          <a:lstStyle/>
          <a:p>
            <a:r>
              <a:rPr lang="en-US" sz="2200" dirty="0"/>
              <a:t>Contact information is required with every request</a:t>
            </a:r>
          </a:p>
          <a:p>
            <a:r>
              <a:rPr lang="en-US" sz="2200" dirty="0"/>
              <a:t>Complete the indicated fields, including the attestation</a:t>
            </a:r>
          </a:p>
          <a:p>
            <a:r>
              <a:rPr lang="en-US" sz="2200" dirty="0"/>
              <a:t>Complete the reCAPTCHA</a:t>
            </a:r>
          </a:p>
          <a:p>
            <a:r>
              <a:rPr lang="en-US" sz="2200" dirty="0"/>
              <a:t>Select the ‘Submit’ button</a:t>
            </a:r>
          </a:p>
        </p:txBody>
      </p:sp>
      <p:pic>
        <p:nvPicPr>
          <p:cNvPr id="5" name="Content Placeholder 4" descr="screenshot of the Contact Info webpage. ">
            <a:extLst>
              <a:ext uri="{FF2B5EF4-FFF2-40B4-BE49-F238E27FC236}">
                <a16:creationId xmlns:a16="http://schemas.microsoft.com/office/drawing/2014/main" id="{55333966-DEA7-A75C-C9CF-6D2813A8C18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823477" y="3098372"/>
            <a:ext cx="5497046" cy="3378715"/>
          </a:xfrm>
          <a:ln>
            <a:solidFill>
              <a:schemeClr val="accent1"/>
            </a:solidFill>
          </a:ln>
        </p:spPr>
      </p:pic>
      <p:sp>
        <p:nvSpPr>
          <p:cNvPr id="2" name="Slide Number Placeholder 1">
            <a:extLst>
              <a:ext uri="{FF2B5EF4-FFF2-40B4-BE49-F238E27FC236}">
                <a16:creationId xmlns:a16="http://schemas.microsoft.com/office/drawing/2014/main" id="{D5FA3D5B-513C-CDA9-4FF8-AD057567EDAB}"/>
              </a:ext>
            </a:extLst>
          </p:cNvPr>
          <p:cNvSpPr>
            <a:spLocks noGrp="1"/>
          </p:cNvSpPr>
          <p:nvPr>
            <p:ph type="sldNum" sz="quarter" idx="12"/>
          </p:nvPr>
        </p:nvSpPr>
        <p:spPr/>
        <p:txBody>
          <a:bodyPr/>
          <a:lstStyle/>
          <a:p>
            <a:fld id="{DE65444B-1068-44A4-BD15-C18BEE6A6F80}" type="slidenum">
              <a:rPr lang="en-US" smtClean="0"/>
              <a:t>70</a:t>
            </a:fld>
            <a:endParaRPr lang="en-US" dirty="0"/>
          </a:p>
        </p:txBody>
      </p:sp>
    </p:spTree>
    <p:custDataLst>
      <p:tags r:id="rId1"/>
    </p:custDataLst>
    <p:extLst>
      <p:ext uri="{BB962C8B-B14F-4D97-AF65-F5344CB8AC3E}">
        <p14:creationId xmlns:p14="http://schemas.microsoft.com/office/powerpoint/2010/main" val="26862426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F99A4-1A72-DF37-40FD-B2E261D27872}"/>
              </a:ext>
            </a:extLst>
          </p:cNvPr>
          <p:cNvSpPr>
            <a:spLocks noGrp="1"/>
          </p:cNvSpPr>
          <p:nvPr>
            <p:ph type="title"/>
          </p:nvPr>
        </p:nvSpPr>
        <p:spPr>
          <a:xfrm>
            <a:off x="133349" y="400050"/>
            <a:ext cx="6038851" cy="620713"/>
          </a:xfrm>
        </p:spPr>
        <p:txBody>
          <a:bodyPr/>
          <a:lstStyle/>
          <a:p>
            <a:r>
              <a:rPr lang="en-US" dirty="0"/>
              <a:t>Secure Document Upload </a:t>
            </a:r>
            <a:r>
              <a:rPr lang="en-US" sz="3200" dirty="0"/>
              <a:t>(slide 1 of 3)</a:t>
            </a:r>
          </a:p>
        </p:txBody>
      </p:sp>
      <p:sp>
        <p:nvSpPr>
          <p:cNvPr id="3" name="Content Placeholder 2">
            <a:extLst>
              <a:ext uri="{FF2B5EF4-FFF2-40B4-BE49-F238E27FC236}">
                <a16:creationId xmlns:a16="http://schemas.microsoft.com/office/drawing/2014/main" id="{5A82A17D-C140-E567-07E3-77410D022DB7}"/>
              </a:ext>
            </a:extLst>
          </p:cNvPr>
          <p:cNvSpPr>
            <a:spLocks noGrp="1"/>
          </p:cNvSpPr>
          <p:nvPr>
            <p:ph sz="half" idx="1"/>
          </p:nvPr>
        </p:nvSpPr>
        <p:spPr>
          <a:xfrm>
            <a:off x="457200" y="1928190"/>
            <a:ext cx="4038600" cy="4059065"/>
          </a:xfrm>
        </p:spPr>
        <p:txBody>
          <a:bodyPr/>
          <a:lstStyle/>
          <a:p>
            <a:r>
              <a:rPr lang="en-US" sz="2000" dirty="0"/>
              <a:t>Update Provider Profile allows you to securely upload documents including:</a:t>
            </a:r>
          </a:p>
          <a:p>
            <a:pPr lvl="1"/>
            <a:r>
              <a:rPr lang="en-US" sz="2000" dirty="0"/>
              <a:t>Billing Vendor Information</a:t>
            </a:r>
          </a:p>
          <a:p>
            <a:pPr lvl="1"/>
            <a:r>
              <a:rPr lang="en-US" sz="2000" dirty="0"/>
              <a:t>Federally Required Disclosure Forms</a:t>
            </a:r>
          </a:p>
          <a:p>
            <a:pPr lvl="1"/>
            <a:r>
              <a:rPr lang="en-US" sz="2000" dirty="0"/>
              <a:t>Name information</a:t>
            </a:r>
          </a:p>
          <a:p>
            <a:pPr lvl="1"/>
            <a:r>
              <a:rPr lang="en-US" sz="2000" dirty="0"/>
              <a:t>Etc.</a:t>
            </a:r>
          </a:p>
          <a:p>
            <a:r>
              <a:rPr lang="en-US" sz="2000" dirty="0"/>
              <a:t>Available options are based on the indicated provider type</a:t>
            </a:r>
          </a:p>
        </p:txBody>
      </p:sp>
      <p:pic>
        <p:nvPicPr>
          <p:cNvPr id="5" name="Content Placeholder 9" descr="screenshot of the Update Provider Profile webpage. ">
            <a:extLst>
              <a:ext uri="{FF2B5EF4-FFF2-40B4-BE49-F238E27FC236}">
                <a16:creationId xmlns:a16="http://schemas.microsoft.com/office/drawing/2014/main" id="{C6EDD0F7-B6B0-626D-3AF3-F9D21D5F52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766595" y="1600200"/>
            <a:ext cx="3801809" cy="452596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04C2F1A-4A31-E997-E039-E10C4A2933FD}"/>
              </a:ext>
              <a:ext uri="{C183D7F6-B498-43B3-948B-1728B52AA6E4}">
                <adec:decorative xmlns:adec="http://schemas.microsoft.com/office/drawing/2017/decorative" val="1"/>
              </a:ext>
            </a:extLst>
          </p:cNvPr>
          <p:cNvSpPr/>
          <p:nvPr/>
        </p:nvSpPr>
        <p:spPr>
          <a:xfrm>
            <a:off x="5029715" y="3230217"/>
            <a:ext cx="2691885" cy="190831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AD9429A3-63C7-EFE2-10AC-BD901B0AE791}"/>
              </a:ext>
            </a:extLst>
          </p:cNvPr>
          <p:cNvSpPr>
            <a:spLocks noGrp="1"/>
          </p:cNvSpPr>
          <p:nvPr>
            <p:ph type="sldNum" sz="quarter" idx="12"/>
          </p:nvPr>
        </p:nvSpPr>
        <p:spPr/>
        <p:txBody>
          <a:bodyPr/>
          <a:lstStyle/>
          <a:p>
            <a:fld id="{DE65444B-1068-44A4-BD15-C18BEE6A6F80}" type="slidenum">
              <a:rPr lang="en-US" smtClean="0"/>
              <a:t>71</a:t>
            </a:fld>
            <a:endParaRPr lang="en-US" dirty="0"/>
          </a:p>
        </p:txBody>
      </p:sp>
    </p:spTree>
    <p:custDataLst>
      <p:tags r:id="rId1"/>
    </p:custDataLst>
    <p:extLst>
      <p:ext uri="{BB962C8B-B14F-4D97-AF65-F5344CB8AC3E}">
        <p14:creationId xmlns:p14="http://schemas.microsoft.com/office/powerpoint/2010/main" val="9537488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F99A4-1A72-DF37-40FD-B2E261D27872}"/>
              </a:ext>
            </a:extLst>
          </p:cNvPr>
          <p:cNvSpPr>
            <a:spLocks noGrp="1"/>
          </p:cNvSpPr>
          <p:nvPr>
            <p:ph type="title"/>
          </p:nvPr>
        </p:nvSpPr>
        <p:spPr>
          <a:xfrm>
            <a:off x="247649" y="238126"/>
            <a:ext cx="6337789" cy="782638"/>
          </a:xfrm>
        </p:spPr>
        <p:txBody>
          <a:bodyPr/>
          <a:lstStyle/>
          <a:p>
            <a:r>
              <a:rPr lang="en-US" dirty="0"/>
              <a:t>Secure Document Upload </a:t>
            </a:r>
            <a:r>
              <a:rPr lang="en-US" sz="3200" dirty="0"/>
              <a:t>(slide 2 of 3)</a:t>
            </a:r>
          </a:p>
        </p:txBody>
      </p:sp>
      <p:sp>
        <p:nvSpPr>
          <p:cNvPr id="3" name="Content Placeholder 2">
            <a:extLst>
              <a:ext uri="{FF2B5EF4-FFF2-40B4-BE49-F238E27FC236}">
                <a16:creationId xmlns:a16="http://schemas.microsoft.com/office/drawing/2014/main" id="{5A82A17D-C140-E567-07E3-77410D022DB7}"/>
              </a:ext>
            </a:extLst>
          </p:cNvPr>
          <p:cNvSpPr>
            <a:spLocks noGrp="1"/>
          </p:cNvSpPr>
          <p:nvPr>
            <p:ph sz="half" idx="1"/>
          </p:nvPr>
        </p:nvSpPr>
        <p:spPr>
          <a:xfrm>
            <a:off x="533400" y="2910681"/>
            <a:ext cx="4038600" cy="1905000"/>
          </a:xfrm>
        </p:spPr>
        <p:txBody>
          <a:bodyPr/>
          <a:lstStyle/>
          <a:p>
            <a:r>
              <a:rPr lang="en-US" sz="2000" dirty="0"/>
              <a:t>From the list, select the information being updated</a:t>
            </a:r>
          </a:p>
          <a:p>
            <a:endParaRPr lang="en-US" sz="2000" dirty="0"/>
          </a:p>
          <a:p>
            <a:r>
              <a:rPr lang="en-US" sz="2000" dirty="0"/>
              <a:t>The next screen will indicate what documentation is required for the update</a:t>
            </a:r>
          </a:p>
        </p:txBody>
      </p:sp>
      <p:pic>
        <p:nvPicPr>
          <p:cNvPr id="5" name="Content Placeholder 9" descr="screenshot of the Update Provider Profile webpage. ">
            <a:extLst>
              <a:ext uri="{FF2B5EF4-FFF2-40B4-BE49-F238E27FC236}">
                <a16:creationId xmlns:a16="http://schemas.microsoft.com/office/drawing/2014/main" id="{8CBEBA95-33B7-AB11-1A99-C7A0892EC12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4766595" y="1600200"/>
            <a:ext cx="3801809" cy="4525963"/>
          </a:xfrm>
          <a:ln>
            <a:solidFill>
              <a:schemeClr val="accent1"/>
            </a:solidFill>
          </a:ln>
        </p:spPr>
      </p:pic>
      <p:sp>
        <p:nvSpPr>
          <p:cNvPr id="6" name="Rectangle 5">
            <a:extLst>
              <a:ext uri="{FF2B5EF4-FFF2-40B4-BE49-F238E27FC236}">
                <a16:creationId xmlns:a16="http://schemas.microsoft.com/office/drawing/2014/main" id="{594B5FD6-8BF7-73B0-4FCE-EA530A39E278}"/>
              </a:ext>
              <a:ext uri="{C183D7F6-B498-43B3-948B-1728B52AA6E4}">
                <adec:decorative xmlns:adec="http://schemas.microsoft.com/office/drawing/2017/decorative" val="1"/>
              </a:ext>
            </a:extLst>
          </p:cNvPr>
          <p:cNvSpPr/>
          <p:nvPr/>
        </p:nvSpPr>
        <p:spPr>
          <a:xfrm>
            <a:off x="4960141" y="3863181"/>
            <a:ext cx="2712868" cy="2921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8F83A0E3-FDA5-9F47-75E9-9F5D9246FAB5}"/>
              </a:ext>
            </a:extLst>
          </p:cNvPr>
          <p:cNvSpPr>
            <a:spLocks noGrp="1"/>
          </p:cNvSpPr>
          <p:nvPr>
            <p:ph type="sldNum" sz="quarter" idx="12"/>
          </p:nvPr>
        </p:nvSpPr>
        <p:spPr/>
        <p:txBody>
          <a:bodyPr/>
          <a:lstStyle/>
          <a:p>
            <a:fld id="{DE65444B-1068-44A4-BD15-C18BEE6A6F80}" type="slidenum">
              <a:rPr lang="en-US" smtClean="0"/>
              <a:t>72</a:t>
            </a:fld>
            <a:endParaRPr lang="en-US" dirty="0"/>
          </a:p>
        </p:txBody>
      </p:sp>
    </p:spTree>
    <p:custDataLst>
      <p:tags r:id="rId1"/>
    </p:custDataLst>
    <p:extLst>
      <p:ext uri="{BB962C8B-B14F-4D97-AF65-F5344CB8AC3E}">
        <p14:creationId xmlns:p14="http://schemas.microsoft.com/office/powerpoint/2010/main" val="13126675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B2404-9117-1AA5-CCD6-95C978459E7D}"/>
              </a:ext>
            </a:extLst>
          </p:cNvPr>
          <p:cNvSpPr>
            <a:spLocks noGrp="1"/>
          </p:cNvSpPr>
          <p:nvPr>
            <p:ph type="title"/>
          </p:nvPr>
        </p:nvSpPr>
        <p:spPr>
          <a:xfrm>
            <a:off x="219076" y="276226"/>
            <a:ext cx="6164140" cy="744538"/>
          </a:xfrm>
        </p:spPr>
        <p:txBody>
          <a:bodyPr/>
          <a:lstStyle/>
          <a:p>
            <a:r>
              <a:rPr lang="en-US" dirty="0"/>
              <a:t>Secure Document Upload</a:t>
            </a:r>
            <a:r>
              <a:rPr lang="en-US" sz="4000" dirty="0"/>
              <a:t> </a:t>
            </a:r>
            <a:r>
              <a:rPr lang="en-US" sz="3200" dirty="0"/>
              <a:t>(slide 3 of 3) </a:t>
            </a:r>
          </a:p>
        </p:txBody>
      </p:sp>
      <p:sp>
        <p:nvSpPr>
          <p:cNvPr id="7" name="Content Placeholder 6">
            <a:extLst>
              <a:ext uri="{FF2B5EF4-FFF2-40B4-BE49-F238E27FC236}">
                <a16:creationId xmlns:a16="http://schemas.microsoft.com/office/drawing/2014/main" id="{02337B03-244A-86E7-1CF9-42A165E34417}"/>
              </a:ext>
            </a:extLst>
          </p:cNvPr>
          <p:cNvSpPr>
            <a:spLocks noGrp="1"/>
          </p:cNvSpPr>
          <p:nvPr>
            <p:ph sz="half" idx="1"/>
          </p:nvPr>
        </p:nvSpPr>
        <p:spPr>
          <a:xfrm>
            <a:off x="457198" y="1531240"/>
            <a:ext cx="8086725" cy="2123129"/>
          </a:xfrm>
        </p:spPr>
        <p:txBody>
          <a:bodyPr/>
          <a:lstStyle/>
          <a:p>
            <a:r>
              <a:rPr lang="en-US" sz="2200" dirty="0"/>
              <a:t>Blank forms can be located in the </a:t>
            </a:r>
            <a:r>
              <a:rPr lang="en-US" sz="2200" dirty="0">
                <a:hlinkClick r:id="rId4"/>
              </a:rPr>
              <a:t>Provider Library</a:t>
            </a:r>
            <a:r>
              <a:rPr lang="en-US" sz="2200" dirty="0"/>
              <a:t> on mass.gov</a:t>
            </a:r>
          </a:p>
          <a:p>
            <a:r>
              <a:rPr lang="en-US" sz="2200" dirty="0"/>
              <a:t>Documents must be completed and saved electronically to proceed</a:t>
            </a:r>
          </a:p>
          <a:p>
            <a:r>
              <a:rPr lang="en-US" sz="2200" dirty="0"/>
              <a:t>Click the ‘Select file’ button to search your computer for the files</a:t>
            </a:r>
          </a:p>
          <a:p>
            <a:r>
              <a:rPr lang="en-US" sz="2200" dirty="0"/>
              <a:t>Once attached, you may proceed to submit the update request</a:t>
            </a:r>
          </a:p>
        </p:txBody>
      </p:sp>
      <p:pic>
        <p:nvPicPr>
          <p:cNvPr id="5" name="Content Placeholder 5" descr="screenshot of the Update Provider Profile webpage. ">
            <a:extLst>
              <a:ext uri="{FF2B5EF4-FFF2-40B4-BE49-F238E27FC236}">
                <a16:creationId xmlns:a16="http://schemas.microsoft.com/office/drawing/2014/main" id="{4E5EF127-EB24-806A-FA07-0DC60CC258F9}"/>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rcRect/>
          <a:stretch/>
        </p:blipFill>
        <p:spPr>
          <a:xfrm>
            <a:off x="1272366" y="3654370"/>
            <a:ext cx="6599267" cy="2736905"/>
          </a:xfrm>
          <a:ln>
            <a:solidFill>
              <a:schemeClr val="accent1"/>
            </a:solidFill>
          </a:ln>
        </p:spPr>
      </p:pic>
      <p:sp>
        <p:nvSpPr>
          <p:cNvPr id="6" name="Rectangle 5">
            <a:extLst>
              <a:ext uri="{FF2B5EF4-FFF2-40B4-BE49-F238E27FC236}">
                <a16:creationId xmlns:a16="http://schemas.microsoft.com/office/drawing/2014/main" id="{A78D472D-D3DC-F804-236E-C341FCEA2780}"/>
              </a:ext>
              <a:ext uri="{C183D7F6-B498-43B3-948B-1728B52AA6E4}">
                <adec:decorative xmlns:adec="http://schemas.microsoft.com/office/drawing/2017/decorative" val="1"/>
              </a:ext>
            </a:extLst>
          </p:cNvPr>
          <p:cNvSpPr/>
          <p:nvPr/>
        </p:nvSpPr>
        <p:spPr>
          <a:xfrm>
            <a:off x="5466521" y="5326760"/>
            <a:ext cx="2130287" cy="50994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58018BCE-19E3-5811-3702-874F7E81BD08}"/>
              </a:ext>
            </a:extLst>
          </p:cNvPr>
          <p:cNvSpPr>
            <a:spLocks noGrp="1"/>
          </p:cNvSpPr>
          <p:nvPr>
            <p:ph type="sldNum" sz="quarter" idx="12"/>
          </p:nvPr>
        </p:nvSpPr>
        <p:spPr/>
        <p:txBody>
          <a:bodyPr/>
          <a:lstStyle/>
          <a:p>
            <a:fld id="{DE65444B-1068-44A4-BD15-C18BEE6A6F80}" type="slidenum">
              <a:rPr lang="en-US" smtClean="0"/>
              <a:t>73</a:t>
            </a:fld>
            <a:endParaRPr lang="en-US" dirty="0"/>
          </a:p>
        </p:txBody>
      </p:sp>
    </p:spTree>
    <p:custDataLst>
      <p:tags r:id="rId1"/>
    </p:custDataLst>
    <p:extLst>
      <p:ext uri="{BB962C8B-B14F-4D97-AF65-F5344CB8AC3E}">
        <p14:creationId xmlns:p14="http://schemas.microsoft.com/office/powerpoint/2010/main" val="1478677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B2404-9117-1AA5-CCD6-95C978459E7D}"/>
              </a:ext>
            </a:extLst>
          </p:cNvPr>
          <p:cNvSpPr>
            <a:spLocks noGrp="1"/>
          </p:cNvSpPr>
          <p:nvPr>
            <p:ph type="title"/>
          </p:nvPr>
        </p:nvSpPr>
        <p:spPr/>
        <p:txBody>
          <a:bodyPr/>
          <a:lstStyle/>
          <a:p>
            <a:r>
              <a:rPr lang="en-US" dirty="0"/>
              <a:t>Secure Document Upload –</a:t>
            </a:r>
            <a:br>
              <a:rPr lang="en-US" dirty="0"/>
            </a:br>
            <a:r>
              <a:rPr lang="en-US" dirty="0"/>
              <a:t>Submitting the Request</a:t>
            </a:r>
          </a:p>
        </p:txBody>
      </p:sp>
      <p:sp>
        <p:nvSpPr>
          <p:cNvPr id="7" name="Content Placeholder 6">
            <a:extLst>
              <a:ext uri="{FF2B5EF4-FFF2-40B4-BE49-F238E27FC236}">
                <a16:creationId xmlns:a16="http://schemas.microsoft.com/office/drawing/2014/main" id="{02337B03-244A-86E7-1CF9-42A165E34417}"/>
              </a:ext>
            </a:extLst>
          </p:cNvPr>
          <p:cNvSpPr>
            <a:spLocks noGrp="1"/>
          </p:cNvSpPr>
          <p:nvPr>
            <p:ph sz="half" idx="1"/>
          </p:nvPr>
        </p:nvSpPr>
        <p:spPr>
          <a:xfrm>
            <a:off x="457200" y="1473752"/>
            <a:ext cx="8086725" cy="2269235"/>
          </a:xfrm>
        </p:spPr>
        <p:txBody>
          <a:bodyPr/>
          <a:lstStyle/>
          <a:p>
            <a:r>
              <a:rPr lang="en-US" sz="2200" dirty="0"/>
              <a:t>Contact information is required with every request</a:t>
            </a:r>
          </a:p>
          <a:p>
            <a:r>
              <a:rPr lang="en-US" sz="2200" dirty="0"/>
              <a:t>Complete the indicated fields, including the attestation</a:t>
            </a:r>
          </a:p>
          <a:p>
            <a:r>
              <a:rPr lang="en-US" sz="2200" dirty="0"/>
              <a:t>Complete the reCAPTCHA</a:t>
            </a:r>
          </a:p>
          <a:p>
            <a:r>
              <a:rPr lang="en-US" sz="2200" dirty="0"/>
              <a:t>Select the ‘Submit’ button</a:t>
            </a:r>
          </a:p>
        </p:txBody>
      </p:sp>
      <p:pic>
        <p:nvPicPr>
          <p:cNvPr id="9" name="Content Placeholder 8">
            <a:extLst>
              <a:ext uri="{FF2B5EF4-FFF2-40B4-BE49-F238E27FC236}">
                <a16:creationId xmlns:a16="http://schemas.microsoft.com/office/drawing/2014/main" id="{DFBEB141-AD00-94D7-9F41-2C9FADB2607F}"/>
              </a:ex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1538287" y="3265419"/>
            <a:ext cx="6067425" cy="3169198"/>
          </a:xfrm>
          <a:ln>
            <a:solidFill>
              <a:schemeClr val="accent1"/>
            </a:solidFill>
          </a:ln>
        </p:spPr>
      </p:pic>
      <p:sp>
        <p:nvSpPr>
          <p:cNvPr id="2" name="Slide Number Placeholder 1">
            <a:extLst>
              <a:ext uri="{FF2B5EF4-FFF2-40B4-BE49-F238E27FC236}">
                <a16:creationId xmlns:a16="http://schemas.microsoft.com/office/drawing/2014/main" id="{7F479406-CC32-4DED-88B6-D9AC755DBDF8}"/>
              </a:ext>
            </a:extLst>
          </p:cNvPr>
          <p:cNvSpPr>
            <a:spLocks noGrp="1"/>
          </p:cNvSpPr>
          <p:nvPr>
            <p:ph type="sldNum" sz="quarter" idx="12"/>
          </p:nvPr>
        </p:nvSpPr>
        <p:spPr/>
        <p:txBody>
          <a:bodyPr/>
          <a:lstStyle/>
          <a:p>
            <a:fld id="{DE65444B-1068-44A4-BD15-C18BEE6A6F80}" type="slidenum">
              <a:rPr lang="en-US" smtClean="0"/>
              <a:t>74</a:t>
            </a:fld>
            <a:endParaRPr lang="en-US" dirty="0"/>
          </a:p>
        </p:txBody>
      </p:sp>
    </p:spTree>
    <p:custDataLst>
      <p:tags r:id="rId1"/>
    </p:custDataLst>
    <p:extLst>
      <p:ext uri="{BB962C8B-B14F-4D97-AF65-F5344CB8AC3E}">
        <p14:creationId xmlns:p14="http://schemas.microsoft.com/office/powerpoint/2010/main" val="15562873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9ABD-83B9-5BD6-68E0-1CC3200FF59B}"/>
              </a:ext>
            </a:extLst>
          </p:cNvPr>
          <p:cNvSpPr>
            <a:spLocks noGrp="1"/>
          </p:cNvSpPr>
          <p:nvPr>
            <p:ph type="title"/>
          </p:nvPr>
        </p:nvSpPr>
        <p:spPr/>
        <p:txBody>
          <a:bodyPr/>
          <a:lstStyle/>
          <a:p>
            <a:r>
              <a:rPr lang="en-US" dirty="0"/>
              <a:t>Post Submission </a:t>
            </a:r>
          </a:p>
        </p:txBody>
      </p:sp>
      <p:sp>
        <p:nvSpPr>
          <p:cNvPr id="3" name="Content Placeholder 2">
            <a:extLst>
              <a:ext uri="{FF2B5EF4-FFF2-40B4-BE49-F238E27FC236}">
                <a16:creationId xmlns:a16="http://schemas.microsoft.com/office/drawing/2014/main" id="{FCD45BCC-33F7-D2A6-BC67-D03E8D86599B}"/>
              </a:ext>
            </a:extLst>
          </p:cNvPr>
          <p:cNvSpPr>
            <a:spLocks noGrp="1"/>
          </p:cNvSpPr>
          <p:nvPr>
            <p:ph sz="half" idx="1"/>
          </p:nvPr>
        </p:nvSpPr>
        <p:spPr>
          <a:xfrm>
            <a:off x="457200" y="1552574"/>
            <a:ext cx="8210550" cy="2667000"/>
          </a:xfrm>
        </p:spPr>
        <p:txBody>
          <a:bodyPr/>
          <a:lstStyle/>
          <a:p>
            <a:r>
              <a:rPr lang="en-US" sz="2000" dirty="0"/>
              <a:t>Once the update request is submitted, the service will provide a reference number for the request</a:t>
            </a:r>
          </a:p>
          <a:p>
            <a:r>
              <a:rPr lang="en-US" sz="2000" dirty="0"/>
              <a:t>An email will be sent to the indicated contact confirming the submission</a:t>
            </a:r>
          </a:p>
        </p:txBody>
      </p:sp>
      <p:pic>
        <p:nvPicPr>
          <p:cNvPr id="6" name="Content Placeholder 5" descr="screenshot of the Update Provider Profile webpage. ">
            <a:extLst>
              <a:ext uri="{FF2B5EF4-FFF2-40B4-BE49-F238E27FC236}">
                <a16:creationId xmlns:a16="http://schemas.microsoft.com/office/drawing/2014/main" id="{459D19E4-9074-9D45-DA8C-8EE33D50594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95467" y="3857626"/>
            <a:ext cx="8534016" cy="1811770"/>
          </a:xfrm>
          <a:ln>
            <a:solidFill>
              <a:schemeClr val="accent1"/>
            </a:solidFill>
          </a:ln>
        </p:spPr>
      </p:pic>
      <p:sp>
        <p:nvSpPr>
          <p:cNvPr id="4" name="Slide Number Placeholder 3">
            <a:extLst>
              <a:ext uri="{FF2B5EF4-FFF2-40B4-BE49-F238E27FC236}">
                <a16:creationId xmlns:a16="http://schemas.microsoft.com/office/drawing/2014/main" id="{3F2DB504-7E4E-EF3D-522A-A99C4DA08F76}"/>
              </a:ext>
            </a:extLst>
          </p:cNvPr>
          <p:cNvSpPr>
            <a:spLocks noGrp="1"/>
          </p:cNvSpPr>
          <p:nvPr>
            <p:ph type="sldNum" sz="quarter" idx="12"/>
          </p:nvPr>
        </p:nvSpPr>
        <p:spPr/>
        <p:txBody>
          <a:bodyPr/>
          <a:lstStyle/>
          <a:p>
            <a:fld id="{DE65444B-1068-44A4-BD15-C18BEE6A6F80}" type="slidenum">
              <a:rPr lang="en-US" smtClean="0"/>
              <a:t>75</a:t>
            </a:fld>
            <a:endParaRPr lang="en-US" dirty="0"/>
          </a:p>
        </p:txBody>
      </p:sp>
    </p:spTree>
    <p:custDataLst>
      <p:tags r:id="rId1"/>
    </p:custDataLst>
    <p:extLst>
      <p:ext uri="{BB962C8B-B14F-4D97-AF65-F5344CB8AC3E}">
        <p14:creationId xmlns:p14="http://schemas.microsoft.com/office/powerpoint/2010/main" val="8319415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68511-F301-E4B3-5056-CAA90D5570A8}"/>
              </a:ext>
            </a:extLst>
          </p:cNvPr>
          <p:cNvSpPr>
            <a:spLocks noGrp="1"/>
          </p:cNvSpPr>
          <p:nvPr>
            <p:ph type="title"/>
          </p:nvPr>
        </p:nvSpPr>
        <p:spPr/>
        <p:txBody>
          <a:bodyPr/>
          <a:lstStyle/>
          <a:p>
            <a:r>
              <a:rPr lang="en-US" dirty="0"/>
              <a:t>Provider Change PDF</a:t>
            </a:r>
          </a:p>
        </p:txBody>
      </p:sp>
      <p:sp>
        <p:nvSpPr>
          <p:cNvPr id="3" name="Content Placeholder 2">
            <a:extLst>
              <a:ext uri="{FF2B5EF4-FFF2-40B4-BE49-F238E27FC236}">
                <a16:creationId xmlns:a16="http://schemas.microsoft.com/office/drawing/2014/main" id="{BDCDEDBE-53B0-2951-2D3A-B0D1064B9D35}"/>
              </a:ext>
            </a:extLst>
          </p:cNvPr>
          <p:cNvSpPr>
            <a:spLocks noGrp="1"/>
          </p:cNvSpPr>
          <p:nvPr>
            <p:ph sz="half" idx="1"/>
          </p:nvPr>
        </p:nvSpPr>
        <p:spPr>
          <a:xfrm>
            <a:off x="457200" y="2005806"/>
            <a:ext cx="4038600" cy="3714750"/>
          </a:xfrm>
        </p:spPr>
        <p:txBody>
          <a:bodyPr/>
          <a:lstStyle/>
          <a:p>
            <a:r>
              <a:rPr lang="en-US" sz="2000" dirty="0"/>
              <a:t>The PDF will detail the following information:</a:t>
            </a:r>
          </a:p>
          <a:p>
            <a:pPr lvl="1"/>
            <a:r>
              <a:rPr lang="en-US" sz="2000" dirty="0"/>
              <a:t>Requestor contact info</a:t>
            </a:r>
          </a:p>
          <a:p>
            <a:pPr lvl="1"/>
            <a:r>
              <a:rPr lang="en-US" sz="2000" dirty="0"/>
              <a:t>Provider</a:t>
            </a:r>
          </a:p>
          <a:p>
            <a:pPr lvl="1"/>
            <a:r>
              <a:rPr lang="en-US" sz="2000" dirty="0"/>
              <a:t>Type of change with details </a:t>
            </a:r>
          </a:p>
          <a:p>
            <a:pPr lvl="1"/>
            <a:endParaRPr lang="en-US" sz="2000" dirty="0"/>
          </a:p>
          <a:p>
            <a:r>
              <a:rPr lang="en-US" sz="2000" dirty="0"/>
              <a:t>After the update is processed, another email will be sent confirming the result of the request</a:t>
            </a:r>
          </a:p>
        </p:txBody>
      </p:sp>
      <p:pic>
        <p:nvPicPr>
          <p:cNvPr id="6" name="Content Placeholder 5" descr="screenshot of the PDF change request.">
            <a:extLst>
              <a:ext uri="{FF2B5EF4-FFF2-40B4-BE49-F238E27FC236}">
                <a16:creationId xmlns:a16="http://schemas.microsoft.com/office/drawing/2014/main" id="{08F7AF68-323E-7A71-1400-F6754C416FD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05888"/>
            <a:ext cx="4038600" cy="4314586"/>
          </a:xfrm>
          <a:ln>
            <a:solidFill>
              <a:schemeClr val="accent1"/>
            </a:solidFill>
          </a:ln>
        </p:spPr>
      </p:pic>
      <p:sp>
        <p:nvSpPr>
          <p:cNvPr id="4" name="Slide Number Placeholder 3">
            <a:extLst>
              <a:ext uri="{FF2B5EF4-FFF2-40B4-BE49-F238E27FC236}">
                <a16:creationId xmlns:a16="http://schemas.microsoft.com/office/drawing/2014/main" id="{7242B4FE-9836-DD8C-DAA8-48B7C2C87CE6}"/>
              </a:ext>
            </a:extLst>
          </p:cNvPr>
          <p:cNvSpPr>
            <a:spLocks noGrp="1"/>
          </p:cNvSpPr>
          <p:nvPr>
            <p:ph type="sldNum" sz="quarter" idx="12"/>
          </p:nvPr>
        </p:nvSpPr>
        <p:spPr/>
        <p:txBody>
          <a:bodyPr/>
          <a:lstStyle/>
          <a:p>
            <a:fld id="{DE65444B-1068-44A4-BD15-C18BEE6A6F80}" type="slidenum">
              <a:rPr lang="en-US" smtClean="0"/>
              <a:t>76</a:t>
            </a:fld>
            <a:endParaRPr lang="en-US" dirty="0"/>
          </a:p>
        </p:txBody>
      </p:sp>
    </p:spTree>
    <p:custDataLst>
      <p:tags r:id="rId1"/>
    </p:custDataLst>
    <p:extLst>
      <p:ext uri="{BB962C8B-B14F-4D97-AF65-F5344CB8AC3E}">
        <p14:creationId xmlns:p14="http://schemas.microsoft.com/office/powerpoint/2010/main" val="8403558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74436" y="2136170"/>
            <a:ext cx="7195127" cy="29238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342900" eaLnBrk="1" fontAlgn="auto" hangingPunct="1">
              <a:lnSpc>
                <a:spcPct val="100000"/>
              </a:lnSpc>
              <a:spcBef>
                <a:spcPts val="0"/>
              </a:spcBef>
              <a:spcAft>
                <a:spcPts val="0"/>
              </a:spcAft>
              <a:defRPr/>
            </a:pPr>
            <a:r>
              <a:rPr kumimoji="0" lang="en-US" sz="3200"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Payment Error Rate Measurement (PERM) RY 2026</a:t>
            </a:r>
            <a:br>
              <a:rPr kumimoji="0" lang="en-US" sz="2400"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br>
            <a:br>
              <a:rPr kumimoji="0" lang="en-US" sz="2400"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br>
            <a:r>
              <a:rPr lang="en-US" sz="2400" b="0" dirty="0">
                <a:ea typeface="Calibri"/>
                <a:cs typeface="Times New Roman"/>
              </a:rPr>
              <a:t>Presented by – Michelle Croy, Sr. Provider Relations Specialist, Business Support Services</a:t>
            </a:r>
            <a:br>
              <a:rPr kumimoji="0" lang="en-US" sz="3200" b="1" i="0" u="none" strike="noStrike" kern="1200" cap="none" spc="0" normalizeH="0" baseline="0" noProof="0" dirty="0">
                <a:ln>
                  <a:noFill/>
                </a:ln>
                <a:solidFill>
                  <a:srgbClr val="002060"/>
                </a:solidFill>
                <a:effectLst/>
                <a:uLnTx/>
                <a:uFillTx/>
                <a:ea typeface="+mn-ea"/>
                <a:cs typeface="+mn-cs"/>
              </a:rPr>
            </a:br>
            <a:br>
              <a:rPr kumimoji="0" lang="en-US" sz="2400" b="1" i="0" u="none" strike="noStrike" kern="1200" cap="none" spc="0" normalizeH="0" baseline="0" noProof="0" dirty="0">
                <a:ln>
                  <a:noFill/>
                </a:ln>
                <a:solidFill>
                  <a:srgbClr val="002060"/>
                </a:solidFill>
                <a:effectLst/>
                <a:uLnTx/>
                <a:uFillTx/>
                <a:ea typeface="+mn-ea"/>
                <a:cs typeface="+mn-cs"/>
              </a:rPr>
            </a:br>
            <a:endParaRPr kumimoji="0" lang="en-US" sz="2400" b="1" i="0" u="none" strike="noStrike" kern="1200" cap="none" spc="0" normalizeH="0" baseline="0" noProof="0" dirty="0">
              <a:ln>
                <a:noFill/>
              </a:ln>
              <a:solidFill>
                <a:srgbClr val="002060"/>
              </a:solidFill>
              <a:effectLst/>
              <a:uLnTx/>
              <a:uFillTx/>
              <a:ea typeface="+mn-ea"/>
              <a:cs typeface="+mn-cs"/>
            </a:endParaRPr>
          </a:p>
        </p:txBody>
      </p:sp>
      <p:sp>
        <p:nvSpPr>
          <p:cNvPr id="2" name="Slide Number Placeholder 1">
            <a:extLst>
              <a:ext uri="{FF2B5EF4-FFF2-40B4-BE49-F238E27FC236}">
                <a16:creationId xmlns:a16="http://schemas.microsoft.com/office/drawing/2014/main" id="{2C86297F-44F6-27E5-6E4E-88EA6E32DD8D}"/>
              </a:ext>
            </a:extLst>
          </p:cNvPr>
          <p:cNvSpPr>
            <a:spLocks noGrp="1"/>
          </p:cNvSpPr>
          <p:nvPr>
            <p:ph type="sldNum" sz="quarter" idx="12"/>
          </p:nvPr>
        </p:nvSpPr>
        <p:spPr/>
        <p:txBody>
          <a:bodyPr/>
          <a:lstStyle/>
          <a:p>
            <a:pPr>
              <a:defRPr/>
            </a:pPr>
            <a:fld id="{20D403C3-47BC-4C7E-BA49-79840169F64A}" type="slidenum">
              <a:rPr lang="en-US" altLang="en-US" smtClean="0"/>
              <a:pPr>
                <a:defRPr/>
              </a:pPr>
              <a:t>77</a:t>
            </a:fld>
            <a:endParaRPr lang="en-US" altLang="en-US" dirty="0"/>
          </a:p>
        </p:txBody>
      </p:sp>
    </p:spTree>
    <p:custDataLst>
      <p:tags r:id="rId1"/>
    </p:custDataLst>
    <p:extLst>
      <p:ext uri="{BB962C8B-B14F-4D97-AF65-F5344CB8AC3E}">
        <p14:creationId xmlns:p14="http://schemas.microsoft.com/office/powerpoint/2010/main" val="16903397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65532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PERM RY 202</a:t>
            </a:r>
            <a:r>
              <a:rPr lang="en-US" dirty="0">
                <a:ea typeface="Calibri" panose="020F0502020204030204" pitchFamily="34" charset="0"/>
                <a:cs typeface="Calibri" panose="020F0502020204030204" pitchFamily="34" charset="0"/>
              </a:rPr>
              <a:t>6</a:t>
            </a:r>
            <a:endParaRPr kumimoji="0" lang="en-US"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CEE7F72-2AAC-4A39-8D84-1CC527040109}"/>
              </a:ext>
            </a:extLst>
          </p:cNvPr>
          <p:cNvSpPr>
            <a:spLocks noGrp="1"/>
          </p:cNvSpPr>
          <p:nvPr>
            <p:ph idx="1"/>
          </p:nvPr>
        </p:nvSpPr>
        <p:spPr>
          <a:xfrm>
            <a:off x="327025" y="1707071"/>
            <a:ext cx="5167842" cy="4342037"/>
          </a:xfrm>
        </p:spPr>
        <p:txBody>
          <a:bodyPr anchor="t">
            <a:noAutofit/>
          </a:bodyPr>
          <a:lstStyle/>
          <a:p>
            <a:pPr marL="0" indent="0">
              <a:buNone/>
            </a:pPr>
            <a:r>
              <a:rPr kumimoji="0" lang="en-US" sz="2000" b="0" i="0" u="none" strike="noStrike" kern="1200" cap="none" spc="0" normalizeH="0" baseline="0" noProof="0" dirty="0">
                <a:ln>
                  <a:noFill/>
                </a:ln>
                <a:solidFill>
                  <a:prstClr val="black"/>
                </a:solidFill>
                <a:effectLst/>
                <a:uLnTx/>
                <a:uFillTx/>
                <a:cs typeface="+mn-cs"/>
              </a:rPr>
              <a:t>MassHealth is part of the CMS Payment Error Rate Measurement (PERM) audit for RY 2026. The PERM audit measures improper payments in Medicaid and CHIP programs and produces improper payment rates for each program.</a:t>
            </a:r>
          </a:p>
          <a:p>
            <a:pPr marL="0" indent="0">
              <a:buNone/>
            </a:pPr>
            <a:endParaRPr kumimoji="0" lang="en-US" sz="2000" b="0" i="0" u="none" strike="noStrike" kern="1200" cap="none" spc="0" normalizeH="0" baseline="0" noProof="0" dirty="0">
              <a:ln>
                <a:noFill/>
              </a:ln>
              <a:solidFill>
                <a:prstClr val="black"/>
              </a:solidFill>
              <a:effectLst/>
              <a:uLnTx/>
              <a:uFillTx/>
              <a:cs typeface="+mn-cs"/>
            </a:endParaRPr>
          </a:p>
          <a:p>
            <a:pPr>
              <a:buFont typeface="Arial" panose="020B0604020202020204" pitchFamily="34" charset="0"/>
              <a:buChar char="•"/>
            </a:pPr>
            <a:r>
              <a:rPr lang="en-US" sz="2000" b="1" dirty="0">
                <a:solidFill>
                  <a:srgbClr val="262626"/>
                </a:solidFill>
                <a:ea typeface="Calibri" panose="020F0502020204030204" pitchFamily="34" charset="0"/>
                <a:cs typeface="Calibri" panose="020F0502020204030204" pitchFamily="34" charset="0"/>
              </a:rPr>
              <a:t>PERM Cycle RY2026 Claim Review Period:</a:t>
            </a:r>
            <a:r>
              <a:rPr lang="en-US" sz="2000" dirty="0">
                <a:solidFill>
                  <a:srgbClr val="262626"/>
                </a:solidFill>
                <a:ea typeface="Calibri" panose="020F0502020204030204" pitchFamily="34" charset="0"/>
                <a:cs typeface="Calibri" panose="020F0502020204030204" pitchFamily="34" charset="0"/>
              </a:rPr>
              <a:t> July 1, 2024 to June 30, 2025</a:t>
            </a:r>
          </a:p>
          <a:p>
            <a:pPr>
              <a:buFont typeface="Arial" panose="020B0604020202020204" pitchFamily="34" charset="0"/>
              <a:buChar char="•"/>
            </a:pPr>
            <a:endParaRPr lang="en-US" sz="2000" dirty="0">
              <a:solidFill>
                <a:srgbClr val="262626"/>
              </a:solidFill>
              <a:ea typeface="Calibri" panose="020F0502020204030204" pitchFamily="34" charset="0"/>
              <a:cs typeface="Calibri" panose="020F0502020204030204" pitchFamily="34" charset="0"/>
            </a:endParaRPr>
          </a:p>
          <a:p>
            <a:pPr>
              <a:buFont typeface="Arial" panose="020B0604020202020204" pitchFamily="34" charset="0"/>
              <a:buChar char="•"/>
            </a:pPr>
            <a:r>
              <a:rPr lang="en-US" sz="2000" b="1" dirty="0">
                <a:solidFill>
                  <a:srgbClr val="262626"/>
                </a:solidFill>
                <a:ea typeface="Calibri" panose="020F0502020204030204" pitchFamily="34" charset="0"/>
                <a:cs typeface="Calibri" panose="020F0502020204030204" pitchFamily="34" charset="0"/>
              </a:rPr>
              <a:t>Timeframe for Medical Records Request Outreach: </a:t>
            </a:r>
            <a:r>
              <a:rPr lang="en-US" sz="2000" dirty="0">
                <a:solidFill>
                  <a:srgbClr val="262626"/>
                </a:solidFill>
                <a:ea typeface="Calibri" panose="020F0502020204030204" pitchFamily="34" charset="0"/>
                <a:cs typeface="Calibri" panose="020F0502020204030204" pitchFamily="34" charset="0"/>
              </a:rPr>
              <a:t>April 1, 2025 to April 15, 2026</a:t>
            </a:r>
          </a:p>
          <a:p>
            <a:pPr>
              <a:buFont typeface="Arial" panose="020B0604020202020204" pitchFamily="34" charset="0"/>
              <a:buChar char="•"/>
            </a:pPr>
            <a:endParaRPr kumimoji="0" lang="en-US" sz="1800" b="0" i="0" u="none" strike="noStrike" kern="1200" cap="none" spc="0" normalizeH="0" baseline="0" noProof="0" dirty="0">
              <a:ln>
                <a:noFill/>
              </a:ln>
              <a:solidFill>
                <a:prstClr val="black"/>
              </a:solidFill>
              <a:effectLst/>
              <a:uLnTx/>
              <a:uFillTx/>
              <a:latin typeface="Calibri"/>
              <a:cs typeface="+mn-cs"/>
            </a:endParaRPr>
          </a:p>
        </p:txBody>
      </p:sp>
      <p:pic>
        <p:nvPicPr>
          <p:cNvPr id="4" name="Picture 3">
            <a:extLst>
              <a:ext uri="{FF2B5EF4-FFF2-40B4-BE49-F238E27FC236}">
                <a16:creationId xmlns:a16="http://schemas.microsoft.com/office/drawing/2014/main" id="{6C83F3AE-16F4-40C5-7B45-512D0F07F50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48868" y="2037271"/>
            <a:ext cx="2836332" cy="2102929"/>
          </a:xfrm>
          <a:prstGeom prst="rect">
            <a:avLst/>
          </a:prstGeom>
        </p:spPr>
      </p:pic>
      <p:sp>
        <p:nvSpPr>
          <p:cNvPr id="2" name="Slide Number Placeholder 1">
            <a:extLst>
              <a:ext uri="{FF2B5EF4-FFF2-40B4-BE49-F238E27FC236}">
                <a16:creationId xmlns:a16="http://schemas.microsoft.com/office/drawing/2014/main" id="{88AA2D20-92D0-7B3D-5A32-C3ABC47828D5}"/>
              </a:ext>
            </a:extLst>
          </p:cNvPr>
          <p:cNvSpPr>
            <a:spLocks noGrp="1"/>
          </p:cNvSpPr>
          <p:nvPr>
            <p:ph type="sldNum" sz="quarter" idx="12"/>
          </p:nvPr>
        </p:nvSpPr>
        <p:spPr/>
        <p:txBody>
          <a:bodyPr/>
          <a:lstStyle/>
          <a:p>
            <a:pPr>
              <a:defRPr/>
            </a:pPr>
            <a:fld id="{D7C3FE04-E715-46F6-B07D-5A234E157AC3}" type="slidenum">
              <a:rPr lang="en-US" altLang="en-US" smtClean="0"/>
              <a:pPr>
                <a:defRPr/>
              </a:pPr>
              <a:t>78</a:t>
            </a:fld>
            <a:endParaRPr lang="en-US" altLang="en-US" dirty="0"/>
          </a:p>
        </p:txBody>
      </p:sp>
    </p:spTree>
    <p:custDataLst>
      <p:tags r:id="rId1"/>
    </p:custDataLst>
    <p:extLst>
      <p:ext uri="{BB962C8B-B14F-4D97-AF65-F5344CB8AC3E}">
        <p14:creationId xmlns:p14="http://schemas.microsoft.com/office/powerpoint/2010/main" val="27187518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55661D-0D79-815E-A296-62AF2DDA46AC}"/>
              </a:ext>
            </a:extLst>
          </p:cNvPr>
          <p:cNvSpPr>
            <a:spLocks noGrp="1"/>
          </p:cNvSpPr>
          <p:nvPr>
            <p:ph type="title"/>
          </p:nvPr>
        </p:nvSpPr>
        <p:spPr/>
        <p:txBody>
          <a:bodyPr/>
          <a:lstStyle/>
          <a:p>
            <a:r>
              <a:rPr lang="en-US" dirty="0"/>
              <a:t>PERM RY 2026 Provider Responsibilities</a:t>
            </a:r>
          </a:p>
        </p:txBody>
      </p:sp>
      <p:sp>
        <p:nvSpPr>
          <p:cNvPr id="2" name="Content Placeholder 1">
            <a:extLst>
              <a:ext uri="{FF2B5EF4-FFF2-40B4-BE49-F238E27FC236}">
                <a16:creationId xmlns:a16="http://schemas.microsoft.com/office/drawing/2014/main" id="{035D934F-314C-32C6-FFB8-59605E1D2231}"/>
              </a:ext>
            </a:extLst>
          </p:cNvPr>
          <p:cNvSpPr>
            <a:spLocks noGrp="1"/>
          </p:cNvSpPr>
          <p:nvPr>
            <p:ph idx="1"/>
          </p:nvPr>
        </p:nvSpPr>
        <p:spPr/>
        <p: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2000" dirty="0">
                <a:effectLst/>
                <a:ea typeface="Calibri" panose="020F0502020204030204" pitchFamily="34" charset="0"/>
                <a:cs typeface="Calibri" panose="020F0502020204030204" pitchFamily="34" charset="0"/>
              </a:rPr>
              <a:t>As part of the CMS PERM RY26 cycle, medical records requests will start going out to providers in the coming months. </a:t>
            </a: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Providers are responsible for providing the requested documentation to the audit contractor timely.</a:t>
            </a:r>
          </a:p>
          <a:p>
            <a:pPr defTabSz="457200" fontAlgn="auto">
              <a:spcBef>
                <a:spcPts val="600"/>
              </a:spcBef>
              <a:spcAft>
                <a:spcPts val="0"/>
              </a:spcAft>
              <a:buClrTx/>
              <a:defRPr/>
            </a:pPr>
            <a:r>
              <a:rPr lang="en-US" sz="2000" dirty="0">
                <a:solidFill>
                  <a:prstClr val="black"/>
                </a:solidFill>
                <a:ea typeface="Calibri" panose="020F0502020204030204" pitchFamily="34" charset="0"/>
                <a:cs typeface="Calibri" panose="020F0502020204030204" pitchFamily="34" charset="0"/>
              </a:rPr>
              <a:t>When submitting records, providers must ensure the records are for the right patient and right date of service</a:t>
            </a:r>
          </a:p>
          <a:p>
            <a:pPr defTabSz="457200" fontAlgn="auto">
              <a:spcBef>
                <a:spcPts val="600"/>
              </a:spcBef>
              <a:spcAft>
                <a:spcPts val="0"/>
              </a:spcAft>
              <a:buClrTx/>
              <a:defRPr/>
            </a:pPr>
            <a:r>
              <a:rPr lang="en-US" sz="2000" dirty="0">
                <a:solidFill>
                  <a:prstClr val="black"/>
                </a:solidFill>
                <a:ea typeface="Calibri" panose="020F0502020204030204" pitchFamily="34" charset="0"/>
                <a:cs typeface="Calibri" panose="020F0502020204030204" pitchFamily="34" charset="0"/>
              </a:rPr>
              <a:t>Records must be legible with no highlights or marking that would obscure important facts</a:t>
            </a:r>
          </a:p>
          <a:p>
            <a:pPr defTabSz="457200" fontAlgn="auto">
              <a:spcBef>
                <a:spcPts val="600"/>
              </a:spcBef>
              <a:spcAft>
                <a:spcPts val="0"/>
              </a:spcAft>
              <a:buClrTx/>
              <a:defRPr/>
            </a:pPr>
            <a:r>
              <a:rPr lang="en-US" sz="2000" dirty="0">
                <a:solidFill>
                  <a:prstClr val="black"/>
                </a:solidFill>
                <a:ea typeface="Calibri" panose="020F0502020204030204" pitchFamily="34" charset="0"/>
                <a:cs typeface="Calibri" panose="020F0502020204030204" pitchFamily="34" charset="0"/>
              </a:rPr>
              <a:t>Make sure double-sided documents include both sides</a:t>
            </a:r>
          </a:p>
          <a:p>
            <a:pPr defTabSz="457200" fontAlgn="auto">
              <a:spcBef>
                <a:spcPts val="600"/>
              </a:spcBef>
              <a:spcAft>
                <a:spcPts val="600"/>
              </a:spcAft>
              <a:buClrTx/>
              <a:defRPr/>
            </a:pPr>
            <a:r>
              <a:rPr lang="en-US" sz="2000" dirty="0">
                <a:solidFill>
                  <a:prstClr val="black"/>
                </a:solidFill>
                <a:ea typeface="Calibri" panose="020F0502020204030204" pitchFamily="34" charset="0"/>
                <a:cs typeface="Calibri" panose="020F0502020204030204" pitchFamily="34" charset="0"/>
              </a:rPr>
              <a:t>All supporting documents for the claim identified must be included in the submission</a:t>
            </a:r>
          </a:p>
          <a:p>
            <a:pPr marL="365760" indent="0" defTabSz="457200" fontAlgn="auto">
              <a:spcBef>
                <a:spcPts val="600"/>
              </a:spcBef>
              <a:spcAft>
                <a:spcPts val="0"/>
              </a:spcAft>
              <a:buClrTx/>
              <a:buNone/>
              <a:defRPr/>
            </a:pPr>
            <a:r>
              <a:rPr lang="en-US" sz="2000" dirty="0">
                <a:effectLst/>
                <a:ea typeface="Calibri" panose="020F0502020204030204" pitchFamily="34" charset="0"/>
                <a:cs typeface="Calibri" panose="020F0502020204030204" pitchFamily="34" charset="0"/>
                <a:hlinkClick r:id="rId3"/>
              </a:rPr>
              <a:t>CMS PERM Provider Required Document List </a:t>
            </a:r>
            <a:endParaRPr lang="en-US" dirty="0"/>
          </a:p>
        </p:txBody>
      </p:sp>
      <p:sp>
        <p:nvSpPr>
          <p:cNvPr id="3" name="Slide Number Placeholder 2">
            <a:extLst>
              <a:ext uri="{FF2B5EF4-FFF2-40B4-BE49-F238E27FC236}">
                <a16:creationId xmlns:a16="http://schemas.microsoft.com/office/drawing/2014/main" id="{F5414ADB-4C3A-68C8-0EF3-02C26D805E1B}"/>
              </a:ext>
            </a:extLst>
          </p:cNvPr>
          <p:cNvSpPr>
            <a:spLocks noGrp="1"/>
          </p:cNvSpPr>
          <p:nvPr>
            <p:ph type="sldNum" sz="quarter" idx="12"/>
          </p:nvPr>
        </p:nvSpPr>
        <p:spPr/>
        <p:txBody>
          <a:bodyPr/>
          <a:lstStyle/>
          <a:p>
            <a:pPr>
              <a:defRPr/>
            </a:pPr>
            <a:fld id="{D7C3FE04-E715-46F6-B07D-5A234E157AC3}" type="slidenum">
              <a:rPr lang="en-US" altLang="en-US" smtClean="0"/>
              <a:pPr>
                <a:defRPr/>
              </a:pPr>
              <a:t>79</a:t>
            </a:fld>
            <a:endParaRPr lang="en-US" altLang="en-US" dirty="0"/>
          </a:p>
        </p:txBody>
      </p:sp>
    </p:spTree>
    <p:custDataLst>
      <p:tags r:id="rId1"/>
    </p:custDataLst>
    <p:extLst>
      <p:ext uri="{BB962C8B-B14F-4D97-AF65-F5344CB8AC3E}">
        <p14:creationId xmlns:p14="http://schemas.microsoft.com/office/powerpoint/2010/main" val="22871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88A3-BEEB-E1A5-9BE4-37E67EC5615E}"/>
              </a:ext>
            </a:extLst>
          </p:cNvPr>
          <p:cNvSpPr>
            <a:spLocks noGrp="1"/>
          </p:cNvSpPr>
          <p:nvPr>
            <p:ph type="title"/>
          </p:nvPr>
        </p:nvSpPr>
        <p:spPr>
          <a:xfrm>
            <a:off x="457200" y="304800"/>
            <a:ext cx="6553200" cy="838200"/>
          </a:xfrm>
        </p:spPr>
        <p:txBody>
          <a:bodyPr/>
          <a:lstStyle/>
          <a:p>
            <a:r>
              <a:rPr lang="en-US" dirty="0"/>
              <a:t>Referring Provider Requirements </a:t>
            </a:r>
          </a:p>
        </p:txBody>
      </p:sp>
      <p:sp>
        <p:nvSpPr>
          <p:cNvPr id="5" name="Content Placeholder 4">
            <a:extLst>
              <a:ext uri="{FF2B5EF4-FFF2-40B4-BE49-F238E27FC236}">
                <a16:creationId xmlns:a16="http://schemas.microsoft.com/office/drawing/2014/main" id="{271C9C5C-2D54-0647-170F-514F0D243E98}"/>
              </a:ext>
            </a:extLst>
          </p:cNvPr>
          <p:cNvSpPr>
            <a:spLocks noGrp="1"/>
          </p:cNvSpPr>
          <p:nvPr>
            <p:ph idx="1"/>
          </p:nvPr>
        </p:nvSpPr>
        <p:spPr>
          <a:xfrm>
            <a:off x="457200" y="1600200"/>
            <a:ext cx="8229600" cy="4953000"/>
          </a:xfrm>
        </p:spPr>
        <p:txBody>
          <a:bodyPr/>
          <a:lstStyle/>
          <a:p>
            <a:pPr marL="0" indent="0">
              <a:buNone/>
            </a:pPr>
            <a:r>
              <a:rPr lang="en-US" sz="2200" dirty="0"/>
              <a:t>Claims submitted to MassHealth for services that require a referral must include the National Provider Identifier (NPI) of an authorized individual referring provider. </a:t>
            </a:r>
          </a:p>
          <a:p>
            <a:pPr marL="0" indent="0">
              <a:buNone/>
            </a:pPr>
            <a:endParaRPr lang="en-US" sz="2200" dirty="0"/>
          </a:p>
          <a:p>
            <a:pPr marL="0" indent="0">
              <a:buNone/>
            </a:pPr>
            <a:r>
              <a:rPr lang="en-US" sz="2200" dirty="0"/>
              <a:t>When the PCC Plan and Primary Care ACO Plan referrals are reinstated, billing providers must include the NPI of an authorized, enrolled referring provider on every claim for a service for which a referral is required for the claim to be payable. </a:t>
            </a:r>
          </a:p>
          <a:p>
            <a:pPr marL="0" indent="0">
              <a:buNone/>
            </a:pPr>
            <a:endParaRPr lang="en-US" sz="2200" dirty="0"/>
          </a:p>
          <a:p>
            <a:pPr marL="0" indent="0">
              <a:buNone/>
            </a:pPr>
            <a:r>
              <a:rPr lang="en-US" sz="2200" dirty="0"/>
              <a:t>See </a:t>
            </a:r>
            <a:r>
              <a:rPr lang="en-US" sz="2200" dirty="0">
                <a:hlinkClick r:id="rId3"/>
              </a:rPr>
              <a:t>All-Provider Bulletin 286</a:t>
            </a:r>
            <a:r>
              <a:rPr lang="en-US" sz="2200" dirty="0"/>
              <a:t> (with updated information provided in </a:t>
            </a:r>
            <a:r>
              <a:rPr lang="en-US" sz="2200" dirty="0">
                <a:hlinkClick r:id="rId4"/>
              </a:rPr>
              <a:t>All Provider Bulletins 361, 376, 380, and 391</a:t>
            </a:r>
            <a:r>
              <a:rPr lang="en-US" sz="2200" dirty="0"/>
              <a:t>), for details on Ordering, Referring, &amp; Prescribing (ORP) requirements, including the list of individual provider types that are considered authorized referring providers.</a:t>
            </a:r>
          </a:p>
        </p:txBody>
      </p:sp>
      <p:sp>
        <p:nvSpPr>
          <p:cNvPr id="3" name="Slide Number Placeholder 2">
            <a:extLst>
              <a:ext uri="{FF2B5EF4-FFF2-40B4-BE49-F238E27FC236}">
                <a16:creationId xmlns:a16="http://schemas.microsoft.com/office/drawing/2014/main" id="{8A3A04CF-CA55-60AB-0C4D-AA24DFCA33F0}"/>
              </a:ext>
            </a:extLst>
          </p:cNvPr>
          <p:cNvSpPr>
            <a:spLocks noGrp="1"/>
          </p:cNvSpPr>
          <p:nvPr>
            <p:ph type="sldNum" sz="quarter" idx="12"/>
          </p:nvPr>
        </p:nvSpPr>
        <p:spPr/>
        <p:txBody>
          <a:bodyPr/>
          <a:lstStyle/>
          <a:p>
            <a:fld id="{DE65444B-1068-44A4-BD15-C18BEE6A6F80}" type="slidenum">
              <a:rPr lang="en-US" smtClean="0"/>
              <a:t>8</a:t>
            </a:fld>
            <a:endParaRPr lang="en-US" dirty="0"/>
          </a:p>
        </p:txBody>
      </p:sp>
    </p:spTree>
    <p:custDataLst>
      <p:tags r:id="rId1"/>
    </p:custDataLst>
    <p:extLst>
      <p:ext uri="{BB962C8B-B14F-4D97-AF65-F5344CB8AC3E}">
        <p14:creationId xmlns:p14="http://schemas.microsoft.com/office/powerpoint/2010/main" val="11830231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336A0-26F1-21B7-6314-11CBA64001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CA1B800-6447-77EC-BE8F-C3AA6847436B}"/>
              </a:ext>
            </a:extLst>
          </p:cNvPr>
          <p:cNvSpPr>
            <a:spLocks noGrp="1"/>
          </p:cNvSpPr>
          <p:nvPr>
            <p:ph type="title"/>
          </p:nvPr>
        </p:nvSpPr>
        <p:spPr/>
        <p:txBody>
          <a:bodyPr/>
          <a:lstStyle/>
          <a:p>
            <a:r>
              <a:rPr lang="en-US" dirty="0"/>
              <a:t>PERM RY 2026 Provider Documentation Errors</a:t>
            </a:r>
          </a:p>
        </p:txBody>
      </p:sp>
      <p:sp>
        <p:nvSpPr>
          <p:cNvPr id="2" name="Content Placeholder 1">
            <a:extLst>
              <a:ext uri="{FF2B5EF4-FFF2-40B4-BE49-F238E27FC236}">
                <a16:creationId xmlns:a16="http://schemas.microsoft.com/office/drawing/2014/main" id="{56036920-9AE1-EA6C-7F93-9975894115D9}"/>
              </a:ext>
            </a:extLst>
          </p:cNvPr>
          <p:cNvSpPr>
            <a:spLocks noGrp="1"/>
          </p:cNvSpPr>
          <p:nvPr>
            <p:ph idx="1"/>
          </p:nvPr>
        </p:nvSpPr>
        <p:spPr>
          <a:xfrm>
            <a:off x="457200" y="1571625"/>
            <a:ext cx="8229600" cy="4525963"/>
          </a:xfrm>
        </p:spPr>
        <p: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prstClr val="black"/>
                </a:solidFill>
                <a:uLnTx/>
                <a:uFillTx/>
                <a:ea typeface="Calibri" panose="020F0502020204030204" pitchFamily="34" charset="0"/>
                <a:cs typeface="Calibri" panose="020F0502020204030204" pitchFamily="34" charset="0"/>
              </a:rPr>
              <a:t>Please remind providers they must send all applicable documents related to the claim for the member/procedure/date</a:t>
            </a:r>
            <a:r>
              <a:rPr lang="en-US" sz="2000" dirty="0">
                <a:solidFill>
                  <a:prstClr val="black"/>
                </a:solidFill>
                <a:ea typeface="Calibri" panose="020F0502020204030204" pitchFamily="34" charset="0"/>
                <a:cs typeface="Calibri" panose="020F0502020204030204" pitchFamily="34" charset="0"/>
              </a:rPr>
              <a:t> of service.  Current issues found so far include: </a:t>
            </a: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a:spcBef>
                <a:spcPts val="1200"/>
              </a:spcBef>
            </a:pPr>
            <a:r>
              <a:rPr lang="en-US" sz="2000" dirty="0">
                <a:ea typeface="Calibri" panose="020F0502020204030204" pitchFamily="34" charset="0"/>
                <a:cs typeface="Calibri" panose="020F0502020204030204" pitchFamily="34" charset="0"/>
              </a:rPr>
              <a:t>The provider did not submit the required general anesthesia documentation for the sampled date of service to support payment</a:t>
            </a:r>
          </a:p>
          <a:p>
            <a:pPr>
              <a:spcBef>
                <a:spcPts val="1200"/>
              </a:spcBef>
            </a:pPr>
            <a:r>
              <a:rPr lang="en-US" sz="2000" dirty="0">
                <a:ea typeface="Calibri" panose="020F0502020204030204" pitchFamily="34" charset="0"/>
                <a:cs typeface="Calibri" panose="020F0502020204030204" pitchFamily="34" charset="0"/>
              </a:rPr>
              <a:t>The provider did not submit the required diagnostic study results and physician's order for the sampled date of service to support payment</a:t>
            </a:r>
          </a:p>
          <a:p>
            <a:pPr>
              <a:spcBef>
                <a:spcPts val="1200"/>
              </a:spcBef>
            </a:pPr>
            <a:r>
              <a:rPr lang="en-US" sz="2000" dirty="0">
                <a:ea typeface="Calibri" panose="020F0502020204030204" pitchFamily="34" charset="0"/>
                <a:cs typeface="Calibri" panose="020F0502020204030204" pitchFamily="34" charset="0"/>
              </a:rPr>
              <a:t>The provider did not submit the required physician's order for the sampled date of service to support payment</a:t>
            </a:r>
          </a:p>
        </p:txBody>
      </p:sp>
      <p:sp>
        <p:nvSpPr>
          <p:cNvPr id="3" name="Slide Number Placeholder 2">
            <a:extLst>
              <a:ext uri="{FF2B5EF4-FFF2-40B4-BE49-F238E27FC236}">
                <a16:creationId xmlns:a16="http://schemas.microsoft.com/office/drawing/2014/main" id="{C9FC57F4-1323-59E1-6245-569B41846E1E}"/>
              </a:ext>
            </a:extLst>
          </p:cNvPr>
          <p:cNvSpPr>
            <a:spLocks noGrp="1"/>
          </p:cNvSpPr>
          <p:nvPr>
            <p:ph type="sldNum" sz="quarter" idx="12"/>
          </p:nvPr>
        </p:nvSpPr>
        <p:spPr/>
        <p:txBody>
          <a:bodyPr/>
          <a:lstStyle/>
          <a:p>
            <a:pPr>
              <a:defRPr/>
            </a:pPr>
            <a:fld id="{D7C3FE04-E715-46F6-B07D-5A234E157AC3}" type="slidenum">
              <a:rPr lang="en-US" altLang="en-US" smtClean="0"/>
              <a:pPr>
                <a:defRPr/>
              </a:pPr>
              <a:t>80</a:t>
            </a:fld>
            <a:endParaRPr lang="en-US" altLang="en-US" dirty="0"/>
          </a:p>
        </p:txBody>
      </p:sp>
    </p:spTree>
    <p:custDataLst>
      <p:tags r:id="rId1"/>
    </p:custDataLst>
    <p:extLst>
      <p:ext uri="{BB962C8B-B14F-4D97-AF65-F5344CB8AC3E}">
        <p14:creationId xmlns:p14="http://schemas.microsoft.com/office/powerpoint/2010/main" val="18574466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9D4D5-B950-EBAA-1178-4773F6D0109D}"/>
              </a:ext>
            </a:extLst>
          </p:cNvPr>
          <p:cNvSpPr>
            <a:spLocks noGrp="1"/>
          </p:cNvSpPr>
          <p:nvPr>
            <p:ph type="title"/>
          </p:nvPr>
        </p:nvSpPr>
        <p:spPr>
          <a:xfrm>
            <a:off x="457200" y="172916"/>
            <a:ext cx="6553200" cy="838200"/>
          </a:xfrm>
        </p:spPr>
        <p:txBody>
          <a:bodyPr/>
          <a:lstStyle/>
          <a:p>
            <a:r>
              <a:rPr lang="en-US" dirty="0"/>
              <a:t>PERM RY 2026 Resources</a:t>
            </a:r>
          </a:p>
        </p:txBody>
      </p:sp>
      <p:sp>
        <p:nvSpPr>
          <p:cNvPr id="2" name="Content Placeholder 1">
            <a:extLst>
              <a:ext uri="{FF2B5EF4-FFF2-40B4-BE49-F238E27FC236}">
                <a16:creationId xmlns:a16="http://schemas.microsoft.com/office/drawing/2014/main" id="{4E436E3D-38AD-3F9E-5D2B-35F683CA2EA4}"/>
              </a:ext>
            </a:extLst>
          </p:cNvPr>
          <p:cNvSpPr>
            <a:spLocks noGrp="1"/>
          </p:cNvSpPr>
          <p:nvPr>
            <p:ph idx="1"/>
          </p:nvPr>
        </p:nvSpPr>
        <p:spPr/>
        <p:txBody>
          <a:bodyPr/>
          <a:lstStyle/>
          <a:p>
            <a:pPr marL="0" marR="0" indent="0">
              <a:spcBef>
                <a:spcPts val="0"/>
              </a:spcBef>
              <a:spcAft>
                <a:spcPts val="0"/>
              </a:spcAft>
              <a:buNone/>
            </a:pPr>
            <a:r>
              <a:rPr lang="en-US" sz="1800" dirty="0">
                <a:effectLst/>
                <a:ea typeface="Calibri" panose="020F0502020204030204" pitchFamily="34" charset="0"/>
                <a:cs typeface="Calibri" panose="020F0502020204030204" pitchFamily="34" charset="0"/>
              </a:rPr>
              <a:t>Information on the CMS PERM Audit can be found on the CMS website. </a:t>
            </a:r>
          </a:p>
          <a:p>
            <a:pPr marL="0" marR="0" indent="0">
              <a:spcBef>
                <a:spcPts val="0"/>
              </a:spcBef>
              <a:spcAft>
                <a:spcPts val="0"/>
              </a:spcAft>
              <a:buNone/>
            </a:pPr>
            <a:endParaRPr lang="en-US" sz="1800" dirty="0">
              <a:effectLst/>
              <a:ea typeface="Calibri" panose="020F0502020204030204" pitchFamily="34" charset="0"/>
              <a:cs typeface="Calibri" panose="020F0502020204030204" pitchFamily="34" charset="0"/>
            </a:endParaRPr>
          </a:p>
          <a:p>
            <a:pPr marL="0" marR="0" indent="0">
              <a:spcBef>
                <a:spcPts val="0"/>
              </a:spcBef>
              <a:spcAft>
                <a:spcPts val="0"/>
              </a:spcAft>
              <a:buNone/>
            </a:pPr>
            <a:r>
              <a:rPr lang="en-US" sz="1800" dirty="0">
                <a:effectLst/>
                <a:ea typeface="Calibri" panose="020F0502020204030204" pitchFamily="34" charset="0"/>
                <a:cs typeface="Calibri" panose="020F0502020204030204" pitchFamily="34" charset="0"/>
              </a:rPr>
              <a:t>These materials are currently available on the Providers page of the CMS PERM website (link: </a:t>
            </a:r>
            <a:r>
              <a:rPr lang="en-US" sz="1800" u="sng" dirty="0">
                <a:solidFill>
                  <a:srgbClr val="467886"/>
                </a:solidFill>
                <a:effectLst/>
                <a:ea typeface="Calibri" panose="020F0502020204030204" pitchFamily="34" charset="0"/>
                <a:cs typeface="Calibri" panose="020F0502020204030204" pitchFamily="34" charset="0"/>
                <a:hlinkClick r:id="rId3"/>
              </a:rPr>
              <a:t>https://www.cms.gov/data-research/monitoring-programs/improper-payment-measurement-programs/payment-error-rate-measurement-perm/providers</a:t>
            </a:r>
            <a:r>
              <a:rPr lang="en-US" sz="1800" dirty="0">
                <a:effectLst/>
                <a:ea typeface="Calibri" panose="020F0502020204030204" pitchFamily="34" charset="0"/>
                <a:cs typeface="Calibri" panose="020F0502020204030204" pitchFamily="34" charset="0"/>
              </a:rPr>
              <a:t>). </a:t>
            </a:r>
          </a:p>
          <a:p>
            <a:pPr marL="0" marR="0" indent="0">
              <a:spcBef>
                <a:spcPts val="0"/>
              </a:spcBef>
              <a:spcAft>
                <a:spcPts val="0"/>
              </a:spcAft>
              <a:buNone/>
            </a:pPr>
            <a:r>
              <a:rPr lang="en-US" sz="1800" dirty="0">
                <a:effectLst/>
                <a:ea typeface="Calibri" panose="020F0502020204030204" pitchFamily="34" charset="0"/>
                <a:cs typeface="Calibri" panose="020F0502020204030204" pitchFamily="34" charset="0"/>
              </a:rPr>
              <a:t> </a:t>
            </a:r>
          </a:p>
          <a:p>
            <a:pPr>
              <a:spcBef>
                <a:spcPts val="0"/>
              </a:spcBef>
              <a:spcAft>
                <a:spcPts val="0"/>
              </a:spcAft>
              <a:buFont typeface="Symbol" panose="05050102010706020507" pitchFamily="18" charset="2"/>
              <a:buChar char=""/>
            </a:pPr>
            <a:r>
              <a:rPr lang="en-US" sz="1800" dirty="0">
                <a:effectLst/>
                <a:ea typeface="Calibri" panose="020F0502020204030204" pitchFamily="34" charset="0"/>
                <a:cs typeface="Calibri" panose="020F0502020204030204" pitchFamily="34" charset="0"/>
              </a:rPr>
              <a:t>CMS PERM Overview for Providers slide deck – </a:t>
            </a:r>
            <a:r>
              <a:rPr lang="en-US" sz="1800" u="sng" dirty="0">
                <a:solidFill>
                  <a:srgbClr val="467886"/>
                </a:solidFill>
                <a:effectLst/>
                <a:ea typeface="Calibri" panose="020F0502020204030204" pitchFamily="34" charset="0"/>
                <a:cs typeface="Calibri" panose="020F0502020204030204" pitchFamily="34" charset="0"/>
                <a:hlinkClick r:id="rId4"/>
              </a:rPr>
              <a:t>https://www.cms.gov/files/document/provider-overview.pdf-0</a:t>
            </a:r>
            <a:endParaRPr lang="en-US" sz="1800" dirty="0">
              <a:effectLst/>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800" dirty="0">
              <a:effectLst/>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ea typeface="Calibri" panose="020F0502020204030204" pitchFamily="34" charset="0"/>
                <a:cs typeface="Calibri" panose="020F0502020204030204" pitchFamily="34" charset="0"/>
              </a:rPr>
              <a:t>CMS PERM Provider Education FAQ document –</a:t>
            </a:r>
            <a:r>
              <a:rPr lang="en-US" sz="1800" u="sng" dirty="0">
                <a:solidFill>
                  <a:srgbClr val="467886"/>
                </a:solidFill>
                <a:effectLst/>
                <a:ea typeface="Calibri" panose="020F0502020204030204" pitchFamily="34" charset="0"/>
                <a:cs typeface="Calibri" panose="020F0502020204030204" pitchFamily="34" charset="0"/>
                <a:hlinkClick r:id="rId5"/>
              </a:rPr>
              <a:t>https://www.cms.gov/files/document/provider-education-faqs.pdf-0</a:t>
            </a:r>
            <a:r>
              <a:rPr lang="en-US" sz="1800" dirty="0">
                <a:effectLst/>
                <a:ea typeface="Calibri" panose="020F0502020204030204" pitchFamily="34" charset="0"/>
                <a:cs typeface="Calibri" panose="020F0502020204030204" pitchFamily="34" charset="0"/>
              </a:rPr>
              <a:t> </a:t>
            </a:r>
          </a:p>
          <a:p>
            <a:pPr marL="342900" marR="0" lvl="0" indent="-342900">
              <a:spcBef>
                <a:spcPts val="0"/>
              </a:spcBef>
              <a:spcAft>
                <a:spcPts val="0"/>
              </a:spcAft>
              <a:buFont typeface="Symbol" panose="05050102010706020507" pitchFamily="18" charset="2"/>
              <a:buChar char=""/>
            </a:pPr>
            <a:endParaRPr lang="en-US" sz="1800" dirty="0">
              <a:ea typeface="Calibri" panose="020F0502020204030204" pitchFamily="34" charset="0"/>
              <a:cs typeface="Calibri" panose="020F0502020204030204" pitchFamily="34" charset="0"/>
            </a:endParaRPr>
          </a:p>
          <a:p>
            <a:pPr marL="0" indent="0">
              <a:spcBef>
                <a:spcPts val="0"/>
              </a:spcBef>
              <a:spcAft>
                <a:spcPts val="0"/>
              </a:spcAft>
              <a:buNone/>
            </a:pPr>
            <a:r>
              <a:rPr lang="en-US" sz="1800" dirty="0">
                <a:ea typeface="Calibri" panose="020F0502020204030204" pitchFamily="34" charset="0"/>
                <a:cs typeface="Calibri" panose="020F0502020204030204" pitchFamily="34" charset="0"/>
              </a:rPr>
              <a:t>* Failure to respond to the audit request will result in the claim being voided and the payment recouped</a:t>
            </a:r>
          </a:p>
          <a:p>
            <a:pPr marL="342900" marR="0" lvl="0" indent="-342900">
              <a:spcBef>
                <a:spcPts val="0"/>
              </a:spcBef>
              <a:spcAft>
                <a:spcPts val="0"/>
              </a:spcAft>
              <a:buFont typeface="Symbol" panose="05050102010706020507" pitchFamily="18" charset="2"/>
              <a:buChar char=""/>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dirty="0"/>
          </a:p>
        </p:txBody>
      </p:sp>
      <p:sp>
        <p:nvSpPr>
          <p:cNvPr id="3" name="Slide Number Placeholder 2">
            <a:extLst>
              <a:ext uri="{FF2B5EF4-FFF2-40B4-BE49-F238E27FC236}">
                <a16:creationId xmlns:a16="http://schemas.microsoft.com/office/drawing/2014/main" id="{941A209F-3F4E-B0E9-427A-2CE8D68C6EB3}"/>
              </a:ext>
            </a:extLst>
          </p:cNvPr>
          <p:cNvSpPr>
            <a:spLocks noGrp="1"/>
          </p:cNvSpPr>
          <p:nvPr>
            <p:ph type="sldNum" sz="quarter" idx="12"/>
          </p:nvPr>
        </p:nvSpPr>
        <p:spPr/>
        <p:txBody>
          <a:bodyPr/>
          <a:lstStyle/>
          <a:p>
            <a:pPr>
              <a:defRPr/>
            </a:pPr>
            <a:fld id="{D7C3FE04-E715-46F6-B07D-5A234E157AC3}" type="slidenum">
              <a:rPr lang="en-US" altLang="en-US" smtClean="0"/>
              <a:pPr>
                <a:defRPr/>
              </a:pPr>
              <a:t>81</a:t>
            </a:fld>
            <a:endParaRPr lang="en-US" altLang="en-US" dirty="0"/>
          </a:p>
        </p:txBody>
      </p:sp>
    </p:spTree>
    <p:custDataLst>
      <p:tags r:id="rId1"/>
    </p:custDataLst>
    <p:extLst>
      <p:ext uri="{BB962C8B-B14F-4D97-AF65-F5344CB8AC3E}">
        <p14:creationId xmlns:p14="http://schemas.microsoft.com/office/powerpoint/2010/main" val="7616837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4A1D1-E483-2A14-3F81-A41ED2C8E329}"/>
              </a:ext>
            </a:extLst>
          </p:cNvPr>
          <p:cNvSpPr>
            <a:spLocks noGrp="1"/>
          </p:cNvSpPr>
          <p:nvPr>
            <p:ph type="title"/>
          </p:nvPr>
        </p:nvSpPr>
        <p:spPr>
          <a:xfrm>
            <a:off x="738352" y="2360513"/>
            <a:ext cx="7667296" cy="2431147"/>
          </a:xfrm>
        </p:spPr>
        <p:txBody>
          <a:bodyPr/>
          <a:lstStyle/>
          <a:p>
            <a:pPr marL="342900" marR="0" lvl="0" algn="ctr">
              <a:spcBef>
                <a:spcPts val="0"/>
              </a:spcBef>
              <a:spcAft>
                <a:spcPts val="0"/>
              </a:spcAft>
            </a:pPr>
            <a:r>
              <a:rPr lang="en-US" sz="3200" b="1" dirty="0">
                <a:solidFill>
                  <a:srgbClr val="002060"/>
                </a:solidFill>
                <a:effectLst/>
                <a:latin typeface="+mj-lt"/>
                <a:ea typeface="Calibri" panose="020F0502020204030204" pitchFamily="34" charset="0"/>
                <a:cs typeface="Calibri" panose="020F0502020204030204" pitchFamily="34" charset="0"/>
              </a:rPr>
              <a:t>MassHealth Updates </a:t>
            </a:r>
            <a:br>
              <a:rPr lang="en-US" b="1" dirty="0">
                <a:solidFill>
                  <a:srgbClr val="002060"/>
                </a:solidFill>
                <a:effectLst/>
                <a:latin typeface="+mj-lt"/>
                <a:ea typeface="Calibri" panose="020F0502020204030204" pitchFamily="34" charset="0"/>
                <a:cs typeface="Calibri" panose="020F0502020204030204" pitchFamily="34" charset="0"/>
              </a:rPr>
            </a:br>
            <a:br>
              <a:rPr lang="en-US" b="1" dirty="0">
                <a:solidFill>
                  <a:srgbClr val="002060"/>
                </a:solidFill>
                <a:effectLst/>
                <a:latin typeface="+mj-lt"/>
                <a:ea typeface="Calibri" panose="020F0502020204030204" pitchFamily="34" charset="0"/>
                <a:cs typeface="Calibri" panose="020F0502020204030204" pitchFamily="34" charset="0"/>
              </a:rPr>
            </a:br>
            <a:r>
              <a:rPr lang="en-US" sz="2800" b="0" dirty="0">
                <a:solidFill>
                  <a:srgbClr val="002060"/>
                </a:solidFill>
                <a:effectLst/>
                <a:latin typeface="+mj-lt"/>
                <a:ea typeface="Calibri" panose="020F0502020204030204" pitchFamily="34" charset="0"/>
                <a:cs typeface="Calibri" panose="020F0502020204030204" pitchFamily="34" charset="0"/>
              </a:rPr>
              <a:t>Michelle Croy – Sr. Provider Relations Specialist, MassHealth Business Support Services</a:t>
            </a:r>
            <a:endParaRPr lang="en-US" sz="2800" b="0" dirty="0">
              <a:latin typeface="+mj-lt"/>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7333332C-6163-BF2F-9301-378B7D62F659}"/>
              </a:ext>
            </a:extLst>
          </p:cNvPr>
          <p:cNvSpPr>
            <a:spLocks noGrp="1"/>
          </p:cNvSpPr>
          <p:nvPr>
            <p:ph type="sldNum" sz="quarter" idx="12"/>
          </p:nvPr>
        </p:nvSpPr>
        <p:spPr/>
        <p:txBody>
          <a:bodyPr/>
          <a:lstStyle/>
          <a:p>
            <a:pPr>
              <a:defRPr/>
            </a:pPr>
            <a:fld id="{B543FC28-71BB-4923-9EC4-7D01669BF51C}" type="slidenum">
              <a:rPr lang="en-US" smtClean="0"/>
              <a:pPr>
                <a:defRPr/>
              </a:pPr>
              <a:t>82</a:t>
            </a:fld>
            <a:endParaRPr lang="en-US" dirty="0"/>
          </a:p>
        </p:txBody>
      </p:sp>
    </p:spTree>
    <p:custDataLst>
      <p:tags r:id="rId1"/>
    </p:custDataLst>
    <p:extLst>
      <p:ext uri="{BB962C8B-B14F-4D97-AF65-F5344CB8AC3E}">
        <p14:creationId xmlns:p14="http://schemas.microsoft.com/office/powerpoint/2010/main" val="36987562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025F77-F1FE-FBF4-A432-60282658AC6D}"/>
              </a:ext>
            </a:extLst>
          </p:cNvPr>
          <p:cNvSpPr>
            <a:spLocks noGrp="1"/>
          </p:cNvSpPr>
          <p:nvPr>
            <p:ph type="title"/>
          </p:nvPr>
        </p:nvSpPr>
        <p:spPr>
          <a:xfrm>
            <a:off x="1295400" y="2235517"/>
            <a:ext cx="6553199" cy="2386965"/>
          </a:xfrm>
        </p:spPr>
        <p:txBody>
          <a:bodyPr/>
          <a:lstStyle/>
          <a:p>
            <a:pPr algn="ctr" defTabSz="457200" eaLnBrk="1" fontAlgn="auto" hangingPunct="1">
              <a:spcBef>
                <a:spcPts val="0"/>
              </a:spcBef>
              <a:spcAft>
                <a:spcPts val="0"/>
              </a:spcAft>
              <a:buClrTx/>
              <a:tabLst>
                <a:tab pos="220980" algn="l"/>
                <a:tab pos="457200" algn="l"/>
              </a:tabLst>
              <a:defRPr/>
            </a:pPr>
            <a:r>
              <a:rPr lang="en-US" sz="3200" b="1" dirty="0">
                <a:solidFill>
                  <a:srgbClr val="002060"/>
                </a:solidFill>
                <a:ea typeface="Calibri" panose="020F0502020204030204" pitchFamily="34" charset="0"/>
                <a:cs typeface="Times New Roman" panose="02020603050405020304" pitchFamily="18" charset="0"/>
              </a:rPr>
              <a:t>Claim Denial Edit 1010</a:t>
            </a:r>
            <a:br>
              <a:rPr lang="en-US" sz="3200" b="1" dirty="0">
                <a:solidFill>
                  <a:srgbClr val="002060"/>
                </a:solidFill>
                <a:ea typeface="Calibri" panose="020F0502020204030204" pitchFamily="34" charset="0"/>
                <a:cs typeface="Times New Roman" panose="02020603050405020304" pitchFamily="18" charset="0"/>
              </a:rPr>
            </a:br>
            <a:br>
              <a:rPr lang="en-US" sz="3200" b="1" dirty="0">
                <a:solidFill>
                  <a:srgbClr val="002060"/>
                </a:solidFill>
                <a:ea typeface="Calibri" panose="020F0502020204030204" pitchFamily="34" charset="0"/>
                <a:cs typeface="Times New Roman" panose="02020603050405020304" pitchFamily="18" charset="0"/>
              </a:rPr>
            </a:br>
            <a:r>
              <a:rPr kumimoji="0" lang="en-US" sz="2400" b="0"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Michelle Croy – Sr. Provider Relations Specialist, MassHealth Business Support Services</a:t>
            </a:r>
            <a:endParaRPr lang="en-US" sz="2400" b="0" dirty="0">
              <a:solidFill>
                <a:srgbClr val="002060"/>
              </a:solidFill>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25F33E6B-AEB6-DC09-42B8-6175FEF0B381}"/>
              </a:ext>
            </a:extLst>
          </p:cNvPr>
          <p:cNvSpPr>
            <a:spLocks noGrp="1"/>
          </p:cNvSpPr>
          <p:nvPr>
            <p:ph type="sldNum" sz="quarter" idx="12"/>
          </p:nvPr>
        </p:nvSpPr>
        <p:spPr/>
        <p:txBody>
          <a:bodyPr/>
          <a:lstStyle/>
          <a:p>
            <a:pPr>
              <a:defRPr/>
            </a:pPr>
            <a:fld id="{EAADC162-776C-4996-B2F6-7720B30F3999}" type="slidenum">
              <a:rPr lang="en-US" altLang="en-US" smtClean="0"/>
              <a:pPr>
                <a:defRPr/>
              </a:pPr>
              <a:t>83</a:t>
            </a:fld>
            <a:endParaRPr lang="en-US" altLang="en-US" dirty="0"/>
          </a:p>
        </p:txBody>
      </p:sp>
    </p:spTree>
    <p:custDataLst>
      <p:tags r:id="rId1"/>
    </p:custDataLst>
    <p:extLst>
      <p:ext uri="{BB962C8B-B14F-4D97-AF65-F5344CB8AC3E}">
        <p14:creationId xmlns:p14="http://schemas.microsoft.com/office/powerpoint/2010/main" val="1296428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9A35A-EC93-74FD-0EFD-774BEBE5B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3898D7-387A-A447-072C-F30E2F577128}"/>
              </a:ext>
            </a:extLst>
          </p:cNvPr>
          <p:cNvSpPr>
            <a:spLocks noGrp="1"/>
          </p:cNvSpPr>
          <p:nvPr>
            <p:ph type="title"/>
          </p:nvPr>
        </p:nvSpPr>
        <p:spPr>
          <a:xfrm>
            <a:off x="457199" y="304800"/>
            <a:ext cx="7341577" cy="838200"/>
          </a:xfrm>
        </p:spPr>
        <p:txBody>
          <a:bodyPr/>
          <a:lstStyle/>
          <a:p>
            <a:r>
              <a:rPr lang="en-US" sz="3600" dirty="0"/>
              <a:t>1010 – Rendering Provider Must Be Enrolled In Group Practice </a:t>
            </a:r>
            <a:r>
              <a:rPr lang="en-US" sz="2800" dirty="0"/>
              <a:t>(slide 1 of 3)</a:t>
            </a:r>
          </a:p>
        </p:txBody>
      </p:sp>
      <p:sp>
        <p:nvSpPr>
          <p:cNvPr id="3" name="Content Placeholder 2">
            <a:extLst>
              <a:ext uri="{FF2B5EF4-FFF2-40B4-BE49-F238E27FC236}">
                <a16:creationId xmlns:a16="http://schemas.microsoft.com/office/drawing/2014/main" id="{182F0AC1-1EBB-A607-08D4-982FAE65C60D}"/>
              </a:ext>
            </a:extLst>
          </p:cNvPr>
          <p:cNvSpPr>
            <a:spLocks noGrp="1"/>
          </p:cNvSpPr>
          <p:nvPr>
            <p:ph idx="1"/>
          </p:nvPr>
        </p:nvSpPr>
        <p:spPr>
          <a:xfrm>
            <a:off x="316523" y="1425575"/>
            <a:ext cx="8510954" cy="5295900"/>
          </a:xfrm>
        </p:spPr>
        <p:txBody>
          <a:bodyPr/>
          <a:lstStyle/>
          <a:p>
            <a:pPr marL="0" indent="0">
              <a:spcBef>
                <a:spcPts val="1200"/>
              </a:spcBef>
              <a:spcAft>
                <a:spcPts val="1200"/>
              </a:spcAft>
              <a:buNone/>
            </a:pPr>
            <a:r>
              <a:rPr lang="en-US" sz="2400" dirty="0">
                <a:ea typeface="Calibri" panose="020F0502020204030204" pitchFamily="34" charset="0"/>
                <a:cs typeface="Calibri" panose="020F0502020204030204" pitchFamily="34" charset="0"/>
              </a:rPr>
              <a:t>MassHealth requires all claims submitted by a group practice to identify, the individual practitioner who provided the service(s) being claimed. See </a:t>
            </a:r>
            <a:r>
              <a:rPr lang="en-US" sz="2400" dirty="0">
                <a:ea typeface="Calibri" panose="020F0502020204030204" pitchFamily="34" charset="0"/>
                <a:cs typeface="Calibri" panose="020F0502020204030204" pitchFamily="34" charset="0"/>
                <a:hlinkClick r:id="rId3"/>
              </a:rPr>
              <a:t>130 CMR 450.302(B)</a:t>
            </a:r>
            <a:r>
              <a:rPr lang="en-US" sz="2400" dirty="0">
                <a:ea typeface="Calibri" panose="020F0502020204030204" pitchFamily="34" charset="0"/>
                <a:cs typeface="Calibri" panose="020F0502020204030204" pitchFamily="34" charset="0"/>
              </a:rPr>
              <a:t>. </a:t>
            </a:r>
          </a:p>
          <a:p>
            <a:pPr marL="0" indent="0">
              <a:spcBef>
                <a:spcPts val="1200"/>
              </a:spcBef>
              <a:spcAft>
                <a:spcPts val="1200"/>
              </a:spcAft>
              <a:buNone/>
            </a:pPr>
            <a:r>
              <a:rPr lang="en-US" sz="2400" dirty="0">
                <a:ea typeface="Calibri" panose="020F0502020204030204" pitchFamily="34" charset="0"/>
                <a:cs typeface="Calibri" panose="020F0502020204030204" pitchFamily="34" charset="0"/>
              </a:rPr>
              <a:t>Claims submitted for individuals not linked to a group practice or not actively enrolled as a FFS provider, will deny for:</a:t>
            </a:r>
          </a:p>
          <a:p>
            <a:pPr>
              <a:spcBef>
                <a:spcPts val="1200"/>
              </a:spcBef>
              <a:spcAft>
                <a:spcPts val="1200"/>
              </a:spcAft>
            </a:pPr>
            <a:r>
              <a:rPr lang="en-US" sz="2400" dirty="0">
                <a:ea typeface="Calibri" panose="020F0502020204030204" pitchFamily="34" charset="0"/>
                <a:cs typeface="Calibri" panose="020F0502020204030204" pitchFamily="34" charset="0"/>
              </a:rPr>
              <a:t>MassHealth EOB 1010 – Rendering provider must be enrolled in the group practice, or </a:t>
            </a:r>
          </a:p>
          <a:p>
            <a:pPr>
              <a:spcBef>
                <a:spcPts val="1200"/>
              </a:spcBef>
              <a:spcAft>
                <a:spcPts val="1200"/>
              </a:spcAft>
            </a:pPr>
            <a:r>
              <a:rPr lang="en-US" sz="2400" dirty="0">
                <a:ea typeface="Calibri" panose="020F0502020204030204" pitchFamily="34" charset="0"/>
                <a:cs typeface="Calibri" panose="020F0502020204030204" pitchFamily="34" charset="0"/>
              </a:rPr>
              <a:t>HIPAA ARC 96 Non-covered charges, and </a:t>
            </a:r>
          </a:p>
          <a:p>
            <a:pPr>
              <a:spcBef>
                <a:spcPts val="1200"/>
              </a:spcBef>
              <a:spcAft>
                <a:spcPts val="1200"/>
              </a:spcAft>
            </a:pPr>
            <a:r>
              <a:rPr lang="en-US" sz="2400" dirty="0">
                <a:ea typeface="Calibri" panose="020F0502020204030204" pitchFamily="34" charset="0"/>
                <a:cs typeface="Calibri" panose="020F0502020204030204" pitchFamily="34" charset="0"/>
              </a:rPr>
              <a:t>HIPAA remark code Rendering provider must be affiliated with the pay-to-provider.</a:t>
            </a:r>
          </a:p>
        </p:txBody>
      </p:sp>
      <p:sp>
        <p:nvSpPr>
          <p:cNvPr id="4" name="Slide Number Placeholder 3">
            <a:extLst>
              <a:ext uri="{FF2B5EF4-FFF2-40B4-BE49-F238E27FC236}">
                <a16:creationId xmlns:a16="http://schemas.microsoft.com/office/drawing/2014/main" id="{C1ED17FB-992C-0281-4581-BB5DA78664A5}"/>
              </a:ext>
            </a:extLst>
          </p:cNvPr>
          <p:cNvSpPr>
            <a:spLocks noGrp="1"/>
          </p:cNvSpPr>
          <p:nvPr>
            <p:ph type="sldNum" sz="quarter" idx="12"/>
          </p:nvPr>
        </p:nvSpPr>
        <p:spPr/>
        <p:txBody>
          <a:bodyPr/>
          <a:lstStyle/>
          <a:p>
            <a:pPr>
              <a:defRPr/>
            </a:pPr>
            <a:fld id="{D7C3FE04-E715-46F6-B07D-5A234E157AC3}" type="slidenum">
              <a:rPr lang="en-US" altLang="en-US" smtClean="0"/>
              <a:pPr>
                <a:defRPr/>
              </a:pPr>
              <a:t>84</a:t>
            </a:fld>
            <a:endParaRPr lang="en-US" altLang="en-US" dirty="0"/>
          </a:p>
        </p:txBody>
      </p:sp>
    </p:spTree>
    <p:custDataLst>
      <p:tags r:id="rId1"/>
    </p:custDataLst>
    <p:extLst>
      <p:ext uri="{BB962C8B-B14F-4D97-AF65-F5344CB8AC3E}">
        <p14:creationId xmlns:p14="http://schemas.microsoft.com/office/powerpoint/2010/main" val="30048762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A593A-DDFE-A2F0-D9F4-3D0BA7C93E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4BCE6A-AC89-91CB-7D06-CFBFF7023C60}"/>
              </a:ext>
            </a:extLst>
          </p:cNvPr>
          <p:cNvSpPr>
            <a:spLocks noGrp="1"/>
          </p:cNvSpPr>
          <p:nvPr>
            <p:ph type="title"/>
          </p:nvPr>
        </p:nvSpPr>
        <p:spPr>
          <a:xfrm>
            <a:off x="457200" y="304800"/>
            <a:ext cx="7552592" cy="838200"/>
          </a:xfrm>
        </p:spPr>
        <p:txBody>
          <a:bodyPr/>
          <a:lstStyle/>
          <a:p>
            <a:r>
              <a:rPr lang="en-US" sz="3600" dirty="0"/>
              <a:t>1010 – Rendering Provider Must Be Enrolled In Group Practice </a:t>
            </a:r>
            <a:r>
              <a:rPr lang="en-US" sz="2800" dirty="0"/>
              <a:t>(slide 2 of 3)</a:t>
            </a:r>
          </a:p>
        </p:txBody>
      </p:sp>
      <p:sp>
        <p:nvSpPr>
          <p:cNvPr id="3" name="Content Placeholder 2">
            <a:extLst>
              <a:ext uri="{FF2B5EF4-FFF2-40B4-BE49-F238E27FC236}">
                <a16:creationId xmlns:a16="http://schemas.microsoft.com/office/drawing/2014/main" id="{B5ACEFC7-16EF-108A-C73C-216A47B9FDCC}"/>
              </a:ext>
            </a:extLst>
          </p:cNvPr>
          <p:cNvSpPr>
            <a:spLocks noGrp="1"/>
          </p:cNvSpPr>
          <p:nvPr>
            <p:ph idx="1"/>
          </p:nvPr>
        </p:nvSpPr>
        <p:spPr>
          <a:xfrm>
            <a:off x="668215" y="1425575"/>
            <a:ext cx="7866185" cy="5295900"/>
          </a:xfrm>
        </p:spPr>
        <p:txBody>
          <a:bodyPr/>
          <a:lstStyle/>
          <a:p>
            <a:pPr marL="0" indent="0">
              <a:spcBef>
                <a:spcPts val="1200"/>
              </a:spcBef>
              <a:spcAft>
                <a:spcPts val="1200"/>
              </a:spcAft>
              <a:buNone/>
            </a:pPr>
            <a:r>
              <a:rPr lang="en-US" sz="2400" dirty="0">
                <a:ea typeface="Calibri" panose="020F0502020204030204" pitchFamily="34" charset="0"/>
                <a:cs typeface="Calibri" panose="020F0502020204030204" pitchFamily="34" charset="0"/>
              </a:rPr>
              <a:t>When the billing provider is a group practice, the rendering provider must be linked on to the group practice for the claim’s date of service, or the claim will deny for EOB 1010.</a:t>
            </a:r>
          </a:p>
          <a:p>
            <a:pPr marL="0" indent="0">
              <a:spcBef>
                <a:spcPts val="1200"/>
              </a:spcBef>
              <a:spcAft>
                <a:spcPts val="1200"/>
              </a:spcAft>
              <a:buNone/>
            </a:pPr>
            <a:r>
              <a:rPr lang="en-US" sz="2400" dirty="0">
                <a:ea typeface="Calibri" panose="020F0502020204030204" pitchFamily="34" charset="0"/>
                <a:cs typeface="Calibri" panose="020F0502020204030204" pitchFamily="34" charset="0"/>
              </a:rPr>
              <a:t>Providers must notify MassHealth when an individual practitioner joins/leaves the practice. See </a:t>
            </a:r>
            <a:r>
              <a:rPr lang="en-US" sz="2400" dirty="0">
                <a:ea typeface="Calibri" panose="020F0502020204030204" pitchFamily="34" charset="0"/>
                <a:cs typeface="Calibri" panose="020F0502020204030204" pitchFamily="34" charset="0"/>
                <a:hlinkClick r:id="rId3"/>
              </a:rPr>
              <a:t>130 CMR 450.223(B)</a:t>
            </a:r>
            <a:r>
              <a:rPr lang="en-US" sz="2400" dirty="0">
                <a:ea typeface="Calibri" panose="020F0502020204030204" pitchFamily="34" charset="0"/>
                <a:cs typeface="Calibri" panose="020F0502020204030204" pitchFamily="34" charset="0"/>
              </a:rPr>
              <a:t>.</a:t>
            </a:r>
          </a:p>
        </p:txBody>
      </p:sp>
      <p:sp>
        <p:nvSpPr>
          <p:cNvPr id="4" name="Slide Number Placeholder 3">
            <a:extLst>
              <a:ext uri="{FF2B5EF4-FFF2-40B4-BE49-F238E27FC236}">
                <a16:creationId xmlns:a16="http://schemas.microsoft.com/office/drawing/2014/main" id="{830ABC7E-98DC-3EB2-4D05-11BF560F72C4}"/>
              </a:ext>
            </a:extLst>
          </p:cNvPr>
          <p:cNvSpPr>
            <a:spLocks noGrp="1"/>
          </p:cNvSpPr>
          <p:nvPr>
            <p:ph type="sldNum" sz="quarter" idx="12"/>
          </p:nvPr>
        </p:nvSpPr>
        <p:spPr/>
        <p:txBody>
          <a:bodyPr/>
          <a:lstStyle/>
          <a:p>
            <a:pPr>
              <a:defRPr/>
            </a:pPr>
            <a:fld id="{D7C3FE04-E715-46F6-B07D-5A234E157AC3}" type="slidenum">
              <a:rPr lang="en-US" altLang="en-US" smtClean="0"/>
              <a:pPr>
                <a:defRPr/>
              </a:pPr>
              <a:t>85</a:t>
            </a:fld>
            <a:endParaRPr lang="en-US" altLang="en-US" dirty="0"/>
          </a:p>
        </p:txBody>
      </p:sp>
    </p:spTree>
    <p:custDataLst>
      <p:tags r:id="rId1"/>
    </p:custDataLst>
    <p:extLst>
      <p:ext uri="{BB962C8B-B14F-4D97-AF65-F5344CB8AC3E}">
        <p14:creationId xmlns:p14="http://schemas.microsoft.com/office/powerpoint/2010/main" val="22851047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B2912-405A-2B51-2F68-895F6BB3D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4A484-6889-898C-B36B-EE15CF660A21}"/>
              </a:ext>
            </a:extLst>
          </p:cNvPr>
          <p:cNvSpPr>
            <a:spLocks noGrp="1"/>
          </p:cNvSpPr>
          <p:nvPr>
            <p:ph type="title"/>
          </p:nvPr>
        </p:nvSpPr>
        <p:spPr>
          <a:xfrm>
            <a:off x="457200" y="304800"/>
            <a:ext cx="7143750" cy="838200"/>
          </a:xfrm>
        </p:spPr>
        <p:txBody>
          <a:bodyPr/>
          <a:lstStyle/>
          <a:p>
            <a:r>
              <a:rPr lang="en-US" sz="3600" dirty="0"/>
              <a:t>1010 – Rendering Provider Must Be Enrolled In Group Practice </a:t>
            </a:r>
            <a:r>
              <a:rPr lang="en-US" sz="2800" dirty="0"/>
              <a:t>(slide 3 of 3)</a:t>
            </a:r>
          </a:p>
        </p:txBody>
      </p:sp>
      <p:sp>
        <p:nvSpPr>
          <p:cNvPr id="3" name="Content Placeholder 2">
            <a:extLst>
              <a:ext uri="{FF2B5EF4-FFF2-40B4-BE49-F238E27FC236}">
                <a16:creationId xmlns:a16="http://schemas.microsoft.com/office/drawing/2014/main" id="{629E8C60-4B74-9766-FE99-BABAD367CE97}"/>
              </a:ext>
            </a:extLst>
          </p:cNvPr>
          <p:cNvSpPr>
            <a:spLocks noGrp="1"/>
          </p:cNvSpPr>
          <p:nvPr>
            <p:ph idx="1"/>
          </p:nvPr>
        </p:nvSpPr>
        <p:spPr>
          <a:xfrm>
            <a:off x="316523" y="1425575"/>
            <a:ext cx="8510954" cy="5295900"/>
          </a:xfrm>
        </p:spPr>
        <p:txBody>
          <a:bodyPr/>
          <a:lstStyle/>
          <a:p>
            <a:pPr marL="0" indent="0">
              <a:spcBef>
                <a:spcPts val="1200"/>
              </a:spcBef>
              <a:spcAft>
                <a:spcPts val="1200"/>
              </a:spcAft>
              <a:buNone/>
            </a:pPr>
            <a:r>
              <a:rPr lang="en-US" sz="2400" dirty="0">
                <a:ea typeface="Calibri" panose="020F0502020204030204" pitchFamily="34" charset="0"/>
                <a:cs typeface="Calibri" panose="020F0502020204030204" pitchFamily="34" charset="0"/>
              </a:rPr>
              <a:t>When the billing provider is not a group practice organization and is an entity provider type such as Community Health Center (CHC), Mental Health Center, Substance Use Disorder Treatment, Urgent Care Center or hospitals billing professional services, the rendering provider should be left blank.</a:t>
            </a:r>
          </a:p>
          <a:p>
            <a:pPr marL="0" indent="0">
              <a:spcBef>
                <a:spcPts val="1200"/>
              </a:spcBef>
              <a:spcAft>
                <a:spcPts val="1200"/>
              </a:spcAft>
              <a:buNone/>
            </a:pPr>
            <a:r>
              <a:rPr lang="en-US" sz="2400" dirty="0">
                <a:ea typeface="Calibri" panose="020F0502020204030204" pitchFamily="34" charset="0"/>
                <a:cs typeface="Calibri" panose="020F0502020204030204" pitchFamily="34" charset="0"/>
              </a:rPr>
              <a:t>If a rendering provider is listed on the claim and is not actively enrolled as a FFS provider, the claim will deny. Since most providers employed by an entity are not permitted to enroll as a FFS provider, claims would deny.</a:t>
            </a:r>
            <a:endParaRPr lang="en-US" sz="2400" strike="sngStrike" dirty="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CCFEDD3-1183-DA28-3DD8-EC50ACA5D6F8}"/>
              </a:ext>
            </a:extLst>
          </p:cNvPr>
          <p:cNvSpPr>
            <a:spLocks noGrp="1"/>
          </p:cNvSpPr>
          <p:nvPr>
            <p:ph type="sldNum" sz="quarter" idx="12"/>
          </p:nvPr>
        </p:nvSpPr>
        <p:spPr/>
        <p:txBody>
          <a:bodyPr/>
          <a:lstStyle/>
          <a:p>
            <a:pPr>
              <a:defRPr/>
            </a:pPr>
            <a:fld id="{D7C3FE04-E715-46F6-B07D-5A234E157AC3}" type="slidenum">
              <a:rPr lang="en-US" altLang="en-US" smtClean="0"/>
              <a:pPr>
                <a:defRPr/>
              </a:pPr>
              <a:t>86</a:t>
            </a:fld>
            <a:endParaRPr lang="en-US" altLang="en-US" dirty="0"/>
          </a:p>
        </p:txBody>
      </p:sp>
    </p:spTree>
    <p:custDataLst>
      <p:tags r:id="rId1"/>
    </p:custDataLst>
    <p:extLst>
      <p:ext uri="{BB962C8B-B14F-4D97-AF65-F5344CB8AC3E}">
        <p14:creationId xmlns:p14="http://schemas.microsoft.com/office/powerpoint/2010/main" val="10540529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E338D-22DD-110B-5C73-AEAAC39BA1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9A0AD4-474C-ECA6-6EE7-45B23B870C33}"/>
              </a:ext>
            </a:extLst>
          </p:cNvPr>
          <p:cNvSpPr>
            <a:spLocks noGrp="1"/>
          </p:cNvSpPr>
          <p:nvPr>
            <p:ph type="title"/>
          </p:nvPr>
        </p:nvSpPr>
        <p:spPr>
          <a:xfrm>
            <a:off x="1514475" y="2514600"/>
            <a:ext cx="5892165" cy="2574607"/>
          </a:xfrm>
        </p:spPr>
        <p:txBody>
          <a:bodyPr/>
          <a:lstStyle/>
          <a:p>
            <a:pPr algn="ctr" defTabSz="457200" eaLnBrk="1" fontAlgn="auto" hangingPunct="1">
              <a:spcBef>
                <a:spcPts val="0"/>
              </a:spcBef>
              <a:spcAft>
                <a:spcPts val="0"/>
              </a:spcAft>
              <a:buClrTx/>
              <a:tabLst>
                <a:tab pos="220980" algn="l"/>
                <a:tab pos="457200" algn="l"/>
              </a:tabLst>
              <a:defRPr/>
            </a:pPr>
            <a:r>
              <a:rPr lang="en-US" sz="3200" b="1" dirty="0">
                <a:solidFill>
                  <a:srgbClr val="002060"/>
                </a:solidFill>
                <a:ea typeface="Calibri" panose="020F0502020204030204" pitchFamily="34" charset="0"/>
                <a:cs typeface="Times New Roman" panose="02020603050405020304" pitchFamily="18" charset="0"/>
              </a:rPr>
              <a:t>MassHealth Customer Service Call Updates </a:t>
            </a:r>
            <a:br>
              <a:rPr lang="en-US" sz="3200" b="1" dirty="0">
                <a:solidFill>
                  <a:srgbClr val="002060"/>
                </a:solidFill>
                <a:ea typeface="Calibri" panose="020F0502020204030204" pitchFamily="34" charset="0"/>
                <a:cs typeface="Times New Roman" panose="02020603050405020304" pitchFamily="18" charset="0"/>
              </a:rPr>
            </a:br>
            <a:br>
              <a:rPr lang="en-US" sz="3200" b="1" dirty="0">
                <a:solidFill>
                  <a:srgbClr val="002060"/>
                </a:solidFill>
                <a:ea typeface="Calibri" panose="020F0502020204030204" pitchFamily="34" charset="0"/>
                <a:cs typeface="Times New Roman" panose="02020603050405020304" pitchFamily="18" charset="0"/>
              </a:rPr>
            </a:br>
            <a:r>
              <a:rPr kumimoji="0" lang="en-US" sz="2400" b="0"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Michelle Croy – Sr. Provider Relations Specialist, MassHealth Business Support Services</a:t>
            </a:r>
            <a:endParaRPr lang="en-US" sz="2400" b="0" dirty="0">
              <a:solidFill>
                <a:srgbClr val="002060"/>
              </a:solidFill>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123A511-9F01-2575-8D86-BF5F36E11757}"/>
              </a:ext>
            </a:extLst>
          </p:cNvPr>
          <p:cNvSpPr>
            <a:spLocks noGrp="1"/>
          </p:cNvSpPr>
          <p:nvPr>
            <p:ph type="sldNum" sz="quarter" idx="12"/>
          </p:nvPr>
        </p:nvSpPr>
        <p:spPr/>
        <p:txBody>
          <a:bodyPr/>
          <a:lstStyle/>
          <a:p>
            <a:pPr>
              <a:defRPr/>
            </a:pPr>
            <a:fld id="{EAADC162-776C-4996-B2F6-7720B30F3999}" type="slidenum">
              <a:rPr lang="en-US" altLang="en-US" smtClean="0"/>
              <a:pPr>
                <a:defRPr/>
              </a:pPr>
              <a:t>87</a:t>
            </a:fld>
            <a:endParaRPr lang="en-US" altLang="en-US" dirty="0"/>
          </a:p>
        </p:txBody>
      </p:sp>
    </p:spTree>
    <p:custDataLst>
      <p:tags r:id="rId1"/>
    </p:custDataLst>
    <p:extLst>
      <p:ext uri="{BB962C8B-B14F-4D97-AF65-F5344CB8AC3E}">
        <p14:creationId xmlns:p14="http://schemas.microsoft.com/office/powerpoint/2010/main" val="22038695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B582-58C8-8C8C-FC5B-BA0C6311DD6F}"/>
              </a:ext>
            </a:extLst>
          </p:cNvPr>
          <p:cNvSpPr>
            <a:spLocks noGrp="1"/>
          </p:cNvSpPr>
          <p:nvPr>
            <p:ph type="title"/>
          </p:nvPr>
        </p:nvSpPr>
        <p:spPr>
          <a:xfrm>
            <a:off x="466646" y="226711"/>
            <a:ext cx="5400754" cy="838200"/>
          </a:xfrm>
        </p:spPr>
        <p:txBody>
          <a:bodyPr/>
          <a:lstStyle/>
          <a:p>
            <a:r>
              <a:rPr lang="en-US" dirty="0"/>
              <a:t>MassHealth Customer Service Calls</a:t>
            </a:r>
          </a:p>
        </p:txBody>
      </p:sp>
      <p:sp>
        <p:nvSpPr>
          <p:cNvPr id="3" name="Content Placeholder 2">
            <a:extLst>
              <a:ext uri="{FF2B5EF4-FFF2-40B4-BE49-F238E27FC236}">
                <a16:creationId xmlns:a16="http://schemas.microsoft.com/office/drawing/2014/main" id="{EBE90753-3353-C369-3DB4-67175D9B1648}"/>
              </a:ext>
            </a:extLst>
          </p:cNvPr>
          <p:cNvSpPr>
            <a:spLocks noGrp="1"/>
          </p:cNvSpPr>
          <p:nvPr>
            <p:ph idx="1"/>
          </p:nvPr>
        </p:nvSpPr>
        <p:spPr>
          <a:xfrm>
            <a:off x="323850" y="1343025"/>
            <a:ext cx="8324850" cy="5200649"/>
          </a:xfrm>
        </p:spPr>
        <p:txBody>
          <a:bodyPr/>
          <a:lstStyle/>
          <a:p>
            <a:pPr marL="0" indent="0">
              <a:buNone/>
            </a:pPr>
            <a:r>
              <a:rPr lang="en-US" sz="1800" dirty="0"/>
              <a:t>Effective September 1, 2025, </a:t>
            </a:r>
            <a:r>
              <a:rPr lang="en-US" sz="1800" dirty="0">
                <a:effectLst/>
                <a:ea typeface="Aptos" panose="020B0004020202020204" pitchFamily="34" charset="0"/>
                <a:cs typeface="Aptos" panose="020B0004020202020204" pitchFamily="34" charset="0"/>
              </a:rPr>
              <a:t>when </a:t>
            </a:r>
            <a:r>
              <a:rPr lang="en-US" sz="1800" dirty="0">
                <a:ea typeface="Aptos" panose="020B0004020202020204" pitchFamily="34" charset="0"/>
                <a:cs typeface="Aptos" panose="020B0004020202020204" pitchFamily="34" charset="0"/>
              </a:rPr>
              <a:t>phoning</a:t>
            </a:r>
            <a:r>
              <a:rPr lang="en-US" sz="1800" dirty="0">
                <a:effectLst/>
                <a:ea typeface="Aptos" panose="020B0004020202020204" pitchFamily="34" charset="0"/>
                <a:cs typeface="Aptos" panose="020B0004020202020204" pitchFamily="34" charset="0"/>
              </a:rPr>
              <a:t> </a:t>
            </a:r>
            <a:r>
              <a:rPr lang="en-US" sz="1800" dirty="0">
                <a:ea typeface="Aptos" panose="020B0004020202020204" pitchFamily="34" charset="0"/>
                <a:cs typeface="Aptos" panose="020B0004020202020204" pitchFamily="34" charset="0"/>
              </a:rPr>
              <a:t>MassHealth</a:t>
            </a:r>
            <a:r>
              <a:rPr lang="en-US" sz="1800" dirty="0">
                <a:effectLst/>
                <a:ea typeface="Aptos" panose="020B0004020202020204" pitchFamily="34" charset="0"/>
                <a:cs typeface="Aptos" panose="020B0004020202020204" pitchFamily="34" charset="0"/>
              </a:rPr>
              <a:t> Customer Service, </a:t>
            </a:r>
            <a:r>
              <a:rPr lang="en-US" sz="1800" dirty="0">
                <a:ea typeface="Aptos" panose="020B0004020202020204" pitchFamily="34" charset="0"/>
                <a:cs typeface="Aptos" panose="020B0004020202020204" pitchFamily="34" charset="0"/>
              </a:rPr>
              <a:t>callers</a:t>
            </a:r>
            <a:r>
              <a:rPr lang="en-US" sz="1800" dirty="0">
                <a:effectLst/>
                <a:ea typeface="Aptos" panose="020B0004020202020204" pitchFamily="34" charset="0"/>
                <a:cs typeface="Aptos" panose="020B0004020202020204" pitchFamily="34" charset="0"/>
              </a:rPr>
              <a:t> will be required to enter their nine-digit MassHealth Provider ID </a:t>
            </a:r>
            <a:r>
              <a:rPr lang="en-US" sz="1800" dirty="0">
                <a:ea typeface="Aptos" panose="020B0004020202020204" pitchFamily="34" charset="0"/>
                <a:cs typeface="Aptos" panose="020B0004020202020204" pitchFamily="34" charset="0"/>
              </a:rPr>
              <a:t>(PID) </a:t>
            </a:r>
            <a:r>
              <a:rPr lang="en-US" sz="1800" dirty="0">
                <a:effectLst/>
                <a:ea typeface="Aptos" panose="020B0004020202020204" pitchFamily="34" charset="0"/>
                <a:cs typeface="Aptos" panose="020B0004020202020204" pitchFamily="34" charset="0"/>
              </a:rPr>
              <a:t>to connect to an agent. </a:t>
            </a:r>
            <a:endParaRPr lang="en-US" sz="1800" dirty="0">
              <a:ea typeface="Aptos" panose="020B0004020202020204" pitchFamily="34" charset="0"/>
              <a:cs typeface="Aptos" panose="020B0004020202020204" pitchFamily="34" charset="0"/>
            </a:endParaRPr>
          </a:p>
          <a:p>
            <a:r>
              <a:rPr lang="en-US" sz="1800" dirty="0">
                <a:ea typeface="Aptos" panose="020B0004020202020204" pitchFamily="34" charset="0"/>
                <a:cs typeface="Aptos" panose="020B0004020202020204" pitchFamily="34" charset="0"/>
              </a:rPr>
              <a:t>Callers will first hear a voice prompt bringing their attention to resources on Mass.gov before being asked to enter their PID. </a:t>
            </a:r>
            <a:endParaRPr lang="en-US" sz="1800" dirty="0">
              <a:ea typeface="Calibri"/>
              <a:cs typeface="Calibri"/>
            </a:endParaRPr>
          </a:p>
          <a:p>
            <a:pPr>
              <a:buClr>
                <a:srgbClr val="31859C"/>
              </a:buClr>
            </a:pPr>
            <a:r>
              <a:rPr lang="en-US" sz="1800" dirty="0">
                <a:ea typeface="Aptos" panose="020B0004020202020204" pitchFamily="34" charset="0"/>
                <a:cs typeface="Aptos" panose="020B0004020202020204" pitchFamily="34" charset="0"/>
              </a:rPr>
              <a:t>Callers will have 2 attempts to enter their nine-digit PID before they are disconnected from the call</a:t>
            </a:r>
            <a:endParaRPr lang="en-US" sz="1800" dirty="0">
              <a:ea typeface="Calibri"/>
              <a:cs typeface="Calibri"/>
            </a:endParaRPr>
          </a:p>
          <a:p>
            <a:r>
              <a:rPr lang="en-US" sz="1800" dirty="0">
                <a:solidFill>
                  <a:srgbClr val="141414"/>
                </a:solidFill>
              </a:rPr>
              <a:t>Providers can find answers to many common questions on </a:t>
            </a:r>
            <a:r>
              <a:rPr lang="en-US" sz="1800" u="sng" dirty="0">
                <a:solidFill>
                  <a:srgbClr val="000000"/>
                </a:solidFill>
                <a:effectLst/>
                <a:ea typeface="Calibri"/>
                <a:cs typeface="Calibri"/>
                <a:hlinkClick r:id="rId4"/>
              </a:rPr>
              <a:t>Information for </a:t>
            </a:r>
            <a:r>
              <a:rPr lang="en-US" sz="1800" u="sng" dirty="0">
                <a:solidFill>
                  <a:srgbClr val="000000"/>
                </a:solidFill>
                <a:ea typeface="Calibri"/>
                <a:cs typeface="Calibri"/>
                <a:hlinkClick r:id="rId4"/>
              </a:rPr>
              <a:t>M</a:t>
            </a:r>
            <a:r>
              <a:rPr lang="en-US" sz="1800" u="sng" dirty="0">
                <a:solidFill>
                  <a:srgbClr val="000000"/>
                </a:solidFill>
                <a:effectLst/>
                <a:ea typeface="Calibri"/>
                <a:cs typeface="Calibri"/>
                <a:hlinkClick r:id="rId4"/>
              </a:rPr>
              <a:t>assHealth</a:t>
            </a:r>
            <a:r>
              <a:rPr lang="en-US" sz="1800" u="sng" dirty="0">
                <a:solidFill>
                  <a:srgbClr val="000000"/>
                </a:solidFill>
                <a:ea typeface="Calibri"/>
                <a:cs typeface="Calibri"/>
                <a:hlinkClick r:id="rId4"/>
              </a:rPr>
              <a:t> P</a:t>
            </a:r>
            <a:r>
              <a:rPr lang="en-US" sz="1800" u="sng" dirty="0">
                <a:solidFill>
                  <a:srgbClr val="000000"/>
                </a:solidFill>
                <a:effectLst/>
                <a:ea typeface="Calibri"/>
                <a:cs typeface="Calibri"/>
                <a:hlinkClick r:id="rId4"/>
              </a:rPr>
              <a:t>roviders</a:t>
            </a:r>
            <a:endParaRPr lang="en-US" sz="1800" dirty="0">
              <a:effectLst/>
              <a:ea typeface="Calibri"/>
              <a:cs typeface="Calibri"/>
            </a:endParaRPr>
          </a:p>
          <a:p>
            <a:pPr>
              <a:spcBef>
                <a:spcPts val="400"/>
              </a:spcBef>
            </a:pPr>
            <a:r>
              <a:rPr lang="en-US" sz="1800" dirty="0">
                <a:ea typeface="Aptos" panose="020B0004020202020204" pitchFamily="34" charset="0"/>
                <a:cs typeface="Aptos" panose="020B0004020202020204" pitchFamily="34" charset="0"/>
              </a:rPr>
              <a:t>Callers without a MassHealth Provider ID can utilize </a:t>
            </a:r>
            <a:r>
              <a:rPr lang="en-US" sz="1800" i="0" dirty="0">
                <a:solidFill>
                  <a:srgbClr val="141414"/>
                </a:solidFill>
                <a:effectLst/>
              </a:rPr>
              <a:t>MassHealth Provider Self-Service resources found on </a:t>
            </a:r>
            <a:r>
              <a:rPr lang="en-US" sz="1800" dirty="0">
                <a:solidFill>
                  <a:srgbClr val="141414"/>
                </a:solidFill>
                <a:hlinkClick r:id="rId5"/>
              </a:rPr>
              <a:t>MassHealth Provider Self-Service</a:t>
            </a:r>
            <a:r>
              <a:rPr lang="en-US" sz="1800" dirty="0">
                <a:ea typeface="Aptos" panose="020B0004020202020204" pitchFamily="34" charset="0"/>
                <a:cs typeface="Aptos" panose="020B0004020202020204" pitchFamily="34" charset="0"/>
              </a:rPr>
              <a:t> where they can </a:t>
            </a:r>
            <a:endParaRPr lang="en-US" sz="1800" dirty="0">
              <a:solidFill>
                <a:srgbClr val="141414"/>
              </a:solidFill>
            </a:endParaRPr>
          </a:p>
          <a:p>
            <a:pPr lvl="1">
              <a:spcBef>
                <a:spcPts val="400"/>
              </a:spcBef>
            </a:pPr>
            <a:r>
              <a:rPr lang="en-US" sz="1800" dirty="0">
                <a:ea typeface="Aptos" panose="020B0004020202020204" pitchFamily="34" charset="0"/>
                <a:cs typeface="Aptos" panose="020B0004020202020204" pitchFamily="34" charset="0"/>
              </a:rPr>
              <a:t>Look-up their Provider ID using their NPI </a:t>
            </a:r>
          </a:p>
          <a:p>
            <a:pPr lvl="1">
              <a:spcBef>
                <a:spcPts val="400"/>
              </a:spcBef>
            </a:pPr>
            <a:r>
              <a:rPr lang="en-US" sz="1800" dirty="0">
                <a:ea typeface="Aptos" panose="020B0004020202020204" pitchFamily="34" charset="0"/>
                <a:cs typeface="Aptos" panose="020B0004020202020204" pitchFamily="34" charset="0"/>
              </a:rPr>
              <a:t>Request an application </a:t>
            </a:r>
          </a:p>
          <a:p>
            <a:pPr lvl="1">
              <a:spcBef>
                <a:spcPts val="400"/>
              </a:spcBef>
            </a:pPr>
            <a:r>
              <a:rPr lang="en-US" sz="1800" dirty="0">
                <a:ea typeface="Aptos" panose="020B0004020202020204" pitchFamily="34" charset="0"/>
                <a:cs typeface="Aptos" panose="020B0004020202020204" pitchFamily="34" charset="0"/>
              </a:rPr>
              <a:t>Submit provider file update requests</a:t>
            </a:r>
          </a:p>
          <a:p>
            <a:pPr>
              <a:spcBef>
                <a:spcPts val="400"/>
              </a:spcBef>
            </a:pPr>
            <a:r>
              <a:rPr lang="en-US" sz="1800" dirty="0">
                <a:ea typeface="Aptos" panose="020B0004020202020204" pitchFamily="34" charset="0"/>
                <a:cs typeface="Aptos" panose="020B0004020202020204" pitchFamily="34" charset="0"/>
              </a:rPr>
              <a:t>Providers that have utilized self-service and online resources that still require assistance with enrollment/revalidation may contact PEC@Maximus.com</a:t>
            </a:r>
          </a:p>
          <a:p>
            <a:pPr>
              <a:spcBef>
                <a:spcPts val="400"/>
              </a:spcBef>
            </a:pPr>
            <a:endParaRPr lang="en-US" sz="1800" dirty="0">
              <a:latin typeface="+mj-lt"/>
              <a:ea typeface="Aptos" panose="020B0004020202020204" pitchFamily="34" charset="0"/>
              <a:cs typeface="Aptos" panose="020B0004020202020204" pitchFamily="34" charset="0"/>
            </a:endParaRPr>
          </a:p>
          <a:p>
            <a:pPr>
              <a:spcBef>
                <a:spcPts val="400"/>
              </a:spcBef>
            </a:pPr>
            <a:endParaRPr lang="en-US" sz="1800" dirty="0">
              <a:effectLst/>
              <a:latin typeface="+mj-lt"/>
              <a:ea typeface="Aptos" panose="020B0004020202020204" pitchFamily="34" charset="0"/>
              <a:cs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50F8FEE8-BD1C-DF84-CA78-3067D3A6B75A}"/>
              </a:ext>
            </a:extLst>
          </p:cNvPr>
          <p:cNvSpPr>
            <a:spLocks noGrp="1"/>
          </p:cNvSpPr>
          <p:nvPr>
            <p:ph type="sldNum" sz="quarter" idx="12"/>
          </p:nvPr>
        </p:nvSpPr>
        <p:spPr/>
        <p:txBody>
          <a:bodyPr/>
          <a:lstStyle/>
          <a:p>
            <a:pPr>
              <a:defRPr/>
            </a:pPr>
            <a:fld id="{D7C3FE04-E715-46F6-B07D-5A234E157AC3}" type="slidenum">
              <a:rPr lang="en-US" altLang="en-US" smtClean="0"/>
              <a:pPr>
                <a:defRPr/>
              </a:pPr>
              <a:t>88</a:t>
            </a:fld>
            <a:endParaRPr lang="en-US" altLang="en-US" dirty="0"/>
          </a:p>
        </p:txBody>
      </p:sp>
    </p:spTree>
    <p:custDataLst>
      <p:tags r:id="rId1"/>
    </p:custDataLst>
    <p:extLst>
      <p:ext uri="{BB962C8B-B14F-4D97-AF65-F5344CB8AC3E}">
        <p14:creationId xmlns:p14="http://schemas.microsoft.com/office/powerpoint/2010/main" val="4130026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2F71-1102-4560-8366-02F16B1CB46C}"/>
              </a:ext>
            </a:extLst>
          </p:cNvPr>
          <p:cNvSpPr>
            <a:spLocks noGrp="1"/>
          </p:cNvSpPr>
          <p:nvPr>
            <p:ph type="title"/>
          </p:nvPr>
        </p:nvSpPr>
        <p:spPr>
          <a:xfrm>
            <a:off x="457200" y="304802"/>
            <a:ext cx="6553200" cy="715963"/>
          </a:xfrm>
        </p:spPr>
        <p:txBody>
          <a:bodyPr vert="horz" wrap="square" lIns="91440" tIns="45720" rIns="91440" bIns="45720" numCol="1" anchor="ctr" anchorCtr="0" compatLnSpc="1">
            <a:prstTxWarp prst="textNoShape">
              <a:avLst/>
            </a:prstTxWarp>
            <a:normAutofit/>
          </a:bodyPr>
          <a:lstStyle/>
          <a:p>
            <a:r>
              <a:rPr lang="en-US" b="1" kern="1200" dirty="0">
                <a:ea typeface="Calibri" panose="020F0502020204030204" pitchFamily="34" charset="0"/>
                <a:cs typeface="Calibri" panose="020F0502020204030204" pitchFamily="34" charset="0"/>
              </a:rPr>
              <a:t>Provider Education LMS </a:t>
            </a:r>
          </a:p>
        </p:txBody>
      </p:sp>
      <p:sp>
        <p:nvSpPr>
          <p:cNvPr id="3" name="TextBox 2">
            <a:extLst>
              <a:ext uri="{FF2B5EF4-FFF2-40B4-BE49-F238E27FC236}">
                <a16:creationId xmlns:a16="http://schemas.microsoft.com/office/drawing/2014/main" id="{1005C4ED-A4A1-4F7E-A560-C864AE600AA2}"/>
              </a:ext>
            </a:extLst>
          </p:cNvPr>
          <p:cNvSpPr txBox="1"/>
          <p:nvPr/>
        </p:nvSpPr>
        <p:spPr bwMode="auto">
          <a:xfrm>
            <a:off x="261170" y="1485094"/>
            <a:ext cx="8572500" cy="5273255"/>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marL="0" marR="0" lvl="0" indent="0" algn="l" defTabSz="457189" rtl="0" eaLnBrk="0" fontAlgn="base" latinLnBrk="0" hangingPunct="0">
              <a:lnSpc>
                <a:spcPct val="100000"/>
              </a:lnSpc>
              <a:spcBef>
                <a:spcPct val="20000"/>
              </a:spcBef>
              <a:spcAft>
                <a:spcPct val="0"/>
              </a:spcAft>
              <a:buClr>
                <a:srgbClr val="4BACC6">
                  <a:lumMod val="75000"/>
                </a:srgbClr>
              </a:buClr>
              <a:buSzTx/>
              <a:buFontTx/>
              <a:buNone/>
              <a:tabLst/>
              <a:defRPr/>
            </a:pPr>
            <a:r>
              <a:rPr kumimoji="0" lang="en-US" sz="1800" b="0" i="0" u="none" strike="noStrike" kern="1200" cap="none" spc="0" normalizeH="0" baseline="0" noProof="0" dirty="0">
                <a:ln>
                  <a:noFill/>
                </a:ln>
                <a:solidFill>
                  <a:prstClr val="black"/>
                </a:solidFill>
                <a:effectLst/>
                <a:uLnTx/>
                <a:uFillTx/>
                <a:ea typeface="Calibri"/>
                <a:cs typeface="Calibri"/>
              </a:rPr>
              <a:t>The MassHealth Provider Learning Management System(LMS) for Non-OLTSS providers is a system providers can use 24/7 as an educational resource.</a:t>
            </a: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sz="1800" b="0" i="0" u="none" strike="noStrike" kern="1200" cap="none" spc="0" normalizeH="0" baseline="0" noProof="0" dirty="0">
                <a:ln>
                  <a:noFill/>
                </a:ln>
                <a:solidFill>
                  <a:prstClr val="black"/>
                </a:solidFill>
                <a:effectLst/>
                <a:uLnTx/>
                <a:uFillTx/>
                <a:ea typeface="Calibri"/>
                <a:cs typeface="Calibri"/>
              </a:rPr>
              <a:t>The Provider LMS delivers: </a:t>
            </a:r>
            <a:endParaRPr lang="en-US" sz="1800" b="0" i="0" u="none" strike="noStrike" kern="1200" cap="none" spc="0" normalizeH="0" baseline="0" noProof="0" dirty="0">
              <a:ln>
                <a:noFill/>
              </a:ln>
              <a:solidFill>
                <a:prstClr val="black"/>
              </a:solidFill>
              <a:effectLst/>
              <a:uLnTx/>
              <a:uFillTx/>
              <a:ea typeface="Calibri"/>
              <a:cs typeface="Calibri"/>
            </a:endParaRPr>
          </a:p>
          <a:p>
            <a:pPr marL="285115" marR="0" lvl="0" indent="-285115" algn="l" defTabSz="457189" rtl="0" eaLnBrk="0" fontAlgn="base" latinLnBrk="0" hangingPunct="0">
              <a:lnSpc>
                <a:spcPct val="100000"/>
              </a:lnSpc>
              <a:spcBef>
                <a:spcPts val="600"/>
              </a:spcBef>
              <a:spcAft>
                <a:spcPct val="0"/>
              </a:spcAft>
              <a:buClr>
                <a:srgbClr val="4BACC6">
                  <a:lumMod val="75000"/>
                </a:srgbClr>
              </a:buClr>
              <a:buSzTx/>
              <a:buFont typeface="Arial" charset="0"/>
              <a:buChar char="•"/>
              <a:tabLst/>
              <a:defRPr/>
            </a:pPr>
            <a:r>
              <a:rPr kumimoji="0" lang="en-US" sz="1800" b="0" i="0" u="none" strike="noStrike" kern="1200" cap="none" spc="0" normalizeH="0" baseline="0" noProof="0" dirty="0">
                <a:ln>
                  <a:noFill/>
                </a:ln>
                <a:solidFill>
                  <a:prstClr val="black"/>
                </a:solidFill>
                <a:effectLst/>
                <a:uLnTx/>
                <a:uFillTx/>
                <a:ea typeface="Calibri"/>
                <a:cs typeface="Calibri"/>
              </a:rPr>
              <a:t>Previous live training presentations</a:t>
            </a:r>
            <a:endParaRPr lang="en-US" sz="1800" b="0" i="0" u="none" strike="noStrike" kern="1200" cap="none" spc="0" normalizeH="0" baseline="0" noProof="0" dirty="0">
              <a:ln>
                <a:noFill/>
              </a:ln>
              <a:solidFill>
                <a:prstClr val="black"/>
              </a:solidFill>
              <a:effectLst/>
              <a:uLnTx/>
              <a:uFillTx/>
              <a:ea typeface="Calibri"/>
              <a:cs typeface="Calibri"/>
            </a:endParaRPr>
          </a:p>
          <a:p>
            <a:pPr marL="285115" marR="0" lvl="0" indent="-285115" algn="l" defTabSz="457189" rtl="0" eaLnBrk="0" fontAlgn="base" latinLnBrk="0" hangingPunct="0">
              <a:lnSpc>
                <a:spcPct val="100000"/>
              </a:lnSpc>
              <a:spcBef>
                <a:spcPts val="600"/>
              </a:spcBef>
              <a:spcAft>
                <a:spcPct val="0"/>
              </a:spcAft>
              <a:buClr>
                <a:srgbClr val="4BACC6">
                  <a:lumMod val="75000"/>
                </a:srgbClr>
              </a:buClr>
              <a:buSzTx/>
              <a:buFont typeface="Arial" charset="0"/>
              <a:buChar char="•"/>
              <a:tabLst/>
              <a:defRPr/>
            </a:pPr>
            <a:r>
              <a:rPr kumimoji="0" lang="en-US" sz="1800" b="0" i="0" u="none" strike="noStrike" kern="1200" cap="none" spc="0" normalizeH="0" baseline="0" noProof="0" dirty="0">
                <a:ln>
                  <a:noFill/>
                </a:ln>
                <a:solidFill>
                  <a:prstClr val="black"/>
                </a:solidFill>
                <a:effectLst/>
                <a:uLnTx/>
                <a:uFillTx/>
                <a:ea typeface="Calibri"/>
                <a:cs typeface="Calibri"/>
              </a:rPr>
              <a:t>New on demand training courses </a:t>
            </a:r>
            <a:endParaRPr lang="en-US" sz="1800" b="0" i="0" u="none" strike="noStrike" kern="1200" cap="none" spc="0" normalizeH="0" baseline="0" noProof="0" dirty="0">
              <a:ln>
                <a:noFill/>
              </a:ln>
              <a:solidFill>
                <a:prstClr val="black"/>
              </a:solidFill>
              <a:effectLst/>
              <a:uLnTx/>
              <a:uFillTx/>
              <a:ea typeface="Calibri"/>
              <a:cs typeface="Calibri"/>
            </a:endParaRPr>
          </a:p>
          <a:p>
            <a:pPr marL="285115" marR="0" lvl="0" indent="-285115" algn="l" defTabSz="457189" rtl="0" eaLnBrk="0" fontAlgn="base" latinLnBrk="0" hangingPunct="0">
              <a:lnSpc>
                <a:spcPct val="100000"/>
              </a:lnSpc>
              <a:spcBef>
                <a:spcPts val="600"/>
              </a:spcBef>
              <a:spcAft>
                <a:spcPct val="0"/>
              </a:spcAft>
              <a:buClr>
                <a:srgbClr val="4BACC6">
                  <a:lumMod val="75000"/>
                </a:srgbClr>
              </a:buClr>
              <a:buSzTx/>
              <a:buFont typeface="Arial" charset="0"/>
              <a:buChar char="•"/>
              <a:tabLst/>
              <a:defRPr/>
            </a:pPr>
            <a:r>
              <a:rPr kumimoji="0" lang="en-US" sz="1800" b="0" i="0" u="none" strike="noStrike" kern="1200" cap="none" spc="0" normalizeH="0" baseline="0" noProof="0" dirty="0">
                <a:ln>
                  <a:noFill/>
                </a:ln>
                <a:solidFill>
                  <a:prstClr val="black"/>
                </a:solidFill>
                <a:effectLst/>
                <a:uLnTx/>
                <a:uFillTx/>
                <a:ea typeface="Calibri"/>
                <a:cs typeface="Calibri"/>
              </a:rPr>
              <a:t>Course surveys</a:t>
            </a:r>
            <a:endParaRPr lang="en-US" sz="1600" b="0" i="0" u="none" strike="noStrike" kern="1200" cap="none" spc="0" normalizeH="0" baseline="0" noProof="0" dirty="0">
              <a:ln>
                <a:noFill/>
              </a:ln>
              <a:solidFill>
                <a:prstClr val="black"/>
              </a:solidFill>
              <a:effectLst/>
              <a:uLnTx/>
              <a:uFillTx/>
              <a:ea typeface="Calibri"/>
              <a:cs typeface="Calibri"/>
            </a:endParaRP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sz="1800" b="0" i="0" u="none" strike="noStrike" kern="1200" cap="none" spc="0" normalizeH="0" baseline="0" noProof="0" dirty="0">
                <a:ln>
                  <a:noFill/>
                </a:ln>
                <a:solidFill>
                  <a:prstClr val="black"/>
                </a:solidFill>
                <a:effectLst/>
                <a:uLnTx/>
                <a:uFillTx/>
                <a:ea typeface="Calibri"/>
                <a:cs typeface="Calibri"/>
              </a:rPr>
              <a:t>If you are currently a registered user but have forgotten your user-name or password, you can retrieve it from the sign-in screen</a:t>
            </a:r>
            <a:endParaRPr lang="en-US" sz="1800" b="0" i="0" u="none" strike="noStrike" kern="1200" cap="none" spc="0" normalizeH="0" baseline="0" noProof="0" dirty="0">
              <a:ln>
                <a:noFill/>
              </a:ln>
              <a:solidFill>
                <a:prstClr val="black"/>
              </a:solidFill>
              <a:effectLst/>
              <a:uLnTx/>
              <a:uFillTx/>
              <a:ea typeface="Calibri"/>
              <a:cs typeface="Calibri"/>
            </a:endParaRP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sz="1800" b="0" i="0" u="none" strike="noStrike" kern="1200" cap="none" spc="0" normalizeH="0" baseline="0" noProof="0" dirty="0">
                <a:ln>
                  <a:noFill/>
                </a:ln>
                <a:solidFill>
                  <a:prstClr val="black"/>
                </a:solidFill>
                <a:effectLst/>
                <a:uLnTx/>
                <a:uFillTx/>
                <a:ea typeface="Calibri"/>
                <a:cs typeface="Calibri"/>
              </a:rPr>
              <a:t>New Users can create a profile and begin using the system immediately</a:t>
            </a:r>
            <a:endParaRPr lang="en-US" sz="1800" b="0" i="0" u="none" strike="noStrike" kern="1200" cap="none" spc="0" normalizeH="0" baseline="0" noProof="0" dirty="0">
              <a:ln>
                <a:noFill/>
              </a:ln>
              <a:solidFill>
                <a:prstClr val="black"/>
              </a:solidFill>
              <a:effectLst/>
              <a:uLnTx/>
              <a:uFillTx/>
              <a:ea typeface="Calibri"/>
              <a:cs typeface="Calibri"/>
            </a:endParaRP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sz="1800" b="0" i="0" u="none" strike="noStrike" kern="1200" cap="none" spc="0" normalizeH="0" baseline="0" noProof="0" dirty="0">
                <a:ln>
                  <a:noFill/>
                </a:ln>
                <a:solidFill>
                  <a:prstClr val="black"/>
                </a:solidFill>
                <a:effectLst/>
                <a:uLnTx/>
                <a:uFillTx/>
                <a:ea typeface="Calibri"/>
                <a:cs typeface="Calibri"/>
              </a:rPr>
              <a:t>Visit: </a:t>
            </a:r>
            <a:r>
              <a:rPr kumimoji="0" lang="en-US" sz="1800" b="0" i="0" u="none" strike="noStrike" kern="1200" cap="none" spc="0" normalizeH="0" baseline="0" noProof="0" dirty="0">
                <a:ln>
                  <a:noFill/>
                </a:ln>
                <a:solidFill>
                  <a:srgbClr val="0000FF"/>
                </a:solidFill>
                <a:effectLst/>
                <a:uLnTx/>
                <a:uFillTx/>
                <a:ea typeface="Calibri"/>
                <a:cs typeface="Calibri"/>
                <a:hlinkClick r:id="rId4">
                  <a:extLst>
                    <a:ext uri="{A12FA001-AC4F-418D-AE19-62706E023703}">
                      <ahyp:hlinkClr xmlns:ahyp="http://schemas.microsoft.com/office/drawing/2018/hyperlinkcolor" val="tx"/>
                    </a:ext>
                  </a:extLst>
                </a:hlinkClick>
              </a:rPr>
              <a:t>MassHealth BSS Provider Training portal</a:t>
            </a:r>
            <a:endParaRPr kumimoji="0" lang="en-US" sz="1800" b="0" i="0" u="none" strike="noStrike" kern="1200" cap="none" spc="0" normalizeH="0" baseline="0" noProof="0" dirty="0">
              <a:ln>
                <a:noFill/>
              </a:ln>
              <a:solidFill>
                <a:srgbClr val="0000FF"/>
              </a:solidFill>
              <a:effectLst/>
              <a:uLnTx/>
              <a:uFillTx/>
              <a:ea typeface="Calibri"/>
              <a:cs typeface="Calibri"/>
            </a:endParaRP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sz="1800" b="0" u="none" strike="noStrike" kern="1200" cap="none" spc="0" normalizeH="0" baseline="0" noProof="0" dirty="0">
                <a:ln>
                  <a:noFill/>
                </a:ln>
                <a:solidFill>
                  <a:prstClr val="black"/>
                </a:solidFill>
                <a:effectLst/>
                <a:uLnTx/>
                <a:uFillTx/>
                <a:ea typeface="Calibri"/>
                <a:cs typeface="Calibri"/>
              </a:rPr>
              <a:t>OLTSS and Dental providers should visit their respective vendor site for training opportunities</a:t>
            </a:r>
            <a:endParaRPr lang="en-US" sz="1800" b="0" u="none" strike="noStrike" kern="1200" cap="none" spc="0" normalizeH="0" baseline="0" noProof="0" dirty="0">
              <a:ln>
                <a:noFill/>
              </a:ln>
              <a:solidFill>
                <a:prstClr val="black"/>
              </a:solidFill>
              <a:effectLst/>
              <a:uLnTx/>
              <a:uFillTx/>
              <a:ea typeface="Calibri"/>
              <a:cs typeface="Calibri"/>
            </a:endParaRPr>
          </a:p>
        </p:txBody>
      </p:sp>
      <p:pic>
        <p:nvPicPr>
          <p:cNvPr id="5" name="Picture 4" descr="Home screen for the new provider learning management system.">
            <a:extLst>
              <a:ext uri="{FF2B5EF4-FFF2-40B4-BE49-F238E27FC236}">
                <a16:creationId xmlns:a16="http://schemas.microsoft.com/office/drawing/2014/main" id="{FB319F7C-4334-4EA5-AF04-5C5B11C3C32E}"/>
              </a:ext>
            </a:extLst>
          </p:cNvPr>
          <p:cNvPicPr>
            <a:picLocks noChangeAspect="1"/>
          </p:cNvPicPr>
          <p:nvPr/>
        </p:nvPicPr>
        <p:blipFill>
          <a:blip r:embed="rId5"/>
          <a:stretch>
            <a:fillRect/>
          </a:stretch>
        </p:blipFill>
        <p:spPr>
          <a:xfrm>
            <a:off x="4256931" y="2066511"/>
            <a:ext cx="4324351" cy="2162680"/>
          </a:xfrm>
          <a:prstGeom prst="rect">
            <a:avLst/>
          </a:prstGeom>
          <a:noFill/>
        </p:spPr>
      </p:pic>
      <p:sp>
        <p:nvSpPr>
          <p:cNvPr id="4" name="Slide Number Placeholder 3">
            <a:extLst>
              <a:ext uri="{FF2B5EF4-FFF2-40B4-BE49-F238E27FC236}">
                <a16:creationId xmlns:a16="http://schemas.microsoft.com/office/drawing/2014/main" id="{6E65E7DF-0CCF-3041-9C6A-5A9ED3E33C96}"/>
              </a:ext>
            </a:extLst>
          </p:cNvPr>
          <p:cNvSpPr>
            <a:spLocks noGrp="1"/>
          </p:cNvSpPr>
          <p:nvPr>
            <p:ph type="sldNum" sz="quarter" idx="12"/>
          </p:nvPr>
        </p:nvSpPr>
        <p:spPr/>
        <p:txBody>
          <a:bodyPr/>
          <a:lstStyle/>
          <a:p>
            <a:pPr>
              <a:defRPr/>
            </a:pPr>
            <a:fld id="{09E8A472-2228-491D-94C1-73A97D57453E}" type="slidenum">
              <a:rPr lang="en-US" altLang="en-US" smtClean="0"/>
              <a:pPr>
                <a:defRPr/>
              </a:pPr>
              <a:t>89</a:t>
            </a:fld>
            <a:endParaRPr lang="en-US" altLang="en-US" dirty="0"/>
          </a:p>
        </p:txBody>
      </p:sp>
    </p:spTree>
    <p:custDataLst>
      <p:tags r:id="rId1"/>
    </p:custDataLst>
    <p:extLst>
      <p:ext uri="{BB962C8B-B14F-4D97-AF65-F5344CB8AC3E}">
        <p14:creationId xmlns:p14="http://schemas.microsoft.com/office/powerpoint/2010/main" val="1110233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AC38-CCD4-B893-C122-4D895B34CF07}"/>
              </a:ext>
            </a:extLst>
          </p:cNvPr>
          <p:cNvSpPr>
            <a:spLocks noGrp="1"/>
          </p:cNvSpPr>
          <p:nvPr>
            <p:ph type="title"/>
          </p:nvPr>
        </p:nvSpPr>
        <p:spPr/>
        <p:txBody>
          <a:bodyPr/>
          <a:lstStyle/>
          <a:p>
            <a:r>
              <a:rPr lang="en-US" dirty="0"/>
              <a:t>Urgent Care Services</a:t>
            </a:r>
          </a:p>
        </p:txBody>
      </p:sp>
      <p:sp>
        <p:nvSpPr>
          <p:cNvPr id="3" name="Content Placeholder 2">
            <a:extLst>
              <a:ext uri="{FF2B5EF4-FFF2-40B4-BE49-F238E27FC236}">
                <a16:creationId xmlns:a16="http://schemas.microsoft.com/office/drawing/2014/main" id="{5A94DEDC-9664-3EB4-6535-5D656F05A92F}"/>
              </a:ext>
            </a:extLst>
          </p:cNvPr>
          <p:cNvSpPr>
            <a:spLocks noGrp="1"/>
          </p:cNvSpPr>
          <p:nvPr>
            <p:ph idx="1"/>
          </p:nvPr>
        </p:nvSpPr>
        <p:spPr/>
        <p:txBody>
          <a:bodyPr/>
          <a:lstStyle/>
          <a:p>
            <a:pPr marL="0" indent="0">
              <a:buNone/>
            </a:pPr>
            <a:r>
              <a:rPr lang="en-US" sz="2400" dirty="0"/>
              <a:t>Urgent care services, as defined in M.G.L. ch. 118E, s. 10N, will not require a referral in order to be payable. </a:t>
            </a:r>
          </a:p>
          <a:p>
            <a:pPr marL="0" indent="0">
              <a:buNone/>
            </a:pPr>
            <a:endParaRPr lang="en-US" sz="2400" dirty="0"/>
          </a:p>
          <a:p>
            <a:pPr marL="0" indent="0">
              <a:buNone/>
            </a:pPr>
            <a:r>
              <a:rPr lang="en-US" sz="2400" dirty="0"/>
              <a:t>Urgent care facilities, as defined in M.G.L. ch. 118E, s. 10N, that render urgent care services must bill in a manner to indicate that the service was urgent. </a:t>
            </a:r>
          </a:p>
          <a:p>
            <a:r>
              <a:rPr lang="en-US" sz="2400" dirty="0"/>
              <a:t>For professional claims, providers must bill with place of service 20</a:t>
            </a:r>
          </a:p>
          <a:p>
            <a:r>
              <a:rPr lang="en-US" sz="2400" dirty="0"/>
              <a:t>For institutional claims, providers must bill with admit code 02</a:t>
            </a:r>
          </a:p>
          <a:p>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F561FB1F-4312-EFCC-5A65-930C3E9D6BCD}"/>
              </a:ext>
            </a:extLst>
          </p:cNvPr>
          <p:cNvSpPr>
            <a:spLocks noGrp="1"/>
          </p:cNvSpPr>
          <p:nvPr>
            <p:ph type="sldNum" sz="quarter" idx="12"/>
          </p:nvPr>
        </p:nvSpPr>
        <p:spPr/>
        <p:txBody>
          <a:bodyPr/>
          <a:lstStyle/>
          <a:p>
            <a:fld id="{DE65444B-1068-44A4-BD15-C18BEE6A6F80}" type="slidenum">
              <a:rPr lang="en-US" smtClean="0"/>
              <a:t>9</a:t>
            </a:fld>
            <a:endParaRPr lang="en-US" dirty="0"/>
          </a:p>
        </p:txBody>
      </p:sp>
    </p:spTree>
    <p:custDataLst>
      <p:tags r:id="rId1"/>
    </p:custDataLst>
    <p:extLst>
      <p:ext uri="{BB962C8B-B14F-4D97-AF65-F5344CB8AC3E}">
        <p14:creationId xmlns:p14="http://schemas.microsoft.com/office/powerpoint/2010/main" val="18160141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B1D9F-07A5-4EB1-A76F-BFDB77538C32}"/>
              </a:ext>
            </a:extLst>
          </p:cNvPr>
          <p:cNvSpPr>
            <a:spLocks noGrp="1"/>
          </p:cNvSpPr>
          <p:nvPr>
            <p:ph type="title"/>
          </p:nvPr>
        </p:nvSpPr>
        <p:spPr/>
        <p:txBody>
          <a:bodyPr/>
          <a:lstStyle/>
          <a:p>
            <a:r>
              <a:rPr lang="en-US" dirty="0">
                <a:ea typeface="Calibri" panose="020F0502020204030204" pitchFamily="34" charset="0"/>
                <a:cs typeface="Calibri" panose="020F0502020204030204" pitchFamily="34" charset="0"/>
              </a:rPr>
              <a:t>All Provider Bulletins</a:t>
            </a:r>
          </a:p>
        </p:txBody>
      </p:sp>
      <p:sp>
        <p:nvSpPr>
          <p:cNvPr id="2" name="Content Placeholder 1">
            <a:extLst>
              <a:ext uri="{FF2B5EF4-FFF2-40B4-BE49-F238E27FC236}">
                <a16:creationId xmlns:a16="http://schemas.microsoft.com/office/drawing/2014/main" id="{30296C36-A2F9-467D-873A-3CA75B97321C}"/>
              </a:ext>
            </a:extLst>
          </p:cNvPr>
          <p:cNvSpPr>
            <a:spLocks noGrp="1"/>
          </p:cNvSpPr>
          <p:nvPr>
            <p:ph idx="1"/>
          </p:nvPr>
        </p:nvSpPr>
        <p:spPr>
          <a:xfrm>
            <a:off x="457200" y="1626079"/>
            <a:ext cx="8229600" cy="4525963"/>
          </a:xfrm>
          <a:ln>
            <a:noFill/>
          </a:ln>
        </p:spPr>
        <p:txBody>
          <a:bodyPr/>
          <a:lstStyle/>
          <a:p>
            <a:r>
              <a:rPr lang="en-US" sz="2000" dirty="0">
                <a:ea typeface="Calibri" panose="020F0502020204030204" pitchFamily="34" charset="0"/>
                <a:cs typeface="Calibri" panose="020F0502020204030204" pitchFamily="34" charset="0"/>
                <a:hlinkClick r:id="rId3"/>
              </a:rPr>
              <a:t>All Provider Bulletin 402:Third-Party Liability Billing Requirements for Health Reimbursement</a:t>
            </a:r>
            <a:endParaRPr lang="en-US" sz="2000" dirty="0">
              <a:ea typeface="Calibri" panose="020F0502020204030204" pitchFamily="34" charset="0"/>
              <a:cs typeface="Calibri" panose="020F0502020204030204" pitchFamily="34" charset="0"/>
              <a:hlinkClick r:id="rId4"/>
            </a:endParaRPr>
          </a:p>
          <a:p>
            <a:pPr marL="0" indent="0">
              <a:buNone/>
            </a:pPr>
            <a:endParaRPr lang="en-US" sz="2000" dirty="0">
              <a:ea typeface="Calibri" panose="020F0502020204030204" pitchFamily="34" charset="0"/>
              <a:cs typeface="Calibri" panose="020F0502020204030204" pitchFamily="34" charset="0"/>
              <a:hlinkClick r:id="rId4"/>
            </a:endParaRPr>
          </a:p>
          <a:p>
            <a:r>
              <a:rPr lang="en-US" sz="2000" dirty="0">
                <a:ea typeface="Calibri" panose="020F0502020204030204" pitchFamily="34" charset="0"/>
                <a:cs typeface="Calibri" panose="020F0502020204030204" pitchFamily="34" charset="0"/>
                <a:hlinkClick r:id="rId4"/>
              </a:rPr>
              <a:t>All Provider Bulletin 403:Ending the Suspension of Primary Care Clinician Plan &amp; Primary Care ACO Referrals and Updating Referral Requirements for Urgent Care Services</a:t>
            </a:r>
          </a:p>
          <a:p>
            <a:endParaRPr lang="en-US" sz="2000" dirty="0">
              <a:ea typeface="Calibri" panose="020F0502020204030204" pitchFamily="34" charset="0"/>
              <a:cs typeface="Calibri" panose="020F0502020204030204" pitchFamily="34" charset="0"/>
              <a:hlinkClick r:id="rId4"/>
            </a:endParaRPr>
          </a:p>
          <a:p>
            <a:endParaRPr lang="en-US" sz="2000" dirty="0">
              <a:ea typeface="Calibri" panose="020F0502020204030204" pitchFamily="34" charset="0"/>
              <a:cs typeface="Calibri" panose="020F0502020204030204" pitchFamily="34" charset="0"/>
              <a:hlinkClick r:id="rId4"/>
            </a:endParaRPr>
          </a:p>
          <a:p>
            <a:endParaRPr lang="en-US" sz="2000" dirty="0">
              <a:ea typeface="Calibri" panose="020F0502020204030204" pitchFamily="34" charset="0"/>
              <a:cs typeface="Calibri" panose="020F0502020204030204" pitchFamily="34" charset="0"/>
            </a:endParaRPr>
          </a:p>
          <a:p>
            <a:endParaRPr lang="en-US" sz="2000" dirty="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4F1189FF-CD54-C7D9-5C40-C7EAB5CA731A}"/>
              </a:ext>
            </a:extLst>
          </p:cNvPr>
          <p:cNvSpPr>
            <a:spLocks noGrp="1"/>
          </p:cNvSpPr>
          <p:nvPr>
            <p:ph type="sldNum" sz="quarter" idx="12"/>
          </p:nvPr>
        </p:nvSpPr>
        <p:spPr/>
        <p:txBody>
          <a:bodyPr/>
          <a:lstStyle/>
          <a:p>
            <a:pPr>
              <a:defRPr/>
            </a:pPr>
            <a:fld id="{D7C3FE04-E715-46F6-B07D-5A234E157AC3}" type="slidenum">
              <a:rPr lang="en-US" altLang="en-US" smtClean="0"/>
              <a:pPr>
                <a:defRPr/>
              </a:pPr>
              <a:t>90</a:t>
            </a:fld>
            <a:endParaRPr lang="en-US" altLang="en-US" dirty="0"/>
          </a:p>
        </p:txBody>
      </p:sp>
    </p:spTree>
    <p:custDataLst>
      <p:tags r:id="rId1"/>
    </p:custDataLst>
    <p:extLst>
      <p:ext uri="{BB962C8B-B14F-4D97-AF65-F5344CB8AC3E}">
        <p14:creationId xmlns:p14="http://schemas.microsoft.com/office/powerpoint/2010/main" val="31922576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B3D1-247D-4E96-81A2-FD727D15C20B}"/>
              </a:ext>
            </a:extLst>
          </p:cNvPr>
          <p:cNvSpPr>
            <a:spLocks noGrp="1"/>
          </p:cNvSpPr>
          <p:nvPr>
            <p:ph type="title"/>
          </p:nvPr>
        </p:nvSpPr>
        <p:spPr/>
        <p:txBody>
          <a:bodyPr/>
          <a:lstStyle/>
          <a:p>
            <a:r>
              <a:rPr lang="en-US" dirty="0">
                <a:ea typeface="Calibri" panose="020F0502020204030204" pitchFamily="34" charset="0"/>
                <a:cs typeface="Calibri" panose="020F0502020204030204" pitchFamily="34" charset="0"/>
              </a:rPr>
              <a:t>Resources</a:t>
            </a:r>
          </a:p>
        </p:txBody>
      </p:sp>
      <p:sp>
        <p:nvSpPr>
          <p:cNvPr id="4" name="Content Placeholder 3">
            <a:extLst>
              <a:ext uri="{FF2B5EF4-FFF2-40B4-BE49-F238E27FC236}">
                <a16:creationId xmlns:a16="http://schemas.microsoft.com/office/drawing/2014/main" id="{2798A544-EE07-4183-8C07-29C2770C0502}"/>
              </a:ext>
            </a:extLst>
          </p:cNvPr>
          <p:cNvSpPr>
            <a:spLocks noGrp="1"/>
          </p:cNvSpPr>
          <p:nvPr>
            <p:ph idx="1"/>
          </p:nvPr>
        </p:nvSpPr>
        <p:spPr>
          <a:xfrm>
            <a:off x="457200" y="1600200"/>
            <a:ext cx="8383725" cy="4652206"/>
          </a:xfrm>
        </p:spPr>
        <p:txBody>
          <a:bodyPr/>
          <a:lstStyle/>
          <a:p>
            <a:pPr marL="0" indent="0">
              <a:spcBef>
                <a:spcPts val="600"/>
              </a:spcBef>
              <a:spcAft>
                <a:spcPts val="600"/>
              </a:spcAft>
              <a:buClr>
                <a:srgbClr val="002060"/>
              </a:buClr>
              <a:buNone/>
            </a:pPr>
            <a:r>
              <a:rPr lang="en-US" sz="2000" b="1" dirty="0">
                <a:ea typeface="Calibri" panose="020F0502020204030204" pitchFamily="34" charset="0"/>
                <a:cs typeface="Calibri" panose="020F0502020204030204" pitchFamily="34" charset="0"/>
              </a:rPr>
              <a:t>Provider Email Alerts </a:t>
            </a:r>
          </a:p>
          <a:p>
            <a:pPr marL="0" indent="0">
              <a:spcBef>
                <a:spcPts val="600"/>
              </a:spcBef>
              <a:spcAft>
                <a:spcPts val="600"/>
              </a:spcAft>
              <a:buClr>
                <a:srgbClr val="002060"/>
              </a:buClr>
              <a:buNone/>
            </a:pPr>
            <a:r>
              <a:rPr lang="en-US" sz="2000" dirty="0">
                <a:ea typeface="Calibri" panose="020F0502020204030204" pitchFamily="34" charset="0"/>
                <a:cs typeface="Calibri" panose="020F0502020204030204" pitchFamily="34" charset="0"/>
              </a:rPr>
              <a:t>Sign up to receive email alerts when MassHealth issues new bulletins and transmittal letters, fill out the Email Notification Request for Providers on Mass.gov.</a:t>
            </a:r>
          </a:p>
          <a:p>
            <a:pPr marL="0" indent="0">
              <a:spcBef>
                <a:spcPts val="600"/>
              </a:spcBef>
              <a:spcAft>
                <a:spcPts val="600"/>
              </a:spcAft>
              <a:buClr>
                <a:srgbClr val="002060"/>
              </a:buClr>
              <a:buNone/>
            </a:pPr>
            <a:r>
              <a:rPr lang="en-US" sz="2000" dirty="0">
                <a:ea typeface="Calibri" panose="020F0502020204030204" pitchFamily="34" charset="0"/>
                <a:cs typeface="Calibri" panose="020F0502020204030204" pitchFamily="34" charset="0"/>
                <a:hlinkClick r:id="rId4"/>
              </a:rPr>
              <a:t>MassHealth New Bulletin and Transmittal Letters</a:t>
            </a:r>
            <a:endParaRPr lang="en-US" sz="2000" dirty="0">
              <a:ea typeface="Calibri" panose="020F0502020204030204" pitchFamily="34" charset="0"/>
              <a:cs typeface="Calibri" panose="020F0502020204030204" pitchFamily="34" charset="0"/>
            </a:endParaRPr>
          </a:p>
          <a:p>
            <a:pPr marL="0" indent="0">
              <a:spcBef>
                <a:spcPts val="600"/>
              </a:spcBef>
              <a:spcAft>
                <a:spcPts val="600"/>
              </a:spcAft>
              <a:buClr>
                <a:srgbClr val="002060"/>
              </a:buClr>
              <a:buNone/>
            </a:pPr>
            <a:endParaRPr lang="en-US" sz="2000" b="1" dirty="0">
              <a:solidFill>
                <a:srgbClr val="002060"/>
              </a:solidFill>
              <a:ea typeface="Calibri" panose="020F0502020204030204" pitchFamily="34" charset="0"/>
              <a:cs typeface="Calibri" panose="020F0502020204030204" pitchFamily="34" charset="0"/>
            </a:endParaRPr>
          </a:p>
          <a:p>
            <a:pPr marL="0" indent="0">
              <a:spcBef>
                <a:spcPts val="600"/>
              </a:spcBef>
              <a:spcAft>
                <a:spcPts val="600"/>
              </a:spcAft>
              <a:buClr>
                <a:srgbClr val="002060"/>
              </a:buClr>
              <a:buNone/>
            </a:pPr>
            <a:r>
              <a:rPr lang="en-US" sz="2000" b="1" dirty="0">
                <a:ea typeface="Calibri" panose="020F0502020204030204" pitchFamily="34" charset="0"/>
                <a:cs typeface="Calibri" panose="020F0502020204030204" pitchFamily="34" charset="0"/>
              </a:rPr>
              <a:t>MassHealth Website</a:t>
            </a:r>
          </a:p>
          <a:p>
            <a:pPr>
              <a:spcBef>
                <a:spcPts val="600"/>
              </a:spcBef>
              <a:spcAft>
                <a:spcPts val="600"/>
              </a:spcAft>
              <a:buClr>
                <a:srgbClr val="002060"/>
              </a:buClr>
              <a:buFont typeface="Arial" panose="020B0604020202020204" pitchFamily="34" charset="0"/>
              <a:buChar char="•"/>
            </a:pPr>
            <a:r>
              <a:rPr lang="en-US" sz="2000" dirty="0">
                <a:ea typeface="Calibri" panose="020F0502020204030204" pitchFamily="34" charset="0"/>
                <a:cs typeface="Calibri" panose="020F0502020204030204" pitchFamily="34" charset="0"/>
              </a:rPr>
              <a:t> </a:t>
            </a:r>
            <a:r>
              <a:rPr lang="en-US" sz="2000" dirty="0">
                <a:solidFill>
                  <a:srgbClr val="002060"/>
                </a:solidFill>
                <a:ea typeface="Calibri" panose="020F0502020204030204" pitchFamily="34" charset="0"/>
                <a:cs typeface="Calibri" panose="020F0502020204030204" pitchFamily="34" charset="0"/>
                <a:hlinkClick r:id="rId5"/>
              </a:rPr>
              <a:t>Bulletins are Available on Mass.gov</a:t>
            </a:r>
            <a:endParaRPr lang="en-US" sz="2000" dirty="0">
              <a:solidFill>
                <a:srgbClr val="002060"/>
              </a:solidFill>
              <a:ea typeface="Calibri" panose="020F0502020204030204" pitchFamily="34" charset="0"/>
              <a:cs typeface="Calibri" panose="020F0502020204030204" pitchFamily="34" charset="0"/>
            </a:endParaRPr>
          </a:p>
          <a:p>
            <a:pPr>
              <a:spcBef>
                <a:spcPts val="600"/>
              </a:spcBef>
              <a:spcAft>
                <a:spcPts val="600"/>
              </a:spcAft>
              <a:buClr>
                <a:srgbClr val="002060"/>
              </a:buClr>
              <a:buFont typeface="Arial" panose="020B0604020202020204" pitchFamily="34" charset="0"/>
              <a:buChar char="•"/>
            </a:pPr>
            <a:r>
              <a:rPr lang="en-US" sz="2000" dirty="0">
                <a:solidFill>
                  <a:srgbClr val="002060"/>
                </a:solidFill>
                <a:ea typeface="Calibri" panose="020F0502020204030204" pitchFamily="34" charset="0"/>
                <a:cs typeface="Calibri" panose="020F0502020204030204" pitchFamily="34" charset="0"/>
              </a:rPr>
              <a:t> </a:t>
            </a:r>
            <a:r>
              <a:rPr lang="en-US" sz="2000" dirty="0">
                <a:solidFill>
                  <a:srgbClr val="002060"/>
                </a:solidFill>
                <a:ea typeface="Calibri" panose="020F0502020204030204" pitchFamily="34" charset="0"/>
                <a:cs typeface="Calibri" panose="020F0502020204030204" pitchFamily="34" charset="0"/>
                <a:hlinkClick r:id="rId6"/>
              </a:rPr>
              <a:t>MassHealth Providers web page</a:t>
            </a:r>
            <a:endParaRPr lang="en-US" sz="2000" dirty="0">
              <a:solidFill>
                <a:srgbClr val="002060"/>
              </a:solidFill>
              <a:ea typeface="Calibri" panose="020F0502020204030204" pitchFamily="34" charset="0"/>
              <a:cs typeface="Calibri" panose="020F0502020204030204" pitchFamily="34" charset="0"/>
            </a:endParaRPr>
          </a:p>
          <a:p>
            <a:pPr>
              <a:spcBef>
                <a:spcPts val="600"/>
              </a:spcBef>
              <a:spcAft>
                <a:spcPts val="600"/>
              </a:spcAft>
              <a:buClr>
                <a:srgbClr val="002060"/>
              </a:buClr>
              <a:buFont typeface="Arial" panose="020B0604020202020204" pitchFamily="34" charset="0"/>
              <a:buChar char="•"/>
            </a:pPr>
            <a:r>
              <a:rPr lang="en-US" sz="2000" dirty="0">
                <a:ea typeface="Calibri" panose="020F0502020204030204" pitchFamily="34" charset="0"/>
                <a:cs typeface="Calibri" panose="020F0502020204030204" pitchFamily="34" charset="0"/>
              </a:rPr>
              <a:t> </a:t>
            </a:r>
            <a:r>
              <a:rPr lang="en-US" sz="2000" dirty="0">
                <a:solidFill>
                  <a:srgbClr val="002060"/>
                </a:solidFill>
                <a:ea typeface="Calibri" panose="020F0502020204030204" pitchFamily="34" charset="0"/>
                <a:cs typeface="Calibri" panose="020F0502020204030204" pitchFamily="34" charset="0"/>
                <a:hlinkClick r:id="rId7"/>
              </a:rPr>
              <a:t>The ACA ORP Requirements for MassHealth Providers</a:t>
            </a:r>
            <a:endParaRPr lang="en-US" sz="2000" dirty="0">
              <a:solidFill>
                <a:srgbClr val="002060"/>
              </a:solidFill>
              <a:ea typeface="Calibri" panose="020F0502020204030204" pitchFamily="34" charset="0"/>
              <a:cs typeface="Calibri" panose="020F0502020204030204" pitchFamily="34" charset="0"/>
            </a:endParaRPr>
          </a:p>
          <a:p>
            <a:pPr>
              <a:spcBef>
                <a:spcPts val="600"/>
              </a:spcBef>
              <a:spcAft>
                <a:spcPts val="600"/>
              </a:spcAft>
              <a:buClr>
                <a:srgbClr val="002060"/>
              </a:buClr>
              <a:buFont typeface="Arial" panose="020B0604020202020204" pitchFamily="34" charset="0"/>
              <a:buChar char="•"/>
            </a:pPr>
            <a:endPar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buClr>
                <a:srgbClr val="002060"/>
              </a:buClr>
              <a:buFont typeface="Arial" panose="020B0604020202020204" pitchFamily="34" charset="0"/>
              <a:buChar char="•"/>
            </a:pPr>
            <a:endParaRPr lang="en-US" sz="1600" dirty="0">
              <a:solidFill>
                <a:srgbClr val="002060"/>
              </a:solidFill>
            </a:endParaRPr>
          </a:p>
        </p:txBody>
      </p:sp>
      <p:sp>
        <p:nvSpPr>
          <p:cNvPr id="3" name="Slide Number Placeholder 2">
            <a:extLst>
              <a:ext uri="{FF2B5EF4-FFF2-40B4-BE49-F238E27FC236}">
                <a16:creationId xmlns:a16="http://schemas.microsoft.com/office/drawing/2014/main" id="{FA4ADFFC-A1EC-2119-A257-5D4519749D99}"/>
              </a:ext>
            </a:extLst>
          </p:cNvPr>
          <p:cNvSpPr>
            <a:spLocks noGrp="1"/>
          </p:cNvSpPr>
          <p:nvPr>
            <p:ph type="sldNum" sz="quarter" idx="12"/>
          </p:nvPr>
        </p:nvSpPr>
        <p:spPr/>
        <p:txBody>
          <a:bodyPr/>
          <a:lstStyle/>
          <a:p>
            <a:pPr>
              <a:defRPr/>
            </a:pPr>
            <a:fld id="{D7C3FE04-E715-46F6-B07D-5A234E157AC3}" type="slidenum">
              <a:rPr lang="en-US" altLang="en-US" smtClean="0"/>
              <a:pPr>
                <a:defRPr/>
              </a:pPr>
              <a:t>91</a:t>
            </a:fld>
            <a:endParaRPr lang="en-US" altLang="en-US" dirty="0"/>
          </a:p>
        </p:txBody>
      </p:sp>
    </p:spTree>
    <p:custDataLst>
      <p:tags r:id="rId1"/>
    </p:custDataLst>
    <p:extLst>
      <p:ext uri="{BB962C8B-B14F-4D97-AF65-F5344CB8AC3E}">
        <p14:creationId xmlns:p14="http://schemas.microsoft.com/office/powerpoint/2010/main" val="28420934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DC1B3-26D7-12F5-F7A7-B3F650BA6C81}"/>
              </a:ext>
            </a:extLst>
          </p:cNvPr>
          <p:cNvSpPr>
            <a:spLocks noGrp="1"/>
          </p:cNvSpPr>
          <p:nvPr>
            <p:ph type="title"/>
          </p:nvPr>
        </p:nvSpPr>
        <p:spPr/>
        <p:txBody>
          <a:bodyPr/>
          <a:lstStyle/>
          <a:p>
            <a:r>
              <a:rPr lang="en-US" dirty="0"/>
              <a:t>Trainings </a:t>
            </a:r>
          </a:p>
        </p:txBody>
      </p:sp>
      <p:sp>
        <p:nvSpPr>
          <p:cNvPr id="3" name="Content Placeholder 2">
            <a:extLst>
              <a:ext uri="{FF2B5EF4-FFF2-40B4-BE49-F238E27FC236}">
                <a16:creationId xmlns:a16="http://schemas.microsoft.com/office/drawing/2014/main" id="{93CC9D14-7C29-E5DA-8061-85CB2F2FB5FE}"/>
              </a:ext>
            </a:extLst>
          </p:cNvPr>
          <p:cNvSpPr>
            <a:spLocks noGrp="1"/>
          </p:cNvSpPr>
          <p:nvPr>
            <p:ph idx="1"/>
          </p:nvPr>
        </p:nvSpPr>
        <p:spPr>
          <a:xfrm>
            <a:off x="457200" y="1486693"/>
            <a:ext cx="8229600" cy="4525963"/>
          </a:xfrm>
        </p:spPr>
        <p:txBody>
          <a:bodyPr/>
          <a:lstStyle/>
          <a:p>
            <a:pPr>
              <a:buNone/>
            </a:pPr>
            <a:r>
              <a:rPr lang="en-US" sz="2000" b="1" dirty="0"/>
              <a:t>New Provider Orientation: </a:t>
            </a:r>
            <a:r>
              <a:rPr lang="en-US" sz="2000" dirty="0"/>
              <a:t>This session will introduce to MassHealth to </a:t>
            </a:r>
            <a:r>
              <a:rPr lang="en-US" sz="2000" b="0" i="0" dirty="0">
                <a:solidFill>
                  <a:srgbClr val="232333"/>
                </a:solidFill>
                <a:effectLst/>
              </a:rPr>
              <a:t>Providers and will supply information on key terminology and resources, along with general requirements for all MassHealth providers. </a:t>
            </a:r>
            <a:r>
              <a:rPr lang="en-US" sz="2000" b="0" i="0" dirty="0">
                <a:solidFill>
                  <a:srgbClr val="232333"/>
                </a:solidFill>
                <a:effectLst/>
                <a:hlinkClick r:id="rId3"/>
              </a:rPr>
              <a:t>Click Here</a:t>
            </a:r>
            <a:endParaRPr lang="en-US" sz="2000" dirty="0"/>
          </a:p>
          <a:p>
            <a:pPr>
              <a:buNone/>
            </a:pPr>
            <a:endParaRPr lang="en-US" sz="2000" dirty="0">
              <a:solidFill>
                <a:srgbClr val="232333"/>
              </a:solidFill>
              <a:ea typeface="Calibri"/>
              <a:cs typeface="Calibri"/>
            </a:endParaRPr>
          </a:p>
          <a:p>
            <a:pPr>
              <a:buNone/>
            </a:pPr>
            <a:r>
              <a:rPr lang="en-US" sz="2000" b="1" i="0" dirty="0">
                <a:solidFill>
                  <a:srgbClr val="232333"/>
                </a:solidFill>
                <a:effectLst/>
              </a:rPr>
              <a:t>Office Hours Billing and Claims: </a:t>
            </a:r>
            <a:r>
              <a:rPr lang="en-US" sz="2000" b="0" i="0" dirty="0">
                <a:solidFill>
                  <a:srgbClr val="232333"/>
                </a:solidFill>
                <a:effectLst/>
              </a:rPr>
              <a:t>This session will be an open forum for providers to ask general billing and claims questions show you online tools to help you with claims questions. Please note that questions specific to your organization may need to be addressed individually. </a:t>
            </a:r>
            <a:r>
              <a:rPr lang="en-US" sz="2000" b="0" i="0" dirty="0">
                <a:solidFill>
                  <a:srgbClr val="232333"/>
                </a:solidFill>
                <a:effectLst/>
                <a:hlinkClick r:id="rId4"/>
              </a:rPr>
              <a:t>Click Here</a:t>
            </a:r>
            <a:endParaRPr lang="en-US" sz="2000" dirty="0"/>
          </a:p>
          <a:p>
            <a:pPr>
              <a:buNone/>
            </a:pPr>
            <a:endParaRPr lang="en-US" sz="2000" dirty="0">
              <a:solidFill>
                <a:srgbClr val="31859C"/>
              </a:solidFill>
              <a:cs typeface="Arial"/>
            </a:endParaRPr>
          </a:p>
          <a:p>
            <a:pPr>
              <a:buNone/>
            </a:pPr>
            <a:r>
              <a:rPr lang="en-US" sz="2000" b="1" dirty="0"/>
              <a:t>Office Hours Enrollment and Revalidation: </a:t>
            </a:r>
            <a:r>
              <a:rPr lang="en-US" sz="2000" dirty="0"/>
              <a:t>This </a:t>
            </a:r>
            <a:r>
              <a:rPr lang="en-US" sz="2000" dirty="0">
                <a:solidFill>
                  <a:srgbClr val="232333"/>
                </a:solidFill>
              </a:rPr>
              <a:t>session</a:t>
            </a:r>
            <a:r>
              <a:rPr lang="en-US" sz="2000" b="0" i="0" dirty="0">
                <a:solidFill>
                  <a:srgbClr val="232333"/>
                </a:solidFill>
                <a:effectLst/>
              </a:rPr>
              <a:t> will provide background information on MassHealth Provider Enrollment for both ORP, FFS, and Group practice providers as well as detail the requirements for enrollment. This presentation is also designed to assist providers in working through the Revalidation process. Most of the webinar will be devoted to live Q&amp;A where attendees may ask the host any questions they have regarding enrollment and revalidation. </a:t>
            </a:r>
            <a:r>
              <a:rPr lang="en-US" sz="2000" b="0" i="0" dirty="0">
                <a:solidFill>
                  <a:srgbClr val="232333"/>
                </a:solidFill>
                <a:effectLst/>
                <a:hlinkClick r:id="rId5"/>
              </a:rPr>
              <a:t>Click Here</a:t>
            </a:r>
            <a:endParaRPr lang="en-US" sz="2000" dirty="0"/>
          </a:p>
          <a:p>
            <a:pPr marL="0" indent="0">
              <a:buNone/>
            </a:pPr>
            <a:endParaRPr lang="en-US" sz="1800" dirty="0">
              <a:solidFill>
                <a:srgbClr val="000000"/>
              </a:solidFill>
            </a:endParaRPr>
          </a:p>
          <a:p>
            <a:endParaRPr lang="en-US" sz="1600" dirty="0">
              <a:solidFill>
                <a:srgbClr val="232333"/>
              </a:solidFill>
              <a:ea typeface="Calibri"/>
              <a:cs typeface="Calibri"/>
            </a:endParaRPr>
          </a:p>
        </p:txBody>
      </p:sp>
      <p:sp>
        <p:nvSpPr>
          <p:cNvPr id="4" name="Slide Number Placeholder 3">
            <a:extLst>
              <a:ext uri="{FF2B5EF4-FFF2-40B4-BE49-F238E27FC236}">
                <a16:creationId xmlns:a16="http://schemas.microsoft.com/office/drawing/2014/main" id="{72481FBC-62B9-3AFB-74D6-4771AFD85863}"/>
              </a:ext>
            </a:extLst>
          </p:cNvPr>
          <p:cNvSpPr>
            <a:spLocks noGrp="1"/>
          </p:cNvSpPr>
          <p:nvPr>
            <p:ph type="sldNum" sz="quarter" idx="12"/>
          </p:nvPr>
        </p:nvSpPr>
        <p:spPr/>
        <p:txBody>
          <a:bodyPr/>
          <a:lstStyle/>
          <a:p>
            <a:pPr>
              <a:defRPr/>
            </a:pPr>
            <a:fld id="{D7C3FE04-E715-46F6-B07D-5A234E157AC3}" type="slidenum">
              <a:rPr lang="en-US" altLang="en-US" smtClean="0"/>
              <a:pPr>
                <a:defRPr/>
              </a:pPr>
              <a:t>92</a:t>
            </a:fld>
            <a:endParaRPr lang="en-US" altLang="en-US" dirty="0"/>
          </a:p>
        </p:txBody>
      </p:sp>
    </p:spTree>
    <p:custDataLst>
      <p:tags r:id="rId1"/>
    </p:custDataLst>
    <p:extLst>
      <p:ext uri="{BB962C8B-B14F-4D97-AF65-F5344CB8AC3E}">
        <p14:creationId xmlns:p14="http://schemas.microsoft.com/office/powerpoint/2010/main" val="11398072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420825F-5C42-48D3-A877-D87BA0EF2347}"/>
              </a:ext>
            </a:extLst>
          </p:cNvPr>
          <p:cNvSpPr>
            <a:spLocks noGrp="1"/>
          </p:cNvSpPr>
          <p:nvPr>
            <p:ph type="title"/>
          </p:nvPr>
        </p:nvSpPr>
        <p:spPr>
          <a:xfrm>
            <a:off x="2351235" y="2998113"/>
            <a:ext cx="4441530" cy="1362872"/>
          </a:xfrm>
        </p:spPr>
        <p:txBody>
          <a:bodyPr/>
          <a:lstStyle/>
          <a:p>
            <a:pPr algn="ctr"/>
            <a:r>
              <a:rPr lang="en-US" altLang="en-US" sz="5400" dirty="0">
                <a:ea typeface="Calibri" panose="020F0502020204030204" pitchFamily="34" charset="0"/>
                <a:cs typeface="Calibri" panose="020F0502020204030204" pitchFamily="34" charset="0"/>
              </a:rPr>
              <a:t>Thank you!</a:t>
            </a:r>
          </a:p>
        </p:txBody>
      </p:sp>
      <p:sp>
        <p:nvSpPr>
          <p:cNvPr id="2" name="Slide Number Placeholder 1">
            <a:extLst>
              <a:ext uri="{FF2B5EF4-FFF2-40B4-BE49-F238E27FC236}">
                <a16:creationId xmlns:a16="http://schemas.microsoft.com/office/drawing/2014/main" id="{AE409231-7C77-37F1-0DB1-CB47F517E051}"/>
              </a:ext>
            </a:extLst>
          </p:cNvPr>
          <p:cNvSpPr>
            <a:spLocks noGrp="1"/>
          </p:cNvSpPr>
          <p:nvPr>
            <p:ph type="sldNum" sz="quarter" idx="12"/>
          </p:nvPr>
        </p:nvSpPr>
        <p:spPr/>
        <p:txBody>
          <a:bodyPr/>
          <a:lstStyle/>
          <a:p>
            <a:pPr>
              <a:defRPr/>
            </a:pPr>
            <a:fld id="{EAADC162-776C-4996-B2F6-7720B30F3999}" type="slidenum">
              <a:rPr lang="en-US" altLang="en-US" smtClean="0"/>
              <a:pPr>
                <a:defRPr/>
              </a:pPr>
              <a:t>93</a:t>
            </a:fld>
            <a:endParaRPr lang="en-US" altLang="en-US" dirty="0"/>
          </a:p>
        </p:txBody>
      </p:sp>
    </p:spTree>
    <p:custDataLst>
      <p:tags r:id="rId1"/>
    </p:custDataLst>
    <p:extLst>
      <p:ext uri="{BB962C8B-B14F-4D97-AF65-F5344CB8AC3E}">
        <p14:creationId xmlns:p14="http://schemas.microsoft.com/office/powerpoint/2010/main" val="24716168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8ycfI16S"/>
  <p:tag name="ARTICULATE_SLIDE_COUNT" val="9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Maximus">
      <a:dk1>
        <a:srgbClr val="545487"/>
      </a:dk1>
      <a:lt1>
        <a:srgbClr val="FFFFFF"/>
      </a:lt1>
      <a:dk2>
        <a:srgbClr val="7676B8"/>
      </a:dk2>
      <a:lt2>
        <a:srgbClr val="E7E6E6"/>
      </a:lt2>
      <a:accent1>
        <a:srgbClr val="4E7B2F"/>
      </a:accent1>
      <a:accent2>
        <a:srgbClr val="CA5C28"/>
      </a:accent2>
      <a:accent3>
        <a:srgbClr val="205793"/>
      </a:accent3>
      <a:accent4>
        <a:srgbClr val="8A7424"/>
      </a:accent4>
      <a:accent5>
        <a:srgbClr val="692F53"/>
      </a:accent5>
      <a:accent6>
        <a:srgbClr val="9CC387"/>
      </a:accent6>
      <a:hlink>
        <a:srgbClr val="7676B8"/>
      </a:hlink>
      <a:folHlink>
        <a:srgbClr val="DDDDE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8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3">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3" id="{8AB0A172-141B-4C06-941D-4D716FD60812}" vid="{D6909EBD-985C-4410-89FD-3CCC4B78829D}"/>
    </a:ext>
  </a:extLst>
</a:theme>
</file>

<file path=ppt/theme/theme4.xml><?xml version="1.0" encoding="utf-8"?>
<a:theme xmlns:a="http://schemas.openxmlformats.org/drawingml/2006/main" name="2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P Theme Templat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 Theme Template" id="{580158CB-1864-43DD-B78B-3ACB16AF4676}" vid="{EDA5F751-A840-4988-A181-7EE7B7F81CB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8FBFD78F50B6459D1C2958213ED059" ma:contentTypeVersion="17" ma:contentTypeDescription="Create a new document." ma:contentTypeScope="" ma:versionID="b4e5b850ebbc2e65b8dc7ef6ee04ba74">
  <xsd:schema xmlns:xsd="http://www.w3.org/2001/XMLSchema" xmlns:xs="http://www.w3.org/2001/XMLSchema" xmlns:p="http://schemas.microsoft.com/office/2006/metadata/properties" xmlns:ns2="28c0648a-7455-4e4b-a69d-b121dbb4880f" xmlns:ns3="fd84a899-ec7c-492f-8917-b6025f273efc" targetNamespace="http://schemas.microsoft.com/office/2006/metadata/properties" ma:root="true" ma:fieldsID="d72bb38ba608213845b462433170c00c" ns2:_="" ns3:_="">
    <xsd:import namespace="28c0648a-7455-4e4b-a69d-b121dbb4880f"/>
    <xsd:import namespace="fd84a899-ec7c-492f-8917-b6025f273e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c0648a-7455-4e4b-a69d-b121dbb488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b386eb3-6178-4592-8f27-5d6630324ef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84a899-ec7c-492f-8917-b6025f273ef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9613caf-3c0f-4faa-8b02-6c00288c62b4}" ma:internalName="TaxCatchAll" ma:showField="CatchAllData" ma:web="fd84a899-ec7c-492f-8917-b6025f273e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8c0648a-7455-4e4b-a69d-b121dbb4880f">
      <Terms xmlns="http://schemas.microsoft.com/office/infopath/2007/PartnerControls"/>
    </lcf76f155ced4ddcb4097134ff3c332f>
    <TaxCatchAll xmlns="fd84a899-ec7c-492f-8917-b6025f273ef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717899-550B-4177-AE90-09F41F652914}">
  <ds:schemaRefs>
    <ds:schemaRef ds:uri="28c0648a-7455-4e4b-a69d-b121dbb4880f"/>
    <ds:schemaRef ds:uri="fd84a899-ec7c-492f-8917-b6025f273e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66190DC-0FE2-4943-ABDB-09B274B007EF}">
  <ds:schemaRefs>
    <ds:schemaRef ds:uri="28c0648a-7455-4e4b-a69d-b121dbb4880f"/>
    <ds:schemaRef ds:uri="http://purl.org/dc/elements/1.1/"/>
    <ds:schemaRef ds:uri="http://schemas.microsoft.com/office/2006/metadata/properties"/>
    <ds:schemaRef ds:uri="fd84a899-ec7c-492f-8917-b6025f273efc"/>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DB3EE419-5810-4749-B492-5BDE3DCAF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5982</TotalTime>
  <Words>7491</Words>
  <Application>Microsoft Office PowerPoint</Application>
  <PresentationFormat>On-screen Show (4:3)</PresentationFormat>
  <Paragraphs>838</Paragraphs>
  <Slides>93</Slides>
  <Notes>35</Notes>
  <HiddenSlides>0</HiddenSlides>
  <MMClips>0</MMClips>
  <ScaleCrop>false</ScaleCrop>
  <HeadingPairs>
    <vt:vector size="10"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93</vt:i4>
      </vt:variant>
      <vt:variant>
        <vt:lpstr>Custom Shows</vt:lpstr>
      </vt:variant>
      <vt:variant>
        <vt:i4>1</vt:i4>
      </vt:variant>
    </vt:vector>
  </HeadingPairs>
  <TitlesOfParts>
    <vt:vector size="111" baseType="lpstr">
      <vt:lpstr>MS PGothic</vt:lpstr>
      <vt:lpstr>Aptos</vt:lpstr>
      <vt:lpstr>Arial</vt:lpstr>
      <vt:lpstr>Arial,Sans-Serif</vt:lpstr>
      <vt:lpstr>Calibri</vt:lpstr>
      <vt:lpstr>Calibri,Sans-Serif</vt:lpstr>
      <vt:lpstr>Corbel</vt:lpstr>
      <vt:lpstr>Symbol</vt:lpstr>
      <vt:lpstr>Veranda</vt:lpstr>
      <vt:lpstr>Verdana</vt:lpstr>
      <vt:lpstr>Wingdings</vt:lpstr>
      <vt:lpstr>1_Office Theme</vt:lpstr>
      <vt:lpstr>3_Office Theme</vt:lpstr>
      <vt:lpstr>Theme3</vt:lpstr>
      <vt:lpstr>2_Office Theme</vt:lpstr>
      <vt:lpstr>PP Theme Template</vt:lpstr>
      <vt:lpstr>think-cell Slide</vt:lpstr>
      <vt:lpstr>MassHealth Training Forum Provider Updates                 </vt:lpstr>
      <vt:lpstr>Agenda</vt:lpstr>
      <vt:lpstr>Reinstatement of Primary Care Clinician Plan / Primary Care ACO Referral Requirements  Presented by – Nestor Rivera, Sr. Provider Relations Specialist, Business Support Services  </vt:lpstr>
      <vt:lpstr>Overview</vt:lpstr>
      <vt:lpstr>PCC Plan –  Referrals for Services</vt:lpstr>
      <vt:lpstr>Primary Care ACO –  Referrals for Services</vt:lpstr>
      <vt:lpstr>Payment for Services Requiring a Referral</vt:lpstr>
      <vt:lpstr>Referring Provider Requirements </vt:lpstr>
      <vt:lpstr>Urgent Care Services</vt:lpstr>
      <vt:lpstr>Primary Care Provider Role </vt:lpstr>
      <vt:lpstr>Office Hours – Primary Care Referral Reinstatement</vt:lpstr>
      <vt:lpstr>Office Hours – Primary Care Referral Reinstatement (continued)</vt:lpstr>
      <vt:lpstr>Ordering Referring and Prescribing (ORP) Requirements Update  Presented by – Nestor Rivera, Sr. Provider Relations Specialist, Business Support Services</vt:lpstr>
      <vt:lpstr>Ordering and Referring (O&amp;R) Background</vt:lpstr>
      <vt:lpstr>Ordering and Referring (O&amp;R) Background (continued)</vt:lpstr>
      <vt:lpstr>O&amp;R Billing Requirements</vt:lpstr>
      <vt:lpstr>Implementation of ORP Billing Requirements – Referring Providers</vt:lpstr>
      <vt:lpstr>Referring Provider ORP Edits Non-LTSS (slide 1 of 3)</vt:lpstr>
      <vt:lpstr>Referring Provider ORP Edits Non-LTSS (slide 2 of 3)</vt:lpstr>
      <vt:lpstr>Referring Provider ORP Edits Non-LTSS (slide 3 of 3)</vt:lpstr>
      <vt:lpstr>Referring Provider ORP Edits LTSS</vt:lpstr>
      <vt:lpstr>Advancing Interoperability  and Improving Prior Authorization Processes  Presented by – Michelle Croy, Sr. Provider Relations Specialist, Business Support Services</vt:lpstr>
      <vt:lpstr> CMS Interoperability (slide 1 of 3) </vt:lpstr>
      <vt:lpstr> CMS Interoperability (slide 2 of 3) </vt:lpstr>
      <vt:lpstr>CMS Interoperability (slide 3 of 3)</vt:lpstr>
      <vt:lpstr> MassHealth CMS Interoperability  Preparations   </vt:lpstr>
      <vt:lpstr>Standardized Encounter Data Program (SENDPro)  Presented by - Augustus Matekole, Data Quality Manager - Strategy &amp; Partnerships, MassHealth Data Integrity Team</vt:lpstr>
      <vt:lpstr>SENDPro Background – Current State</vt:lpstr>
      <vt:lpstr>SENDPro Background – Preparing for Future State</vt:lpstr>
      <vt:lpstr>Advantages of SENDPro</vt:lpstr>
      <vt:lpstr>How Does SENDPro Impact You</vt:lpstr>
      <vt:lpstr>Additional Information &amp; Resources</vt:lpstr>
      <vt:lpstr>Long-Term Services and Supports   Lindsey Klauka, Associate Director of PERT, Optum </vt:lpstr>
      <vt:lpstr>LTSS Provider Communications (slide 1 of 2)</vt:lpstr>
      <vt:lpstr>LTSS Provider Communications (slide 2 of 2)</vt:lpstr>
      <vt:lpstr>LTSS Provider Trainings and Quality Forums</vt:lpstr>
      <vt:lpstr>LTSS Application &amp; Revalidation Provider Support</vt:lpstr>
      <vt:lpstr>Independent Nurse Application</vt:lpstr>
      <vt:lpstr>Independent Nurse Application (continued)</vt:lpstr>
      <vt:lpstr>Revalidations for Group Practices &amp; Independent Therapist</vt:lpstr>
      <vt:lpstr>Fiscal Soundness </vt:lpstr>
      <vt:lpstr>POSC Functionality Updates  Michael Gilleran, Sr. Provider Relations Specialist, MassHealth Business Support Service</vt:lpstr>
      <vt:lpstr>Upcoming Updates – September 2025</vt:lpstr>
      <vt:lpstr>POSC Home Page Refresh  Michael Gilleran, Sr. Provider Relations Specialist, MassHealth Business Support Services </vt:lpstr>
      <vt:lpstr>POSC Home Page Modernization</vt:lpstr>
      <vt:lpstr>POSC Home Page Modernization: Pre-Login Page (continued)</vt:lpstr>
      <vt:lpstr>POSC Home Page Modernization: Post Login Page</vt:lpstr>
      <vt:lpstr>POSC Home Page Modernization: Unauthorized Access Page</vt:lpstr>
      <vt:lpstr>Robotics Processing Automation (RPA) Annual Validation  Michael Gilleran, Sr. Provider Relations Specialist, MassHealth Business Support Services </vt:lpstr>
      <vt:lpstr>Reminder: MassHealth Robotics  Processing  Automation (RPA)</vt:lpstr>
      <vt:lpstr>RPA Policy Enforcement</vt:lpstr>
      <vt:lpstr>MassHealth Robotics Processing  Automation (RPA) Annual Validation</vt:lpstr>
      <vt:lpstr>Self-Service Resources on Mass.gov/MassHealth   Presented by – Nestor Rivera, Sr. Provider Relations Specialist, Business Support Services</vt:lpstr>
      <vt:lpstr>Self-Service Overview</vt:lpstr>
      <vt:lpstr>Self-Service Options for MassHealth Providers</vt:lpstr>
      <vt:lpstr>Provider File Updates –  Secure Document Upload &amp; Online Requests</vt:lpstr>
      <vt:lpstr>Provider File Integrity</vt:lpstr>
      <vt:lpstr>Provider File Updates</vt:lpstr>
      <vt:lpstr>Request Provider File Update</vt:lpstr>
      <vt:lpstr>Searching for Providers</vt:lpstr>
      <vt:lpstr>Search Results</vt:lpstr>
      <vt:lpstr>File Update Options</vt:lpstr>
      <vt:lpstr>Affiliations/Links</vt:lpstr>
      <vt:lpstr>Affiliations/Links: Searching for Entity</vt:lpstr>
      <vt:lpstr>Affiliations/Links: Service Location(s) &amp; Date(s)</vt:lpstr>
      <vt:lpstr>Affiliations/Links: Submitting the Request</vt:lpstr>
      <vt:lpstr>Address Changes</vt:lpstr>
      <vt:lpstr>Address Change: Address Type(s) </vt:lpstr>
      <vt:lpstr>Address Change: Details </vt:lpstr>
      <vt:lpstr>Address Change: Submitting the Request</vt:lpstr>
      <vt:lpstr>Secure Document Upload (slide 1 of 3)</vt:lpstr>
      <vt:lpstr>Secure Document Upload (slide 2 of 3)</vt:lpstr>
      <vt:lpstr>Secure Document Upload (slide 3 of 3) </vt:lpstr>
      <vt:lpstr>Secure Document Upload – Submitting the Request</vt:lpstr>
      <vt:lpstr>Post Submission </vt:lpstr>
      <vt:lpstr>Provider Change PDF</vt:lpstr>
      <vt:lpstr>Payment Error Rate Measurement (PERM) RY 2026  Presented by – Michelle Croy, Sr. Provider Relations Specialist, Business Support Services  </vt:lpstr>
      <vt:lpstr>PERM RY 2026</vt:lpstr>
      <vt:lpstr>PERM RY 2026 Provider Responsibilities</vt:lpstr>
      <vt:lpstr>PERM RY 2026 Provider Documentation Errors</vt:lpstr>
      <vt:lpstr>PERM RY 2026 Resources</vt:lpstr>
      <vt:lpstr>MassHealth Updates   Michelle Croy – Sr. Provider Relations Specialist, MassHealth Business Support Services</vt:lpstr>
      <vt:lpstr>Claim Denial Edit 1010  Michelle Croy – Sr. Provider Relations Specialist, MassHealth Business Support Services</vt:lpstr>
      <vt:lpstr>1010 – Rendering Provider Must Be Enrolled In Group Practice (slide 1 of 3)</vt:lpstr>
      <vt:lpstr>1010 – Rendering Provider Must Be Enrolled In Group Practice (slide 2 of 3)</vt:lpstr>
      <vt:lpstr>1010 – Rendering Provider Must Be Enrolled In Group Practice (slide 3 of 3)</vt:lpstr>
      <vt:lpstr>MassHealth Customer Service Call Updates   Michelle Croy – Sr. Provider Relations Specialist, MassHealth Business Support Services</vt:lpstr>
      <vt:lpstr>MassHealth Customer Service Calls</vt:lpstr>
      <vt:lpstr>Provider Education LMS </vt:lpstr>
      <vt:lpstr>All Provider Bulletins</vt:lpstr>
      <vt:lpstr>Resources</vt:lpstr>
      <vt:lpstr>Trainings </vt:lpstr>
      <vt:lpstr>Thank you!</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MassHealth Provider Services Updates July 2025</dc:title>
  <dc:creator>MassHealth Provider Services</dc:creator>
  <cp:lastModifiedBy>Raymond, Deborah</cp:lastModifiedBy>
  <cp:revision>32</cp:revision>
  <dcterms:created xsi:type="dcterms:W3CDTF">2021-04-02T12:43:44Z</dcterms:created>
  <dcterms:modified xsi:type="dcterms:W3CDTF">2026-04-03T17:13:02Z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9A495659-445B-452B-A600-0F060C64B526</vt:lpwstr>
  </property>
  <property fmtid="{D5CDD505-2E9C-101B-9397-08002B2CF9AE}" pid="3" name="ArticulatePath">
    <vt:lpwstr>Presentation1</vt:lpwstr>
  </property>
  <property fmtid="{D5CDD505-2E9C-101B-9397-08002B2CF9AE}" pid="4" name="ContentTypeId">
    <vt:lpwstr>0x010100038FBFD78F50B6459D1C2958213ED059</vt:lpwstr>
  </property>
  <property fmtid="{D5CDD505-2E9C-101B-9397-08002B2CF9AE}" pid="5" name="MediaServiceImageTags">
    <vt:lpwstr/>
  </property>
</Properties>
</file>