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6" r:id="rId1"/>
  </p:sldMasterIdLst>
  <p:notesMasterIdLst>
    <p:notesMasterId r:id="rId44"/>
  </p:notesMasterIdLst>
  <p:handoutMasterIdLst>
    <p:handoutMasterId r:id="rId45"/>
  </p:handoutMasterIdLst>
  <p:sldIdLst>
    <p:sldId id="941" r:id="rId2"/>
    <p:sldId id="942" r:id="rId3"/>
    <p:sldId id="947" r:id="rId4"/>
    <p:sldId id="943" r:id="rId5"/>
    <p:sldId id="2147469052" r:id="rId6"/>
    <p:sldId id="4494" r:id="rId7"/>
    <p:sldId id="2147469057" r:id="rId8"/>
    <p:sldId id="2147469058" r:id="rId9"/>
    <p:sldId id="2147469059" r:id="rId10"/>
    <p:sldId id="2201" r:id="rId11"/>
    <p:sldId id="2147469134" r:id="rId12"/>
    <p:sldId id="2147469133" r:id="rId13"/>
    <p:sldId id="2239" r:id="rId14"/>
    <p:sldId id="760" r:id="rId15"/>
    <p:sldId id="436" r:id="rId16"/>
    <p:sldId id="2147469060" r:id="rId17"/>
    <p:sldId id="2147469061" r:id="rId18"/>
    <p:sldId id="2147469062" r:id="rId19"/>
    <p:sldId id="2147469063" r:id="rId20"/>
    <p:sldId id="2147469056" r:id="rId21"/>
    <p:sldId id="2171" r:id="rId22"/>
    <p:sldId id="4495" r:id="rId23"/>
    <p:sldId id="2147469054" r:id="rId24"/>
    <p:sldId id="2147469055" r:id="rId25"/>
    <p:sldId id="2147469127" r:id="rId26"/>
    <p:sldId id="4499" r:id="rId27"/>
    <p:sldId id="4500" r:id="rId28"/>
    <p:sldId id="2147469050" r:id="rId29"/>
    <p:sldId id="2147469047" r:id="rId30"/>
    <p:sldId id="4501" r:id="rId31"/>
    <p:sldId id="2147469048" r:id="rId32"/>
    <p:sldId id="4498" r:id="rId33"/>
    <p:sldId id="2147469132" r:id="rId34"/>
    <p:sldId id="259" r:id="rId35"/>
    <p:sldId id="2147309409" r:id="rId36"/>
    <p:sldId id="2145707530" r:id="rId37"/>
    <p:sldId id="2147469128" r:id="rId38"/>
    <p:sldId id="2147469076" r:id="rId39"/>
    <p:sldId id="2147469130" r:id="rId40"/>
    <p:sldId id="2147469131" r:id="rId41"/>
    <p:sldId id="2224" r:id="rId42"/>
    <p:sldId id="2147469075" r:id="rId43"/>
  </p:sldIdLst>
  <p:sldSz cx="9144000" cy="6858000" type="screen4x3"/>
  <p:notesSz cx="7315200" cy="9601200"/>
  <p:custDataLst>
    <p:tags r:id="rId46"/>
  </p:custDataLst>
  <p:defaultTextStyle>
    <a:defPPr>
      <a:defRPr lang="en-US"/>
    </a:defPPr>
    <a:lvl1pPr algn="l" rtl="0" fontAlgn="base">
      <a:spcBef>
        <a:spcPct val="0"/>
      </a:spcBef>
      <a:spcAft>
        <a:spcPct val="0"/>
      </a:spcAft>
      <a:defRPr sz="2400" b="1" kern="1200">
        <a:solidFill>
          <a:schemeClr val="accent2"/>
        </a:solidFill>
        <a:latin typeface="Arial" charset="0"/>
        <a:ea typeface="MS PGothic" pitchFamily="34" charset="-128"/>
        <a:cs typeface="Arial" charset="0"/>
      </a:defRPr>
    </a:lvl1pPr>
    <a:lvl2pPr marL="457200" algn="l" rtl="0" fontAlgn="base">
      <a:spcBef>
        <a:spcPct val="0"/>
      </a:spcBef>
      <a:spcAft>
        <a:spcPct val="0"/>
      </a:spcAft>
      <a:defRPr sz="2400" b="1" kern="1200">
        <a:solidFill>
          <a:schemeClr val="accent2"/>
        </a:solidFill>
        <a:latin typeface="Arial" charset="0"/>
        <a:ea typeface="MS PGothic" pitchFamily="34" charset="-128"/>
        <a:cs typeface="Arial" charset="0"/>
      </a:defRPr>
    </a:lvl2pPr>
    <a:lvl3pPr marL="914400" algn="l" rtl="0" fontAlgn="base">
      <a:spcBef>
        <a:spcPct val="0"/>
      </a:spcBef>
      <a:spcAft>
        <a:spcPct val="0"/>
      </a:spcAft>
      <a:defRPr sz="2400" b="1" kern="1200">
        <a:solidFill>
          <a:schemeClr val="accent2"/>
        </a:solidFill>
        <a:latin typeface="Arial" charset="0"/>
        <a:ea typeface="MS PGothic" pitchFamily="34" charset="-128"/>
        <a:cs typeface="Arial" charset="0"/>
      </a:defRPr>
    </a:lvl3pPr>
    <a:lvl4pPr marL="1371600" algn="l" rtl="0" fontAlgn="base">
      <a:spcBef>
        <a:spcPct val="0"/>
      </a:spcBef>
      <a:spcAft>
        <a:spcPct val="0"/>
      </a:spcAft>
      <a:defRPr sz="2400" b="1" kern="1200">
        <a:solidFill>
          <a:schemeClr val="accent2"/>
        </a:solidFill>
        <a:latin typeface="Arial" charset="0"/>
        <a:ea typeface="MS PGothic" pitchFamily="34" charset="-128"/>
        <a:cs typeface="Arial" charset="0"/>
      </a:defRPr>
    </a:lvl4pPr>
    <a:lvl5pPr marL="1828800" algn="l" rtl="0" fontAlgn="base">
      <a:spcBef>
        <a:spcPct val="0"/>
      </a:spcBef>
      <a:spcAft>
        <a:spcPct val="0"/>
      </a:spcAft>
      <a:defRPr sz="2400" b="1" kern="1200">
        <a:solidFill>
          <a:schemeClr val="accent2"/>
        </a:solidFill>
        <a:latin typeface="Arial" charset="0"/>
        <a:ea typeface="MS PGothic" pitchFamily="34" charset="-128"/>
        <a:cs typeface="Arial" charset="0"/>
      </a:defRPr>
    </a:lvl5pPr>
    <a:lvl6pPr marL="2286000" algn="l" defTabSz="914400" rtl="0" eaLnBrk="1" latinLnBrk="0" hangingPunct="1">
      <a:defRPr sz="2400" b="1" kern="1200">
        <a:solidFill>
          <a:schemeClr val="accent2"/>
        </a:solidFill>
        <a:latin typeface="Arial" charset="0"/>
        <a:ea typeface="MS PGothic" pitchFamily="34" charset="-128"/>
        <a:cs typeface="Arial" charset="0"/>
      </a:defRPr>
    </a:lvl6pPr>
    <a:lvl7pPr marL="2743200" algn="l" defTabSz="914400" rtl="0" eaLnBrk="1" latinLnBrk="0" hangingPunct="1">
      <a:defRPr sz="2400" b="1" kern="1200">
        <a:solidFill>
          <a:schemeClr val="accent2"/>
        </a:solidFill>
        <a:latin typeface="Arial" charset="0"/>
        <a:ea typeface="MS PGothic" pitchFamily="34" charset="-128"/>
        <a:cs typeface="Arial" charset="0"/>
      </a:defRPr>
    </a:lvl7pPr>
    <a:lvl8pPr marL="3200400" algn="l" defTabSz="914400" rtl="0" eaLnBrk="1" latinLnBrk="0" hangingPunct="1">
      <a:defRPr sz="2400" b="1" kern="1200">
        <a:solidFill>
          <a:schemeClr val="accent2"/>
        </a:solidFill>
        <a:latin typeface="Arial" charset="0"/>
        <a:ea typeface="MS PGothic" pitchFamily="34" charset="-128"/>
        <a:cs typeface="Arial" charset="0"/>
      </a:defRPr>
    </a:lvl8pPr>
    <a:lvl9pPr marL="3657600" algn="l" defTabSz="914400" rtl="0" eaLnBrk="1" latinLnBrk="0" hangingPunct="1">
      <a:defRPr sz="2400" b="1" kern="1200">
        <a:solidFill>
          <a:schemeClr val="accent2"/>
        </a:solidFill>
        <a:latin typeface="Arial" charset="0"/>
        <a:ea typeface="MS PGothic" pitchFamily="34" charset="-128"/>
        <a:cs typeface="Arial" charset="0"/>
      </a:defRPr>
    </a:lvl9pPr>
  </p:defaultTextStyle>
  <p:extLst>
    <p:ext uri="{521415D9-36F7-43E2-AB2F-B90AF26B5E84}">
      <p14:sectionLst xmlns:p14="http://schemas.microsoft.com/office/powerpoint/2010/main">
        <p14:section name="MassHealth" id="{CD5CB4CF-6934-409D-8C89-4AF85719893E}">
          <p14:sldIdLst>
            <p14:sldId id="941"/>
            <p14:sldId id="942"/>
          </p14:sldIdLst>
        </p14:section>
        <p14:section name="MH Renewal" id="{DFD24913-2CC6-4BF0-BD65-7F2E998D001B}">
          <p14:sldIdLst>
            <p14:sldId id="947"/>
            <p14:sldId id="943"/>
            <p14:sldId id="2147469052"/>
          </p14:sldIdLst>
        </p14:section>
        <p14:section name="MH Premium Rate" id="{61754A06-F074-485C-8F54-2816A1916A6E}">
          <p14:sldIdLst>
            <p14:sldId id="4494"/>
            <p14:sldId id="2147469057"/>
            <p14:sldId id="2147469058"/>
            <p14:sldId id="2147469059"/>
          </p14:sldIdLst>
        </p14:section>
        <p14:section name="End of YR Tax Filing" id="{0083BC0D-6C6E-4973-9620-EE29BB99F59F}">
          <p14:sldIdLst>
            <p14:sldId id="2201"/>
            <p14:sldId id="2147469134"/>
            <p14:sldId id="2147469133"/>
            <p14:sldId id="2239"/>
            <p14:sldId id="760"/>
            <p14:sldId id="436"/>
          </p14:sldIdLst>
        </p14:section>
        <p14:section name="MSP Update" id="{299BB69B-F934-4D8C-BF67-4E93855CDE14}">
          <p14:sldIdLst>
            <p14:sldId id="2147469060"/>
            <p14:sldId id="2147469061"/>
            <p14:sldId id="2147469062"/>
            <p14:sldId id="2147469063"/>
          </p14:sldIdLst>
        </p14:section>
        <p14:section name="COLA" id="{82E9B066-7A3B-495E-9CA5-99BD6CC4E816}">
          <p14:sldIdLst>
            <p14:sldId id="2147469056"/>
            <p14:sldId id="2171"/>
          </p14:sldIdLst>
        </p14:section>
        <p14:section name="API" id="{361DEB20-B835-44B5-8C3B-C8693AE0D629}">
          <p14:sldIdLst>
            <p14:sldId id="4495"/>
            <p14:sldId id="2147469054"/>
            <p14:sldId id="2147469055"/>
            <p14:sldId id="2147469127"/>
          </p14:sldIdLst>
        </p14:section>
        <p14:section name="MAP" id="{484BCF51-F421-478D-BF36-C3795ACEB030}">
          <p14:sldIdLst>
            <p14:sldId id="4499"/>
            <p14:sldId id="4500"/>
            <p14:sldId id="2147469050"/>
            <p14:sldId id="2147469047"/>
            <p14:sldId id="4501"/>
            <p14:sldId id="2147469048"/>
          </p14:sldIdLst>
        </p14:section>
        <p14:section name="EVS" id="{94D04BEB-079E-4AF2-823E-9DD94C50BB57}">
          <p14:sldIdLst>
            <p14:sldId id="4498"/>
            <p14:sldId id="2147469132"/>
            <p14:sldId id="259"/>
            <p14:sldId id="2147309409"/>
            <p14:sldId id="2145707530"/>
            <p14:sldId id="2147469128"/>
            <p14:sldId id="2147469076"/>
            <p14:sldId id="2147469130"/>
          </p14:sldIdLst>
        </p14:section>
        <p14:section name="CAC 2026 Recert" id="{717888F3-1546-470F-946F-37AD97B3A161}">
          <p14:sldIdLst>
            <p14:sldId id="2147469131"/>
            <p14:sldId id="2224"/>
            <p14:sldId id="2147469075"/>
          </p14:sldIdLst>
        </p14:section>
      </p14:sectionLst>
    </p:ext>
    <p:ext uri="{EFAFB233-063F-42B5-8137-9DF3F51BA10A}">
      <p15:sldGuideLst xmlns:p15="http://schemas.microsoft.com/office/powerpoint/2012/main">
        <p15:guide id="1" orient="horz" pos="1152">
          <p15:clr>
            <a:srgbClr val="A4A3A4"/>
          </p15:clr>
        </p15:guide>
        <p15:guide id="2" pos="336">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3E0"/>
    <a:srgbClr val="8064A2"/>
    <a:srgbClr val="EDEAF0"/>
    <a:srgbClr val="FFD5D5"/>
    <a:srgbClr val="002060"/>
    <a:srgbClr val="333399"/>
    <a:srgbClr val="000066"/>
    <a:srgbClr val="33339D"/>
    <a:srgbClr val="C495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BA3233-0216-4173-9555-26B3EE9030C4}" v="1" dt="2026-03-03T21:18:37.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20" autoAdjust="0"/>
    <p:restoredTop sz="86441" autoAdjust="0"/>
  </p:normalViewPr>
  <p:slideViewPr>
    <p:cSldViewPr snapToGrid="0">
      <p:cViewPr varScale="1">
        <p:scale>
          <a:sx n="96" d="100"/>
          <a:sy n="96" d="100"/>
        </p:scale>
        <p:origin x="1637" y="77"/>
      </p:cViewPr>
      <p:guideLst>
        <p:guide orient="horz" pos="1152"/>
        <p:guide pos="336"/>
      </p:guideLst>
    </p:cSldViewPr>
  </p:slideViewPr>
  <p:outlineViewPr>
    <p:cViewPr>
      <p:scale>
        <a:sx n="33" d="100"/>
        <a:sy n="33" d="100"/>
      </p:scale>
      <p:origin x="0" y="-9758"/>
    </p:cViewPr>
  </p:outlin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3170583" cy="480388"/>
          </a:xfrm>
          <a:prstGeom prst="rect">
            <a:avLst/>
          </a:prstGeom>
          <a:noFill/>
          <a:ln w="9525">
            <a:noFill/>
            <a:miter lim="800000"/>
            <a:headEnd/>
            <a:tailEnd/>
          </a:ln>
        </p:spPr>
        <p:txBody>
          <a:bodyPr vert="horz" wrap="square" lIns="94770" tIns="47381" rIns="94770" bIns="47381" numCol="1" anchor="t" anchorCtr="0" compatLnSpc="1">
            <a:prstTxWarp prst="textNoShape">
              <a:avLst/>
            </a:prstTxWarp>
          </a:bodyPr>
          <a:lstStyle>
            <a:lvl1pPr defTabSz="948896" eaLnBrk="0" hangingPunct="0">
              <a:lnSpc>
                <a:spcPct val="85000"/>
              </a:lnSpc>
              <a:defRPr sz="1200">
                <a:ea typeface="MS PGothic" pitchFamily="34" charset="-128"/>
              </a:defRPr>
            </a:lvl1pPr>
          </a:lstStyle>
          <a:p>
            <a:pPr>
              <a:defRPr/>
            </a:pPr>
            <a:endParaRPr lang="en-US" altLang="en-US"/>
          </a:p>
        </p:txBody>
      </p:sp>
      <p:sp>
        <p:nvSpPr>
          <p:cNvPr id="84995" name="Rectangle 3"/>
          <p:cNvSpPr>
            <a:spLocks noGrp="1" noChangeArrowheads="1"/>
          </p:cNvSpPr>
          <p:nvPr>
            <p:ph type="dt" sz="quarter" idx="1"/>
          </p:nvPr>
        </p:nvSpPr>
        <p:spPr bwMode="auto">
          <a:xfrm>
            <a:off x="4142962" y="78699"/>
            <a:ext cx="3170583" cy="480388"/>
          </a:xfrm>
          <a:prstGeom prst="rect">
            <a:avLst/>
          </a:prstGeom>
          <a:noFill/>
          <a:ln w="9525">
            <a:noFill/>
            <a:miter lim="800000"/>
            <a:headEnd/>
            <a:tailEnd/>
          </a:ln>
        </p:spPr>
        <p:txBody>
          <a:bodyPr vert="horz" wrap="square" lIns="94770" tIns="47381" rIns="94770" bIns="47381" numCol="1" anchor="t" anchorCtr="0" compatLnSpc="1">
            <a:prstTxWarp prst="textNoShape">
              <a:avLst/>
            </a:prstTxWarp>
          </a:bodyPr>
          <a:lstStyle>
            <a:lvl1pPr algn="r" defTabSz="948896" eaLnBrk="0" hangingPunct="0">
              <a:lnSpc>
                <a:spcPct val="85000"/>
              </a:lnSpc>
              <a:defRPr sz="1200">
                <a:ea typeface="MS PGothic" pitchFamily="34" charset="-128"/>
              </a:defRPr>
            </a:lvl1pPr>
          </a:lstStyle>
          <a:p>
            <a:pPr>
              <a:defRPr/>
            </a:pPr>
            <a:r>
              <a:rPr lang="en-US" altLang="en-US" sz="900" b="0">
                <a:solidFill>
                  <a:schemeClr val="tx1"/>
                </a:solidFill>
              </a:rPr>
              <a:t>MassHealth Updates</a:t>
            </a:r>
          </a:p>
        </p:txBody>
      </p:sp>
      <p:sp>
        <p:nvSpPr>
          <p:cNvPr id="84996" name="Rectangle 4"/>
          <p:cNvSpPr>
            <a:spLocks noGrp="1" noChangeArrowheads="1"/>
          </p:cNvSpPr>
          <p:nvPr>
            <p:ph type="ftr" sz="quarter" idx="2"/>
          </p:nvPr>
        </p:nvSpPr>
        <p:spPr bwMode="auto">
          <a:xfrm>
            <a:off x="0" y="9119173"/>
            <a:ext cx="3170583" cy="480388"/>
          </a:xfrm>
          <a:prstGeom prst="rect">
            <a:avLst/>
          </a:prstGeom>
          <a:noFill/>
          <a:ln w="9525">
            <a:noFill/>
            <a:miter lim="800000"/>
            <a:headEnd/>
            <a:tailEnd/>
          </a:ln>
        </p:spPr>
        <p:txBody>
          <a:bodyPr vert="horz" wrap="square" lIns="94770" tIns="47381" rIns="94770" bIns="47381" numCol="1" anchor="b" anchorCtr="0" compatLnSpc="1">
            <a:prstTxWarp prst="textNoShape">
              <a:avLst/>
            </a:prstTxWarp>
          </a:bodyPr>
          <a:lstStyle>
            <a:lvl1pPr defTabSz="948896" eaLnBrk="0" hangingPunct="0">
              <a:lnSpc>
                <a:spcPct val="85000"/>
              </a:lnSpc>
              <a:defRPr sz="1200">
                <a:ea typeface="MS PGothic" pitchFamily="34" charset="-128"/>
              </a:defRPr>
            </a:lvl1pPr>
          </a:lstStyle>
          <a:p>
            <a:pPr>
              <a:defRPr/>
            </a:pPr>
            <a:endParaRPr lang="en-US" altLang="en-US"/>
          </a:p>
        </p:txBody>
      </p:sp>
    </p:spTree>
    <p:extLst>
      <p:ext uri="{BB962C8B-B14F-4D97-AF65-F5344CB8AC3E}">
        <p14:creationId xmlns:p14="http://schemas.microsoft.com/office/powerpoint/2010/main" val="1231846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168927" cy="478748"/>
          </a:xfrm>
          <a:prstGeom prst="rect">
            <a:avLst/>
          </a:prstGeom>
          <a:noFill/>
          <a:ln w="9525">
            <a:noFill/>
            <a:miter lim="800000"/>
            <a:headEnd/>
            <a:tailEnd/>
          </a:ln>
        </p:spPr>
        <p:txBody>
          <a:bodyPr vert="horz" wrap="square" lIns="96538" tIns="48272" rIns="96538" bIns="48272" numCol="1" anchor="t" anchorCtr="0" compatLnSpc="1">
            <a:prstTxWarp prst="textNoShape">
              <a:avLst/>
            </a:prstTxWarp>
          </a:bodyPr>
          <a:lstStyle>
            <a:lvl1pPr defTabSz="966861">
              <a:defRPr sz="1200" b="0">
                <a:solidFill>
                  <a:schemeClr val="tx1"/>
                </a:solidFill>
                <a:ea typeface="MS PGothic" pitchFamily="34" charset="-128"/>
              </a:defRPr>
            </a:lvl1pPr>
          </a:lstStyle>
          <a:p>
            <a:pPr>
              <a:defRPr/>
            </a:pPr>
            <a:endParaRPr lang="en-US" altLang="en-US"/>
          </a:p>
        </p:txBody>
      </p:sp>
      <p:sp>
        <p:nvSpPr>
          <p:cNvPr id="59395" name="Rectangle 3"/>
          <p:cNvSpPr>
            <a:spLocks noGrp="1" noChangeArrowheads="1"/>
          </p:cNvSpPr>
          <p:nvPr>
            <p:ph type="dt" idx="1"/>
          </p:nvPr>
        </p:nvSpPr>
        <p:spPr bwMode="auto">
          <a:xfrm>
            <a:off x="4144617" y="0"/>
            <a:ext cx="3168927" cy="478748"/>
          </a:xfrm>
          <a:prstGeom prst="rect">
            <a:avLst/>
          </a:prstGeom>
          <a:noFill/>
          <a:ln w="9525">
            <a:noFill/>
            <a:miter lim="800000"/>
            <a:headEnd/>
            <a:tailEnd/>
          </a:ln>
        </p:spPr>
        <p:txBody>
          <a:bodyPr vert="horz" wrap="square" lIns="96538" tIns="48272" rIns="96538" bIns="48272" numCol="1" anchor="t" anchorCtr="0" compatLnSpc="1">
            <a:prstTxWarp prst="textNoShape">
              <a:avLst/>
            </a:prstTxWarp>
          </a:bodyPr>
          <a:lstStyle>
            <a:lvl1pPr algn="r" defTabSz="966861">
              <a:defRPr sz="1200" b="0">
                <a:solidFill>
                  <a:schemeClr val="tx1"/>
                </a:solidFill>
                <a:ea typeface="MS PGothic" pitchFamily="34" charset="-128"/>
              </a:defRPr>
            </a:lvl1pPr>
          </a:lstStyle>
          <a:p>
            <a:pPr>
              <a:defRPr/>
            </a:pPr>
            <a:endParaRPr lang="en-US" altLang="en-US"/>
          </a:p>
        </p:txBody>
      </p:sp>
      <p:sp>
        <p:nvSpPr>
          <p:cNvPr id="29700" name="Rectangle 4"/>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732183" y="4561226"/>
            <a:ext cx="5850835" cy="4318573"/>
          </a:xfrm>
          <a:prstGeom prst="rect">
            <a:avLst/>
          </a:prstGeom>
          <a:noFill/>
          <a:ln w="9525">
            <a:noFill/>
            <a:miter lim="800000"/>
            <a:headEnd/>
            <a:tailEnd/>
          </a:ln>
        </p:spPr>
        <p:txBody>
          <a:bodyPr vert="horz" wrap="square" lIns="96538" tIns="48272" rIns="96538" bIns="4827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9120813"/>
            <a:ext cx="3168927" cy="478748"/>
          </a:xfrm>
          <a:prstGeom prst="rect">
            <a:avLst/>
          </a:prstGeom>
          <a:noFill/>
          <a:ln w="9525">
            <a:noFill/>
            <a:miter lim="800000"/>
            <a:headEnd/>
            <a:tailEnd/>
          </a:ln>
        </p:spPr>
        <p:txBody>
          <a:bodyPr vert="horz" wrap="square" lIns="96538" tIns="48272" rIns="96538" bIns="48272" numCol="1" anchor="b" anchorCtr="0" compatLnSpc="1">
            <a:prstTxWarp prst="textNoShape">
              <a:avLst/>
            </a:prstTxWarp>
          </a:bodyPr>
          <a:lstStyle>
            <a:lvl1pPr defTabSz="966861">
              <a:defRPr sz="1200" b="0">
                <a:solidFill>
                  <a:schemeClr val="tx1"/>
                </a:solidFill>
                <a:ea typeface="MS PGothic" pitchFamily="34" charset="-128"/>
              </a:defRPr>
            </a:lvl1pPr>
          </a:lstStyle>
          <a:p>
            <a:pPr>
              <a:defRPr/>
            </a:pPr>
            <a:endParaRPr lang="en-US" altLang="en-US"/>
          </a:p>
        </p:txBody>
      </p:sp>
      <p:sp>
        <p:nvSpPr>
          <p:cNvPr id="59399" name="Rectangle 7"/>
          <p:cNvSpPr>
            <a:spLocks noGrp="1" noChangeArrowheads="1"/>
          </p:cNvSpPr>
          <p:nvPr>
            <p:ph type="sldNum" sz="quarter" idx="5"/>
          </p:nvPr>
        </p:nvSpPr>
        <p:spPr bwMode="auto">
          <a:xfrm>
            <a:off x="4144617" y="9120813"/>
            <a:ext cx="3168927" cy="478748"/>
          </a:xfrm>
          <a:prstGeom prst="rect">
            <a:avLst/>
          </a:prstGeom>
          <a:noFill/>
          <a:ln w="9525">
            <a:noFill/>
            <a:miter lim="800000"/>
            <a:headEnd/>
            <a:tailEnd/>
          </a:ln>
        </p:spPr>
        <p:txBody>
          <a:bodyPr vert="horz" wrap="square" lIns="96538" tIns="48272" rIns="96538" bIns="48272" numCol="1" anchor="b" anchorCtr="0" compatLnSpc="1">
            <a:prstTxWarp prst="textNoShape">
              <a:avLst/>
            </a:prstTxWarp>
          </a:bodyPr>
          <a:lstStyle>
            <a:lvl1pPr algn="r" defTabSz="966861">
              <a:defRPr sz="1200" b="0">
                <a:solidFill>
                  <a:schemeClr val="tx1"/>
                </a:solidFill>
                <a:ea typeface="MS PGothic" pitchFamily="34" charset="-128"/>
              </a:defRPr>
            </a:lvl1pPr>
          </a:lstStyle>
          <a:p>
            <a:pPr>
              <a:defRPr/>
            </a:pPr>
            <a:fld id="{87AE3DAA-91F2-485E-966D-965CA4860340}" type="slidenum">
              <a:rPr lang="en-US" altLang="en-US"/>
              <a:pPr>
                <a:defRPr/>
              </a:pPr>
              <a:t>‹#›</a:t>
            </a:fld>
            <a:endParaRPr lang="en-US" altLang="en-US"/>
          </a:p>
        </p:txBody>
      </p:sp>
    </p:spTree>
    <p:extLst>
      <p:ext uri="{BB962C8B-B14F-4D97-AF65-F5344CB8AC3E}">
        <p14:creationId xmlns:p14="http://schemas.microsoft.com/office/powerpoint/2010/main" val="3482885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2</a:t>
            </a:fld>
            <a:endParaRPr lang="en-US" altLang="en-US"/>
          </a:p>
        </p:txBody>
      </p:sp>
    </p:spTree>
    <p:extLst>
      <p:ext uri="{BB962C8B-B14F-4D97-AF65-F5344CB8AC3E}">
        <p14:creationId xmlns:p14="http://schemas.microsoft.com/office/powerpoint/2010/main" val="2144072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78148">
              <a:defRPr/>
            </a:pPr>
            <a:fld id="{3024E1F4-4FEF-4A75-9A5A-52FED9225D7C}" type="slidenum">
              <a:rPr lang="en-US">
                <a:solidFill>
                  <a:srgbClr val="000000"/>
                </a:solidFill>
                <a:ea typeface="+mn-ea"/>
                <a:cs typeface="+mn-cs"/>
              </a:rPr>
              <a:pPr defTabSz="978148">
                <a:defRPr/>
              </a:pPr>
              <a:t>35</a:t>
            </a:fld>
            <a:endParaRPr lang="en-US" dirty="0">
              <a:solidFill>
                <a:srgbClr val="000000"/>
              </a:solidFill>
              <a:ea typeface="+mn-ea"/>
              <a:cs typeface="+mn-cs"/>
            </a:endParaRPr>
          </a:p>
        </p:txBody>
      </p:sp>
    </p:spTree>
    <p:extLst>
      <p:ext uri="{BB962C8B-B14F-4D97-AF65-F5344CB8AC3E}">
        <p14:creationId xmlns:p14="http://schemas.microsoft.com/office/powerpoint/2010/main" val="3138965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38</a:t>
            </a:fld>
            <a:endParaRPr lang="en-US" altLang="en-US"/>
          </a:p>
        </p:txBody>
      </p:sp>
    </p:spTree>
    <p:extLst>
      <p:ext uri="{BB962C8B-B14F-4D97-AF65-F5344CB8AC3E}">
        <p14:creationId xmlns:p14="http://schemas.microsoft.com/office/powerpoint/2010/main" val="1564789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39</a:t>
            </a:fld>
            <a:endParaRPr lang="en-US" altLang="en-US"/>
          </a:p>
        </p:txBody>
      </p:sp>
    </p:spTree>
    <p:extLst>
      <p:ext uri="{BB962C8B-B14F-4D97-AF65-F5344CB8AC3E}">
        <p14:creationId xmlns:p14="http://schemas.microsoft.com/office/powerpoint/2010/main" val="1881262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F76B959-21C8-45E8-A3B9-16668007DAEF}" type="slidenum">
              <a:rPr lang="en-US" altLang="en-US" smtClean="0"/>
              <a:pPr>
                <a:defRPr/>
              </a:pPr>
              <a:t>41</a:t>
            </a:fld>
            <a:endParaRPr lang="en-US" altLang="en-US" dirty="0"/>
          </a:p>
        </p:txBody>
      </p:sp>
    </p:spTree>
    <p:extLst>
      <p:ext uri="{BB962C8B-B14F-4D97-AF65-F5344CB8AC3E}">
        <p14:creationId xmlns:p14="http://schemas.microsoft.com/office/powerpoint/2010/main" val="2842821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945AD-72B2-F3CF-1ADA-7E28678322D1}"/>
            </a:ext>
          </a:extLst>
        </p:cNvPr>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952E1F4C-7294-3A8F-AE6A-E94D17B622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F55C0FFB-B658-4012-C306-9444FEF2EA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7845" lvl="1" indent="-177845">
              <a:spcBef>
                <a:spcPts val="622"/>
              </a:spcBef>
              <a:spcAft>
                <a:spcPts val="622"/>
              </a:spcAft>
              <a:buFont typeface="Arial" panose="020B0604020202020204" pitchFamily="34" charset="0"/>
              <a:buChar char="•"/>
              <a:defRPr/>
            </a:pPr>
            <a:endParaRPr lang="en-US" dirty="0">
              <a:solidFill>
                <a:schemeClr val="bg2"/>
              </a:solidFill>
            </a:endParaRPr>
          </a:p>
        </p:txBody>
      </p:sp>
      <p:sp>
        <p:nvSpPr>
          <p:cNvPr id="110596" name="Slide Number Placeholder 3">
            <a:extLst>
              <a:ext uri="{FF2B5EF4-FFF2-40B4-BE49-F238E27FC236}">
                <a16:creationId xmlns:a16="http://schemas.microsoft.com/office/drawing/2014/main" id="{2042B04C-3C5A-338D-BF7C-D2A0A6E6B0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400">
                <a:solidFill>
                  <a:srgbClr val="000000"/>
                </a:solidFill>
                <a:latin typeface="Gill Sans"/>
                <a:ea typeface="ヒラギノ角ゴ ProN W3"/>
                <a:cs typeface="ヒラギノ角ゴ ProN W3"/>
                <a:sym typeface="Gill Sans"/>
              </a:defRPr>
            </a:lvl1pPr>
            <a:lvl2pPr marL="794100" indent="-305423">
              <a:defRPr sz="3400">
                <a:solidFill>
                  <a:srgbClr val="000000"/>
                </a:solidFill>
                <a:latin typeface="Gill Sans"/>
                <a:ea typeface="ヒラギノ角ゴ ProN W3"/>
                <a:cs typeface="ヒラギノ角ゴ ProN W3"/>
                <a:sym typeface="Gill Sans"/>
              </a:defRPr>
            </a:lvl2pPr>
            <a:lvl3pPr marL="1221693" indent="-244338">
              <a:defRPr sz="3400">
                <a:solidFill>
                  <a:srgbClr val="000000"/>
                </a:solidFill>
                <a:latin typeface="Gill Sans"/>
                <a:ea typeface="ヒラギノ角ゴ ProN W3"/>
                <a:cs typeface="ヒラギノ角ゴ ProN W3"/>
                <a:sym typeface="Gill Sans"/>
              </a:defRPr>
            </a:lvl3pPr>
            <a:lvl4pPr marL="1710369" indent="-244338">
              <a:defRPr sz="3400">
                <a:solidFill>
                  <a:srgbClr val="000000"/>
                </a:solidFill>
                <a:latin typeface="Gill Sans"/>
                <a:ea typeface="ヒラギノ角ゴ ProN W3"/>
                <a:cs typeface="ヒラギノ角ゴ ProN W3"/>
                <a:sym typeface="Gill Sans"/>
              </a:defRPr>
            </a:lvl4pPr>
            <a:lvl5pPr marL="2199046" indent="-244338">
              <a:defRPr sz="3400">
                <a:solidFill>
                  <a:srgbClr val="000000"/>
                </a:solidFill>
                <a:latin typeface="Gill Sans"/>
                <a:ea typeface="ヒラギノ角ゴ ProN W3"/>
                <a:cs typeface="ヒラギノ角ゴ ProN W3"/>
                <a:sym typeface="Gill Sans"/>
              </a:defRPr>
            </a:lvl5pPr>
            <a:lvl6pPr marL="2687724" indent="-244338" eaLnBrk="0" fontAlgn="base" hangingPunct="0">
              <a:spcBef>
                <a:spcPct val="0"/>
              </a:spcBef>
              <a:spcAft>
                <a:spcPct val="0"/>
              </a:spcAft>
              <a:defRPr sz="3400">
                <a:solidFill>
                  <a:srgbClr val="000000"/>
                </a:solidFill>
                <a:latin typeface="Gill Sans"/>
                <a:ea typeface="ヒラギノ角ゴ ProN W3"/>
                <a:cs typeface="ヒラギノ角ゴ ProN W3"/>
                <a:sym typeface="Gill Sans"/>
              </a:defRPr>
            </a:lvl6pPr>
            <a:lvl7pPr marL="3176400" indent="-244338" eaLnBrk="0" fontAlgn="base" hangingPunct="0">
              <a:spcBef>
                <a:spcPct val="0"/>
              </a:spcBef>
              <a:spcAft>
                <a:spcPct val="0"/>
              </a:spcAft>
              <a:defRPr sz="3400">
                <a:solidFill>
                  <a:srgbClr val="000000"/>
                </a:solidFill>
                <a:latin typeface="Gill Sans"/>
                <a:ea typeface="ヒラギノ角ゴ ProN W3"/>
                <a:cs typeface="ヒラギノ角ゴ ProN W3"/>
                <a:sym typeface="Gill Sans"/>
              </a:defRPr>
            </a:lvl7pPr>
            <a:lvl8pPr marL="3665078" indent="-244338" eaLnBrk="0" fontAlgn="base" hangingPunct="0">
              <a:spcBef>
                <a:spcPct val="0"/>
              </a:spcBef>
              <a:spcAft>
                <a:spcPct val="0"/>
              </a:spcAft>
              <a:defRPr sz="3400">
                <a:solidFill>
                  <a:srgbClr val="000000"/>
                </a:solidFill>
                <a:latin typeface="Gill Sans"/>
                <a:ea typeface="ヒラギノ角ゴ ProN W3"/>
                <a:cs typeface="ヒラギノ角ゴ ProN W3"/>
                <a:sym typeface="Gill Sans"/>
              </a:defRPr>
            </a:lvl8pPr>
            <a:lvl9pPr marL="4153754" indent="-244338" eaLnBrk="0" fontAlgn="base" hangingPunct="0">
              <a:spcBef>
                <a:spcPct val="0"/>
              </a:spcBef>
              <a:spcAft>
                <a:spcPct val="0"/>
              </a:spcAft>
              <a:defRPr sz="3400">
                <a:solidFill>
                  <a:srgbClr val="000000"/>
                </a:solidFill>
                <a:latin typeface="Gill Sans"/>
                <a:ea typeface="ヒラギノ角ゴ ProN W3"/>
                <a:cs typeface="ヒラギノ角ゴ ProN W3"/>
                <a:sym typeface="Gill Sans"/>
              </a:defRPr>
            </a:lvl9pPr>
          </a:lstStyle>
          <a:p>
            <a:fld id="{ECE32181-24CA-4C28-9427-FA7BDAF4377E}" type="slidenum">
              <a:rPr lang="en-US" sz="1200"/>
              <a:pPr/>
              <a:t>12</a:t>
            </a:fld>
            <a:endParaRPr lang="en-US" sz="1200"/>
          </a:p>
        </p:txBody>
      </p:sp>
    </p:spTree>
    <p:extLst>
      <p:ext uri="{BB962C8B-B14F-4D97-AF65-F5344CB8AC3E}">
        <p14:creationId xmlns:p14="http://schemas.microsoft.com/office/powerpoint/2010/main" val="1047850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9092"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400">
                <a:solidFill>
                  <a:srgbClr val="000000"/>
                </a:solidFill>
                <a:latin typeface="Gill Sans"/>
                <a:ea typeface="ヒラギノ角ゴ ProN W3"/>
                <a:cs typeface="ヒラギノ角ゴ ProN W3"/>
                <a:sym typeface="Gill Sans"/>
              </a:defRPr>
            </a:lvl1pPr>
            <a:lvl2pPr marL="753376" indent="-290153">
              <a:defRPr sz="3400">
                <a:solidFill>
                  <a:srgbClr val="000000"/>
                </a:solidFill>
                <a:latin typeface="Gill Sans"/>
                <a:ea typeface="ヒラギノ角ゴ ProN W3"/>
                <a:cs typeface="ヒラギノ角ゴ ProN W3"/>
                <a:sym typeface="Gill Sans"/>
              </a:defRPr>
            </a:lvl2pPr>
            <a:lvl3pPr marL="1160608" indent="-230764">
              <a:defRPr sz="3400">
                <a:solidFill>
                  <a:srgbClr val="000000"/>
                </a:solidFill>
                <a:latin typeface="Gill Sans"/>
                <a:ea typeface="ヒラギノ角ゴ ProN W3"/>
                <a:cs typeface="ヒラギノ角ゴ ProN W3"/>
                <a:sym typeface="Gill Sans"/>
              </a:defRPr>
            </a:lvl3pPr>
            <a:lvl4pPr marL="1623833" indent="-230764">
              <a:defRPr sz="3400">
                <a:solidFill>
                  <a:srgbClr val="000000"/>
                </a:solidFill>
                <a:latin typeface="Gill Sans"/>
                <a:ea typeface="ヒラギノ角ゴ ProN W3"/>
                <a:cs typeface="ヒラギノ角ゴ ProN W3"/>
                <a:sym typeface="Gill Sans"/>
              </a:defRPr>
            </a:lvl4pPr>
            <a:lvl5pPr marL="2088755" indent="-230764">
              <a:defRPr sz="3400">
                <a:solidFill>
                  <a:srgbClr val="000000"/>
                </a:solidFill>
                <a:latin typeface="Gill Sans"/>
                <a:ea typeface="ヒラギノ角ゴ ProN W3"/>
                <a:cs typeface="ヒラギノ角ゴ ProN W3"/>
                <a:sym typeface="Gill Sans"/>
              </a:defRPr>
            </a:lvl5pPr>
            <a:lvl6pPr marL="2577432" indent="-230764" eaLnBrk="0" fontAlgn="base" hangingPunct="0">
              <a:spcBef>
                <a:spcPct val="0"/>
              </a:spcBef>
              <a:spcAft>
                <a:spcPct val="0"/>
              </a:spcAft>
              <a:defRPr sz="3400">
                <a:solidFill>
                  <a:srgbClr val="000000"/>
                </a:solidFill>
                <a:latin typeface="Gill Sans"/>
                <a:ea typeface="ヒラギノ角ゴ ProN W3"/>
                <a:cs typeface="ヒラギノ角ゴ ProN W3"/>
                <a:sym typeface="Gill Sans"/>
              </a:defRPr>
            </a:lvl6pPr>
            <a:lvl7pPr marL="3066108" indent="-230764" eaLnBrk="0" fontAlgn="base" hangingPunct="0">
              <a:spcBef>
                <a:spcPct val="0"/>
              </a:spcBef>
              <a:spcAft>
                <a:spcPct val="0"/>
              </a:spcAft>
              <a:defRPr sz="3400">
                <a:solidFill>
                  <a:srgbClr val="000000"/>
                </a:solidFill>
                <a:latin typeface="Gill Sans"/>
                <a:ea typeface="ヒラギノ角ゴ ProN W3"/>
                <a:cs typeface="ヒラギノ角ゴ ProN W3"/>
                <a:sym typeface="Gill Sans"/>
              </a:defRPr>
            </a:lvl7pPr>
            <a:lvl8pPr marL="3554786" indent="-230764" eaLnBrk="0" fontAlgn="base" hangingPunct="0">
              <a:spcBef>
                <a:spcPct val="0"/>
              </a:spcBef>
              <a:spcAft>
                <a:spcPct val="0"/>
              </a:spcAft>
              <a:defRPr sz="3400">
                <a:solidFill>
                  <a:srgbClr val="000000"/>
                </a:solidFill>
                <a:latin typeface="Gill Sans"/>
                <a:ea typeface="ヒラギノ角ゴ ProN W3"/>
                <a:cs typeface="ヒラギノ角ゴ ProN W3"/>
                <a:sym typeface="Gill Sans"/>
              </a:defRPr>
            </a:lvl8pPr>
            <a:lvl9pPr marL="4043463" indent="-230764" eaLnBrk="0" fontAlgn="base" hangingPunct="0">
              <a:spcBef>
                <a:spcPct val="0"/>
              </a:spcBef>
              <a:spcAft>
                <a:spcPct val="0"/>
              </a:spcAft>
              <a:defRPr sz="3400">
                <a:solidFill>
                  <a:srgbClr val="000000"/>
                </a:solidFill>
                <a:latin typeface="Gill Sans"/>
                <a:ea typeface="ヒラギノ角ゴ ProN W3"/>
                <a:cs typeface="ヒラギノ角ゴ ProN W3"/>
                <a:sym typeface="Gill Sans"/>
              </a:defRPr>
            </a:lvl9pPr>
          </a:lstStyle>
          <a:p>
            <a:fld id="{3EFF3CB1-C877-4814-8F93-4AA2AFA30327}" type="slidenum">
              <a:rPr lang="en-US" altLang="en-US" sz="1200"/>
              <a:pPr/>
              <a:t>14</a:t>
            </a:fld>
            <a:endParaRPr lang="en-US" altLang="en-US" sz="1200" dirty="0"/>
          </a:p>
        </p:txBody>
      </p:sp>
    </p:spTree>
    <p:extLst>
      <p:ext uri="{BB962C8B-B14F-4D97-AF65-F5344CB8AC3E}">
        <p14:creationId xmlns:p14="http://schemas.microsoft.com/office/powerpoint/2010/main" val="2820068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26C9E-9163-7E4C-8861-ABB916CE02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6A9CDB-88BF-C867-2F17-02804C3FC9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09C1CC-0139-21CE-FEFC-B9079C516E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0B148A-EDAD-2E7E-D642-8597E356D136}"/>
              </a:ext>
            </a:extLst>
          </p:cNvPr>
          <p:cNvSpPr>
            <a:spLocks noGrp="1"/>
          </p:cNvSpPr>
          <p:nvPr>
            <p:ph type="sldNum" sz="quarter" idx="5"/>
          </p:nvPr>
        </p:nvSpPr>
        <p:spPr/>
        <p:txBody>
          <a:bodyPr/>
          <a:lstStyle/>
          <a:p>
            <a:pPr>
              <a:defRPr/>
            </a:pPr>
            <a:fld id="{87AE3DAA-91F2-485E-966D-965CA4860340}" type="slidenum">
              <a:rPr lang="en-US" altLang="en-US" smtClean="0"/>
              <a:pPr>
                <a:defRPr/>
              </a:pPr>
              <a:t>16</a:t>
            </a:fld>
            <a:endParaRPr lang="en-US" altLang="en-US"/>
          </a:p>
        </p:txBody>
      </p:sp>
    </p:spTree>
    <p:extLst>
      <p:ext uri="{BB962C8B-B14F-4D97-AF65-F5344CB8AC3E}">
        <p14:creationId xmlns:p14="http://schemas.microsoft.com/office/powerpoint/2010/main" val="1810971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17</a:t>
            </a:fld>
            <a:endParaRPr lang="en-US" altLang="en-US"/>
          </a:p>
        </p:txBody>
      </p:sp>
    </p:spTree>
    <p:extLst>
      <p:ext uri="{BB962C8B-B14F-4D97-AF65-F5344CB8AC3E}">
        <p14:creationId xmlns:p14="http://schemas.microsoft.com/office/powerpoint/2010/main" val="883132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18</a:t>
            </a:fld>
            <a:endParaRPr lang="en-US" altLang="en-US"/>
          </a:p>
        </p:txBody>
      </p:sp>
    </p:spTree>
    <p:extLst>
      <p:ext uri="{BB962C8B-B14F-4D97-AF65-F5344CB8AC3E}">
        <p14:creationId xmlns:p14="http://schemas.microsoft.com/office/powerpoint/2010/main" val="4062398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endParaRPr lang="en-US" dirty="0"/>
          </a:p>
        </p:txBody>
      </p:sp>
      <p:sp>
        <p:nvSpPr>
          <p:cNvPr id="4" name="Slide Number Placeholder 3"/>
          <p:cNvSpPr>
            <a:spLocks noGrp="1"/>
          </p:cNvSpPr>
          <p:nvPr>
            <p:ph type="sldNum" sz="quarter" idx="5"/>
          </p:nvPr>
        </p:nvSpPr>
        <p:spPr/>
        <p:txBody>
          <a:bodyPr/>
          <a:lstStyle/>
          <a:p>
            <a:pPr>
              <a:defRPr/>
            </a:pPr>
            <a:fld id="{DF76B959-21C8-45E8-A3B9-16668007DAEF}" type="slidenum">
              <a:rPr lang="en-US" altLang="en-US" smtClean="0"/>
              <a:pPr>
                <a:defRPr/>
              </a:pPr>
              <a:t>21</a:t>
            </a:fld>
            <a:endParaRPr lang="en-US" altLang="en-US" dirty="0"/>
          </a:p>
        </p:txBody>
      </p:sp>
    </p:spTree>
    <p:extLst>
      <p:ext uri="{BB962C8B-B14F-4D97-AF65-F5344CB8AC3E}">
        <p14:creationId xmlns:p14="http://schemas.microsoft.com/office/powerpoint/2010/main" val="1047447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AE3DAA-91F2-485E-966D-965CA4860340}" type="slidenum">
              <a:rPr lang="en-US" altLang="en-US" smtClean="0"/>
              <a:pPr>
                <a:defRPr/>
              </a:pPr>
              <a:t>22</a:t>
            </a:fld>
            <a:endParaRPr lang="en-US" altLang="en-US"/>
          </a:p>
        </p:txBody>
      </p:sp>
    </p:spTree>
    <p:extLst>
      <p:ext uri="{BB962C8B-B14F-4D97-AF65-F5344CB8AC3E}">
        <p14:creationId xmlns:p14="http://schemas.microsoft.com/office/powerpoint/2010/main" val="2441696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F6C75A-EBDE-46EA-AAA1-546E38C2FB66}" type="slidenum">
              <a:rPr lang="en-US" smtClean="0"/>
              <a:t>34</a:t>
            </a:fld>
            <a:endParaRPr lang="en-US" dirty="0"/>
          </a:p>
        </p:txBody>
      </p:sp>
    </p:spTree>
    <p:extLst>
      <p:ext uri="{BB962C8B-B14F-4D97-AF65-F5344CB8AC3E}">
        <p14:creationId xmlns:p14="http://schemas.microsoft.com/office/powerpoint/2010/main" val="3443081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219200"/>
            <a:ext cx="7315200" cy="1927225"/>
          </a:xfrm>
        </p:spPr>
        <p:txBody>
          <a:bodyPr anchor="b" anchorCtr="0"/>
          <a:lstStyle>
            <a:lvl1pPr algn="l">
              <a:lnSpc>
                <a:spcPts val="4400"/>
              </a:lnSpc>
              <a:defRPr sz="4800" b="1">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143000" y="3429000"/>
            <a:ext cx="6934200" cy="990600"/>
          </a:xfrm>
        </p:spPr>
        <p:txBody>
          <a:bodyPr/>
          <a:lstStyle>
            <a:lvl1pPr marL="0" indent="0" algn="l">
              <a:buNone/>
              <a:defRPr b="1">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p:txBody>
          <a:bodyPr/>
          <a:lstStyle>
            <a:lvl1pPr>
              <a:defRPr>
                <a:solidFill>
                  <a:schemeClr val="accent5">
                    <a:lumMod val="60000"/>
                    <a:lumOff val="40000"/>
                  </a:schemeClr>
                </a:solidFill>
              </a:defRPr>
            </a:lvl1pPr>
          </a:lstStyle>
          <a:p>
            <a:pPr>
              <a:defRPr/>
            </a:pPr>
            <a:fld id="{1C5D7F69-5CBC-41C1-9FF0-49E009F87B01}" type="datetime1">
              <a:rPr lang="en-US" smtClean="0"/>
              <a:t>3/19/2026</a:t>
            </a:fld>
            <a:endParaRPr lang="en-US"/>
          </a:p>
        </p:txBody>
      </p:sp>
      <p:sp>
        <p:nvSpPr>
          <p:cNvPr id="9" name="Footer Placeholder 4"/>
          <p:cNvSpPr>
            <a:spLocks noGrp="1"/>
          </p:cNvSpPr>
          <p:nvPr>
            <p:ph type="ftr" sz="quarter" idx="11"/>
          </p:nvPr>
        </p:nvSpPr>
        <p:spPr/>
        <p:txBody>
          <a:bodyPr/>
          <a:lstStyle>
            <a:lvl1pPr>
              <a:defRPr>
                <a:solidFill>
                  <a:schemeClr val="accent5">
                    <a:lumMod val="60000"/>
                    <a:lumOff val="40000"/>
                  </a:schemeClr>
                </a:solidFill>
              </a:defRPr>
            </a:lvl1pPr>
          </a:lstStyle>
          <a:p>
            <a:pPr>
              <a:defRPr/>
            </a:pPr>
            <a:endParaRPr lang="en-US"/>
          </a:p>
        </p:txBody>
      </p:sp>
      <p:sp>
        <p:nvSpPr>
          <p:cNvPr id="10" name="Slide Number Placeholder 5"/>
          <p:cNvSpPr>
            <a:spLocks noGrp="1"/>
          </p:cNvSpPr>
          <p:nvPr>
            <p:ph type="sldNum" sz="quarter" idx="12"/>
          </p:nvPr>
        </p:nvSpPr>
        <p:spPr/>
        <p:txBody>
          <a:bodyPr/>
          <a:lstStyle>
            <a:lvl1pPr>
              <a:defRPr>
                <a:solidFill>
                  <a:schemeClr val="accent5">
                    <a:lumMod val="60000"/>
                    <a:lumOff val="40000"/>
                  </a:schemeClr>
                </a:solidFill>
              </a:defRPr>
            </a:lvl1pPr>
          </a:lstStyle>
          <a:p>
            <a:pPr>
              <a:defRPr/>
            </a:pPr>
            <a:fld id="{815A0231-9940-4863-B13E-2164784B5DAF}" type="slidenum">
              <a:rPr lang="en-US" altLang="en-US" smtClean="0"/>
              <a:pPr>
                <a:defRPr/>
              </a:pPr>
              <a:t>‹#›</a:t>
            </a:fld>
            <a:endParaRPr lang="en-US" altLang="en-US"/>
          </a:p>
        </p:txBody>
      </p:sp>
    </p:spTree>
    <p:extLst>
      <p:ext uri="{BB962C8B-B14F-4D97-AF65-F5344CB8AC3E}">
        <p14:creationId xmlns:p14="http://schemas.microsoft.com/office/powerpoint/2010/main" val="243829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cs typeface="Arial" panose="020B0604020202020204" pitchFamily="34" charset="0"/>
              </a:defRPr>
            </a:lvl1pPr>
            <a:lvl2pPr>
              <a:defRPr>
                <a:latin typeface="+mn-lt"/>
                <a:cs typeface="Arial" panose="020B0604020202020204" pitchFamily="34" charset="0"/>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90D62B6-517B-4311-8C8B-949944B31BC2}" type="datetime1">
              <a:rPr lang="en-US" smtClean="0"/>
              <a:t>3/19/2026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302BC5-986D-42D8-BF2F-B9D0692D83AF}" type="slidenum">
              <a:rPr lang="en-US" smtClean="0"/>
              <a:pPr>
                <a:defRPr/>
              </a:pPr>
              <a:t>‹#›</a:t>
            </a:fld>
            <a:endParaRPr lang="en-US"/>
          </a:p>
        </p:txBody>
      </p:sp>
      <p:sp>
        <p:nvSpPr>
          <p:cNvPr id="7" name="Title 1">
            <a:extLst>
              <a:ext uri="{FF2B5EF4-FFF2-40B4-BE49-F238E27FC236}">
                <a16:creationId xmlns:a16="http://schemas.microsoft.com/office/drawing/2014/main" id="{CA59ABB9-8F3F-454C-928B-7CDF9BEBC3D9}"/>
              </a:ext>
            </a:extLst>
          </p:cNvPr>
          <p:cNvSpPr>
            <a:spLocks noGrp="1"/>
          </p:cNvSpPr>
          <p:nvPr>
            <p:ph type="title"/>
          </p:nvPr>
        </p:nvSpPr>
        <p:spPr>
          <a:xfrm>
            <a:off x="457200" y="304800"/>
            <a:ext cx="6553200" cy="715963"/>
          </a:xfrm>
        </p:spPr>
        <p:txBody>
          <a:bodyPr/>
          <a:lstStyle>
            <a:lvl1pPr>
              <a:defRPr sz="3600">
                <a:latin typeface="+mj-lt"/>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7191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mj-lt"/>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1800">
                <a:latin typeface="+mn-lt"/>
                <a:cs typeface="Arial" panose="020B0604020202020204" pitchFamily="34" charset="0"/>
              </a:defRPr>
            </a:lvl1pPr>
            <a:lvl2pPr>
              <a:defRPr sz="1800">
                <a:latin typeface="+mn-lt"/>
                <a:cs typeface="Arial" panose="020B0604020202020204" pitchFamily="34" charset="0"/>
              </a:defRPr>
            </a:lvl2pPr>
            <a:lvl3pPr>
              <a:defRPr sz="18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1800">
                <a:latin typeface="+mn-lt"/>
                <a:cs typeface="Arial" panose="020B0604020202020204" pitchFamily="34" charset="0"/>
              </a:defRPr>
            </a:lvl1pPr>
            <a:lvl2pPr>
              <a:defRPr sz="1800">
                <a:latin typeface="+mn-lt"/>
                <a:cs typeface="Arial" panose="020B0604020202020204" pitchFamily="34" charset="0"/>
              </a:defRPr>
            </a:lvl2pPr>
            <a:lvl3pPr>
              <a:defRPr sz="1800">
                <a:latin typeface="+mn-lt"/>
                <a:cs typeface="Arial" panose="020B0604020202020204" pitchFamily="34" charset="0"/>
              </a:defRPr>
            </a:lvl3pPr>
            <a:lvl4pPr>
              <a:defRPr sz="1800">
                <a:latin typeface="+mn-lt"/>
                <a:cs typeface="Arial" panose="020B0604020202020204" pitchFamily="34" charset="0"/>
              </a:defRPr>
            </a:lvl4pPr>
            <a:lvl5pPr>
              <a:defRPr sz="1800">
                <a:latin typeface="+mn-lt"/>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7CFF898-B598-4731-B11B-53F3BE9AB743}" type="datetime1">
              <a:rPr lang="en-US" smtClean="0"/>
              <a:t>3/19/2026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EDA35D-121F-4BCE-A2B8-5BDD75225AF7}" type="slidenum">
              <a:rPr lang="en-US" smtClean="0"/>
              <a:pPr>
                <a:defRPr/>
              </a:pPr>
              <a:t>‹#›</a:t>
            </a:fld>
            <a:endParaRPr lang="en-US"/>
          </a:p>
        </p:txBody>
      </p:sp>
    </p:spTree>
    <p:extLst>
      <p:ext uri="{BB962C8B-B14F-4D97-AF65-F5344CB8AC3E}">
        <p14:creationId xmlns:p14="http://schemas.microsoft.com/office/powerpoint/2010/main" val="3066565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mj-lt"/>
                <a:cs typeface="Arial" panose="020B0604020202020204" pitchFamily="34" charset="0"/>
              </a:defRPr>
            </a:lvl1p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10EE96C-FF5F-4235-8A32-A01528B6BB81}" type="datetime1">
              <a:rPr lang="en-US" smtClean="0"/>
              <a:t>3/19/2026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F634362-9AFF-481E-9165-DDE67710E77E}" type="slidenum">
              <a:rPr lang="en-US" smtClean="0"/>
              <a:pPr>
                <a:defRPr/>
              </a:pPr>
              <a:t>‹#›</a:t>
            </a:fld>
            <a:endParaRPr lang="en-US"/>
          </a:p>
        </p:txBody>
      </p:sp>
    </p:spTree>
    <p:extLst>
      <p:ext uri="{BB962C8B-B14F-4D97-AF65-F5344CB8AC3E}">
        <p14:creationId xmlns:p14="http://schemas.microsoft.com/office/powerpoint/2010/main" val="352489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5C499C-917D-4656-ADC6-3A257030CBAD}" type="datetime1">
              <a:rPr lang="en-US" smtClean="0"/>
              <a:t>3/19/2026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a:p>
        </p:txBody>
      </p:sp>
      <p:sp>
        <p:nvSpPr>
          <p:cNvPr id="6" name="Title 1">
            <a:extLst>
              <a:ext uri="{FF2B5EF4-FFF2-40B4-BE49-F238E27FC236}">
                <a16:creationId xmlns:a16="http://schemas.microsoft.com/office/drawing/2014/main" id="{8FA1304B-6803-4FFB-A654-94EA28C896ED}"/>
              </a:ext>
            </a:extLst>
          </p:cNvPr>
          <p:cNvSpPr>
            <a:spLocks noGrp="1"/>
          </p:cNvSpPr>
          <p:nvPr>
            <p:ph type="title"/>
          </p:nvPr>
        </p:nvSpPr>
        <p:spPr>
          <a:xfrm>
            <a:off x="457200" y="304800"/>
            <a:ext cx="6553200" cy="715963"/>
          </a:xfr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7222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lnSpc>
                <a:spcPct val="100000"/>
              </a:lnSpc>
              <a:spcBef>
                <a:spcPts val="600"/>
              </a:spcBef>
              <a:spcAft>
                <a:spcPts val="600"/>
              </a:spcAft>
              <a:defRPr sz="4000" b="1" cap="none"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9803F96-5563-49D9-B6C3-E99684E53655}" type="datetime1">
              <a:rPr lang="en-US" smtClean="0"/>
              <a:t>3/19/2026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C09D53-7AEC-4C3D-B4B0-764829EA3DA3}" type="slidenum">
              <a:rPr lang="en-US" smtClean="0"/>
              <a:pPr>
                <a:defRPr/>
              </a:pPr>
              <a:t>‹#›</a:t>
            </a:fld>
            <a:endParaRPr lang="en-US"/>
          </a:p>
        </p:txBody>
      </p:sp>
    </p:spTree>
    <p:extLst>
      <p:ext uri="{BB962C8B-B14F-4D97-AF65-F5344CB8AC3E}">
        <p14:creationId xmlns:p14="http://schemas.microsoft.com/office/powerpoint/2010/main" val="1509775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57200" y="1600200"/>
            <a:ext cx="8229600" cy="4525963"/>
          </a:xfrm>
        </p:spPr>
        <p:txBody>
          <a:bodyPr/>
          <a:lstStyle>
            <a:lvl1pPr>
              <a:defRPr>
                <a:latin typeface="+mn-lt"/>
                <a:cs typeface="Arial" panose="020B0604020202020204" pitchFamily="34" charset="0"/>
              </a:defRPr>
            </a:lvl1pPr>
          </a:lstStyle>
          <a:p>
            <a:pPr lvl="0"/>
            <a:r>
              <a:rPr lang="en-US" noProof="0"/>
              <a:t>Click icon to add table</a:t>
            </a:r>
          </a:p>
        </p:txBody>
      </p:sp>
      <p:sp>
        <p:nvSpPr>
          <p:cNvPr id="4" name="Date Placeholder 3"/>
          <p:cNvSpPr>
            <a:spLocks noGrp="1"/>
          </p:cNvSpPr>
          <p:nvPr>
            <p:ph type="dt" sz="half" idx="10"/>
          </p:nvPr>
        </p:nvSpPr>
        <p:spPr/>
        <p:txBody>
          <a:bodyPr/>
          <a:lstStyle>
            <a:lvl1pPr>
              <a:defRPr/>
            </a:lvl1pPr>
          </a:lstStyle>
          <a:p>
            <a:pPr>
              <a:defRPr/>
            </a:pPr>
            <a:fld id="{C38A674C-F05C-4D7A-90D0-E8521CD0E3A2}" type="datetime1">
              <a:rPr lang="en-US" smtClean="0"/>
              <a:t>3/19/2026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43FC28-71BB-4923-9EC4-7D01669BF51C}" type="slidenum">
              <a:rPr lang="en-US" smtClean="0"/>
              <a:pPr>
                <a:defRPr/>
              </a:pPr>
              <a:t>‹#›</a:t>
            </a:fld>
            <a:endParaRPr lang="en-US"/>
          </a:p>
        </p:txBody>
      </p:sp>
      <p:sp>
        <p:nvSpPr>
          <p:cNvPr id="7" name="Title 1">
            <a:extLst>
              <a:ext uri="{FF2B5EF4-FFF2-40B4-BE49-F238E27FC236}">
                <a16:creationId xmlns:a16="http://schemas.microsoft.com/office/drawing/2014/main" id="{4D4203C3-4299-47CD-9DFD-FDC2CC80C8BF}"/>
              </a:ext>
            </a:extLst>
          </p:cNvPr>
          <p:cNvSpPr>
            <a:spLocks noGrp="1"/>
          </p:cNvSpPr>
          <p:nvPr>
            <p:ph type="title"/>
          </p:nvPr>
        </p:nvSpPr>
        <p:spPr>
          <a:xfrm>
            <a:off x="457200" y="304800"/>
            <a:ext cx="6553200" cy="715963"/>
          </a:xfrm>
        </p:spPr>
        <p:txBody>
          <a:bodyPr/>
          <a:lstStyle>
            <a:lvl1pPr>
              <a:defRPr sz="3600">
                <a:latin typeface="+mj-lt"/>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857769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219200"/>
            <a:ext cx="9144000" cy="152400"/>
          </a:xfrm>
          <a:prstGeom prst="rect">
            <a:avLst/>
          </a:prstGeom>
          <a:gradFill flip="none" rotWithShape="0">
            <a:gsLst>
              <a:gs pos="0">
                <a:schemeClr val="accent5">
                  <a:lumMod val="75000"/>
                </a:schemeClr>
              </a:gs>
              <a:gs pos="100000">
                <a:schemeClr val="accent5">
                  <a:lumMod val="60000"/>
                  <a:lumOff val="4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1" name="Title Placeholder 1"/>
          <p:cNvSpPr>
            <a:spLocks noGrp="1"/>
          </p:cNvSpPr>
          <p:nvPr>
            <p:ph type="title"/>
          </p:nvPr>
        </p:nvSpPr>
        <p:spPr bwMode="auto">
          <a:xfrm>
            <a:off x="457200" y="304800"/>
            <a:ext cx="65532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C98BA438-A718-48F6-9C71-CB167645C839}" type="datetime1">
              <a:rPr lang="en-US" smtClean="0"/>
              <a:t>3/19/2026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defRPr>
            </a:lvl1pPr>
          </a:lstStyle>
          <a:p>
            <a:pPr>
              <a:defRPr/>
            </a:pPr>
            <a:fld id="{B543FC28-71BB-4923-9EC4-7D01669BF51C}" type="slidenum">
              <a:rPr lang="en-US" smtClean="0"/>
              <a:pPr>
                <a:defRPr/>
              </a:pPr>
              <a:t>‹#›</a:t>
            </a:fld>
            <a:endParaRPr lang="en-US" b="0"/>
          </a:p>
        </p:txBody>
      </p:sp>
      <p:pic>
        <p:nvPicPr>
          <p:cNvPr id="9" name="Picture 8" descr="MassHealth logo"/>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562788" y="228600"/>
            <a:ext cx="1364104" cy="693420"/>
          </a:xfrm>
          <a:prstGeom prst="rect">
            <a:avLst/>
          </a:prstGeom>
        </p:spPr>
      </p:pic>
    </p:spTree>
    <p:extLst>
      <p:ext uri="{BB962C8B-B14F-4D97-AF65-F5344CB8AC3E}">
        <p14:creationId xmlns:p14="http://schemas.microsoft.com/office/powerpoint/2010/main" val="138528413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70" r:id="rId3"/>
    <p:sldLayoutId id="2147483772" r:id="rId4"/>
    <p:sldLayoutId id="2147483773" r:id="rId5"/>
    <p:sldLayoutId id="2147483769" r:id="rId6"/>
    <p:sldLayoutId id="2147483778" r:id="rId7"/>
  </p:sldLayoutIdLst>
  <p:hf hdr="0" ftr="0" dt="0"/>
  <p:txStyles>
    <p:titleStyle>
      <a:lvl1pPr algn="l" rtl="0" eaLnBrk="1" fontAlgn="base" hangingPunct="1">
        <a:lnSpc>
          <a:spcPts val="3600"/>
        </a:lnSpc>
        <a:spcBef>
          <a:spcPct val="0"/>
        </a:spcBef>
        <a:spcAft>
          <a:spcPct val="0"/>
        </a:spcAft>
        <a:defRPr sz="3600" b="1" kern="1200">
          <a:solidFill>
            <a:srgbClr val="002060"/>
          </a:solidFill>
          <a:latin typeface="+mj-lt"/>
          <a:ea typeface="+mj-ea"/>
          <a:cs typeface="Arial" panose="020B0604020202020204" pitchFamily="34" charset="0"/>
        </a:defRPr>
      </a:lvl1pPr>
      <a:lvl2pPr algn="l" rtl="0" eaLnBrk="1" fontAlgn="base" hangingPunct="1">
        <a:lnSpc>
          <a:spcPts val="3600"/>
        </a:lnSpc>
        <a:spcBef>
          <a:spcPct val="0"/>
        </a:spcBef>
        <a:spcAft>
          <a:spcPct val="0"/>
        </a:spcAft>
        <a:defRPr sz="4000" b="1">
          <a:solidFill>
            <a:srgbClr val="002060"/>
          </a:solidFill>
          <a:latin typeface="Corbel" pitchFamily="34" charset="0"/>
        </a:defRPr>
      </a:lvl2pPr>
      <a:lvl3pPr algn="l" rtl="0" eaLnBrk="1" fontAlgn="base" hangingPunct="1">
        <a:lnSpc>
          <a:spcPts val="3600"/>
        </a:lnSpc>
        <a:spcBef>
          <a:spcPct val="0"/>
        </a:spcBef>
        <a:spcAft>
          <a:spcPct val="0"/>
        </a:spcAft>
        <a:defRPr sz="4000" b="1">
          <a:solidFill>
            <a:srgbClr val="002060"/>
          </a:solidFill>
          <a:latin typeface="Corbel" pitchFamily="34" charset="0"/>
        </a:defRPr>
      </a:lvl3pPr>
      <a:lvl4pPr algn="l" rtl="0" eaLnBrk="1" fontAlgn="base" hangingPunct="1">
        <a:lnSpc>
          <a:spcPts val="3600"/>
        </a:lnSpc>
        <a:spcBef>
          <a:spcPct val="0"/>
        </a:spcBef>
        <a:spcAft>
          <a:spcPct val="0"/>
        </a:spcAft>
        <a:defRPr sz="4000" b="1">
          <a:solidFill>
            <a:srgbClr val="002060"/>
          </a:solidFill>
          <a:latin typeface="Corbel" pitchFamily="34" charset="0"/>
        </a:defRPr>
      </a:lvl4pPr>
      <a:lvl5pPr algn="l" rtl="0" eaLnBrk="1" fontAlgn="base" hangingPunct="1">
        <a:lnSpc>
          <a:spcPts val="3600"/>
        </a:lnSpc>
        <a:spcBef>
          <a:spcPct val="0"/>
        </a:spcBef>
        <a:spcAft>
          <a:spcPct val="0"/>
        </a:spcAft>
        <a:defRPr sz="4000" b="1">
          <a:solidFill>
            <a:srgbClr val="002060"/>
          </a:solidFill>
          <a:latin typeface="Corbel" pitchFamily="34" charset="0"/>
        </a:defRPr>
      </a:lvl5pPr>
      <a:lvl6pPr marL="457200" algn="ctr" rtl="0" eaLnBrk="1" fontAlgn="base" hangingPunct="1">
        <a:spcBef>
          <a:spcPct val="0"/>
        </a:spcBef>
        <a:spcAft>
          <a:spcPct val="0"/>
        </a:spcAft>
        <a:defRPr sz="4000">
          <a:solidFill>
            <a:schemeClr val="bg1"/>
          </a:solidFill>
          <a:latin typeface="Calibri" pitchFamily="34" charset="0"/>
        </a:defRPr>
      </a:lvl6pPr>
      <a:lvl7pPr marL="914400" algn="ctr" rtl="0" eaLnBrk="1" fontAlgn="base" hangingPunct="1">
        <a:spcBef>
          <a:spcPct val="0"/>
        </a:spcBef>
        <a:spcAft>
          <a:spcPct val="0"/>
        </a:spcAft>
        <a:defRPr sz="4000">
          <a:solidFill>
            <a:schemeClr val="bg1"/>
          </a:solidFill>
          <a:latin typeface="Calibri" pitchFamily="34" charset="0"/>
        </a:defRPr>
      </a:lvl7pPr>
      <a:lvl8pPr marL="1371600" algn="ctr" rtl="0" eaLnBrk="1" fontAlgn="base" hangingPunct="1">
        <a:spcBef>
          <a:spcPct val="0"/>
        </a:spcBef>
        <a:spcAft>
          <a:spcPct val="0"/>
        </a:spcAft>
        <a:defRPr sz="4000">
          <a:solidFill>
            <a:schemeClr val="bg1"/>
          </a:solidFill>
          <a:latin typeface="Calibri" pitchFamily="34" charset="0"/>
        </a:defRPr>
      </a:lvl8pPr>
      <a:lvl9pPr marL="1828800" algn="ctr" rtl="0" eaLnBrk="1" fontAlgn="base" hangingPunct="1">
        <a:spcBef>
          <a:spcPct val="0"/>
        </a:spcBef>
        <a:spcAft>
          <a:spcPct val="0"/>
        </a:spcAft>
        <a:defRPr sz="4000">
          <a:solidFill>
            <a:schemeClr val="bg1"/>
          </a:solidFill>
          <a:latin typeface="Calibri" pitchFamily="34" charset="0"/>
        </a:defRPr>
      </a:lvl9pPr>
    </p:titleStyle>
    <p:bodyStyle>
      <a:lvl1pPr marL="342900" indent="-34290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1pPr>
      <a:lvl2pPr marL="742950" indent="-28575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2pPr>
      <a:lvl3pPr marL="1143000" indent="-22860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3pPr>
      <a:lvl4pPr marL="1600200" indent="-22860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4pPr>
      <a:lvl5pPr marL="2057400" indent="-22860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hyperlink" Target="https://masshealthtaxform.com/" TargetMode="Externa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hyperlink" Target="https://masshealthtaxform.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irs.gov/individuals/free-tax-return-preparation-for-qualifying-taxpayers" TargetMode="Externa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hyperlink" Target="https://www.aarp.org/money/taxes/aarp-taxaide/locations/?msockid=16bf4512bba16cb32e145065baa26da8"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hyperlink" Target="https://www.mass.gov/info-details/get-help-paying-medicare-costs?_gl=1*1dntkps*_ga*MTg3NTUxNzk4Mi4xNjk2NTkwODA3*_ga_MCLPEGW7WM*MTcwOTU2ODE4NS4xOTkuMS4xNzA5NTY4NTIzLjAuMC4w#how-to-appl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7.jpeg"/><Relationship Id="rId5" Type="http://schemas.openxmlformats.org/officeDocument/2006/relationships/hyperlink" Target="https://www.mass.gov/info-details/program-financial-guidelines-for-certain-masshealth-applicants-and-members-0" TargetMode="External"/><Relationship Id="rId4" Type="http://schemas.openxmlformats.org/officeDocument/2006/relationships/hyperlink" Target="https://www.ssa.gov/news/en/press/releases/2025-10-24.html"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mass.gov/info-details/masshealth-patient-access-application-programming-interface?_gl=1*1hof811*_ga*NTg1Mjk5MTc3LjE3NjgyMzcxNTQ.*_ga_MCLPEGW7WM*czE3Njg1NzcxMzgkbzQkZzAkdDE3Njg1NzcxMzgkajYwJGwwJGgw#what-is-a-patient-access-application-programming-interface-api"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asshealth.ehs.state.ma.us/providerdirector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myservices.mass.gov/hom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myservices.mass.gov/hom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mass.gov/info-details/how-myservices-works" TargetMode="External"/><Relationship Id="rId2" Type="http://schemas.openxmlformats.org/officeDocument/2006/relationships/hyperlink" Target="https://myservices.mass.gov/home"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mass.gov/info-details/learn-about-myservice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mass.gov/doc/all-provider-bulletin-399-new-masshealth-member-card-0/download"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masshealthltss.com/" TargetMode="External"/><Relationship Id="rId2" Type="http://schemas.openxmlformats.org/officeDocument/2006/relationships/hyperlink" Target="mailto:support@masshealthltss.com" TargetMode="External"/><Relationship Id="rId1" Type="http://schemas.openxmlformats.org/officeDocument/2006/relationships/slideLayout" Target="../slideLayouts/slideLayout2.xml"/><Relationship Id="rId4" Type="http://schemas.openxmlformats.org/officeDocument/2006/relationships/hyperlink" Target="mailto:provider@masshealthquestions.com" TargetMode="Externa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38.xml.rels><?xml version="1.0" encoding="UTF-8" standalone="yes"?>
<Relationships xmlns="http://schemas.openxmlformats.org/package/2006/relationships"><Relationship Id="rId3" Type="http://schemas.openxmlformats.org/officeDocument/2006/relationships/hyperlink" Target="https://www.mass.gov/info-details/program-financial-guidelines-for-certain-masshealth-applicants-and-membe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ass.gov/info-details/masshealth-premium-information-for-members?_gl=1*1117d4m*_ga*OTkyNDM3MzguMTc2NjE1MTYxNg..*_ga_MCLPEGW7WM*czE3NjY0OTk1MzMkbzIkZzAkdDE3NjY0OTk1MzMkajYwJGwwJGgw" TargetMode="External"/><Relationship Id="rId2" Type="http://schemas.openxmlformats.org/officeDocument/2006/relationships/hyperlink" Target="https://www.mass.gov/info-details/masshealth-premium-schedule-for-members?_gl=1*2ksdd8*_ga*MTkwOTcxNjgyMS4xNjgzMjA4Nzg2*_ga_MCLPEGW7WM*czE3NjQ2MDY5MTckbzM2JGcwJHQxNzY0NjA2OTE3JGo2MCRsMCRoM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DF832-8C9E-4772-9F20-08A3412E520A}"/>
              </a:ext>
            </a:extLst>
          </p:cNvPr>
          <p:cNvSpPr>
            <a:spLocks noGrp="1"/>
          </p:cNvSpPr>
          <p:nvPr>
            <p:ph type="ctrTitle"/>
          </p:nvPr>
        </p:nvSpPr>
        <p:spPr>
          <a:xfrm>
            <a:off x="1143000" y="2169894"/>
            <a:ext cx="7315200" cy="1927225"/>
          </a:xfrm>
        </p:spPr>
        <p:txBody>
          <a:bodyPr anchor="ctr"/>
          <a:lstStyle/>
          <a:p>
            <a:pPr algn="ctr"/>
            <a:r>
              <a:rPr lang="en-US" dirty="0">
                <a:solidFill>
                  <a:schemeClr val="bg1"/>
                </a:solidFill>
              </a:rPr>
              <a:t>MassHealth Update</a:t>
            </a:r>
          </a:p>
        </p:txBody>
      </p:sp>
      <p:sp>
        <p:nvSpPr>
          <p:cNvPr id="3" name="Subtitle 2">
            <a:extLst>
              <a:ext uri="{FF2B5EF4-FFF2-40B4-BE49-F238E27FC236}">
                <a16:creationId xmlns:a16="http://schemas.microsoft.com/office/drawing/2014/main" id="{82B0B69D-EF06-4BC2-9344-E5889A3CD7E6}"/>
              </a:ext>
            </a:extLst>
          </p:cNvPr>
          <p:cNvSpPr>
            <a:spLocks noGrp="1"/>
          </p:cNvSpPr>
          <p:nvPr>
            <p:ph type="subTitle" idx="1"/>
          </p:nvPr>
        </p:nvSpPr>
        <p:spPr>
          <a:xfrm>
            <a:off x="685800" y="3557016"/>
            <a:ext cx="7616190" cy="2386583"/>
          </a:xfrm>
        </p:spPr>
        <p:txBody>
          <a:bodyPr/>
          <a:lstStyle/>
          <a:p>
            <a:pPr algn="ctr"/>
            <a:r>
              <a:rPr lang="en-US" sz="2800" dirty="0">
                <a:solidFill>
                  <a:schemeClr val="bg1"/>
                </a:solidFill>
              </a:rPr>
              <a:t>January 2026</a:t>
            </a:r>
          </a:p>
          <a:p>
            <a:pPr algn="ctr"/>
            <a:endParaRPr lang="en-US" sz="2800" dirty="0"/>
          </a:p>
          <a:p>
            <a:pPr algn="ctr"/>
            <a:endParaRPr lang="en-US" sz="2800" dirty="0"/>
          </a:p>
          <a:p>
            <a:pPr algn="ctr"/>
            <a:r>
              <a:rPr lang="en-US" sz="2800" dirty="0"/>
              <a:t>MA Health Care Training Forum (MTF)</a:t>
            </a:r>
          </a:p>
        </p:txBody>
      </p:sp>
      <p:pic>
        <p:nvPicPr>
          <p:cNvPr id="5" name="Picture 4" descr="MassHealth Logo.">
            <a:extLst>
              <a:ext uri="{FF2B5EF4-FFF2-40B4-BE49-F238E27FC236}">
                <a16:creationId xmlns:a16="http://schemas.microsoft.com/office/drawing/2014/main" id="{F17C4BA0-9E92-90B7-8AC9-6CE913C793EF}"/>
              </a:ext>
            </a:extLst>
          </p:cNvPr>
          <p:cNvPicPr>
            <a:picLocks noChangeAspect="1"/>
          </p:cNvPicPr>
          <p:nvPr/>
        </p:nvPicPr>
        <p:blipFill>
          <a:blip r:embed="rId3"/>
          <a:stretch>
            <a:fillRect/>
          </a:stretch>
        </p:blipFill>
        <p:spPr>
          <a:xfrm>
            <a:off x="306204" y="293852"/>
            <a:ext cx="2210939" cy="1115412"/>
          </a:xfrm>
          <a:prstGeom prst="rect">
            <a:avLst/>
          </a:prstGeom>
        </p:spPr>
      </p:pic>
    </p:spTree>
    <p:custDataLst>
      <p:tags r:id="rId1"/>
    </p:custDataLst>
    <p:extLst>
      <p:ext uri="{BB962C8B-B14F-4D97-AF65-F5344CB8AC3E}">
        <p14:creationId xmlns:p14="http://schemas.microsoft.com/office/powerpoint/2010/main" val="3452496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57643-980E-4408-BA01-970BA9A3E588}"/>
              </a:ext>
            </a:extLst>
          </p:cNvPr>
          <p:cNvSpPr>
            <a:spLocks noGrp="1"/>
          </p:cNvSpPr>
          <p:nvPr>
            <p:ph type="title"/>
          </p:nvPr>
        </p:nvSpPr>
        <p:spPr>
          <a:xfrm>
            <a:off x="685800" y="3276600"/>
            <a:ext cx="7772400" cy="1362075"/>
          </a:xfrm>
        </p:spPr>
        <p:txBody>
          <a:bodyPr/>
          <a:lstStyle/>
          <a:p>
            <a:r>
              <a:rPr lang="en-US" cap="none" dirty="0">
                <a:latin typeface="+mj-lt"/>
              </a:rPr>
              <a:t>End of Year Tax Filing Process </a:t>
            </a:r>
            <a:r>
              <a:rPr lang="en-US" dirty="0">
                <a:latin typeface="+mj-lt"/>
              </a:rPr>
              <a:t>for Tax Year 2025</a:t>
            </a:r>
            <a:endParaRPr lang="en-US" cap="none" dirty="0">
              <a:latin typeface="+mj-lt"/>
            </a:endParaRPr>
          </a:p>
        </p:txBody>
      </p:sp>
      <p:sp>
        <p:nvSpPr>
          <p:cNvPr id="4" name="Slide Number Placeholder 3">
            <a:extLst>
              <a:ext uri="{FF2B5EF4-FFF2-40B4-BE49-F238E27FC236}">
                <a16:creationId xmlns:a16="http://schemas.microsoft.com/office/drawing/2014/main" id="{286FF35D-E1DD-459C-B749-266F0579C0FD}"/>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180CC5D2-9F73-4638-8520-080834850007}" type="slidenum">
              <a:rPr lang="en-US" altLang="en-US" smtClean="0"/>
              <a:pPr>
                <a:defRPr/>
              </a:pPr>
              <a:t>10</a:t>
            </a:fld>
            <a:endParaRPr lang="en-US" altLang="en-US" dirty="0"/>
          </a:p>
        </p:txBody>
      </p:sp>
    </p:spTree>
    <p:custDataLst>
      <p:tags r:id="rId1"/>
    </p:custDataLst>
    <p:extLst>
      <p:ext uri="{BB962C8B-B14F-4D97-AF65-F5344CB8AC3E}">
        <p14:creationId xmlns:p14="http://schemas.microsoft.com/office/powerpoint/2010/main" val="1322163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ED1CF-2837-31F5-7568-51532EB915F2}"/>
              </a:ext>
            </a:extLst>
          </p:cNvPr>
          <p:cNvSpPr>
            <a:spLocks noGrp="1"/>
          </p:cNvSpPr>
          <p:nvPr>
            <p:ph type="title"/>
          </p:nvPr>
        </p:nvSpPr>
        <p:spPr/>
        <p:txBody>
          <a:bodyPr/>
          <a:lstStyle/>
          <a:p>
            <a:r>
              <a:rPr lang="en-US" dirty="0"/>
              <a:t>Overview of Tax Forms</a:t>
            </a:r>
          </a:p>
        </p:txBody>
      </p:sp>
      <p:graphicFrame>
        <p:nvGraphicFramePr>
          <p:cNvPr id="6" name="Content Placeholder 5">
            <a:extLst>
              <a:ext uri="{FF2B5EF4-FFF2-40B4-BE49-F238E27FC236}">
                <a16:creationId xmlns:a16="http://schemas.microsoft.com/office/drawing/2014/main" id="{93E03C40-C28C-33C4-4F72-E8FC50DCD68B}"/>
              </a:ext>
            </a:extLst>
          </p:cNvPr>
          <p:cNvGraphicFramePr>
            <a:graphicFrameLocks noGrp="1"/>
          </p:cNvGraphicFramePr>
          <p:nvPr>
            <p:ph sz="half" idx="1"/>
            <p:extLst>
              <p:ext uri="{D42A27DB-BD31-4B8C-83A1-F6EECF244321}">
                <p14:modId xmlns:p14="http://schemas.microsoft.com/office/powerpoint/2010/main" val="2448072340"/>
              </p:ext>
            </p:extLst>
          </p:nvPr>
        </p:nvGraphicFramePr>
        <p:xfrm>
          <a:off x="457200" y="1600200"/>
          <a:ext cx="4114800" cy="51054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48514838"/>
                    </a:ext>
                  </a:extLst>
                </a:gridCol>
              </a:tblGrid>
              <a:tr h="370840">
                <a:tc>
                  <a:txBody>
                    <a:bodyPr/>
                    <a:lstStyle/>
                    <a:p>
                      <a:pPr algn="ctr"/>
                      <a:endParaRPr lang="en-US" sz="800" dirty="0"/>
                    </a:p>
                    <a:p>
                      <a:pPr algn="ctr"/>
                      <a:r>
                        <a:rPr lang="en-US" sz="2000" dirty="0"/>
                        <a:t>1095 – B</a:t>
                      </a:r>
                    </a:p>
                    <a:p>
                      <a:pPr algn="ctr"/>
                      <a:endParaRPr lang="en-US" sz="800" dirty="0"/>
                    </a:p>
                  </a:txBody>
                  <a:tcPr>
                    <a:solidFill>
                      <a:srgbClr val="8064A2"/>
                    </a:solidFill>
                  </a:tcPr>
                </a:tc>
                <a:extLst>
                  <a:ext uri="{0D108BD9-81ED-4DB2-BD59-A6C34878D82A}">
                    <a16:rowId xmlns:a16="http://schemas.microsoft.com/office/drawing/2014/main" val="2948029047"/>
                  </a:ext>
                </a:extLst>
              </a:tr>
              <a:tr h="370840">
                <a:tc>
                  <a:txBody>
                    <a:bodyPr/>
                    <a:lstStyle/>
                    <a:p>
                      <a:r>
                        <a:rPr lang="en-US" dirty="0"/>
                        <a:t>Form 1095-B is a federal tax document</a:t>
                      </a:r>
                    </a:p>
                    <a:p>
                      <a:endParaRPr lang="en-US" dirty="0"/>
                    </a:p>
                    <a:p>
                      <a:endParaRPr lang="en-US" dirty="0"/>
                    </a:p>
                  </a:txBody>
                  <a:tcPr>
                    <a:solidFill>
                      <a:srgbClr val="D8D3E0"/>
                    </a:solidFill>
                  </a:tcPr>
                </a:tc>
                <a:extLst>
                  <a:ext uri="{0D108BD9-81ED-4DB2-BD59-A6C34878D82A}">
                    <a16:rowId xmlns:a16="http://schemas.microsoft.com/office/drawing/2014/main" val="3707558525"/>
                  </a:ext>
                </a:extLst>
              </a:tr>
              <a:tr h="370840">
                <a:tc>
                  <a:txBody>
                    <a:bodyPr/>
                    <a:lstStyle/>
                    <a:p>
                      <a:r>
                        <a:rPr lang="en-US" dirty="0"/>
                        <a:t>The 1095-B form shows:</a:t>
                      </a:r>
                    </a:p>
                    <a:p>
                      <a:pPr marL="285750" indent="-285750">
                        <a:spcBef>
                          <a:spcPts val="600"/>
                        </a:spcBef>
                        <a:buFont typeface="Arial" panose="020B0604020202020204" pitchFamily="34" charset="0"/>
                        <a:buChar char="•"/>
                      </a:pPr>
                      <a:r>
                        <a:rPr lang="en-US" dirty="0"/>
                        <a:t>Which months during the calendar year members were enrolled in a health plan that meets the federal MEC requirements for at least 1 day</a:t>
                      </a:r>
                    </a:p>
                    <a:p>
                      <a:pPr marL="285750" indent="-285750">
                        <a:buFont typeface="Arial" panose="020B0604020202020204" pitchFamily="34" charset="0"/>
                        <a:buChar char="•"/>
                      </a:pPr>
                      <a:endParaRPr lang="en-US" dirty="0"/>
                    </a:p>
                  </a:txBody>
                  <a:tcPr>
                    <a:solidFill>
                      <a:srgbClr val="EDEAF0"/>
                    </a:solidFill>
                  </a:tcPr>
                </a:tc>
                <a:extLst>
                  <a:ext uri="{0D108BD9-81ED-4DB2-BD59-A6C34878D82A}">
                    <a16:rowId xmlns:a16="http://schemas.microsoft.com/office/drawing/2014/main" val="1832054077"/>
                  </a:ext>
                </a:extLst>
              </a:tr>
              <a:tr h="370840">
                <a:tc>
                  <a:txBody>
                    <a:bodyPr/>
                    <a:lstStyle/>
                    <a:p>
                      <a:pPr marL="285750" indent="-285750">
                        <a:buFont typeface="Arial" panose="020B0604020202020204" pitchFamily="34" charset="0"/>
                        <a:buChar char="•"/>
                      </a:pPr>
                      <a:r>
                        <a:rPr lang="en-US" dirty="0"/>
                        <a:t>Form 1095-B will be available for certain MassHealth members electronically and upon request</a:t>
                      </a:r>
                    </a:p>
                    <a:p>
                      <a:pPr marL="285750" indent="-285750">
                        <a:buFont typeface="Arial" panose="020B0604020202020204" pitchFamily="34" charset="0"/>
                        <a:buChar char="•"/>
                      </a:pPr>
                      <a:endParaRPr lang="en-US" dirty="0"/>
                    </a:p>
                  </a:txBody>
                  <a:tcPr>
                    <a:solidFill>
                      <a:srgbClr val="D8D3E0"/>
                    </a:solidFill>
                  </a:tcPr>
                </a:tc>
                <a:extLst>
                  <a:ext uri="{0D108BD9-81ED-4DB2-BD59-A6C34878D82A}">
                    <a16:rowId xmlns:a16="http://schemas.microsoft.com/office/drawing/2014/main" val="967153464"/>
                  </a:ext>
                </a:extLst>
              </a:tr>
            </a:tbl>
          </a:graphicData>
        </a:graphic>
      </p:graphicFrame>
      <p:graphicFrame>
        <p:nvGraphicFramePr>
          <p:cNvPr id="7" name="Content Placeholder 6">
            <a:extLst>
              <a:ext uri="{FF2B5EF4-FFF2-40B4-BE49-F238E27FC236}">
                <a16:creationId xmlns:a16="http://schemas.microsoft.com/office/drawing/2014/main" id="{1FE3BA08-5BAD-2FE8-0986-E931BCAE8FFC}"/>
              </a:ext>
            </a:extLst>
          </p:cNvPr>
          <p:cNvGraphicFramePr>
            <a:graphicFrameLocks noGrp="1"/>
          </p:cNvGraphicFramePr>
          <p:nvPr>
            <p:ph sz="half" idx="2"/>
            <p:extLst>
              <p:ext uri="{D42A27DB-BD31-4B8C-83A1-F6EECF244321}">
                <p14:modId xmlns:p14="http://schemas.microsoft.com/office/powerpoint/2010/main" val="32988414"/>
              </p:ext>
            </p:extLst>
          </p:nvPr>
        </p:nvGraphicFramePr>
        <p:xfrm>
          <a:off x="4572000" y="1600200"/>
          <a:ext cx="4114800" cy="51054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702479149"/>
                    </a:ext>
                  </a:extLst>
                </a:gridCol>
              </a:tblGrid>
              <a:tr h="370840">
                <a:tc>
                  <a:txBody>
                    <a:bodyPr/>
                    <a:lstStyle/>
                    <a:p>
                      <a:pPr algn="ctr"/>
                      <a:endParaRPr lang="en-US" sz="800" dirty="0"/>
                    </a:p>
                    <a:p>
                      <a:pPr algn="ctr"/>
                      <a:r>
                        <a:rPr lang="en-US" sz="2000" dirty="0"/>
                        <a:t>1099 – HC</a:t>
                      </a:r>
                    </a:p>
                    <a:p>
                      <a:endParaRPr lang="en-US" sz="800" dirty="0"/>
                    </a:p>
                  </a:txBody>
                  <a:tcPr>
                    <a:solidFill>
                      <a:srgbClr val="8064A2"/>
                    </a:solidFill>
                  </a:tcPr>
                </a:tc>
                <a:extLst>
                  <a:ext uri="{0D108BD9-81ED-4DB2-BD59-A6C34878D82A}">
                    <a16:rowId xmlns:a16="http://schemas.microsoft.com/office/drawing/2014/main" val="2389232865"/>
                  </a:ext>
                </a:extLst>
              </a:tr>
              <a:tr h="370840">
                <a:tc>
                  <a:txBody>
                    <a:bodyPr/>
                    <a:lstStyle/>
                    <a:p>
                      <a:r>
                        <a:rPr lang="en-US" dirty="0"/>
                        <a:t>Form 1099-HC is a Massachusetts state tax document which is sent to members by their health insurance carriers. </a:t>
                      </a:r>
                    </a:p>
                  </a:txBody>
                  <a:tcPr>
                    <a:solidFill>
                      <a:srgbClr val="D8D3E0"/>
                    </a:solidFill>
                  </a:tcPr>
                </a:tc>
                <a:extLst>
                  <a:ext uri="{0D108BD9-81ED-4DB2-BD59-A6C34878D82A}">
                    <a16:rowId xmlns:a16="http://schemas.microsoft.com/office/drawing/2014/main" val="2037210369"/>
                  </a:ext>
                </a:extLst>
              </a:tr>
              <a:tr h="370840">
                <a:tc>
                  <a:txBody>
                    <a:bodyPr/>
                    <a:lstStyle/>
                    <a:p>
                      <a:r>
                        <a:rPr lang="en-US" dirty="0"/>
                        <a:t>The 1099-HC form shows:</a:t>
                      </a:r>
                    </a:p>
                    <a:p>
                      <a:pPr marL="285750" indent="-285750">
                        <a:spcBef>
                          <a:spcPts val="600"/>
                        </a:spcBef>
                        <a:buFont typeface="Arial" panose="020B0604020202020204" pitchFamily="34" charset="0"/>
                        <a:buChar char="•"/>
                      </a:pPr>
                      <a:r>
                        <a:rPr lang="en-US" dirty="0"/>
                        <a:t>Which months during the calendar year members were enrolled in a health plan that meets the state’s MCC requirements for at least 15 days</a:t>
                      </a:r>
                    </a:p>
                    <a:p>
                      <a:endParaRPr lang="en-US" dirty="0"/>
                    </a:p>
                  </a:txBody>
                  <a:tcPr>
                    <a:solidFill>
                      <a:srgbClr val="EDEAF0"/>
                    </a:solidFill>
                  </a:tcPr>
                </a:tc>
                <a:extLst>
                  <a:ext uri="{0D108BD9-81ED-4DB2-BD59-A6C34878D82A}">
                    <a16:rowId xmlns:a16="http://schemas.microsoft.com/office/drawing/2014/main" val="731072720"/>
                  </a:ext>
                </a:extLst>
              </a:tr>
              <a:tr h="370840">
                <a:tc>
                  <a:txBody>
                    <a:bodyPr/>
                    <a:lstStyle/>
                    <a:p>
                      <a:pPr marL="285750" indent="-285750">
                        <a:buFont typeface="Arial" panose="020B0604020202020204" pitchFamily="34" charset="0"/>
                        <a:buChar char="•"/>
                      </a:pPr>
                      <a:r>
                        <a:rPr lang="en-US" dirty="0"/>
                        <a:t>Individual member had </a:t>
                      </a:r>
                      <a:r>
                        <a:rPr lang="en-US" b="1" dirty="0"/>
                        <a:t>income greater than 150% FPL </a:t>
                      </a:r>
                      <a:r>
                        <a:rPr lang="en-US" dirty="0"/>
                        <a:t>at any point in the 2025 calendar year</a:t>
                      </a:r>
                    </a:p>
                    <a:p>
                      <a:endParaRPr lang="en-US" dirty="0"/>
                    </a:p>
                  </a:txBody>
                  <a:tcPr>
                    <a:solidFill>
                      <a:srgbClr val="D8D3E0"/>
                    </a:solidFill>
                  </a:tcPr>
                </a:tc>
                <a:extLst>
                  <a:ext uri="{0D108BD9-81ED-4DB2-BD59-A6C34878D82A}">
                    <a16:rowId xmlns:a16="http://schemas.microsoft.com/office/drawing/2014/main" val="1185822884"/>
                  </a:ext>
                </a:extLst>
              </a:tr>
            </a:tbl>
          </a:graphicData>
        </a:graphic>
      </p:graphicFrame>
      <p:sp>
        <p:nvSpPr>
          <p:cNvPr id="5" name="Slide Number Placeholder 4">
            <a:extLst>
              <a:ext uri="{FF2B5EF4-FFF2-40B4-BE49-F238E27FC236}">
                <a16:creationId xmlns:a16="http://schemas.microsoft.com/office/drawing/2014/main" id="{DC35AA13-FBDF-9D84-05CF-8B72E6A6ADCD}"/>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EEEDA35D-121F-4BCE-A2B8-5BDD75225AF7}" type="slidenum">
              <a:rPr lang="en-US" smtClean="0"/>
              <a:pPr>
                <a:defRPr/>
              </a:pPr>
              <a:t>11</a:t>
            </a:fld>
            <a:endParaRPr lang="en-US"/>
          </a:p>
        </p:txBody>
      </p:sp>
    </p:spTree>
    <p:extLst>
      <p:ext uri="{BB962C8B-B14F-4D97-AF65-F5344CB8AC3E}">
        <p14:creationId xmlns:p14="http://schemas.microsoft.com/office/powerpoint/2010/main" val="4087945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8A148-2C7A-27DE-244F-7CAAFC88A8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31BEBC-BA5C-C02D-B473-2F6AC8C282EE}"/>
              </a:ext>
            </a:extLst>
          </p:cNvPr>
          <p:cNvSpPr>
            <a:spLocks noGrp="1"/>
          </p:cNvSpPr>
          <p:nvPr>
            <p:ph type="title"/>
          </p:nvPr>
        </p:nvSpPr>
        <p:spPr/>
        <p:txBody>
          <a:bodyPr>
            <a:normAutofit/>
          </a:bodyPr>
          <a:lstStyle/>
          <a:p>
            <a:r>
              <a:rPr lang="en-US" dirty="0"/>
              <a:t>MassHealth Member Forms</a:t>
            </a:r>
          </a:p>
        </p:txBody>
      </p:sp>
      <p:sp>
        <p:nvSpPr>
          <p:cNvPr id="4" name="Content Placeholder 2">
            <a:extLst>
              <a:ext uri="{FF2B5EF4-FFF2-40B4-BE49-F238E27FC236}">
                <a16:creationId xmlns:a16="http://schemas.microsoft.com/office/drawing/2014/main" id="{32A1E16C-E220-0B25-69D8-2D48DDC62138}"/>
              </a:ext>
            </a:extLst>
          </p:cNvPr>
          <p:cNvSpPr txBox="1">
            <a:spLocks/>
          </p:cNvSpPr>
          <p:nvPr/>
        </p:nvSpPr>
        <p:spPr>
          <a:xfrm>
            <a:off x="208559" y="1371424"/>
            <a:ext cx="7734299" cy="459598"/>
          </a:xfrm>
          <a:prstGeom prst="rect">
            <a:avLst/>
          </a:prstGeom>
        </p:spPr>
        <p:txBody>
          <a:bodyPr vert="horz" lIns="68580" tIns="34290" rIns="68580" bIns="34290" rtlCol="0"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800" b="0" i="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2800" b="0" i="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2800" b="0" i="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2800" b="0" i="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SzPct val="100000"/>
              <a:buNone/>
            </a:pPr>
            <a:r>
              <a:rPr lang="en-US" sz="1800" b="1" dirty="0">
                <a:latin typeface="+mn-lt"/>
              </a:rPr>
              <a:t>Members will receive a 1095-B and 1099-HC from MassHealth</a:t>
            </a:r>
            <a:endParaRPr lang="en-US" sz="1800" dirty="0">
              <a:latin typeface="+mn-lt"/>
            </a:endParaRPr>
          </a:p>
          <a:p>
            <a:pPr lvl="1"/>
            <a:endParaRPr lang="en-US" sz="1800" dirty="0">
              <a:latin typeface="+mj-lt"/>
            </a:endParaRPr>
          </a:p>
        </p:txBody>
      </p:sp>
      <p:graphicFrame>
        <p:nvGraphicFramePr>
          <p:cNvPr id="8" name="Table 7" descr="Table with three columns and seven rows showing MassHealth Program name and which tax forms members in those programs will receive.">
            <a:extLst>
              <a:ext uri="{FF2B5EF4-FFF2-40B4-BE49-F238E27FC236}">
                <a16:creationId xmlns:a16="http://schemas.microsoft.com/office/drawing/2014/main" id="{E0982DD0-3445-C64C-FE2C-C846764F992E}"/>
              </a:ext>
            </a:extLst>
          </p:cNvPr>
          <p:cNvGraphicFramePr>
            <a:graphicFrameLocks noGrp="1"/>
          </p:cNvGraphicFramePr>
          <p:nvPr>
            <p:extLst>
              <p:ext uri="{D42A27DB-BD31-4B8C-83A1-F6EECF244321}">
                <p14:modId xmlns:p14="http://schemas.microsoft.com/office/powerpoint/2010/main" val="3392857660"/>
              </p:ext>
            </p:extLst>
          </p:nvPr>
        </p:nvGraphicFramePr>
        <p:xfrm>
          <a:off x="68826" y="1654857"/>
          <a:ext cx="8996516" cy="4121033"/>
        </p:xfrm>
        <a:graphic>
          <a:graphicData uri="http://schemas.openxmlformats.org/drawingml/2006/table">
            <a:tbl>
              <a:tblPr firstRow="1" firstCol="1" bandRow="1">
                <a:tableStyleId>{5C22544A-7EE6-4342-B048-85BDC9FD1C3A}</a:tableStyleId>
              </a:tblPr>
              <a:tblGrid>
                <a:gridCol w="2102446">
                  <a:extLst>
                    <a:ext uri="{9D8B030D-6E8A-4147-A177-3AD203B41FA5}">
                      <a16:colId xmlns:a16="http://schemas.microsoft.com/office/drawing/2014/main" val="3515012185"/>
                    </a:ext>
                  </a:extLst>
                </a:gridCol>
                <a:gridCol w="2695695">
                  <a:extLst>
                    <a:ext uri="{9D8B030D-6E8A-4147-A177-3AD203B41FA5}">
                      <a16:colId xmlns:a16="http://schemas.microsoft.com/office/drawing/2014/main" val="4039840504"/>
                    </a:ext>
                  </a:extLst>
                </a:gridCol>
                <a:gridCol w="4198375">
                  <a:extLst>
                    <a:ext uri="{9D8B030D-6E8A-4147-A177-3AD203B41FA5}">
                      <a16:colId xmlns:a16="http://schemas.microsoft.com/office/drawing/2014/main" val="2508663789"/>
                    </a:ext>
                  </a:extLst>
                </a:gridCol>
              </a:tblGrid>
              <a:tr h="417713">
                <a:tc>
                  <a:txBody>
                    <a:bodyPr/>
                    <a:lstStyle/>
                    <a:p>
                      <a:pPr marL="0" marR="0" indent="0" algn="ctr" rtl="0" eaLnBrk="1" fontAlgn="base" latinLnBrk="0" hangingPunct="1">
                        <a:spcBef>
                          <a:spcPts val="600"/>
                        </a:spcBef>
                        <a:spcAft>
                          <a:spcPts val="600"/>
                        </a:spcAft>
                      </a:pPr>
                      <a:r>
                        <a:rPr lang="en-US" sz="1800" b="1" i="0" u="none" strike="noStrike" kern="1200" dirty="0">
                          <a:solidFill>
                            <a:srgbClr val="FFFFFF"/>
                          </a:solidFill>
                          <a:effectLst/>
                          <a:latin typeface="+mj-lt"/>
                          <a:ea typeface="ヒラギノ明朝 ProN W3"/>
                          <a:cs typeface="ヒラギノ明朝 ProN W3"/>
                        </a:rPr>
                        <a:t>Program</a:t>
                      </a:r>
                      <a:endParaRPr lang="en-US" sz="1800" b="0" i="0" u="none" strike="noStrike" dirty="0">
                        <a:effectLst/>
                        <a:latin typeface="+mj-lt"/>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9CA5"/>
                    </a:solidFill>
                  </a:tcPr>
                </a:tc>
                <a:tc>
                  <a:txBody>
                    <a:bodyPr/>
                    <a:lstStyle/>
                    <a:p>
                      <a:pPr marL="0" marR="0" indent="0" algn="ctr" rtl="0" eaLnBrk="1" fontAlgn="base" latinLnBrk="0" hangingPunct="1">
                        <a:spcBef>
                          <a:spcPts val="600"/>
                        </a:spcBef>
                        <a:spcAft>
                          <a:spcPts val="600"/>
                        </a:spcAft>
                      </a:pPr>
                      <a:r>
                        <a:rPr lang="en-US" sz="1800" b="1" i="0" u="none" strike="noStrike" kern="1200" dirty="0">
                          <a:solidFill>
                            <a:srgbClr val="FFFFFF"/>
                          </a:solidFill>
                          <a:effectLst/>
                          <a:latin typeface="+mj-lt"/>
                          <a:ea typeface="ヒラギノ明朝 ProN W3"/>
                          <a:cs typeface="ヒラギノ明朝 ProN W3"/>
                        </a:rPr>
                        <a:t>1095 info</a:t>
                      </a:r>
                      <a:endParaRPr lang="en-US" sz="1800" b="0" i="0" u="none" strike="noStrike" dirty="0">
                        <a:effectLst/>
                        <a:latin typeface="+mj-lt"/>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9CA5"/>
                    </a:solidFill>
                  </a:tcPr>
                </a:tc>
                <a:tc>
                  <a:txBody>
                    <a:bodyPr/>
                    <a:lstStyle/>
                    <a:p>
                      <a:pPr marL="0" marR="0" indent="0" algn="ctr" rtl="0" eaLnBrk="1" fontAlgn="base" latinLnBrk="0" hangingPunct="1">
                        <a:spcBef>
                          <a:spcPts val="600"/>
                        </a:spcBef>
                        <a:spcAft>
                          <a:spcPts val="600"/>
                        </a:spcAft>
                      </a:pPr>
                      <a:r>
                        <a:rPr lang="en-US" sz="1800" b="1" i="0" u="none" strike="noStrike" kern="1200" dirty="0">
                          <a:solidFill>
                            <a:srgbClr val="FFFFFF"/>
                          </a:solidFill>
                          <a:effectLst/>
                          <a:latin typeface="+mj-lt"/>
                          <a:ea typeface="ヒラギノ明朝 ProN W3"/>
                          <a:cs typeface="ヒラギノ明朝 ProN W3"/>
                        </a:rPr>
                        <a:t>1099-HC info</a:t>
                      </a:r>
                      <a:endParaRPr lang="en-US" sz="1800" b="0" i="0" u="none" strike="noStrike" dirty="0">
                        <a:effectLst/>
                        <a:latin typeface="+mj-lt"/>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9CA5"/>
                    </a:solidFill>
                  </a:tcPr>
                </a:tc>
                <a:extLst>
                  <a:ext uri="{0D108BD9-81ED-4DB2-BD59-A6C34878D82A}">
                    <a16:rowId xmlns:a16="http://schemas.microsoft.com/office/drawing/2014/main" val="3382001714"/>
                  </a:ext>
                </a:extLst>
              </a:tr>
              <a:tr h="581076">
                <a:tc>
                  <a:txBody>
                    <a:bodyPr/>
                    <a:lstStyle/>
                    <a:p>
                      <a:pPr marL="0" marR="0" indent="0" algn="l" rtl="0" eaLnBrk="1" fontAlgn="base" latinLnBrk="0" hangingPunct="1">
                        <a:spcBef>
                          <a:spcPts val="600"/>
                        </a:spcBef>
                        <a:spcAft>
                          <a:spcPts val="600"/>
                        </a:spcAft>
                      </a:pPr>
                      <a:r>
                        <a:rPr lang="en-US" sz="1800" b="1" i="0" u="none" strike="noStrike" kern="1200" dirty="0">
                          <a:solidFill>
                            <a:srgbClr val="000000"/>
                          </a:solidFill>
                          <a:effectLst/>
                          <a:latin typeface="+mn-lt"/>
                          <a:ea typeface="ヒラギノ明朝 ProN W3"/>
                          <a:cs typeface="ヒラギノ明朝 ProN W3"/>
                        </a:rPr>
                        <a:t>Standard</a:t>
                      </a:r>
                      <a:endParaRPr lang="en-US" sz="1800" b="0" i="0" u="none" strike="noStrike" dirty="0">
                        <a:effectLst/>
                        <a:latin typeface="+mn-lt"/>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0"/>
                    </a:solidFill>
                  </a:tcPr>
                </a:tc>
                <a:tc>
                  <a:txBody>
                    <a:bodyPr/>
                    <a:lstStyle/>
                    <a:p>
                      <a:pPr marL="0" marR="0" indent="0" algn="l" rtl="0" eaLnBrk="1" fontAlgn="base" latinLnBrk="0" hangingPunct="1">
                        <a:spcBef>
                          <a:spcPts val="600"/>
                        </a:spcBef>
                        <a:spcAft>
                          <a:spcPts val="600"/>
                        </a:spcAft>
                      </a:pPr>
                      <a:r>
                        <a:rPr lang="en-US" sz="1800" b="0" i="0" u="none" strike="noStrike" kern="1200" dirty="0">
                          <a:solidFill>
                            <a:srgbClr val="000000"/>
                          </a:solidFill>
                          <a:effectLst/>
                          <a:latin typeface="+mn-lt"/>
                          <a:ea typeface="ヒラギノ明朝 ProN W3"/>
                          <a:cs typeface="ヒラギノ明朝 ProN W3"/>
                        </a:rPr>
                        <a:t>1095-B from MassHealth</a:t>
                      </a:r>
                      <a:endParaRPr lang="en-US" sz="1800" b="0" i="0" u="none" strike="noStrike" dirty="0">
                        <a:effectLst/>
                        <a:latin typeface="+mn-lt"/>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0"/>
                    </a:solidFill>
                  </a:tcPr>
                </a:tc>
                <a:tc>
                  <a:txBody>
                    <a:bodyPr/>
                    <a:lstStyle/>
                    <a:p>
                      <a:pPr marL="0" marR="0" indent="0" algn="l" rtl="0" eaLnBrk="1" fontAlgn="base" latinLnBrk="0" hangingPunct="1">
                        <a:spcBef>
                          <a:spcPts val="600"/>
                        </a:spcBef>
                        <a:spcAft>
                          <a:spcPts val="600"/>
                        </a:spcAft>
                      </a:pPr>
                      <a:r>
                        <a:rPr lang="en-US" sz="1800" b="0" i="0" u="none" strike="noStrike" kern="1200" dirty="0">
                          <a:solidFill>
                            <a:srgbClr val="000000"/>
                          </a:solidFill>
                          <a:effectLst/>
                          <a:latin typeface="+mn-lt"/>
                          <a:ea typeface="ヒラギノ明朝 ProN W3"/>
                          <a:cs typeface="ヒラギノ明朝 ProN W3"/>
                        </a:rPr>
                        <a:t>1099-HC from MassHealth, unless member was 18 years or older and was &lt;150% FPL all year</a:t>
                      </a:r>
                      <a:endParaRPr lang="en-US" sz="1800" b="0" i="0" u="none" strike="noStrike" dirty="0">
                        <a:effectLst/>
                        <a:latin typeface="+mn-lt"/>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0"/>
                    </a:solidFill>
                  </a:tcPr>
                </a:tc>
                <a:extLst>
                  <a:ext uri="{0D108BD9-81ED-4DB2-BD59-A6C34878D82A}">
                    <a16:rowId xmlns:a16="http://schemas.microsoft.com/office/drawing/2014/main" val="3494541489"/>
                  </a:ext>
                </a:extLst>
              </a:tr>
              <a:tr h="555380">
                <a:tc>
                  <a:txBody>
                    <a:bodyPr/>
                    <a:lstStyle/>
                    <a:p>
                      <a:pPr marL="0" marR="0" indent="0" algn="l" rtl="0" eaLnBrk="1" fontAlgn="base" latinLnBrk="0" hangingPunct="1">
                        <a:spcBef>
                          <a:spcPts val="600"/>
                        </a:spcBef>
                        <a:spcAft>
                          <a:spcPts val="600"/>
                        </a:spcAft>
                      </a:pPr>
                      <a:r>
                        <a:rPr lang="en-US" sz="1800" b="1" i="0" u="none" strike="noStrike" kern="1200" dirty="0">
                          <a:solidFill>
                            <a:srgbClr val="000000"/>
                          </a:solidFill>
                          <a:effectLst/>
                          <a:latin typeface="+mn-lt"/>
                          <a:ea typeface="ヒラギノ明朝 ProN W3"/>
                          <a:cs typeface="ヒラギノ明朝 ProN W3"/>
                        </a:rPr>
                        <a:t>CarePlus</a:t>
                      </a:r>
                      <a:endParaRPr lang="en-US" sz="1800" b="0" i="0" u="none" strike="noStrike" dirty="0">
                        <a:effectLst/>
                        <a:latin typeface="+mn-lt"/>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EE1"/>
                    </a:solidFill>
                  </a:tcPr>
                </a:tc>
                <a:tc>
                  <a:txBody>
                    <a:bodyPr/>
                    <a:lstStyle/>
                    <a:p>
                      <a:pPr marL="0" marR="0" indent="0" algn="l" rtl="0" eaLnBrk="1" fontAlgn="base" latinLnBrk="0" hangingPunct="1">
                        <a:spcBef>
                          <a:spcPts val="600"/>
                        </a:spcBef>
                        <a:spcAft>
                          <a:spcPts val="600"/>
                        </a:spcAft>
                      </a:pPr>
                      <a:r>
                        <a:rPr lang="en-US" sz="1800" b="0" i="0" u="none" strike="noStrike" kern="1200" dirty="0">
                          <a:solidFill>
                            <a:srgbClr val="000000"/>
                          </a:solidFill>
                          <a:effectLst/>
                          <a:latin typeface="+mn-lt"/>
                          <a:ea typeface="ヒラギノ明朝 ProN W3"/>
                          <a:cs typeface="ヒラギノ明朝 ProN W3"/>
                        </a:rPr>
                        <a:t>1095-B from MassHealth</a:t>
                      </a:r>
                      <a:endParaRPr lang="en-US" sz="1800" b="0" i="0" u="none" strike="noStrike" dirty="0">
                        <a:effectLst/>
                        <a:latin typeface="+mn-lt"/>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EE1"/>
                    </a:solidFill>
                  </a:tcPr>
                </a:tc>
                <a:tc>
                  <a:txBody>
                    <a:bodyPr/>
                    <a:lstStyle/>
                    <a:p>
                      <a:pPr marL="0" marR="0" indent="0" algn="l" rtl="0" eaLnBrk="1" fontAlgn="base" latinLnBrk="0" hangingPunct="1">
                        <a:spcBef>
                          <a:spcPts val="600"/>
                        </a:spcBef>
                        <a:spcAft>
                          <a:spcPts val="600"/>
                        </a:spcAft>
                      </a:pPr>
                      <a:r>
                        <a:rPr lang="en-US" sz="1800" b="0" i="0" u="none" strike="noStrike" kern="1200" dirty="0">
                          <a:solidFill>
                            <a:srgbClr val="000000"/>
                          </a:solidFill>
                          <a:effectLst/>
                          <a:latin typeface="+mn-lt"/>
                          <a:ea typeface="ヒラギノ明朝 ProN W3"/>
                          <a:cs typeface="ヒラギノ明朝 ProN W3"/>
                        </a:rPr>
                        <a:t>1099-HC from MassHealth, unless member was &lt;150% FPL all year</a:t>
                      </a:r>
                      <a:endParaRPr lang="en-US" sz="1800" b="0" i="0" u="none" strike="noStrike" dirty="0">
                        <a:effectLst/>
                        <a:latin typeface="+mn-lt"/>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EE1"/>
                    </a:solidFill>
                  </a:tcPr>
                </a:tc>
                <a:extLst>
                  <a:ext uri="{0D108BD9-81ED-4DB2-BD59-A6C34878D82A}">
                    <a16:rowId xmlns:a16="http://schemas.microsoft.com/office/drawing/2014/main" val="3076981552"/>
                  </a:ext>
                </a:extLst>
              </a:tr>
              <a:tr h="555380">
                <a:tc>
                  <a:txBody>
                    <a:bodyPr/>
                    <a:lstStyle/>
                    <a:p>
                      <a:pPr marL="0" marR="0" indent="0" algn="l" rtl="0" eaLnBrk="1" fontAlgn="base" latinLnBrk="0" hangingPunct="1">
                        <a:spcBef>
                          <a:spcPts val="600"/>
                        </a:spcBef>
                        <a:spcAft>
                          <a:spcPts val="600"/>
                        </a:spcAft>
                      </a:pPr>
                      <a:r>
                        <a:rPr lang="en-US" sz="1800" b="1" i="0" u="none" strike="noStrike" kern="1200" dirty="0">
                          <a:solidFill>
                            <a:srgbClr val="000000"/>
                          </a:solidFill>
                          <a:effectLst/>
                          <a:latin typeface="+mn-lt"/>
                          <a:ea typeface="ヒラギノ明朝 ProN W3"/>
                          <a:cs typeface="ヒラギノ明朝 ProN W3"/>
                        </a:rPr>
                        <a:t>CommonHealth</a:t>
                      </a:r>
                      <a:endParaRPr lang="en-US" sz="1800" b="0" i="0" u="none" strike="noStrike" dirty="0">
                        <a:effectLst/>
                        <a:latin typeface="+mn-lt"/>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0"/>
                    </a:solidFill>
                  </a:tcPr>
                </a:tc>
                <a:tc>
                  <a:txBody>
                    <a:bodyPr/>
                    <a:lstStyle/>
                    <a:p>
                      <a:pPr marL="0" marR="0" indent="0" algn="l" rtl="0" eaLnBrk="1" fontAlgn="base" latinLnBrk="0" hangingPunct="1">
                        <a:spcBef>
                          <a:spcPts val="600"/>
                        </a:spcBef>
                        <a:spcAft>
                          <a:spcPts val="600"/>
                        </a:spcAft>
                      </a:pPr>
                      <a:r>
                        <a:rPr lang="en-US" sz="1800" b="0" i="0" u="none" strike="noStrike" kern="1200" dirty="0">
                          <a:solidFill>
                            <a:srgbClr val="000000"/>
                          </a:solidFill>
                          <a:effectLst/>
                          <a:latin typeface="+mn-lt"/>
                          <a:ea typeface="ヒラギノ明朝 ProN W3"/>
                          <a:cs typeface="ヒラギノ明朝 ProN W3"/>
                        </a:rPr>
                        <a:t>1095-B from MassHealth</a:t>
                      </a:r>
                      <a:endParaRPr lang="en-US" sz="1800" b="0" i="0" u="none" strike="noStrike" dirty="0">
                        <a:effectLst/>
                        <a:latin typeface="+mn-lt"/>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0"/>
                    </a:solidFill>
                  </a:tcPr>
                </a:tc>
                <a:tc>
                  <a:txBody>
                    <a:bodyPr/>
                    <a:lstStyle/>
                    <a:p>
                      <a:pPr marL="0" marR="0" indent="0" algn="l" rtl="0" eaLnBrk="1" fontAlgn="base" latinLnBrk="0" hangingPunct="1">
                        <a:spcBef>
                          <a:spcPts val="600"/>
                        </a:spcBef>
                        <a:spcAft>
                          <a:spcPts val="600"/>
                        </a:spcAft>
                      </a:pPr>
                      <a:r>
                        <a:rPr lang="en-US" sz="1800" b="0" i="0" u="none" strike="noStrike" kern="1200" dirty="0">
                          <a:solidFill>
                            <a:srgbClr val="000000"/>
                          </a:solidFill>
                          <a:effectLst/>
                          <a:latin typeface="+mn-lt"/>
                          <a:ea typeface="ヒラギノ明朝 ProN W3"/>
                          <a:cs typeface="ヒラギノ明朝 ProN W3"/>
                        </a:rPr>
                        <a:t>1099-HC from MassHealth, unless member was &lt;150% FPL all year</a:t>
                      </a:r>
                      <a:endParaRPr lang="en-US" sz="1800" b="0" i="0" u="none" strike="noStrike" dirty="0">
                        <a:effectLst/>
                        <a:latin typeface="+mn-lt"/>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0"/>
                    </a:solidFill>
                  </a:tcPr>
                </a:tc>
                <a:extLst>
                  <a:ext uri="{0D108BD9-81ED-4DB2-BD59-A6C34878D82A}">
                    <a16:rowId xmlns:a16="http://schemas.microsoft.com/office/drawing/2014/main" val="1451166973"/>
                  </a:ext>
                </a:extLst>
              </a:tr>
              <a:tr h="555380">
                <a:tc>
                  <a:txBody>
                    <a:bodyPr/>
                    <a:lstStyle/>
                    <a:p>
                      <a:pPr marL="0" marR="0" indent="0" algn="l" rtl="0" eaLnBrk="1" fontAlgn="base" latinLnBrk="0" hangingPunct="1"/>
                      <a:r>
                        <a:rPr lang="en-US" sz="1800" b="1" i="0" u="none" strike="noStrike" kern="1200" dirty="0">
                          <a:solidFill>
                            <a:srgbClr val="000000"/>
                          </a:solidFill>
                          <a:effectLst/>
                          <a:latin typeface="+mn-lt"/>
                          <a:ea typeface="ヒラギノ明朝 ProN W3"/>
                          <a:cs typeface="ヒラギノ明朝 ProN W3"/>
                        </a:rPr>
                        <a:t>Family Assistance</a:t>
                      </a:r>
                      <a:endParaRPr lang="en-US" sz="1800" b="0" i="0" u="none" strike="noStrike" dirty="0">
                        <a:effectLst/>
                        <a:latin typeface="+mn-lt"/>
                      </a:endParaRPr>
                    </a:p>
                    <a:p>
                      <a:pPr marL="0" marR="0" indent="0" algn="l" rtl="0" eaLnBrk="1" fontAlgn="base" latinLnBrk="0" hangingPunct="1"/>
                      <a:r>
                        <a:rPr lang="en-US" sz="1800" b="1" i="0" u="none" strike="noStrike" kern="1200" dirty="0">
                          <a:solidFill>
                            <a:srgbClr val="000000"/>
                          </a:solidFill>
                          <a:effectLst/>
                          <a:latin typeface="+mn-lt"/>
                          <a:ea typeface="ヒラギノ明朝 ProN W3"/>
                          <a:cs typeface="ヒラギノ明朝 ProN W3"/>
                        </a:rPr>
                        <a:t>(Direct Coverage)</a:t>
                      </a:r>
                      <a:endParaRPr lang="en-US" sz="1800" b="0" i="0" u="none" strike="noStrike" dirty="0">
                        <a:effectLst/>
                        <a:latin typeface="+mn-lt"/>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EE1"/>
                    </a:solidFill>
                  </a:tcPr>
                </a:tc>
                <a:tc>
                  <a:txBody>
                    <a:bodyPr/>
                    <a:lstStyle/>
                    <a:p>
                      <a:pPr marL="0" marR="0" indent="0" algn="l" rtl="0" eaLnBrk="1" fontAlgn="base" latinLnBrk="0" hangingPunct="1">
                        <a:spcBef>
                          <a:spcPts val="600"/>
                        </a:spcBef>
                        <a:spcAft>
                          <a:spcPts val="600"/>
                        </a:spcAft>
                      </a:pPr>
                      <a:r>
                        <a:rPr lang="en-US" sz="1800" b="0" i="0" u="none" strike="noStrike" kern="1200" dirty="0">
                          <a:solidFill>
                            <a:srgbClr val="000000"/>
                          </a:solidFill>
                          <a:effectLst/>
                          <a:latin typeface="+mn-lt"/>
                          <a:ea typeface="ヒラギノ明朝 ProN W3"/>
                          <a:cs typeface="ヒラギノ明朝 ProN W3"/>
                        </a:rPr>
                        <a:t> 1095-B from MassHealth</a:t>
                      </a:r>
                      <a:endParaRPr lang="en-US" sz="1800" b="0" i="0" u="none" strike="noStrike" dirty="0">
                        <a:effectLst/>
                        <a:latin typeface="+mn-lt"/>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EE1"/>
                    </a:solidFill>
                  </a:tcPr>
                </a:tc>
                <a:tc>
                  <a:txBody>
                    <a:bodyPr/>
                    <a:lstStyle/>
                    <a:p>
                      <a:pPr marL="0" marR="0" indent="0" algn="l" rtl="0" eaLnBrk="1" fontAlgn="base" latinLnBrk="0" hangingPunct="1">
                        <a:spcBef>
                          <a:spcPts val="600"/>
                        </a:spcBef>
                        <a:spcAft>
                          <a:spcPts val="600"/>
                        </a:spcAft>
                      </a:pPr>
                      <a:r>
                        <a:rPr lang="en-US" sz="1800" b="0" i="0" u="none" strike="noStrike" kern="1200" dirty="0">
                          <a:solidFill>
                            <a:srgbClr val="000000"/>
                          </a:solidFill>
                          <a:effectLst/>
                          <a:latin typeface="+mn-lt"/>
                          <a:ea typeface="ヒラギノ明朝 ProN W3"/>
                          <a:cs typeface="ヒラギノ明朝 ProN W3"/>
                        </a:rPr>
                        <a:t>1099-HC from MassHealth, unless member was &lt;150% FPL all year</a:t>
                      </a:r>
                      <a:endParaRPr lang="en-US" sz="1800" b="0" i="0" u="none" strike="noStrike" dirty="0">
                        <a:effectLst/>
                        <a:latin typeface="+mn-lt"/>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EE1"/>
                    </a:solidFill>
                  </a:tcPr>
                </a:tc>
                <a:extLst>
                  <a:ext uri="{0D108BD9-81ED-4DB2-BD59-A6C34878D82A}">
                    <a16:rowId xmlns:a16="http://schemas.microsoft.com/office/drawing/2014/main" val="750413919"/>
                  </a:ext>
                </a:extLst>
              </a:tr>
              <a:tr h="316140">
                <a:tc>
                  <a:txBody>
                    <a:bodyPr/>
                    <a:lstStyle/>
                    <a:p>
                      <a:pPr marL="0" marR="0" indent="0" algn="l" rtl="0" eaLnBrk="1" fontAlgn="base" latinLnBrk="0" hangingPunct="1">
                        <a:spcBef>
                          <a:spcPts val="600"/>
                        </a:spcBef>
                        <a:spcAft>
                          <a:spcPts val="600"/>
                        </a:spcAft>
                      </a:pPr>
                      <a:r>
                        <a:rPr lang="en-US" sz="1800" b="1" i="0" u="none" strike="noStrike" kern="1200" dirty="0">
                          <a:solidFill>
                            <a:srgbClr val="000000"/>
                          </a:solidFill>
                          <a:effectLst/>
                          <a:latin typeface="+mn-lt"/>
                          <a:ea typeface="ヒラギノ明朝 ProN W3"/>
                          <a:cs typeface="ヒラギノ明朝 ProN W3"/>
                        </a:rPr>
                        <a:t>Health Safety Net</a:t>
                      </a:r>
                      <a:endParaRPr lang="en-US" sz="1800" b="0" i="0" u="none" strike="noStrike" dirty="0">
                        <a:effectLst/>
                        <a:latin typeface="+mn-lt"/>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0"/>
                    </a:solidFill>
                  </a:tcPr>
                </a:tc>
                <a:tc>
                  <a:txBody>
                    <a:bodyPr/>
                    <a:lstStyle/>
                    <a:p>
                      <a:pPr marL="0" marR="0" indent="0" algn="l" rtl="0" eaLnBrk="1" fontAlgn="base" latinLnBrk="0" hangingPunct="1">
                        <a:spcBef>
                          <a:spcPts val="600"/>
                        </a:spcBef>
                        <a:spcAft>
                          <a:spcPts val="600"/>
                        </a:spcAft>
                      </a:pPr>
                      <a:r>
                        <a:rPr lang="en-US" sz="1800" b="0" i="0" u="none" strike="noStrike" kern="1200" dirty="0">
                          <a:solidFill>
                            <a:srgbClr val="000000"/>
                          </a:solidFill>
                          <a:effectLst/>
                          <a:latin typeface="+mn-lt"/>
                          <a:ea typeface="ヒラギノ明朝 ProN W3"/>
                          <a:cs typeface="ヒラギノ明朝 ProN W3"/>
                        </a:rPr>
                        <a:t>No form – not MEC</a:t>
                      </a:r>
                      <a:endParaRPr lang="en-US" sz="1800" b="0" i="0" u="none" strike="noStrike" dirty="0">
                        <a:effectLst/>
                        <a:latin typeface="+mn-lt"/>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0"/>
                    </a:solidFill>
                  </a:tcPr>
                </a:tc>
                <a:tc>
                  <a:txBody>
                    <a:bodyPr/>
                    <a:lstStyle/>
                    <a:p>
                      <a:pPr marL="0" marR="0" indent="0" algn="l" rtl="0" eaLnBrk="1" fontAlgn="base" latinLnBrk="0" hangingPunct="1">
                        <a:spcBef>
                          <a:spcPts val="600"/>
                        </a:spcBef>
                        <a:spcAft>
                          <a:spcPts val="600"/>
                        </a:spcAft>
                      </a:pPr>
                      <a:r>
                        <a:rPr lang="en-US" sz="1800" b="0" i="0" u="none" strike="noStrike" kern="1200" dirty="0">
                          <a:solidFill>
                            <a:srgbClr val="000000"/>
                          </a:solidFill>
                          <a:effectLst/>
                          <a:latin typeface="+mn-lt"/>
                          <a:ea typeface="ヒラギノ明朝 ProN W3"/>
                          <a:cs typeface="ヒラギノ明朝 ProN W3"/>
                        </a:rPr>
                        <a:t>No form – not MCC</a:t>
                      </a:r>
                      <a:endParaRPr lang="en-US" sz="1800" b="0" i="0" u="none" strike="noStrike" dirty="0">
                        <a:effectLst/>
                        <a:latin typeface="+mn-lt"/>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0"/>
                    </a:solidFill>
                  </a:tcPr>
                </a:tc>
                <a:extLst>
                  <a:ext uri="{0D108BD9-81ED-4DB2-BD59-A6C34878D82A}">
                    <a16:rowId xmlns:a16="http://schemas.microsoft.com/office/drawing/2014/main" val="3422946447"/>
                  </a:ext>
                </a:extLst>
              </a:tr>
              <a:tr h="316140">
                <a:tc>
                  <a:txBody>
                    <a:bodyPr/>
                    <a:lstStyle/>
                    <a:p>
                      <a:pPr marL="0" marR="0" indent="0" algn="l" rtl="0" eaLnBrk="1" fontAlgn="base" latinLnBrk="0" hangingPunct="1">
                        <a:spcBef>
                          <a:spcPts val="600"/>
                        </a:spcBef>
                        <a:spcAft>
                          <a:spcPts val="600"/>
                        </a:spcAft>
                      </a:pPr>
                      <a:r>
                        <a:rPr lang="en-US" sz="1800" b="1" i="0" u="none" strike="noStrike" kern="1200" dirty="0">
                          <a:solidFill>
                            <a:srgbClr val="000000"/>
                          </a:solidFill>
                          <a:effectLst/>
                          <a:latin typeface="+mn-lt"/>
                          <a:ea typeface="ヒラギノ明朝 ProN W3"/>
                          <a:cs typeface="ヒラギノ明朝 ProN W3"/>
                        </a:rPr>
                        <a:t>Limited</a:t>
                      </a:r>
                      <a:endParaRPr lang="en-US" sz="1800" b="0" i="0" u="none" strike="noStrike" dirty="0">
                        <a:effectLst/>
                        <a:latin typeface="+mn-lt"/>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EE1"/>
                    </a:solidFill>
                  </a:tcPr>
                </a:tc>
                <a:tc>
                  <a:txBody>
                    <a:bodyPr/>
                    <a:lstStyle/>
                    <a:p>
                      <a:pPr marL="0" marR="0" indent="0" algn="l" rtl="0" eaLnBrk="1" fontAlgn="base" latinLnBrk="0" hangingPunct="1">
                        <a:spcBef>
                          <a:spcPts val="600"/>
                        </a:spcBef>
                        <a:spcAft>
                          <a:spcPts val="600"/>
                        </a:spcAft>
                      </a:pPr>
                      <a:r>
                        <a:rPr lang="en-US" sz="1800" b="0" i="0" u="none" strike="noStrike" kern="1200" dirty="0">
                          <a:solidFill>
                            <a:srgbClr val="000000"/>
                          </a:solidFill>
                          <a:effectLst/>
                          <a:latin typeface="+mn-lt"/>
                          <a:ea typeface="ヒラギノ明朝 ProN W3"/>
                          <a:cs typeface="ヒラギノ明朝 ProN W3"/>
                        </a:rPr>
                        <a:t>No form – not MEC</a:t>
                      </a:r>
                      <a:endParaRPr lang="en-US" sz="1800" b="0" i="0" u="none" strike="noStrike" dirty="0">
                        <a:effectLst/>
                        <a:latin typeface="+mn-lt"/>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EE1"/>
                    </a:solidFill>
                  </a:tcPr>
                </a:tc>
                <a:tc>
                  <a:txBody>
                    <a:bodyPr/>
                    <a:lstStyle/>
                    <a:p>
                      <a:pPr marL="0" marR="0" indent="0" algn="l" rtl="0" eaLnBrk="1" fontAlgn="base" latinLnBrk="0" hangingPunct="1">
                        <a:spcBef>
                          <a:spcPts val="600"/>
                        </a:spcBef>
                        <a:spcAft>
                          <a:spcPts val="600"/>
                        </a:spcAft>
                      </a:pPr>
                      <a:r>
                        <a:rPr lang="en-US" sz="1800" b="0" i="0" u="none" strike="noStrike" kern="1200" dirty="0">
                          <a:solidFill>
                            <a:srgbClr val="000000"/>
                          </a:solidFill>
                          <a:effectLst/>
                          <a:latin typeface="+mn-lt"/>
                          <a:ea typeface="ヒラギノ明朝 ProN W3"/>
                          <a:cs typeface="ヒラギノ明朝 ProN W3"/>
                        </a:rPr>
                        <a:t>No form – not MCC</a:t>
                      </a:r>
                      <a:endParaRPr lang="en-US" sz="1800" b="0" i="0" u="none" strike="noStrike" dirty="0">
                        <a:effectLst/>
                        <a:latin typeface="+mn-lt"/>
                      </a:endParaRPr>
                    </a:p>
                  </a:txBody>
                  <a:tcPr marL="68580" marR="68580" marT="34290" marB="3429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EE1"/>
                    </a:solidFill>
                  </a:tcPr>
                </a:tc>
                <a:extLst>
                  <a:ext uri="{0D108BD9-81ED-4DB2-BD59-A6C34878D82A}">
                    <a16:rowId xmlns:a16="http://schemas.microsoft.com/office/drawing/2014/main" val="4147655491"/>
                  </a:ext>
                </a:extLst>
              </a:tr>
            </a:tbl>
          </a:graphicData>
        </a:graphic>
      </p:graphicFrame>
      <p:sp>
        <p:nvSpPr>
          <p:cNvPr id="7" name="Rectangle 6">
            <a:extLst>
              <a:ext uri="{FF2B5EF4-FFF2-40B4-BE49-F238E27FC236}">
                <a16:creationId xmlns:a16="http://schemas.microsoft.com/office/drawing/2014/main" id="{84D4E6A6-0378-2058-0C73-65B204208AF4}"/>
              </a:ext>
            </a:extLst>
          </p:cNvPr>
          <p:cNvSpPr/>
          <p:nvPr/>
        </p:nvSpPr>
        <p:spPr>
          <a:xfrm>
            <a:off x="68827" y="5767727"/>
            <a:ext cx="9006348" cy="1177245"/>
          </a:xfrm>
          <a:prstGeom prst="rect">
            <a:avLst/>
          </a:prstGeom>
        </p:spPr>
        <p:txBody>
          <a:bodyPr wrap="square" lIns="68580" tIns="34290" rIns="68580" bIns="34290" anchor="t">
            <a:spAutoFit/>
          </a:bodyPr>
          <a:lstStyle/>
          <a:p>
            <a:pPr marL="0" lvl="1" eaLnBrk="0" hangingPunct="0">
              <a:spcBef>
                <a:spcPts val="450"/>
              </a:spcBef>
              <a:spcAft>
                <a:spcPts val="450"/>
              </a:spcAft>
              <a:defRPr/>
            </a:pPr>
            <a:r>
              <a:rPr lang="en-US" sz="1800" dirty="0">
                <a:solidFill>
                  <a:schemeClr val="tx1"/>
                </a:solidFill>
                <a:latin typeface="+mn-lt"/>
              </a:rPr>
              <a:t>For questions </a:t>
            </a:r>
            <a:r>
              <a:rPr lang="en-US" sz="1800" b="0" dirty="0">
                <a:solidFill>
                  <a:schemeClr val="tx1"/>
                </a:solidFill>
                <a:latin typeface="+mn-lt"/>
              </a:rPr>
              <a:t>about why members received the Form MA 1099-HC or Form 1095-B from MassHealth, or if members want a </a:t>
            </a:r>
            <a:r>
              <a:rPr lang="en-US" sz="1800" dirty="0">
                <a:solidFill>
                  <a:schemeClr val="tx1"/>
                </a:solidFill>
                <a:latin typeface="+mn-lt"/>
              </a:rPr>
              <a:t>duplicate copy </a:t>
            </a:r>
            <a:r>
              <a:rPr lang="en-US" sz="1800" b="0" dirty="0">
                <a:solidFill>
                  <a:schemeClr val="tx1"/>
                </a:solidFill>
                <a:latin typeface="+mn-lt"/>
              </a:rPr>
              <a:t>of either form, contact the MassHealth Customer Service Center at (866) 682-6745, TTY: 711 for people who are deaf, hard of hearing, or speech disabled.</a:t>
            </a:r>
          </a:p>
        </p:txBody>
      </p:sp>
      <p:sp>
        <p:nvSpPr>
          <p:cNvPr id="9" name="Slide Number Placeholder 8">
            <a:extLst>
              <a:ext uri="{FF2B5EF4-FFF2-40B4-BE49-F238E27FC236}">
                <a16:creationId xmlns:a16="http://schemas.microsoft.com/office/drawing/2014/main" id="{5DF2A55F-1D6E-B75C-DB40-932B28BA5CA8}"/>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12</a:t>
            </a:fld>
            <a:endParaRPr lang="en-US"/>
          </a:p>
        </p:txBody>
      </p:sp>
    </p:spTree>
    <p:custDataLst>
      <p:tags r:id="rId1"/>
    </p:custDataLst>
    <p:extLst>
      <p:ext uri="{BB962C8B-B14F-4D97-AF65-F5344CB8AC3E}">
        <p14:creationId xmlns:p14="http://schemas.microsoft.com/office/powerpoint/2010/main" val="2498022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2B817-E9B7-44EC-8878-7880DAFC7BE1}"/>
              </a:ext>
            </a:extLst>
          </p:cNvPr>
          <p:cNvSpPr>
            <a:spLocks noGrp="1"/>
          </p:cNvSpPr>
          <p:nvPr>
            <p:ph type="title"/>
          </p:nvPr>
        </p:nvSpPr>
        <p:spPr>
          <a:xfrm>
            <a:off x="457200" y="312737"/>
            <a:ext cx="7162800" cy="838200"/>
          </a:xfrm>
        </p:spPr>
        <p:txBody>
          <a:bodyPr>
            <a:noAutofit/>
          </a:bodyPr>
          <a:lstStyle/>
          <a:p>
            <a:r>
              <a:rPr lang="en-US" sz="3600" dirty="0"/>
              <a:t>Getting 1095-B and 1099-HC Forms for MassHealth Members</a:t>
            </a:r>
          </a:p>
        </p:txBody>
      </p:sp>
      <p:sp>
        <p:nvSpPr>
          <p:cNvPr id="3" name="Content Placeholder 2">
            <a:extLst>
              <a:ext uri="{FF2B5EF4-FFF2-40B4-BE49-F238E27FC236}">
                <a16:creationId xmlns:a16="http://schemas.microsoft.com/office/drawing/2014/main" id="{24509545-35BE-4F66-8BDB-824E5F881000}"/>
              </a:ext>
            </a:extLst>
          </p:cNvPr>
          <p:cNvSpPr>
            <a:spLocks noGrp="1"/>
          </p:cNvSpPr>
          <p:nvPr>
            <p:ph idx="1"/>
          </p:nvPr>
        </p:nvSpPr>
        <p:spPr>
          <a:xfrm>
            <a:off x="685798" y="1592010"/>
            <a:ext cx="7734301" cy="4953253"/>
          </a:xfrm>
        </p:spPr>
        <p:txBody>
          <a:bodyPr>
            <a:noAutofit/>
          </a:bodyPr>
          <a:lstStyle/>
          <a:p>
            <a:pPr marL="285750" indent="-285750">
              <a:spcBef>
                <a:spcPts val="600"/>
              </a:spcBef>
              <a:spcAft>
                <a:spcPts val="600"/>
              </a:spcAft>
              <a:buFont typeface="Arial" panose="020B0604020202020204" pitchFamily="34" charset="0"/>
              <a:buChar char="•"/>
            </a:pPr>
            <a:r>
              <a:rPr lang="en-US" dirty="0"/>
              <a:t>MassHealth </a:t>
            </a:r>
            <a:r>
              <a:rPr lang="en-US" u="sng" dirty="0"/>
              <a:t>will mail</a:t>
            </a:r>
            <a:r>
              <a:rPr lang="en-US" dirty="0"/>
              <a:t> the Form 1095-B and 1099-HC to members </a:t>
            </a:r>
            <a:r>
              <a:rPr lang="en-US" b="1" dirty="0">
                <a:solidFill>
                  <a:srgbClr val="FF0000"/>
                </a:solidFill>
              </a:rPr>
              <a:t>starting 1/29/26.</a:t>
            </a:r>
          </a:p>
          <a:p>
            <a:pPr marL="285750" indent="-285750">
              <a:spcBef>
                <a:spcPts val="600"/>
              </a:spcBef>
              <a:spcAft>
                <a:spcPts val="600"/>
              </a:spcAft>
              <a:buFont typeface="Arial" panose="020B0604020202020204" pitchFamily="34" charset="0"/>
              <a:buChar char="•"/>
            </a:pPr>
            <a:r>
              <a:rPr lang="en-US" dirty="0">
                <a:ea typeface="Calibri" panose="020F0502020204030204" pitchFamily="34" charset="0"/>
                <a:cs typeface="Times New Roman" panose="02020603050405020304" pitchFamily="18" charset="0"/>
              </a:rPr>
              <a:t>Members can get a duplicate of their forms:</a:t>
            </a:r>
            <a:endParaRPr lang="en-US" dirty="0">
              <a:effectLst/>
              <a:ea typeface="Calibri" panose="020F0502020204030204" pitchFamily="34" charset="0"/>
              <a:cs typeface="Times New Roman" panose="02020603050405020304" pitchFamily="18" charset="0"/>
            </a:endParaRPr>
          </a:p>
          <a:p>
            <a:pPr marL="685800" lvl="1">
              <a:buFont typeface="Arial" panose="020B0604020202020204" pitchFamily="34" charset="0"/>
              <a:buChar char="•"/>
            </a:pPr>
            <a:r>
              <a:rPr lang="en-US" dirty="0">
                <a:ea typeface="Calibri" panose="020F0502020204030204" pitchFamily="34" charset="0"/>
                <a:cs typeface="Times New Roman" panose="02020603050405020304" pitchFamily="18" charset="0"/>
              </a:rPr>
              <a:t>O</a:t>
            </a:r>
            <a:r>
              <a:rPr lang="en-US" dirty="0">
                <a:effectLst/>
                <a:ea typeface="Calibri" panose="020F0502020204030204" pitchFamily="34" charset="0"/>
                <a:cs typeface="Times New Roman" panose="02020603050405020304" pitchFamily="18" charset="0"/>
              </a:rPr>
              <a:t>nline at </a:t>
            </a:r>
            <a:r>
              <a:rPr lang="en-US" dirty="0">
                <a:hlinkClick r:id="rId3"/>
              </a:rPr>
              <a:t>MassHealth | 1095-B Form Login</a:t>
            </a:r>
            <a:r>
              <a:rPr lang="en-US" dirty="0">
                <a:effectLst/>
                <a:ea typeface="Calibri" panose="020F0502020204030204" pitchFamily="34" charset="0"/>
                <a:cs typeface="Times New Roman" panose="02020603050405020304" pitchFamily="18" charset="0"/>
              </a:rPr>
              <a:t>, </a:t>
            </a:r>
            <a:r>
              <a:rPr lang="en-US" b="1" dirty="0">
                <a:effectLst/>
                <a:ea typeface="Calibri" panose="020F0502020204030204" pitchFamily="34" charset="0"/>
                <a:cs typeface="Times New Roman" panose="02020603050405020304" pitchFamily="18" charset="0"/>
              </a:rPr>
              <a:t>after </a:t>
            </a:r>
            <a:r>
              <a:rPr lang="en-US" b="1" dirty="0">
                <a:ea typeface="Calibri" panose="020F0502020204030204" pitchFamily="34" charset="0"/>
                <a:cs typeface="Times New Roman" panose="02020603050405020304" pitchFamily="18" charset="0"/>
              </a:rPr>
              <a:t>February 1</a:t>
            </a:r>
            <a:r>
              <a:rPr lang="en-US" b="1" dirty="0">
                <a:effectLst/>
                <a:ea typeface="Calibri" panose="020F0502020204030204" pitchFamily="34" charset="0"/>
                <a:cs typeface="Times New Roman" panose="02020603050405020304" pitchFamily="18" charset="0"/>
              </a:rPr>
              <a:t>, 2026</a:t>
            </a:r>
            <a:r>
              <a:rPr lang="en-US" dirty="0">
                <a:effectLst/>
                <a:ea typeface="Calibri" panose="020F0502020204030204" pitchFamily="34" charset="0"/>
                <a:cs typeface="Times New Roman" panose="02020603050405020304" pitchFamily="18" charset="0"/>
              </a:rPr>
              <a:t> to view and print the Form </a:t>
            </a:r>
            <a:r>
              <a:rPr lang="en-US" u="sng" dirty="0">
                <a:effectLst/>
                <a:ea typeface="Calibri" panose="020F0502020204030204" pitchFamily="34" charset="0"/>
                <a:cs typeface="Times New Roman" panose="02020603050405020304" pitchFamily="18" charset="0"/>
              </a:rPr>
              <a:t>or</a:t>
            </a:r>
            <a:r>
              <a:rPr lang="en-US" dirty="0">
                <a:effectLst/>
                <a:ea typeface="Calibri" panose="020F0502020204030204" pitchFamily="34" charset="0"/>
                <a:cs typeface="Times New Roman" panose="02020603050405020304" pitchFamily="18" charset="0"/>
              </a:rPr>
              <a:t> </a:t>
            </a:r>
          </a:p>
          <a:p>
            <a:pPr marL="685800" lvl="1">
              <a:spcBef>
                <a:spcPts val="600"/>
              </a:spcBef>
              <a:spcAft>
                <a:spcPts val="600"/>
              </a:spcAft>
              <a:buFont typeface="Arial" panose="020B0604020202020204" pitchFamily="34" charset="0"/>
              <a:buChar char="•"/>
            </a:pPr>
            <a:r>
              <a:rPr lang="en-US" dirty="0">
                <a:ea typeface="Calibri" panose="020F0502020204030204" pitchFamily="34" charset="0"/>
                <a:cs typeface="Times New Roman" panose="02020603050405020304" pitchFamily="18" charset="0"/>
              </a:rPr>
              <a:t>C</a:t>
            </a:r>
            <a:r>
              <a:rPr lang="en-US" dirty="0">
                <a:effectLst/>
                <a:ea typeface="Calibri" panose="020F0502020204030204" pitchFamily="34" charset="0"/>
                <a:cs typeface="Times New Roman" panose="02020603050405020304" pitchFamily="18" charset="0"/>
              </a:rPr>
              <a:t>all MassHealth at 1-866-682-6745; </a:t>
            </a:r>
            <a:r>
              <a:rPr lang="en-US" dirty="0"/>
              <a:t>TTY: 711 </a:t>
            </a:r>
            <a:r>
              <a:rPr lang="en-US" dirty="0">
                <a:effectLst/>
                <a:ea typeface="Calibri" panose="020F0502020204030204" pitchFamily="34" charset="0"/>
                <a:cs typeface="Times New Roman" panose="02020603050405020304" pitchFamily="18" charset="0"/>
              </a:rPr>
              <a:t>to request a duplicate hard copy</a:t>
            </a:r>
          </a:p>
          <a:p>
            <a:pPr marL="685800" lvl="1">
              <a:buFont typeface="Arial" panose="020B0604020202020204" pitchFamily="34" charset="0"/>
              <a:buChar char="•"/>
            </a:pPr>
            <a:r>
              <a:rPr lang="en-US" dirty="0"/>
              <a:t>A separate Form 1095-B must be requested for each covered individual.</a:t>
            </a:r>
          </a:p>
          <a:p>
            <a:pPr marL="285750" indent="-285750">
              <a:buFont typeface="Arial" panose="020B0604020202020204" pitchFamily="34" charset="0"/>
              <a:buChar char="•"/>
            </a:pPr>
            <a:r>
              <a:rPr lang="en-US" dirty="0"/>
              <a:t>Members with questions about why they received the Form MA 1099-HC, how to get their Form 1095- B from MassHealth, or if they need a duplicate copy for each individual member, should contact MassHealth at (866) 682-6745, TTY: 711 for people who are deaf, hard of hearing, or speech disabled.</a:t>
            </a:r>
            <a:endParaRPr lang="en-US" dirty="0">
              <a:effectLst/>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F915D7B4-6AAA-4EDE-BBF8-8F8E00D3441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131381"/>
            <a:ext cx="1364419" cy="136441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F16BF57F-7012-4D23-92F5-6A81C4BD0B7C}"/>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13</a:t>
            </a:fld>
            <a:endParaRPr lang="en-US" altLang="en-US" dirty="0"/>
          </a:p>
        </p:txBody>
      </p:sp>
    </p:spTree>
    <p:custDataLst>
      <p:tags r:id="rId1"/>
    </p:custDataLst>
    <p:extLst>
      <p:ext uri="{BB962C8B-B14F-4D97-AF65-F5344CB8AC3E}">
        <p14:creationId xmlns:p14="http://schemas.microsoft.com/office/powerpoint/2010/main" val="3652011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descr="Important Dates in 2021&#10;">
            <a:extLst>
              <a:ext uri="{FF2B5EF4-FFF2-40B4-BE49-F238E27FC236}">
                <a16:creationId xmlns:a16="http://schemas.microsoft.com/office/drawing/2014/main" id="{1F77CB1E-1218-48C8-8D3F-06C94A8132EC}"/>
              </a:ext>
            </a:extLst>
          </p:cNvPr>
          <p:cNvSpPr txBox="1">
            <a:spLocks noGrp="1"/>
          </p:cNvSpPr>
          <p:nvPr>
            <p:ph type="title" idx="4294967295"/>
          </p:nvPr>
        </p:nvSpPr>
        <p:spPr bwMode="auto">
          <a:xfrm>
            <a:off x="462516" y="304800"/>
            <a:ext cx="6553200" cy="838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3600"/>
              </a:lnSpc>
              <a:spcBef>
                <a:spcPct val="0"/>
              </a:spcBef>
              <a:spcAft>
                <a:spcPct val="0"/>
              </a:spcAft>
              <a:defRPr sz="4000" b="1" kern="1200">
                <a:solidFill>
                  <a:srgbClr val="002060"/>
                </a:solidFill>
                <a:latin typeface="+mj-lt"/>
                <a:ea typeface="+mj-ea"/>
                <a:cs typeface="+mj-cs"/>
              </a:defRPr>
            </a:lvl1pPr>
            <a:lvl2pPr algn="l" rtl="0" eaLnBrk="0" fontAlgn="base" hangingPunct="0">
              <a:lnSpc>
                <a:spcPts val="3600"/>
              </a:lnSpc>
              <a:spcBef>
                <a:spcPct val="0"/>
              </a:spcBef>
              <a:spcAft>
                <a:spcPct val="0"/>
              </a:spcAft>
              <a:defRPr sz="4000" b="1">
                <a:solidFill>
                  <a:srgbClr val="002060"/>
                </a:solidFill>
                <a:latin typeface="Corbel" pitchFamily="34" charset="0"/>
              </a:defRPr>
            </a:lvl2pPr>
            <a:lvl3pPr algn="l" rtl="0" eaLnBrk="0" fontAlgn="base" hangingPunct="0">
              <a:lnSpc>
                <a:spcPts val="3600"/>
              </a:lnSpc>
              <a:spcBef>
                <a:spcPct val="0"/>
              </a:spcBef>
              <a:spcAft>
                <a:spcPct val="0"/>
              </a:spcAft>
              <a:defRPr sz="4000" b="1">
                <a:solidFill>
                  <a:srgbClr val="002060"/>
                </a:solidFill>
                <a:latin typeface="Corbel" pitchFamily="34" charset="0"/>
              </a:defRPr>
            </a:lvl3pPr>
            <a:lvl4pPr algn="l" rtl="0" eaLnBrk="0" fontAlgn="base" hangingPunct="0">
              <a:lnSpc>
                <a:spcPts val="3600"/>
              </a:lnSpc>
              <a:spcBef>
                <a:spcPct val="0"/>
              </a:spcBef>
              <a:spcAft>
                <a:spcPct val="0"/>
              </a:spcAft>
              <a:defRPr sz="4000" b="1">
                <a:solidFill>
                  <a:srgbClr val="002060"/>
                </a:solidFill>
                <a:latin typeface="Corbel" pitchFamily="34" charset="0"/>
              </a:defRPr>
            </a:lvl4pPr>
            <a:lvl5pPr algn="l" rtl="0" eaLnBrk="0" fontAlgn="base" hangingPunct="0">
              <a:lnSpc>
                <a:spcPts val="3600"/>
              </a:lnSpc>
              <a:spcBef>
                <a:spcPct val="0"/>
              </a:spcBef>
              <a:spcAft>
                <a:spcPct val="0"/>
              </a:spcAft>
              <a:defRPr sz="4000" b="1">
                <a:solidFill>
                  <a:srgbClr val="002060"/>
                </a:solidFill>
                <a:latin typeface="Corbel" pitchFamily="34" charset="0"/>
              </a:defRPr>
            </a:lvl5pPr>
            <a:lvl6pPr marL="457200" algn="ctr" rtl="0" fontAlgn="base">
              <a:spcBef>
                <a:spcPct val="0"/>
              </a:spcBef>
              <a:spcAft>
                <a:spcPct val="0"/>
              </a:spcAft>
              <a:defRPr sz="4000">
                <a:solidFill>
                  <a:schemeClr val="bg1"/>
                </a:solidFill>
                <a:latin typeface="Calibri" pitchFamily="34" charset="0"/>
              </a:defRPr>
            </a:lvl6pPr>
            <a:lvl7pPr marL="914400" algn="ctr" rtl="0" fontAlgn="base">
              <a:spcBef>
                <a:spcPct val="0"/>
              </a:spcBef>
              <a:spcAft>
                <a:spcPct val="0"/>
              </a:spcAft>
              <a:defRPr sz="4000">
                <a:solidFill>
                  <a:schemeClr val="bg1"/>
                </a:solidFill>
                <a:latin typeface="Calibri" pitchFamily="34" charset="0"/>
              </a:defRPr>
            </a:lvl7pPr>
            <a:lvl8pPr marL="1371600" algn="ctr" rtl="0" fontAlgn="base">
              <a:spcBef>
                <a:spcPct val="0"/>
              </a:spcBef>
              <a:spcAft>
                <a:spcPct val="0"/>
              </a:spcAft>
              <a:defRPr sz="4000">
                <a:solidFill>
                  <a:schemeClr val="bg1"/>
                </a:solidFill>
                <a:latin typeface="Calibri" pitchFamily="34" charset="0"/>
              </a:defRPr>
            </a:lvl8pPr>
            <a:lvl9pPr marL="1828800" algn="ctr" rtl="0" fontAlgn="base">
              <a:spcBef>
                <a:spcPct val="0"/>
              </a:spcBef>
              <a:spcAft>
                <a:spcPct val="0"/>
              </a:spcAft>
              <a:defRPr sz="4000">
                <a:solidFill>
                  <a:schemeClr val="bg1"/>
                </a:solidFill>
                <a:latin typeface="Calibri" pitchFamily="34" charset="0"/>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mj-lt"/>
                <a:ea typeface="+mj-ea"/>
                <a:cs typeface="+mj-cs"/>
              </a:rPr>
              <a:t>Important Dates in 2026</a:t>
            </a:r>
          </a:p>
        </p:txBody>
      </p:sp>
      <p:graphicFrame>
        <p:nvGraphicFramePr>
          <p:cNvPr id="4" name="Table 3" descr="Table with two columns and five rows showing timeframes/dates and what actions happen during each timeframe/date. "/>
          <p:cNvGraphicFramePr>
            <a:graphicFrameLocks noGrp="1"/>
          </p:cNvGraphicFramePr>
          <p:nvPr>
            <p:extLst>
              <p:ext uri="{D42A27DB-BD31-4B8C-83A1-F6EECF244321}">
                <p14:modId xmlns:p14="http://schemas.microsoft.com/office/powerpoint/2010/main" val="1267128296"/>
              </p:ext>
            </p:extLst>
          </p:nvPr>
        </p:nvGraphicFramePr>
        <p:xfrm>
          <a:off x="462516" y="1684655"/>
          <a:ext cx="8392812" cy="4130040"/>
        </p:xfrm>
        <a:graphic>
          <a:graphicData uri="http://schemas.openxmlformats.org/drawingml/2006/table">
            <a:tbl>
              <a:tblPr firstRow="1" firstCol="1" bandRow="1">
                <a:tableStyleId>{5C22544A-7EE6-4342-B048-85BDC9FD1C3A}</a:tableStyleId>
              </a:tblPr>
              <a:tblGrid>
                <a:gridCol w="1808795">
                  <a:extLst>
                    <a:ext uri="{9D8B030D-6E8A-4147-A177-3AD203B41FA5}">
                      <a16:colId xmlns:a16="http://schemas.microsoft.com/office/drawing/2014/main" val="20000"/>
                    </a:ext>
                  </a:extLst>
                </a:gridCol>
                <a:gridCol w="6584017">
                  <a:extLst>
                    <a:ext uri="{9D8B030D-6E8A-4147-A177-3AD203B41FA5}">
                      <a16:colId xmlns:a16="http://schemas.microsoft.com/office/drawing/2014/main" val="20001"/>
                    </a:ext>
                  </a:extLst>
                </a:gridCol>
              </a:tblGrid>
              <a:tr h="480649">
                <a:tc>
                  <a:txBody>
                    <a:bodyPr/>
                    <a:lstStyle/>
                    <a:p>
                      <a:pPr marL="0" lvl="1" indent="0" algn="ctr" rtl="0" eaLnBrk="1" fontAlgn="base" hangingPunct="1">
                        <a:spcBef>
                          <a:spcPts val="1200"/>
                        </a:spcBef>
                        <a:spcAft>
                          <a:spcPts val="600"/>
                        </a:spcAft>
                        <a:buClr>
                          <a:srgbClr val="5C5A5A"/>
                        </a:buClr>
                        <a:buSzPct val="100000"/>
                        <a:buFont typeface="Arial" panose="020B0604020202020204" pitchFamily="34" charset="0"/>
                        <a:buNone/>
                        <a:tabLst/>
                      </a:pPr>
                      <a:r>
                        <a:rPr lang="en-US" sz="2400" dirty="0">
                          <a:solidFill>
                            <a:schemeClr val="bg1"/>
                          </a:solidFill>
                          <a:latin typeface="+mj-lt"/>
                          <a:ea typeface="+mn-ea"/>
                          <a:cs typeface="+mn-cs"/>
                          <a:sym typeface="Rockwell" pitchFamily="18" charset="0"/>
                        </a:rPr>
                        <a:t>Dates</a:t>
                      </a:r>
                    </a:p>
                  </a:txBody>
                  <a:tcPr marL="91450" marR="91450" marT="45710" marB="45710" anchor="ctr"/>
                </a:tc>
                <a:tc>
                  <a:txBody>
                    <a:bodyPr/>
                    <a:lstStyle/>
                    <a:p>
                      <a:pPr marL="0" lvl="1" indent="0" algn="ctr" rtl="0" eaLnBrk="1" fontAlgn="base" hangingPunct="1">
                        <a:spcBef>
                          <a:spcPts val="1200"/>
                        </a:spcBef>
                        <a:spcAft>
                          <a:spcPts val="600"/>
                        </a:spcAft>
                        <a:buClr>
                          <a:srgbClr val="5C5A5A"/>
                        </a:buClr>
                        <a:buSzPct val="100000"/>
                        <a:buFont typeface="Arial" panose="020B0604020202020204" pitchFamily="34" charset="0"/>
                        <a:buNone/>
                        <a:tabLst/>
                      </a:pPr>
                      <a:r>
                        <a:rPr lang="en-US" sz="2400" dirty="0">
                          <a:solidFill>
                            <a:schemeClr val="bg1"/>
                          </a:solidFill>
                          <a:latin typeface="+mj-lt"/>
                          <a:ea typeface="+mn-ea"/>
                          <a:cs typeface="+mn-cs"/>
                          <a:sym typeface="Rockwell" pitchFamily="18" charset="0"/>
                        </a:rPr>
                        <a:t>Action </a:t>
                      </a:r>
                    </a:p>
                  </a:txBody>
                  <a:tcPr marL="91450" marR="91450" marT="45710" marB="45710" anchor="ctr"/>
                </a:tc>
                <a:extLst>
                  <a:ext uri="{0D108BD9-81ED-4DB2-BD59-A6C34878D82A}">
                    <a16:rowId xmlns:a16="http://schemas.microsoft.com/office/drawing/2014/main" val="10000"/>
                  </a:ext>
                </a:extLst>
              </a:tr>
              <a:tr h="916351">
                <a:tc>
                  <a:txBody>
                    <a:bodyPr/>
                    <a:lstStyle/>
                    <a:p>
                      <a:pPr marL="0" marR="0">
                        <a:lnSpc>
                          <a:spcPct val="107000"/>
                        </a:lnSpc>
                        <a:spcBef>
                          <a:spcPts val="0"/>
                        </a:spcBef>
                        <a:spcAft>
                          <a:spcPts val="0"/>
                        </a:spcAft>
                      </a:pPr>
                      <a:r>
                        <a:rPr lang="en-US" sz="1800" b="1" dirty="0">
                          <a:solidFill>
                            <a:schemeClr val="tx1"/>
                          </a:solidFill>
                          <a:effectLst/>
                          <a:latin typeface="+mn-lt"/>
                          <a:ea typeface="Calibri" panose="020F0502020204030204" pitchFamily="34" charset="0"/>
                          <a:cs typeface="Times New Roman" panose="02020603050405020304" pitchFamily="18" charset="0"/>
                        </a:rPr>
                        <a:t>Mid-Late January </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b="0" dirty="0">
                          <a:solidFill>
                            <a:schemeClr val="tx1"/>
                          </a:solidFill>
                          <a:effectLst/>
                          <a:latin typeface="+mn-lt"/>
                          <a:ea typeface="Calibri" panose="020F0502020204030204" pitchFamily="34" charset="0"/>
                          <a:cs typeface="Times New Roman" panose="02020603050405020304" pitchFamily="18" charset="0"/>
                        </a:rPr>
                        <a:t>1095-A forms sent to all Health Connector members enrolled in a QHP (including ConnectorCare members).</a:t>
                      </a:r>
                    </a:p>
                  </a:txBody>
                  <a:tcPr marL="68580" marR="68580" marT="0" marB="0" anchor="ctr"/>
                </a:tc>
                <a:extLst>
                  <a:ext uri="{0D108BD9-81ED-4DB2-BD59-A6C34878D82A}">
                    <a16:rowId xmlns:a16="http://schemas.microsoft.com/office/drawing/2014/main" val="10001"/>
                  </a:ext>
                </a:extLst>
              </a:tr>
              <a:tr h="1127760">
                <a:tc>
                  <a:txBody>
                    <a:bodyPr/>
                    <a:lstStyle/>
                    <a:p>
                      <a:pPr marL="0" marR="0" algn="l" defTabSz="914400" rtl="0" eaLnBrk="1" latinLnBrk="0" hangingPunct="1">
                        <a:lnSpc>
                          <a:spcPct val="107000"/>
                        </a:lnSpc>
                        <a:spcBef>
                          <a:spcPts val="0"/>
                        </a:spcBef>
                        <a:spcAft>
                          <a:spcPts val="0"/>
                        </a:spcAft>
                      </a:pPr>
                      <a:r>
                        <a:rPr lang="en-US" sz="1800" b="1" kern="1200" dirty="0">
                          <a:solidFill>
                            <a:schemeClr val="tx1"/>
                          </a:solidFill>
                          <a:effectLst/>
                          <a:latin typeface="+mn-lt"/>
                          <a:ea typeface="+mn-ea"/>
                          <a:cs typeface="Times New Roman" panose="02020603050405020304" pitchFamily="18" charset="0"/>
                        </a:rPr>
                        <a:t>Early February</a:t>
                      </a:r>
                    </a:p>
                  </a:txBody>
                  <a:tcPr marL="68580" marR="68580" marT="0" marB="0" anchor="ctr"/>
                </a:tc>
                <a:tc>
                  <a:txBody>
                    <a:bodyPr/>
                    <a:lstStyle/>
                    <a:p>
                      <a:pPr marL="0" marR="0">
                        <a:lnSpc>
                          <a:spcPct val="107000"/>
                        </a:lnSpc>
                        <a:spcBef>
                          <a:spcPts val="0"/>
                        </a:spcBef>
                        <a:spcAft>
                          <a:spcPts val="0"/>
                        </a:spcAft>
                      </a:pPr>
                      <a:r>
                        <a:rPr lang="en-US" sz="1800" b="0" dirty="0">
                          <a:solidFill>
                            <a:schemeClr val="tx1"/>
                          </a:solidFill>
                          <a:effectLst/>
                          <a:latin typeface="+mn-lt"/>
                          <a:ea typeface="Calibri" panose="020F0502020204030204" pitchFamily="34" charset="0"/>
                          <a:cs typeface="Times New Roman" panose="02020603050405020304" pitchFamily="18" charset="0"/>
                        </a:rPr>
                        <a:t>MassHealth members can access their 1095-B Form by going to </a:t>
                      </a:r>
                      <a:r>
                        <a:rPr lang="en-US" dirty="0">
                          <a:hlinkClick r:id="rId4"/>
                        </a:rPr>
                        <a:t>MassHealth | 1095-B Form Login</a:t>
                      </a:r>
                      <a:r>
                        <a:rPr lang="en-US" dirty="0"/>
                        <a:t> </a:t>
                      </a:r>
                      <a:r>
                        <a:rPr lang="en-US" sz="1800" b="0" dirty="0">
                          <a:solidFill>
                            <a:schemeClr val="tx1"/>
                          </a:solidFill>
                          <a:effectLst/>
                          <a:latin typeface="+mn-lt"/>
                          <a:ea typeface="Calibri" panose="020F0502020204030204" pitchFamily="34" charset="0"/>
                          <a:cs typeface="Times New Roman" panose="02020603050405020304" pitchFamily="18" charset="0"/>
                        </a:rPr>
                        <a:t>or request a hard copy by calling MassHealth.</a:t>
                      </a:r>
                      <a:endParaRPr lang="en-US" sz="1800" b="0" strike="sngStrike"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042922">
                <a:tc>
                  <a:txBody>
                    <a:bodyPr/>
                    <a:lstStyle/>
                    <a:p>
                      <a:pPr marL="0" marR="0">
                        <a:lnSpc>
                          <a:spcPct val="107000"/>
                        </a:lnSpc>
                        <a:spcBef>
                          <a:spcPts val="0"/>
                        </a:spcBef>
                        <a:spcAft>
                          <a:spcPts val="0"/>
                        </a:spcAft>
                      </a:pPr>
                      <a:r>
                        <a:rPr lang="en-US" sz="1800" b="1" dirty="0">
                          <a:solidFill>
                            <a:schemeClr val="tx1"/>
                          </a:solidFill>
                          <a:effectLst/>
                          <a:latin typeface="+mn-lt"/>
                          <a:ea typeface="Calibri" panose="020F0502020204030204" pitchFamily="34" charset="0"/>
                          <a:cs typeface="Times New Roman" panose="02020603050405020304" pitchFamily="18" charset="0"/>
                        </a:rPr>
                        <a:t>March 1</a:t>
                      </a:r>
                      <a:r>
                        <a:rPr lang="en-US" sz="1800" b="1" baseline="30000" dirty="0">
                          <a:solidFill>
                            <a:schemeClr val="tx1"/>
                          </a:solidFill>
                          <a:effectLst/>
                          <a:latin typeface="+mn-lt"/>
                          <a:ea typeface="Calibri" panose="020F0502020204030204" pitchFamily="34" charset="0"/>
                          <a:cs typeface="Times New Roman" panose="02020603050405020304" pitchFamily="18" charset="0"/>
                        </a:rPr>
                        <a:t>st</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b="0" dirty="0">
                          <a:solidFill>
                            <a:schemeClr val="tx1"/>
                          </a:solidFill>
                          <a:effectLst/>
                          <a:latin typeface="+mn-lt"/>
                          <a:ea typeface="Calibri" panose="020F0502020204030204" pitchFamily="34" charset="0"/>
                          <a:cs typeface="Times New Roman" panose="02020603050405020304" pitchFamily="18" charset="0"/>
                        </a:rPr>
                        <a:t>Individuals are asked to report any corrections to 1095 or 1099-HC forms to the Health Connector and/or MassHealth and new forms to be sent out prior to the tax filing deadline.</a:t>
                      </a:r>
                    </a:p>
                  </a:txBody>
                  <a:tcPr marL="68580" marR="68580" marT="0" marB="0" anchor="ctr"/>
                </a:tc>
                <a:extLst>
                  <a:ext uri="{0D108BD9-81ED-4DB2-BD59-A6C34878D82A}">
                    <a16:rowId xmlns:a16="http://schemas.microsoft.com/office/drawing/2014/main" val="10003"/>
                  </a:ext>
                </a:extLst>
              </a:tr>
              <a:tr h="562358">
                <a:tc>
                  <a:txBody>
                    <a:bodyPr/>
                    <a:lstStyle/>
                    <a:p>
                      <a:pPr marL="0" marR="0">
                        <a:lnSpc>
                          <a:spcPct val="107000"/>
                        </a:lnSpc>
                        <a:spcBef>
                          <a:spcPts val="0"/>
                        </a:spcBef>
                        <a:spcAft>
                          <a:spcPts val="0"/>
                        </a:spcAft>
                      </a:pPr>
                      <a:r>
                        <a:rPr lang="en-US" sz="1800" b="1" dirty="0">
                          <a:solidFill>
                            <a:schemeClr val="bg1"/>
                          </a:solidFill>
                          <a:effectLst/>
                          <a:latin typeface="+mn-lt"/>
                          <a:ea typeface="Calibri" panose="020F0502020204030204" pitchFamily="34" charset="0"/>
                          <a:cs typeface="Times New Roman" panose="02020603050405020304" pitchFamily="18" charset="0"/>
                        </a:rPr>
                        <a:t>April 15</a:t>
                      </a:r>
                      <a:r>
                        <a:rPr lang="en-US" sz="1800" b="1" baseline="30000" dirty="0">
                          <a:solidFill>
                            <a:schemeClr val="bg1"/>
                          </a:solidFill>
                          <a:effectLst/>
                          <a:latin typeface="+mn-lt"/>
                          <a:ea typeface="Calibri" panose="020F0502020204030204" pitchFamily="34" charset="0"/>
                          <a:cs typeface="Times New Roman" panose="02020603050405020304" pitchFamily="18" charset="0"/>
                        </a:rPr>
                        <a:t>th</a:t>
                      </a:r>
                      <a:r>
                        <a:rPr lang="en-US" sz="1800" b="1" dirty="0">
                          <a:solidFill>
                            <a:schemeClr val="bg1"/>
                          </a:solidFill>
                          <a:effectLst/>
                          <a:latin typeface="+mn-lt"/>
                          <a:ea typeface="Calibri" panose="020F0502020204030204" pitchFamily="34" charset="0"/>
                          <a:cs typeface="Times New Roman" panose="02020603050405020304" pitchFamily="18" charset="0"/>
                        </a:rPr>
                        <a:t> </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b="0" kern="1200" dirty="0">
                          <a:solidFill>
                            <a:schemeClr val="tx1"/>
                          </a:solidFill>
                          <a:effectLst/>
                          <a:latin typeface="+mn-lt"/>
                          <a:ea typeface="Calibri" panose="020F0502020204030204" pitchFamily="34" charset="0"/>
                          <a:cs typeface="Times New Roman" panose="02020603050405020304" pitchFamily="18" charset="0"/>
                        </a:rPr>
                        <a:t>State and Federal Tax filing deadline.</a:t>
                      </a:r>
                    </a:p>
                  </a:txBody>
                  <a:tcPr marL="68580" marR="68580" marT="0" marB="0" anchor="ct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63BDF104-C278-4095-A793-F0365698BE0B}"/>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EAADC162-776C-4996-B2F6-7720B30F3999}" type="slidenum">
              <a:rPr lang="en-US" altLang="en-US" smtClean="0"/>
              <a:pPr>
                <a:defRPr/>
              </a:pPr>
              <a:t>14</a:t>
            </a:fld>
            <a:endParaRPr lang="en-US" altLang="en-US" dirty="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926E9-B058-498B-A8C7-59D20C169499}"/>
              </a:ext>
            </a:extLst>
          </p:cNvPr>
          <p:cNvSpPr>
            <a:spLocks noGrp="1"/>
          </p:cNvSpPr>
          <p:nvPr>
            <p:ph type="title"/>
          </p:nvPr>
        </p:nvSpPr>
        <p:spPr>
          <a:xfrm>
            <a:off x="457200" y="304800"/>
            <a:ext cx="6553200" cy="715963"/>
          </a:xfrm>
        </p:spPr>
        <p:txBody>
          <a:bodyPr wrap="square" anchor="ctr">
            <a:normAutofit/>
          </a:bodyPr>
          <a:lstStyle/>
          <a:p>
            <a:r>
              <a:rPr lang="en-US" dirty="0"/>
              <a:t>Free Tax Assistance</a:t>
            </a:r>
          </a:p>
        </p:txBody>
      </p:sp>
      <p:grpSp>
        <p:nvGrpSpPr>
          <p:cNvPr id="3" name="Group 2" descr="Table with information for VITA, TCE, and AARP Foundation Tax-Aide">
            <a:extLst>
              <a:ext uri="{FF2B5EF4-FFF2-40B4-BE49-F238E27FC236}">
                <a16:creationId xmlns:a16="http://schemas.microsoft.com/office/drawing/2014/main" id="{CEA7C7FE-83BC-C8A1-9DCB-725147532A3E}"/>
              </a:ext>
            </a:extLst>
          </p:cNvPr>
          <p:cNvGrpSpPr/>
          <p:nvPr/>
        </p:nvGrpSpPr>
        <p:grpSpPr>
          <a:xfrm>
            <a:off x="457200" y="1459717"/>
            <a:ext cx="8229600" cy="4894240"/>
            <a:chOff x="457200" y="1459717"/>
            <a:chExt cx="8229600" cy="4894240"/>
          </a:xfrm>
        </p:grpSpPr>
        <p:sp>
          <p:nvSpPr>
            <p:cNvPr id="4" name="Straight Connector 3">
              <a:extLst>
                <a:ext uri="{FF2B5EF4-FFF2-40B4-BE49-F238E27FC236}">
                  <a16:creationId xmlns:a16="http://schemas.microsoft.com/office/drawing/2014/main" id="{F551A040-C838-8FEC-D904-60CA9F61CD0D}"/>
                </a:ext>
              </a:extLst>
            </p:cNvPr>
            <p:cNvSpPr/>
            <p:nvPr/>
          </p:nvSpPr>
          <p:spPr>
            <a:xfrm>
              <a:off x="457200" y="1459717"/>
              <a:ext cx="82296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6" name="Freeform: Shape 5">
              <a:extLst>
                <a:ext uri="{FF2B5EF4-FFF2-40B4-BE49-F238E27FC236}">
                  <a16:creationId xmlns:a16="http://schemas.microsoft.com/office/drawing/2014/main" id="{E7C60E93-68B6-00B2-E650-DF94549DAB7E}"/>
                </a:ext>
              </a:extLst>
            </p:cNvPr>
            <p:cNvSpPr/>
            <p:nvPr/>
          </p:nvSpPr>
          <p:spPr>
            <a:xfrm>
              <a:off x="457200" y="1459717"/>
              <a:ext cx="8229600" cy="1631413"/>
            </a:xfrm>
            <a:custGeom>
              <a:avLst/>
              <a:gdLst>
                <a:gd name="csX0" fmla="*/ 0 w 8229600"/>
                <a:gd name="csY0" fmla="*/ 0 h 1631413"/>
                <a:gd name="csX1" fmla="*/ 8229600 w 8229600"/>
                <a:gd name="csY1" fmla="*/ 0 h 1631413"/>
                <a:gd name="csX2" fmla="*/ 8229600 w 8229600"/>
                <a:gd name="csY2" fmla="*/ 1631413 h 1631413"/>
                <a:gd name="csX3" fmla="*/ 0 w 8229600"/>
                <a:gd name="csY3" fmla="*/ 1631413 h 1631413"/>
                <a:gd name="csX4" fmla="*/ 0 w 8229600"/>
                <a:gd name="csY4" fmla="*/ 0 h 1631413"/>
              </a:gdLst>
              <a:ahLst/>
              <a:cxnLst>
                <a:cxn ang="0">
                  <a:pos x="csX0" y="csY0"/>
                </a:cxn>
                <a:cxn ang="0">
                  <a:pos x="csX1" y="csY1"/>
                </a:cxn>
                <a:cxn ang="0">
                  <a:pos x="csX2" y="csY2"/>
                </a:cxn>
                <a:cxn ang="0">
                  <a:pos x="csX3" y="csY3"/>
                </a:cxn>
                <a:cxn ang="0">
                  <a:pos x="csX4" y="csY4"/>
                </a:cxn>
              </a:cxnLst>
              <a:rect l="l" t="t" r="r" b="b"/>
              <a:pathLst>
                <a:path w="8229600" h="1631413">
                  <a:moveTo>
                    <a:pt x="0" y="0"/>
                  </a:moveTo>
                  <a:lnTo>
                    <a:pt x="8229600" y="0"/>
                  </a:lnTo>
                  <a:lnTo>
                    <a:pt x="8229600" y="1631413"/>
                  </a:lnTo>
                  <a:lnTo>
                    <a:pt x="0" y="16314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0" indent="0" algn="l" defTabSz="800100">
                <a:lnSpc>
                  <a:spcPct val="100000"/>
                </a:lnSpc>
                <a:spcBef>
                  <a:spcPts val="600"/>
                </a:spcBef>
                <a:spcAft>
                  <a:spcPts val="600"/>
                </a:spcAft>
                <a:buNone/>
              </a:pPr>
              <a:r>
                <a:rPr lang="en-US" sz="1800" b="1" u="none" kern="1200" dirty="0"/>
                <a:t>VITA</a:t>
              </a:r>
              <a:r>
                <a:rPr lang="en-US" sz="1800" b="1" kern="1200" dirty="0"/>
                <a:t>: </a:t>
              </a:r>
              <a:r>
                <a:rPr lang="en-US" sz="1800" b="0" kern="1200" dirty="0"/>
                <a:t>The </a:t>
              </a:r>
              <a:r>
                <a:rPr lang="en-US" sz="1800" b="0" kern="1200" dirty="0">
                  <a:hlinkClick r:id="rId3"/>
                </a:rPr>
                <a:t>Volunteer Income Tax Assistance (VITA) </a:t>
              </a:r>
              <a:r>
                <a:rPr lang="en-US" sz="1800" b="0" kern="1200" dirty="0"/>
                <a:t>program offers free tax help to people who generally make $69,000 or less, persons with disabilities and limited English speaking taxpayers who need assistance in preparing their own tax returns. IRS-certified volunteers provide free basic income tax return preparation with electronic filing to qualified individuals.</a:t>
              </a:r>
            </a:p>
          </p:txBody>
        </p:sp>
        <p:sp>
          <p:nvSpPr>
            <p:cNvPr id="8" name="Straight Connector 7">
              <a:extLst>
                <a:ext uri="{FF2B5EF4-FFF2-40B4-BE49-F238E27FC236}">
                  <a16:creationId xmlns:a16="http://schemas.microsoft.com/office/drawing/2014/main" id="{80E9072C-845F-2757-BA57-A907035BACBC}"/>
                </a:ext>
              </a:extLst>
            </p:cNvPr>
            <p:cNvSpPr/>
            <p:nvPr/>
          </p:nvSpPr>
          <p:spPr>
            <a:xfrm>
              <a:off x="457200" y="3091130"/>
              <a:ext cx="82296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Freeform: Shape 8">
              <a:extLst>
                <a:ext uri="{FF2B5EF4-FFF2-40B4-BE49-F238E27FC236}">
                  <a16:creationId xmlns:a16="http://schemas.microsoft.com/office/drawing/2014/main" id="{F0B97357-0569-87F5-5C6C-DB9A02B647E5}"/>
                </a:ext>
              </a:extLst>
            </p:cNvPr>
            <p:cNvSpPr/>
            <p:nvPr/>
          </p:nvSpPr>
          <p:spPr>
            <a:xfrm>
              <a:off x="457200" y="3091130"/>
              <a:ext cx="8229600" cy="1631413"/>
            </a:xfrm>
            <a:custGeom>
              <a:avLst/>
              <a:gdLst>
                <a:gd name="csX0" fmla="*/ 0 w 8229600"/>
                <a:gd name="csY0" fmla="*/ 0 h 1631413"/>
                <a:gd name="csX1" fmla="*/ 8229600 w 8229600"/>
                <a:gd name="csY1" fmla="*/ 0 h 1631413"/>
                <a:gd name="csX2" fmla="*/ 8229600 w 8229600"/>
                <a:gd name="csY2" fmla="*/ 1631413 h 1631413"/>
                <a:gd name="csX3" fmla="*/ 0 w 8229600"/>
                <a:gd name="csY3" fmla="*/ 1631413 h 1631413"/>
                <a:gd name="csX4" fmla="*/ 0 w 8229600"/>
                <a:gd name="csY4" fmla="*/ 0 h 1631413"/>
              </a:gdLst>
              <a:ahLst/>
              <a:cxnLst>
                <a:cxn ang="0">
                  <a:pos x="csX0" y="csY0"/>
                </a:cxn>
                <a:cxn ang="0">
                  <a:pos x="csX1" y="csY1"/>
                </a:cxn>
                <a:cxn ang="0">
                  <a:pos x="csX2" y="csY2"/>
                </a:cxn>
                <a:cxn ang="0">
                  <a:pos x="csX3" y="csY3"/>
                </a:cxn>
                <a:cxn ang="0">
                  <a:pos x="csX4" y="csY4"/>
                </a:cxn>
              </a:cxnLst>
              <a:rect l="l" t="t" r="r" b="b"/>
              <a:pathLst>
                <a:path w="8229600" h="1631413">
                  <a:moveTo>
                    <a:pt x="0" y="0"/>
                  </a:moveTo>
                  <a:lnTo>
                    <a:pt x="8229600" y="0"/>
                  </a:lnTo>
                  <a:lnTo>
                    <a:pt x="8229600" y="1631413"/>
                  </a:lnTo>
                  <a:lnTo>
                    <a:pt x="0" y="16314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0" indent="0" algn="l" defTabSz="800100">
                <a:lnSpc>
                  <a:spcPct val="100000"/>
                </a:lnSpc>
                <a:spcBef>
                  <a:spcPts val="600"/>
                </a:spcBef>
                <a:spcAft>
                  <a:spcPts val="600"/>
                </a:spcAft>
                <a:buNone/>
              </a:pPr>
              <a:r>
                <a:rPr lang="en-US" sz="1800" b="1" u="none" kern="1200" dirty="0"/>
                <a:t>TCE</a:t>
              </a:r>
              <a:r>
                <a:rPr lang="en-US" sz="1800" b="1" kern="1200" dirty="0"/>
                <a:t>: </a:t>
              </a:r>
              <a:r>
                <a:rPr lang="en-US" sz="1800" b="0" kern="1200" dirty="0"/>
                <a:t>The Tax Counseling for the Elderly (TCE) program offers free tax help for all taxpayers, particularly those who are 60 years of age and older, specializing in questions about pensions and retirement-related issues unique to seniors. The IRS-certified volunteers who provide tax counseling are often retired individuals associated with non-profit organizations that receive grants from the IRS.</a:t>
              </a:r>
            </a:p>
          </p:txBody>
        </p:sp>
        <p:sp>
          <p:nvSpPr>
            <p:cNvPr id="10" name="Straight Connector 9">
              <a:extLst>
                <a:ext uri="{FF2B5EF4-FFF2-40B4-BE49-F238E27FC236}">
                  <a16:creationId xmlns:a16="http://schemas.microsoft.com/office/drawing/2014/main" id="{E52F0F50-3808-D487-5638-E14E9F314386}"/>
                </a:ext>
              </a:extLst>
            </p:cNvPr>
            <p:cNvSpPr/>
            <p:nvPr/>
          </p:nvSpPr>
          <p:spPr>
            <a:xfrm>
              <a:off x="457200" y="4722544"/>
              <a:ext cx="8229600"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1" name="Freeform: Shape 10">
              <a:extLst>
                <a:ext uri="{FF2B5EF4-FFF2-40B4-BE49-F238E27FC236}">
                  <a16:creationId xmlns:a16="http://schemas.microsoft.com/office/drawing/2014/main" id="{82F6FC1C-CE85-404E-F030-F296BC324BA3}"/>
                </a:ext>
              </a:extLst>
            </p:cNvPr>
            <p:cNvSpPr/>
            <p:nvPr/>
          </p:nvSpPr>
          <p:spPr>
            <a:xfrm>
              <a:off x="457200" y="4722544"/>
              <a:ext cx="8229600" cy="1631413"/>
            </a:xfrm>
            <a:custGeom>
              <a:avLst/>
              <a:gdLst>
                <a:gd name="csX0" fmla="*/ 0 w 8229600"/>
                <a:gd name="csY0" fmla="*/ 0 h 1631413"/>
                <a:gd name="csX1" fmla="*/ 8229600 w 8229600"/>
                <a:gd name="csY1" fmla="*/ 0 h 1631413"/>
                <a:gd name="csX2" fmla="*/ 8229600 w 8229600"/>
                <a:gd name="csY2" fmla="*/ 1631413 h 1631413"/>
                <a:gd name="csX3" fmla="*/ 0 w 8229600"/>
                <a:gd name="csY3" fmla="*/ 1631413 h 1631413"/>
                <a:gd name="csX4" fmla="*/ 0 w 8229600"/>
                <a:gd name="csY4" fmla="*/ 0 h 1631413"/>
              </a:gdLst>
              <a:ahLst/>
              <a:cxnLst>
                <a:cxn ang="0">
                  <a:pos x="csX0" y="csY0"/>
                </a:cxn>
                <a:cxn ang="0">
                  <a:pos x="csX1" y="csY1"/>
                </a:cxn>
                <a:cxn ang="0">
                  <a:pos x="csX2" y="csY2"/>
                </a:cxn>
                <a:cxn ang="0">
                  <a:pos x="csX3" y="csY3"/>
                </a:cxn>
                <a:cxn ang="0">
                  <a:pos x="csX4" y="csY4"/>
                </a:cxn>
              </a:cxnLst>
              <a:rect l="l" t="t" r="r" b="b"/>
              <a:pathLst>
                <a:path w="8229600" h="1631413">
                  <a:moveTo>
                    <a:pt x="0" y="0"/>
                  </a:moveTo>
                  <a:lnTo>
                    <a:pt x="8229600" y="0"/>
                  </a:lnTo>
                  <a:lnTo>
                    <a:pt x="8229600" y="1631413"/>
                  </a:lnTo>
                  <a:lnTo>
                    <a:pt x="0" y="16314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0" indent="0" algn="l" defTabSz="800100">
                <a:lnSpc>
                  <a:spcPct val="100000"/>
                </a:lnSpc>
                <a:spcBef>
                  <a:spcPts val="600"/>
                </a:spcBef>
                <a:spcAft>
                  <a:spcPts val="600"/>
                </a:spcAft>
                <a:buNone/>
              </a:pPr>
              <a:r>
                <a:rPr lang="en-US" sz="1800" b="1" kern="1200" dirty="0">
                  <a:hlinkClick r:id="rId4"/>
                </a:rPr>
                <a:t>AARP Foundation Tax-Aide</a:t>
              </a:r>
              <a:r>
                <a:rPr lang="en-US" sz="1800" kern="1200" dirty="0"/>
                <a:t>: </a:t>
              </a:r>
              <a:r>
                <a:rPr lang="en-US" sz="1800" b="0" kern="1200" dirty="0"/>
                <a:t>offers free tax help to anyone especially for those age 50 and older who can’t afford a tax preparation service. IRS-certified volunteers understand that retirement or other life changes may make tax filing a little more complicated. AARP membership is not required.</a:t>
              </a:r>
            </a:p>
          </p:txBody>
        </p:sp>
      </p:grpSp>
      <p:sp>
        <p:nvSpPr>
          <p:cNvPr id="5" name="Slide Number Placeholder 4">
            <a:extLst>
              <a:ext uri="{FF2B5EF4-FFF2-40B4-BE49-F238E27FC236}">
                <a16:creationId xmlns:a16="http://schemas.microsoft.com/office/drawing/2014/main" id="{BB392D87-7FEE-41C3-8ED4-56839BB85666}"/>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wrap="square" anchor="ctr">
            <a:normAutofit/>
          </a:bodyPr>
          <a:lstStyle/>
          <a:p>
            <a:pPr>
              <a:spcAft>
                <a:spcPts val="600"/>
              </a:spcAft>
              <a:defRPr/>
            </a:pPr>
            <a:fld id="{D7C3FE04-E715-46F6-B07D-5A234E157AC3}" type="slidenum">
              <a:rPr lang="en-US" altLang="en-US" smtClean="0"/>
              <a:pPr>
                <a:spcAft>
                  <a:spcPts val="600"/>
                </a:spcAft>
                <a:defRPr/>
              </a:pPr>
              <a:t>15</a:t>
            </a:fld>
            <a:endParaRPr lang="en-US" altLang="en-US"/>
          </a:p>
        </p:txBody>
      </p:sp>
    </p:spTree>
    <p:custDataLst>
      <p:tags r:id="rId1"/>
    </p:custDataLst>
    <p:extLst>
      <p:ext uri="{BB962C8B-B14F-4D97-AF65-F5344CB8AC3E}">
        <p14:creationId xmlns:p14="http://schemas.microsoft.com/office/powerpoint/2010/main" val="3623132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BBB6C-5DD5-5A9C-9D69-985ADBFE4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FDE67D-825C-B1A7-684E-325E192947B9}"/>
              </a:ext>
            </a:extLst>
          </p:cNvPr>
          <p:cNvSpPr>
            <a:spLocks noGrp="1"/>
          </p:cNvSpPr>
          <p:nvPr>
            <p:ph type="title"/>
          </p:nvPr>
        </p:nvSpPr>
        <p:spPr>
          <a:xfrm>
            <a:off x="963559" y="4006171"/>
            <a:ext cx="7010401" cy="1362075"/>
          </a:xfrm>
        </p:spPr>
        <p:txBody>
          <a:bodyPr/>
          <a:lstStyle/>
          <a:p>
            <a:r>
              <a:rPr lang="en-US" dirty="0"/>
              <a:t>Medicare Savings Program (MSP)</a:t>
            </a:r>
            <a:endParaRPr lang="en-US" cap="none" dirty="0"/>
          </a:p>
        </p:txBody>
      </p:sp>
      <p:sp>
        <p:nvSpPr>
          <p:cNvPr id="4" name="Slide Number Placeholder 3">
            <a:extLst>
              <a:ext uri="{FF2B5EF4-FFF2-40B4-BE49-F238E27FC236}">
                <a16:creationId xmlns:a16="http://schemas.microsoft.com/office/drawing/2014/main" id="{22A62F6B-A079-D408-7BD7-921227333FA0}"/>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180CC5D2-9F73-4638-8520-080834850007}" type="slidenum">
              <a:rPr lang="en-US" altLang="en-US" smtClean="0"/>
              <a:pPr>
                <a:defRPr/>
              </a:pPr>
              <a:t>16</a:t>
            </a:fld>
            <a:endParaRPr lang="en-US" altLang="en-US" dirty="0"/>
          </a:p>
        </p:txBody>
      </p:sp>
    </p:spTree>
    <p:custDataLst>
      <p:tags r:id="rId1"/>
    </p:custDataLst>
    <p:extLst>
      <p:ext uri="{BB962C8B-B14F-4D97-AF65-F5344CB8AC3E}">
        <p14:creationId xmlns:p14="http://schemas.microsoft.com/office/powerpoint/2010/main" val="2938464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28F009-BFC7-5CF5-2443-78D8AE39CF53}"/>
              </a:ext>
            </a:extLst>
          </p:cNvPr>
          <p:cNvSpPr>
            <a:spLocks noGrp="1"/>
          </p:cNvSpPr>
          <p:nvPr>
            <p:ph type="title"/>
          </p:nvPr>
        </p:nvSpPr>
        <p:spPr>
          <a:xfrm>
            <a:off x="457199" y="304800"/>
            <a:ext cx="7719237" cy="715963"/>
          </a:xfrm>
        </p:spPr>
        <p:txBody>
          <a:bodyPr/>
          <a:lstStyle/>
          <a:p>
            <a:r>
              <a:rPr lang="en-US" dirty="0"/>
              <a:t>Medicare Savings Program (MSP) (continued)</a:t>
            </a:r>
          </a:p>
        </p:txBody>
      </p:sp>
      <p:sp>
        <p:nvSpPr>
          <p:cNvPr id="2" name="Content Placeholder 1">
            <a:extLst>
              <a:ext uri="{FF2B5EF4-FFF2-40B4-BE49-F238E27FC236}">
                <a16:creationId xmlns:a16="http://schemas.microsoft.com/office/drawing/2014/main" id="{93236D80-2386-77B1-2E39-27E10BDA15F5}"/>
              </a:ext>
            </a:extLst>
          </p:cNvPr>
          <p:cNvSpPr>
            <a:spLocks noGrp="1"/>
          </p:cNvSpPr>
          <p:nvPr>
            <p:ph idx="1"/>
          </p:nvPr>
        </p:nvSpPr>
        <p:spPr>
          <a:xfrm>
            <a:off x="457199" y="1425575"/>
            <a:ext cx="8420986" cy="5295900"/>
          </a:xfrm>
        </p:spPr>
        <p:txBody>
          <a:bodyPr/>
          <a:lstStyle/>
          <a:p>
            <a:pPr marL="0" indent="0">
              <a:buNone/>
            </a:pPr>
            <a:r>
              <a:rPr lang="en-US" dirty="0">
                <a:cs typeface="Calibri Light"/>
                <a:hlinkClick r:id="rId3"/>
              </a:rPr>
              <a:t>MassHealth</a:t>
            </a:r>
            <a:r>
              <a:rPr lang="en-US" spc="-70" dirty="0">
                <a:cs typeface="Calibri Light"/>
                <a:hlinkClick r:id="rId3"/>
              </a:rPr>
              <a:t> </a:t>
            </a:r>
            <a:r>
              <a:rPr lang="en-US" dirty="0">
                <a:cs typeface="Calibri Light"/>
                <a:hlinkClick r:id="rId3"/>
              </a:rPr>
              <a:t>Medicare</a:t>
            </a:r>
            <a:r>
              <a:rPr lang="en-US" spc="-50" dirty="0">
                <a:cs typeface="Calibri Light"/>
                <a:hlinkClick r:id="rId3"/>
              </a:rPr>
              <a:t> </a:t>
            </a:r>
            <a:r>
              <a:rPr lang="en-US" dirty="0">
                <a:cs typeface="Calibri Light"/>
                <a:hlinkClick r:id="rId3"/>
              </a:rPr>
              <a:t>Savings</a:t>
            </a:r>
            <a:r>
              <a:rPr lang="en-US" spc="-80" dirty="0">
                <a:cs typeface="Calibri Light"/>
                <a:hlinkClick r:id="rId3"/>
              </a:rPr>
              <a:t> </a:t>
            </a:r>
            <a:r>
              <a:rPr lang="en-US" spc="-10" dirty="0">
                <a:cs typeface="Calibri Light"/>
                <a:hlinkClick r:id="rId3"/>
              </a:rPr>
              <a:t>Program</a:t>
            </a:r>
            <a:r>
              <a:rPr lang="en-US" spc="-10" dirty="0">
                <a:cs typeface="Calibri Light"/>
              </a:rPr>
              <a:t> h</a:t>
            </a:r>
            <a:r>
              <a:rPr lang="en-US" dirty="0"/>
              <a:t>elps pay some of the out-of-pocket costs of Medicare.  The MSP programs can also help get Medicare Part B for members who only have Medicare Part A. If members are in an MSP program, they will also be automatically enrolled in the Medicare Part D Extra Help program, which can help with pharmacy costs.</a:t>
            </a:r>
          </a:p>
          <a:p>
            <a:r>
              <a:rPr lang="en-US" dirty="0"/>
              <a:t>MSP is not insurance plans. </a:t>
            </a:r>
            <a:r>
              <a:rPr lang="en-US" dirty="0">
                <a:solidFill>
                  <a:schemeClr val="accent5">
                    <a:lumMod val="50000"/>
                  </a:schemeClr>
                </a:solidFill>
              </a:rPr>
              <a:t>MSPs are always combined with Medicare and do not offer any additional coverage or services that Medicare does not provide.</a:t>
            </a:r>
          </a:p>
          <a:p>
            <a:r>
              <a:rPr lang="en-US" b="1" i="1" dirty="0"/>
              <a:t>What happens after a determination is made for MSP? </a:t>
            </a:r>
          </a:p>
          <a:p>
            <a:pPr lvl="1">
              <a:buFont typeface="Arial" panose="020B0604020202020204" pitchFamily="34" charset="0"/>
              <a:buChar char="•"/>
            </a:pPr>
            <a:r>
              <a:rPr lang="en-US" dirty="0"/>
              <a:t>MassHealth will notify Medicare when a member is eligible for MSP.</a:t>
            </a:r>
          </a:p>
          <a:p>
            <a:pPr lvl="1">
              <a:buFont typeface="Arial" panose="020B0604020202020204" pitchFamily="34" charset="0"/>
              <a:buChar char="•"/>
            </a:pPr>
            <a:r>
              <a:rPr lang="en-US" dirty="0"/>
              <a:t>If the Part B premium is being deducted from the member’s social security or retirement check, the member’s benefits will be adjusted so that the Medicare premium is no longer being deducted.</a:t>
            </a:r>
          </a:p>
          <a:p>
            <a:pPr lvl="1">
              <a:buFont typeface="Arial" panose="020B0604020202020204" pitchFamily="34" charset="0"/>
              <a:buChar char="•"/>
            </a:pPr>
            <a:r>
              <a:rPr lang="en-US" dirty="0"/>
              <a:t>If members are not yet paying for Part B or if paying the Part B premium in some other way, such as getting a quarterly bill, MassHealth will start paying the bill.</a:t>
            </a:r>
          </a:p>
        </p:txBody>
      </p:sp>
      <p:sp>
        <p:nvSpPr>
          <p:cNvPr id="3" name="Slide Number Placeholder 2">
            <a:extLst>
              <a:ext uri="{FF2B5EF4-FFF2-40B4-BE49-F238E27FC236}">
                <a16:creationId xmlns:a16="http://schemas.microsoft.com/office/drawing/2014/main" id="{65E799FA-80D4-69C9-D5EC-00E88C3F5F4C}"/>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17</a:t>
            </a:fld>
            <a:endParaRPr lang="en-US"/>
          </a:p>
        </p:txBody>
      </p:sp>
    </p:spTree>
    <p:extLst>
      <p:ext uri="{BB962C8B-B14F-4D97-AF65-F5344CB8AC3E}">
        <p14:creationId xmlns:p14="http://schemas.microsoft.com/office/powerpoint/2010/main" val="1556754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930B98-7124-D7D0-834A-E4739A0CE0D0}"/>
              </a:ext>
            </a:extLst>
          </p:cNvPr>
          <p:cNvSpPr>
            <a:spLocks noGrp="1"/>
          </p:cNvSpPr>
          <p:nvPr>
            <p:ph type="title"/>
          </p:nvPr>
        </p:nvSpPr>
        <p:spPr/>
        <p:txBody>
          <a:bodyPr/>
          <a:lstStyle/>
          <a:p>
            <a:r>
              <a:rPr lang="en-US" dirty="0"/>
              <a:t>Revised MSP Application</a:t>
            </a:r>
          </a:p>
        </p:txBody>
      </p:sp>
      <p:sp>
        <p:nvSpPr>
          <p:cNvPr id="2" name="Content Placeholder 1">
            <a:extLst>
              <a:ext uri="{FF2B5EF4-FFF2-40B4-BE49-F238E27FC236}">
                <a16:creationId xmlns:a16="http://schemas.microsoft.com/office/drawing/2014/main" id="{F6FF4BF0-A6D6-2A31-F12A-7E7476300E0B}"/>
              </a:ext>
            </a:extLst>
          </p:cNvPr>
          <p:cNvSpPr>
            <a:spLocks noGrp="1"/>
          </p:cNvSpPr>
          <p:nvPr>
            <p:ph idx="1"/>
          </p:nvPr>
        </p:nvSpPr>
        <p:spPr>
          <a:xfrm>
            <a:off x="457200" y="1600200"/>
            <a:ext cx="4294614" cy="4525963"/>
          </a:xfrm>
        </p:spPr>
        <p:txBody>
          <a:bodyPr/>
          <a:lstStyle/>
          <a:p>
            <a:r>
              <a:rPr lang="en-US" dirty="0"/>
              <a:t>Who can apply for MSP?</a:t>
            </a:r>
          </a:p>
          <a:p>
            <a:pPr lvl="1">
              <a:buFont typeface="Arial" panose="020B0604020202020204" pitchFamily="34" charset="0"/>
              <a:buChar char="•"/>
            </a:pPr>
            <a:r>
              <a:rPr lang="en-US" dirty="0"/>
              <a:t>Medicare beneficiaries</a:t>
            </a:r>
          </a:p>
          <a:p>
            <a:pPr lvl="1">
              <a:buFont typeface="Arial" panose="020B0604020202020204" pitchFamily="34" charset="0"/>
              <a:buChar char="•"/>
            </a:pPr>
            <a:r>
              <a:rPr lang="en-US" dirty="0"/>
              <a:t>MSP applicants do not have to be an existing MassHealth member </a:t>
            </a:r>
          </a:p>
          <a:p>
            <a:r>
              <a:rPr lang="en-US" dirty="0"/>
              <a:t>MSP Application</a:t>
            </a:r>
          </a:p>
          <a:p>
            <a:pPr lvl="1">
              <a:buFont typeface="Arial" panose="020B0604020202020204" pitchFamily="34" charset="0"/>
              <a:buChar char="•"/>
            </a:pPr>
            <a:r>
              <a:rPr lang="en-US" dirty="0"/>
              <a:t>MSP application </a:t>
            </a:r>
            <a:r>
              <a:rPr lang="en-US" dirty="0">
                <a:solidFill>
                  <a:srgbClr val="002060"/>
                </a:solidFill>
              </a:rPr>
              <a:t>was</a:t>
            </a:r>
            <a:r>
              <a:rPr lang="en-US" dirty="0"/>
              <a:t> revised December 2025</a:t>
            </a:r>
          </a:p>
        </p:txBody>
      </p:sp>
      <p:pic>
        <p:nvPicPr>
          <p:cNvPr id="5" name="Picture 4" descr="First page of the Medicare Savings Program Application with a red box around the new citizenship and immigration questions.">
            <a:extLst>
              <a:ext uri="{FF2B5EF4-FFF2-40B4-BE49-F238E27FC236}">
                <a16:creationId xmlns:a16="http://schemas.microsoft.com/office/drawing/2014/main" id="{7D72BEB5-DAAF-754C-0A71-586D8CD52D71}"/>
              </a:ext>
            </a:extLst>
          </p:cNvPr>
          <p:cNvPicPr>
            <a:picLocks noChangeAspect="1"/>
          </p:cNvPicPr>
          <p:nvPr/>
        </p:nvPicPr>
        <p:blipFill>
          <a:blip r:embed="rId3"/>
          <a:stretch>
            <a:fillRect/>
          </a:stretch>
        </p:blipFill>
        <p:spPr>
          <a:xfrm>
            <a:off x="4935686" y="1356022"/>
            <a:ext cx="3901778" cy="3901778"/>
          </a:xfrm>
          <a:prstGeom prst="rect">
            <a:avLst/>
          </a:prstGeom>
        </p:spPr>
      </p:pic>
      <p:pic>
        <p:nvPicPr>
          <p:cNvPr id="9" name="Picture 8" descr="Enlarged image of the Citizenship and immigration question for readability.">
            <a:extLst>
              <a:ext uri="{FF2B5EF4-FFF2-40B4-BE49-F238E27FC236}">
                <a16:creationId xmlns:a16="http://schemas.microsoft.com/office/drawing/2014/main" id="{7A07FA2C-9BF0-828B-F5F6-F2557C35EBE3}"/>
              </a:ext>
            </a:extLst>
          </p:cNvPr>
          <p:cNvPicPr>
            <a:picLocks noChangeAspect="1"/>
          </p:cNvPicPr>
          <p:nvPr/>
        </p:nvPicPr>
        <p:blipFill>
          <a:blip r:embed="rId4"/>
          <a:stretch>
            <a:fillRect/>
          </a:stretch>
        </p:blipFill>
        <p:spPr>
          <a:xfrm>
            <a:off x="2754878" y="4752105"/>
            <a:ext cx="5931922" cy="1499746"/>
          </a:xfrm>
          <a:prstGeom prst="rect">
            <a:avLst/>
          </a:prstGeom>
        </p:spPr>
      </p:pic>
      <p:sp>
        <p:nvSpPr>
          <p:cNvPr id="3" name="Slide Number Placeholder 2">
            <a:extLst>
              <a:ext uri="{FF2B5EF4-FFF2-40B4-BE49-F238E27FC236}">
                <a16:creationId xmlns:a16="http://schemas.microsoft.com/office/drawing/2014/main" id="{6B069170-9A38-2763-CFF8-46B227ED0FD2}"/>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18</a:t>
            </a:fld>
            <a:endParaRPr lang="en-US"/>
          </a:p>
        </p:txBody>
      </p:sp>
    </p:spTree>
    <p:extLst>
      <p:ext uri="{BB962C8B-B14F-4D97-AF65-F5344CB8AC3E}">
        <p14:creationId xmlns:p14="http://schemas.microsoft.com/office/powerpoint/2010/main" val="3168837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4546EE-E1AF-AAA4-2F92-C5A26531BB40}"/>
              </a:ext>
            </a:extLst>
          </p:cNvPr>
          <p:cNvSpPr>
            <a:spLocks noGrp="1"/>
          </p:cNvSpPr>
          <p:nvPr>
            <p:ph type="title"/>
          </p:nvPr>
        </p:nvSpPr>
        <p:spPr/>
        <p:txBody>
          <a:bodyPr/>
          <a:lstStyle/>
          <a:p>
            <a:r>
              <a:rPr lang="en-US" dirty="0"/>
              <a:t>Completing Application Best Practice</a:t>
            </a:r>
          </a:p>
        </p:txBody>
      </p:sp>
      <p:sp>
        <p:nvSpPr>
          <p:cNvPr id="2" name="Content Placeholder 1">
            <a:extLst>
              <a:ext uri="{FF2B5EF4-FFF2-40B4-BE49-F238E27FC236}">
                <a16:creationId xmlns:a16="http://schemas.microsoft.com/office/drawing/2014/main" id="{956F66D8-72FC-CE01-3F90-31D19A18DDC8}"/>
              </a:ext>
            </a:extLst>
          </p:cNvPr>
          <p:cNvSpPr>
            <a:spLocks noGrp="1"/>
          </p:cNvSpPr>
          <p:nvPr>
            <p:ph idx="1"/>
          </p:nvPr>
        </p:nvSpPr>
        <p:spPr/>
        <p:txBody>
          <a:bodyPr/>
          <a:lstStyle/>
          <a:p>
            <a:r>
              <a:rPr lang="en-US" dirty="0"/>
              <a:t>If an older MSP application is submitted, MassHealth will let the applicant know if additional information is needed to fully complete their application</a:t>
            </a:r>
          </a:p>
          <a:p>
            <a:r>
              <a:rPr lang="en-US" dirty="0"/>
              <a:t>Answer all require questions</a:t>
            </a:r>
          </a:p>
          <a:p>
            <a:r>
              <a:rPr lang="en-US" dirty="0"/>
              <a:t>Sign </a:t>
            </a:r>
            <a:r>
              <a:rPr lang="en-US" b="1" dirty="0"/>
              <a:t>and </a:t>
            </a:r>
            <a:r>
              <a:rPr lang="en-US" dirty="0"/>
              <a:t>date the application</a:t>
            </a:r>
          </a:p>
          <a:p>
            <a:r>
              <a:rPr lang="en-US" dirty="0"/>
              <a:t>When submitting a paper application, write legibly</a:t>
            </a:r>
          </a:p>
          <a:p>
            <a:r>
              <a:rPr lang="en-US" dirty="0"/>
              <a:t>Lighten photo-copied documents used for verifications</a:t>
            </a:r>
          </a:p>
          <a:p>
            <a:r>
              <a:rPr lang="en-US" dirty="0"/>
              <a:t>When using Adobe Sign, use an active email account</a:t>
            </a:r>
          </a:p>
          <a:p>
            <a:pPr marL="0" indent="0">
              <a:buNone/>
            </a:pPr>
            <a:r>
              <a:rPr lang="en-US" b="1" dirty="0">
                <a:latin typeface="+mj-lt"/>
              </a:rPr>
              <a:t>Member Notices and Cards</a:t>
            </a:r>
          </a:p>
          <a:p>
            <a:r>
              <a:rPr lang="en-US" dirty="0"/>
              <a:t>CommonHealth plus MSP members younger than 65 will receive a CommonHealth eligibility notice </a:t>
            </a:r>
            <a:r>
              <a:rPr lang="en-US" b="1" dirty="0"/>
              <a:t>and</a:t>
            </a:r>
            <a:r>
              <a:rPr lang="en-US" dirty="0"/>
              <a:t> an MSP eligibility notice </a:t>
            </a:r>
          </a:p>
          <a:p>
            <a:r>
              <a:rPr lang="en-US" dirty="0"/>
              <a:t>Qualified Medicare Beneficiary (QMB) members will receive their MassHealth card</a:t>
            </a:r>
            <a:endParaRPr lang="en-US" b="1" dirty="0"/>
          </a:p>
        </p:txBody>
      </p:sp>
      <p:sp>
        <p:nvSpPr>
          <p:cNvPr id="3" name="Slide Number Placeholder 2">
            <a:extLst>
              <a:ext uri="{FF2B5EF4-FFF2-40B4-BE49-F238E27FC236}">
                <a16:creationId xmlns:a16="http://schemas.microsoft.com/office/drawing/2014/main" id="{0DBD5683-4338-144D-16EE-04C19A073109}"/>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19</a:t>
            </a:fld>
            <a:endParaRPr lang="en-US"/>
          </a:p>
        </p:txBody>
      </p:sp>
    </p:spTree>
    <p:extLst>
      <p:ext uri="{BB962C8B-B14F-4D97-AF65-F5344CB8AC3E}">
        <p14:creationId xmlns:p14="http://schemas.microsoft.com/office/powerpoint/2010/main" val="22872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ABF0F7-FC69-4128-8663-6891DB034CEF}"/>
              </a:ext>
            </a:extLst>
          </p:cNvPr>
          <p:cNvSpPr>
            <a:spLocks noGrp="1"/>
          </p:cNvSpPr>
          <p:nvPr>
            <p:ph type="title"/>
          </p:nvPr>
        </p:nvSpPr>
        <p:spPr/>
        <p:txBody>
          <a:bodyPr/>
          <a:lstStyle/>
          <a:p>
            <a:r>
              <a:rPr lang="en-US" dirty="0"/>
              <a:t>Agenda</a:t>
            </a:r>
          </a:p>
        </p:txBody>
      </p:sp>
      <p:sp>
        <p:nvSpPr>
          <p:cNvPr id="7" name="Content Placeholder 6">
            <a:extLst>
              <a:ext uri="{FF2B5EF4-FFF2-40B4-BE49-F238E27FC236}">
                <a16:creationId xmlns:a16="http://schemas.microsoft.com/office/drawing/2014/main" id="{F58B265F-BF96-4C86-8474-8D0D3CBD2F7E}"/>
              </a:ext>
            </a:extLst>
          </p:cNvPr>
          <p:cNvSpPr>
            <a:spLocks noGrp="1"/>
          </p:cNvSpPr>
          <p:nvPr>
            <p:ph idx="1"/>
          </p:nvPr>
        </p:nvSpPr>
        <p:spPr>
          <a:xfrm>
            <a:off x="457200" y="1600200"/>
            <a:ext cx="8515350" cy="4525963"/>
          </a:xfrm>
        </p:spPr>
        <p:txBody>
          <a:bodyPr/>
          <a:lstStyle/>
          <a:p>
            <a:pPr>
              <a:spcAft>
                <a:spcPts val="0"/>
              </a:spcAft>
            </a:pPr>
            <a:r>
              <a:rPr lang="en-US" sz="2300" dirty="0"/>
              <a:t>MassHealth Renewal</a:t>
            </a:r>
          </a:p>
          <a:p>
            <a:pPr>
              <a:spcAft>
                <a:spcPts val="0"/>
              </a:spcAft>
            </a:pPr>
            <a:r>
              <a:rPr lang="en-US" sz="2300" dirty="0"/>
              <a:t>MassHealth Premium Schedule</a:t>
            </a:r>
          </a:p>
          <a:p>
            <a:pPr>
              <a:spcAft>
                <a:spcPts val="0"/>
              </a:spcAft>
            </a:pPr>
            <a:r>
              <a:rPr lang="en-US" sz="2300" dirty="0"/>
              <a:t>End of Year Tax Filing Process for Tax Year 2025</a:t>
            </a:r>
          </a:p>
          <a:p>
            <a:pPr>
              <a:spcAft>
                <a:spcPts val="0"/>
              </a:spcAft>
            </a:pPr>
            <a:r>
              <a:rPr lang="en-US" sz="2300" dirty="0"/>
              <a:t>Medicare Savings Program (MSP)</a:t>
            </a:r>
          </a:p>
          <a:p>
            <a:pPr>
              <a:spcAft>
                <a:spcPts val="0"/>
              </a:spcAft>
            </a:pPr>
            <a:r>
              <a:rPr lang="en-US" sz="2300" dirty="0"/>
              <a:t>2026 Cost of Living Adjustment (COLA)</a:t>
            </a:r>
          </a:p>
          <a:p>
            <a:pPr>
              <a:spcAft>
                <a:spcPts val="0"/>
              </a:spcAft>
            </a:pPr>
            <a:r>
              <a:rPr lang="en-US" sz="2300" dirty="0"/>
              <a:t>MassHealth’s Systems and Tools: Updates and Reminders</a:t>
            </a:r>
          </a:p>
          <a:p>
            <a:pPr lvl="1">
              <a:spcAft>
                <a:spcPts val="0"/>
              </a:spcAft>
              <a:buFont typeface="Arial" panose="020B0604020202020204" pitchFamily="34" charset="0"/>
              <a:buChar char="•"/>
            </a:pPr>
            <a:r>
              <a:rPr lang="en-US" sz="2400" dirty="0"/>
              <a:t>CMS Interoperability for Members</a:t>
            </a:r>
          </a:p>
          <a:p>
            <a:pPr lvl="1">
              <a:spcAft>
                <a:spcPts val="0"/>
              </a:spcAft>
              <a:buFont typeface="Arial" panose="020B0604020202020204" pitchFamily="34" charset="0"/>
              <a:buChar char="•"/>
            </a:pPr>
            <a:r>
              <a:rPr lang="en-US" sz="2300" dirty="0"/>
              <a:t>My Account Page (MAP) Member Portal</a:t>
            </a:r>
          </a:p>
          <a:p>
            <a:pPr lvl="1">
              <a:spcAft>
                <a:spcPts val="0"/>
              </a:spcAft>
              <a:buFont typeface="Arial" panose="020B0604020202020204" pitchFamily="34" charset="0"/>
              <a:buChar char="•"/>
            </a:pPr>
            <a:r>
              <a:rPr lang="en-US" sz="2300" dirty="0"/>
              <a:t>MassHealth Eligibility Verification System (EVS)</a:t>
            </a:r>
          </a:p>
          <a:p>
            <a:r>
              <a:rPr lang="en-US" sz="2300" dirty="0"/>
              <a:t>Recertification of Certified Application Counselors (</a:t>
            </a:r>
            <a:r>
              <a:rPr lang="en-US" sz="2300"/>
              <a:t>CACs)</a:t>
            </a:r>
            <a:endParaRPr lang="en-US" sz="2300" dirty="0"/>
          </a:p>
        </p:txBody>
      </p:sp>
      <p:sp>
        <p:nvSpPr>
          <p:cNvPr id="4" name="Slide Number Placeholder 3">
            <a:extLst>
              <a:ext uri="{FF2B5EF4-FFF2-40B4-BE49-F238E27FC236}">
                <a16:creationId xmlns:a16="http://schemas.microsoft.com/office/drawing/2014/main" id="{717090C8-A079-4CCF-A3B5-4BF3C517753C}"/>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fld id="{C3302BC5-986D-42D8-BF2F-B9D0692D83AF}" type="slidenum">
              <a:rPr lang="en-US" smtClean="0"/>
              <a:pPr/>
              <a:t>2</a:t>
            </a:fld>
            <a:endParaRPr lang="en-US" dirty="0"/>
          </a:p>
        </p:txBody>
      </p:sp>
    </p:spTree>
    <p:custDataLst>
      <p:tags r:id="rId1"/>
    </p:custDataLst>
    <p:extLst>
      <p:ext uri="{BB962C8B-B14F-4D97-AF65-F5344CB8AC3E}">
        <p14:creationId xmlns:p14="http://schemas.microsoft.com/office/powerpoint/2010/main" val="433572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509BD-9CD7-FB06-A351-7A0FD6747F3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9B94629-A86C-B14E-7BCE-AA2AAF657DAF}"/>
              </a:ext>
            </a:extLst>
          </p:cNvPr>
          <p:cNvSpPr txBox="1">
            <a:spLocks noGrp="1"/>
          </p:cNvSpPr>
          <p:nvPr>
            <p:ph type="title" idx="4294967295"/>
          </p:nvPr>
        </p:nvSpPr>
        <p:spPr bwMode="auto">
          <a:xfrm>
            <a:off x="748747" y="3124200"/>
            <a:ext cx="8075213" cy="21336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0" fontAlgn="base" hangingPunct="0">
              <a:lnSpc>
                <a:spcPts val="3600"/>
              </a:lnSpc>
              <a:spcBef>
                <a:spcPct val="0"/>
              </a:spcBef>
              <a:spcAft>
                <a:spcPct val="0"/>
              </a:spcAft>
              <a:defRPr sz="4000" b="1" kern="1200" cap="all">
                <a:solidFill>
                  <a:srgbClr val="002060"/>
                </a:solidFill>
                <a:latin typeface="+mj-lt"/>
                <a:ea typeface="+mj-ea"/>
                <a:cs typeface="+mj-cs"/>
              </a:defRPr>
            </a:lvl1pPr>
            <a:lvl2pPr algn="l" rtl="0" eaLnBrk="0" fontAlgn="base" hangingPunct="0">
              <a:lnSpc>
                <a:spcPts val="3600"/>
              </a:lnSpc>
              <a:spcBef>
                <a:spcPct val="0"/>
              </a:spcBef>
              <a:spcAft>
                <a:spcPct val="0"/>
              </a:spcAft>
              <a:defRPr sz="4000" b="1">
                <a:solidFill>
                  <a:srgbClr val="002060"/>
                </a:solidFill>
                <a:latin typeface="Corbel" pitchFamily="34" charset="0"/>
              </a:defRPr>
            </a:lvl2pPr>
            <a:lvl3pPr algn="l" rtl="0" eaLnBrk="0" fontAlgn="base" hangingPunct="0">
              <a:lnSpc>
                <a:spcPts val="3600"/>
              </a:lnSpc>
              <a:spcBef>
                <a:spcPct val="0"/>
              </a:spcBef>
              <a:spcAft>
                <a:spcPct val="0"/>
              </a:spcAft>
              <a:defRPr sz="4000" b="1">
                <a:solidFill>
                  <a:srgbClr val="002060"/>
                </a:solidFill>
                <a:latin typeface="Corbel" pitchFamily="34" charset="0"/>
              </a:defRPr>
            </a:lvl3pPr>
            <a:lvl4pPr algn="l" rtl="0" eaLnBrk="0" fontAlgn="base" hangingPunct="0">
              <a:lnSpc>
                <a:spcPts val="3600"/>
              </a:lnSpc>
              <a:spcBef>
                <a:spcPct val="0"/>
              </a:spcBef>
              <a:spcAft>
                <a:spcPct val="0"/>
              </a:spcAft>
              <a:defRPr sz="4000" b="1">
                <a:solidFill>
                  <a:srgbClr val="002060"/>
                </a:solidFill>
                <a:latin typeface="Corbel" pitchFamily="34" charset="0"/>
              </a:defRPr>
            </a:lvl4pPr>
            <a:lvl5pPr algn="l" rtl="0" eaLnBrk="0" fontAlgn="base" hangingPunct="0">
              <a:lnSpc>
                <a:spcPts val="3600"/>
              </a:lnSpc>
              <a:spcBef>
                <a:spcPct val="0"/>
              </a:spcBef>
              <a:spcAft>
                <a:spcPct val="0"/>
              </a:spcAft>
              <a:defRPr sz="4000" b="1">
                <a:solidFill>
                  <a:srgbClr val="002060"/>
                </a:solidFill>
                <a:latin typeface="Corbel" pitchFamily="34" charset="0"/>
              </a:defRPr>
            </a:lvl5pPr>
            <a:lvl6pPr marL="457200" algn="ctr" rtl="0" fontAlgn="base">
              <a:spcBef>
                <a:spcPct val="0"/>
              </a:spcBef>
              <a:spcAft>
                <a:spcPct val="0"/>
              </a:spcAft>
              <a:defRPr sz="4000">
                <a:solidFill>
                  <a:schemeClr val="bg1"/>
                </a:solidFill>
                <a:latin typeface="Calibri" pitchFamily="34" charset="0"/>
              </a:defRPr>
            </a:lvl6pPr>
            <a:lvl7pPr marL="914400" algn="ctr" rtl="0" fontAlgn="base">
              <a:spcBef>
                <a:spcPct val="0"/>
              </a:spcBef>
              <a:spcAft>
                <a:spcPct val="0"/>
              </a:spcAft>
              <a:defRPr sz="4000">
                <a:solidFill>
                  <a:schemeClr val="bg1"/>
                </a:solidFill>
                <a:latin typeface="Calibri" pitchFamily="34" charset="0"/>
              </a:defRPr>
            </a:lvl7pPr>
            <a:lvl8pPr marL="1371600" algn="ctr" rtl="0" fontAlgn="base">
              <a:spcBef>
                <a:spcPct val="0"/>
              </a:spcBef>
              <a:spcAft>
                <a:spcPct val="0"/>
              </a:spcAft>
              <a:defRPr sz="4000">
                <a:solidFill>
                  <a:schemeClr val="bg1"/>
                </a:solidFill>
                <a:latin typeface="Calibri" pitchFamily="34" charset="0"/>
              </a:defRPr>
            </a:lvl8pPr>
            <a:lvl9pPr marL="1828800" algn="ctr" rtl="0" fontAlgn="base">
              <a:spcBef>
                <a:spcPct val="0"/>
              </a:spcBef>
              <a:spcAft>
                <a:spcPct val="0"/>
              </a:spcAft>
              <a:defRPr sz="4000">
                <a:solidFill>
                  <a:schemeClr val="bg1"/>
                </a:solidFill>
                <a:latin typeface="Calibri" pitchFamily="34" charset="0"/>
              </a:defRPr>
            </a:lvl9pPr>
          </a:lstStyle>
          <a:p>
            <a:pPr lvl="0">
              <a:lnSpc>
                <a:spcPct val="100000"/>
              </a:lnSpc>
              <a:spcBef>
                <a:spcPts val="600"/>
              </a:spcBef>
              <a:spcAft>
                <a:spcPts val="600"/>
              </a:spcAft>
              <a:defRPr/>
            </a:pPr>
            <a:r>
              <a:rPr lang="en-US" cap="none" dirty="0"/>
              <a:t>2026 Cost of Living Adjustment (COLA)</a:t>
            </a:r>
            <a:endParaRPr kumimoji="0" lang="en-US" sz="4000" b="1" i="0" u="none" strike="noStrike" kern="1200" cap="none" spc="0" normalizeH="0" baseline="0" noProof="0" dirty="0">
              <a:ln>
                <a:noFill/>
              </a:ln>
              <a:solidFill>
                <a:srgbClr val="002060"/>
              </a:solidFill>
              <a:effectLst/>
              <a:uLnTx/>
              <a:uFillTx/>
              <a:latin typeface="+mj-lt"/>
              <a:ea typeface="+mj-ea"/>
              <a:cs typeface="+mj-cs"/>
            </a:endParaRPr>
          </a:p>
        </p:txBody>
      </p:sp>
      <p:sp>
        <p:nvSpPr>
          <p:cNvPr id="2" name="Slide Number Placeholder 1">
            <a:extLst>
              <a:ext uri="{FF2B5EF4-FFF2-40B4-BE49-F238E27FC236}">
                <a16:creationId xmlns:a16="http://schemas.microsoft.com/office/drawing/2014/main" id="{F75B312C-E2B8-0861-7225-0EDC7F11AB92}"/>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3C09D53-7AEC-4C3D-B4B0-764829EA3DA3}" type="slidenum">
              <a:rPr lang="en-US" smtClean="0"/>
              <a:pPr>
                <a:defRPr/>
              </a:pPr>
              <a:t>20</a:t>
            </a:fld>
            <a:endParaRPr lang="en-US"/>
          </a:p>
        </p:txBody>
      </p:sp>
    </p:spTree>
    <p:custDataLst>
      <p:tags r:id="rId1"/>
    </p:custDataLst>
    <p:extLst>
      <p:ext uri="{BB962C8B-B14F-4D97-AF65-F5344CB8AC3E}">
        <p14:creationId xmlns:p14="http://schemas.microsoft.com/office/powerpoint/2010/main" val="510159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E1BD2-2DEE-4C70-B2F3-C4B5686F6F0C}"/>
              </a:ext>
            </a:extLst>
          </p:cNvPr>
          <p:cNvSpPr>
            <a:spLocks noGrp="1"/>
          </p:cNvSpPr>
          <p:nvPr>
            <p:ph type="title"/>
          </p:nvPr>
        </p:nvSpPr>
        <p:spPr>
          <a:xfrm>
            <a:off x="457200" y="304800"/>
            <a:ext cx="7185378" cy="838200"/>
          </a:xfrm>
        </p:spPr>
        <p:txBody>
          <a:bodyPr/>
          <a:lstStyle/>
          <a:p>
            <a:r>
              <a:rPr lang="en-US" sz="3600" dirty="0"/>
              <a:t>Cost of Living Adjustment (COLA) 2023</a:t>
            </a:r>
          </a:p>
        </p:txBody>
      </p:sp>
      <p:sp>
        <p:nvSpPr>
          <p:cNvPr id="3" name="Content Placeholder 2">
            <a:extLst>
              <a:ext uri="{FF2B5EF4-FFF2-40B4-BE49-F238E27FC236}">
                <a16:creationId xmlns:a16="http://schemas.microsoft.com/office/drawing/2014/main" id="{FDE14A00-0086-4B52-BE43-9117D5CC6F11}"/>
              </a:ext>
            </a:extLst>
          </p:cNvPr>
          <p:cNvSpPr>
            <a:spLocks noGrp="1"/>
          </p:cNvSpPr>
          <p:nvPr>
            <p:ph idx="1"/>
          </p:nvPr>
        </p:nvSpPr>
        <p:spPr>
          <a:xfrm>
            <a:off x="457200" y="1600200"/>
            <a:ext cx="8229600" cy="4525963"/>
          </a:xfrm>
        </p:spPr>
        <p:txBody>
          <a:bodyPr/>
          <a:lstStyle/>
          <a:p>
            <a:pPr>
              <a:spcBef>
                <a:spcPts val="600"/>
              </a:spcBef>
              <a:spcAft>
                <a:spcPts val="600"/>
              </a:spcAft>
            </a:pPr>
            <a:r>
              <a:rPr lang="en-US" sz="1800" dirty="0">
                <a:latin typeface="+mn-lt"/>
              </a:rPr>
              <a:t>The </a:t>
            </a:r>
            <a:r>
              <a:rPr lang="en-US" sz="1800" dirty="0">
                <a:latin typeface="+mn-lt"/>
                <a:hlinkClick r:id="rId4"/>
              </a:rPr>
              <a:t>Social Security Administration</a:t>
            </a:r>
            <a:r>
              <a:rPr lang="en-US" sz="1800" dirty="0">
                <a:solidFill>
                  <a:srgbClr val="FF0000"/>
                </a:solidFill>
                <a:latin typeface="+mn-lt"/>
                <a:hlinkClick r:id="rId4"/>
              </a:rPr>
              <a:t> </a:t>
            </a:r>
            <a:r>
              <a:rPr lang="en-US" sz="1800" dirty="0">
                <a:latin typeface="+mn-lt"/>
                <a:hlinkClick r:id="rId4"/>
              </a:rPr>
              <a:t>announced</a:t>
            </a:r>
            <a:r>
              <a:rPr lang="en-US" sz="1800" dirty="0">
                <a:latin typeface="+mn-lt"/>
              </a:rPr>
              <a:t> on October 24, 2025, that beneficiaries would be receiving a 2.8% COLA increase for 2026</a:t>
            </a:r>
          </a:p>
          <a:p>
            <a:pPr lvl="1">
              <a:spcBef>
                <a:spcPts val="600"/>
              </a:spcBef>
              <a:spcAft>
                <a:spcPts val="600"/>
              </a:spcAft>
              <a:buFont typeface="Arial" panose="020B0604020202020204" pitchFamily="34" charset="0"/>
              <a:buChar char="•"/>
            </a:pPr>
            <a:r>
              <a:rPr lang="en-US" sz="1800" dirty="0">
                <a:latin typeface="+mn-lt"/>
              </a:rPr>
              <a:t>On average, Social Security benefits will increase by about $56 per month starting in January</a:t>
            </a:r>
            <a:endParaRPr lang="en-US" dirty="0"/>
          </a:p>
          <a:p>
            <a:pPr lvl="0">
              <a:buClr>
                <a:srgbClr val="4BACC6">
                  <a:lumMod val="75000"/>
                </a:srgbClr>
              </a:buClr>
              <a:defRPr/>
            </a:pPr>
            <a:r>
              <a:rPr lang="en-US" dirty="0">
                <a:solidFill>
                  <a:prstClr val="black"/>
                </a:solidFill>
              </a:rPr>
              <a:t>Updated eligibility figures for </a:t>
            </a:r>
            <a:r>
              <a:rPr lang="en-US" dirty="0">
                <a:solidFill>
                  <a:prstClr val="black"/>
                </a:solidFill>
                <a:hlinkClick r:id="rId5"/>
              </a:rPr>
              <a:t>Eligibility Figures for                                               Community Residents Age 65 or Older,                                                                          Figures Used to Determine Minimum-                                                                  Monthly-Maintenance-Needs Allowance (MMMNA)</a:t>
            </a:r>
            <a:endParaRPr lang="en-US" dirty="0">
              <a:solidFill>
                <a:prstClr val="black"/>
              </a:solidFill>
            </a:endParaRPr>
          </a:p>
          <a:p>
            <a:pPr marL="0" lvl="0" indent="0">
              <a:buClr>
                <a:srgbClr val="4BACC6">
                  <a:lumMod val="75000"/>
                </a:srgbClr>
              </a:buClr>
              <a:buNone/>
              <a:defRPr/>
            </a:pPr>
            <a:r>
              <a:rPr lang="en-US" dirty="0">
                <a:solidFill>
                  <a:prstClr val="black"/>
                </a:solidFill>
              </a:rPr>
              <a:t>* </a:t>
            </a:r>
            <a:r>
              <a:rPr lang="en-US" b="1" dirty="0">
                <a:solidFill>
                  <a:prstClr val="black"/>
                </a:solidFill>
              </a:rPr>
              <a:t>Federal poverty guideline updates in March</a:t>
            </a:r>
            <a:endParaRPr lang="en-US" sz="1800" dirty="0">
              <a:solidFill>
                <a:srgbClr val="FF0000"/>
              </a:solidFill>
              <a:latin typeface="+mn-lt"/>
            </a:endParaRPr>
          </a:p>
        </p:txBody>
      </p:sp>
      <p:pic>
        <p:nvPicPr>
          <p:cNvPr id="1028" name="Picture 4">
            <a:extLst>
              <a:ext uri="{FF2B5EF4-FFF2-40B4-BE49-F238E27FC236}">
                <a16:creationId xmlns:a16="http://schemas.microsoft.com/office/drawing/2014/main" id="{4A1F69F4-5998-4AD7-91CB-607ED11C8F8F}"/>
              </a:ext>
              <a:ext uri="{C183D7F6-B498-43B3-948B-1728B52AA6E4}">
                <adec:decorative xmlns:adec="http://schemas.microsoft.com/office/drawing/2017/decorative" val="1"/>
              </a:ext>
            </a:extLst>
          </p:cNvPr>
          <p:cNvPicPr>
            <a:picLocks noChangeAspect="1" noChangeArrowheads="1"/>
          </p:cNvPicPr>
          <p:nvPr/>
        </p:nvPicPr>
        <p:blipFill>
          <a:blip r:embed="rId6">
            <a:alphaModFix amt="20000"/>
            <a:extLst>
              <a:ext uri="{28A0092B-C50C-407E-A947-70E740481C1C}">
                <a14:useLocalDpi xmlns:a14="http://schemas.microsoft.com/office/drawing/2010/main" val="0"/>
              </a:ext>
            </a:extLst>
          </a:blip>
          <a:srcRect/>
          <a:stretch>
            <a:fillRect/>
          </a:stretch>
        </p:blipFill>
        <p:spPr bwMode="auto">
          <a:xfrm>
            <a:off x="5064606" y="4489978"/>
            <a:ext cx="3885431" cy="223149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1080602-9267-4E09-ACC2-F8C60AD085E6}"/>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21</a:t>
            </a:fld>
            <a:endParaRPr lang="en-US" altLang="en-US" dirty="0"/>
          </a:p>
        </p:txBody>
      </p:sp>
    </p:spTree>
    <p:custDataLst>
      <p:tags r:id="rId1"/>
    </p:custDataLst>
    <p:extLst>
      <p:ext uri="{BB962C8B-B14F-4D97-AF65-F5344CB8AC3E}">
        <p14:creationId xmlns:p14="http://schemas.microsoft.com/office/powerpoint/2010/main" val="845857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0AC37-A712-833C-05CB-AA97463242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F2A1EA-18F8-0404-08E8-3E32786CAE81}"/>
              </a:ext>
            </a:extLst>
          </p:cNvPr>
          <p:cNvSpPr>
            <a:spLocks noGrp="1"/>
          </p:cNvSpPr>
          <p:nvPr>
            <p:ph type="title"/>
          </p:nvPr>
        </p:nvSpPr>
        <p:spPr>
          <a:xfrm>
            <a:off x="183573" y="1516283"/>
            <a:ext cx="8776854" cy="1473701"/>
          </a:xfrm>
        </p:spPr>
        <p:txBody>
          <a:bodyPr/>
          <a:lstStyle/>
          <a:p>
            <a:pPr algn="ctr"/>
            <a:r>
              <a:rPr lang="en-US" dirty="0"/>
              <a:t>CMS Interoperability for Members</a:t>
            </a:r>
            <a:endParaRPr lang="en-US" cap="none" dirty="0"/>
          </a:p>
        </p:txBody>
      </p:sp>
      <p:sp>
        <p:nvSpPr>
          <p:cNvPr id="4" name="Slide Number Placeholder 3">
            <a:extLst>
              <a:ext uri="{FF2B5EF4-FFF2-40B4-BE49-F238E27FC236}">
                <a16:creationId xmlns:a16="http://schemas.microsoft.com/office/drawing/2014/main" id="{30902ABA-7997-40A3-2007-96E96A17800E}"/>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180CC5D2-9F73-4638-8520-080834850007}" type="slidenum">
              <a:rPr lang="en-US" altLang="en-US" smtClean="0"/>
              <a:pPr>
                <a:defRPr/>
              </a:pPr>
              <a:t>22</a:t>
            </a:fld>
            <a:endParaRPr lang="en-US" altLang="en-US" dirty="0"/>
          </a:p>
        </p:txBody>
      </p:sp>
      <p:pic>
        <p:nvPicPr>
          <p:cNvPr id="7" name="Content Placeholder 6">
            <a:extLst>
              <a:ext uri="{FF2B5EF4-FFF2-40B4-BE49-F238E27FC236}">
                <a16:creationId xmlns:a16="http://schemas.microsoft.com/office/drawing/2014/main" id="{DCB6837E-062F-0C6A-D857-D41B0C31E461}"/>
              </a:ext>
              <a:ext uri="{C183D7F6-B498-43B3-948B-1728B52AA6E4}">
                <adec:decorative xmlns:adec="http://schemas.microsoft.com/office/drawing/2017/decorative" val="1"/>
              </a:ext>
            </a:extLst>
          </p:cNvPr>
          <p:cNvPicPr>
            <a:picLocks noChangeAspect="1"/>
          </p:cNvPicPr>
          <p:nvPr/>
        </p:nvPicPr>
        <p:blipFill rotWithShape="1">
          <a:blip r:embed="rId4"/>
          <a:srcRect l="8539" t="17427" r="8615" b="5826"/>
          <a:stretch>
            <a:fillRect/>
          </a:stretch>
        </p:blipFill>
        <p:spPr bwMode="auto">
          <a:xfrm>
            <a:off x="711200" y="2459543"/>
            <a:ext cx="7481839" cy="3896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31752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03B164-D4F0-E761-F932-605DB62A7470}"/>
              </a:ext>
            </a:extLst>
          </p:cNvPr>
          <p:cNvSpPr>
            <a:spLocks noGrp="1"/>
          </p:cNvSpPr>
          <p:nvPr>
            <p:ph type="title"/>
          </p:nvPr>
        </p:nvSpPr>
        <p:spPr>
          <a:xfrm>
            <a:off x="457199" y="304800"/>
            <a:ext cx="8229599" cy="715963"/>
          </a:xfrm>
        </p:spPr>
        <p:txBody>
          <a:bodyPr/>
          <a:lstStyle/>
          <a:p>
            <a:r>
              <a:rPr lang="en-US" dirty="0"/>
              <a:t>Patient Access</a:t>
            </a:r>
            <a:br>
              <a:rPr lang="en-US" dirty="0"/>
            </a:br>
            <a:r>
              <a:rPr lang="en-US" dirty="0"/>
              <a:t>Application Programming Interface</a:t>
            </a:r>
          </a:p>
        </p:txBody>
      </p:sp>
      <p:sp>
        <p:nvSpPr>
          <p:cNvPr id="2" name="Content Placeholder 1">
            <a:extLst>
              <a:ext uri="{FF2B5EF4-FFF2-40B4-BE49-F238E27FC236}">
                <a16:creationId xmlns:a16="http://schemas.microsoft.com/office/drawing/2014/main" id="{46A382AA-3A97-74DC-4C2D-EFEDE8D74BCC}"/>
              </a:ext>
            </a:extLst>
          </p:cNvPr>
          <p:cNvSpPr>
            <a:spLocks noGrp="1"/>
          </p:cNvSpPr>
          <p:nvPr>
            <p:ph idx="1"/>
          </p:nvPr>
        </p:nvSpPr>
        <p:spPr>
          <a:xfrm>
            <a:off x="457199" y="1425575"/>
            <a:ext cx="8368145" cy="5127625"/>
          </a:xfrm>
        </p:spPr>
        <p:txBody>
          <a:bodyPr/>
          <a:lstStyle/>
          <a:p>
            <a:pPr marL="0" indent="0">
              <a:buNone/>
            </a:pPr>
            <a:r>
              <a:rPr lang="en-US" b="1" dirty="0"/>
              <a:t>What is a Patient Access Application Programming Interface (API)?</a:t>
            </a:r>
          </a:p>
          <a:p>
            <a:r>
              <a:rPr lang="en-US" dirty="0"/>
              <a:t>The Centers for Medicare &amp; Medicaid Services (CMS) issued the Interoperability and Patient Access rule that gives MassHealth members the option to access their own health care information on a third-party application (third-party app) of their choice.</a:t>
            </a:r>
          </a:p>
          <a:p>
            <a:r>
              <a:rPr lang="en-US" dirty="0"/>
              <a:t>An API is a connection between computers or software programs that allows them to talk to each other. For example, an API makes it possible to use a third-party app on your phone to check your bank account.</a:t>
            </a:r>
          </a:p>
          <a:p>
            <a:pPr marL="0" indent="0">
              <a:buNone/>
            </a:pPr>
            <a:r>
              <a:rPr lang="en-US" b="1" dirty="0"/>
              <a:t>What is the MassHealth Patient Access API?</a:t>
            </a:r>
          </a:p>
          <a:p>
            <a:r>
              <a:rPr lang="en-US" dirty="0"/>
              <a:t>The API allows MassHealth to securely share MassHealth members’ health information with a third-party app they choose as of January 1, 2026.</a:t>
            </a:r>
          </a:p>
          <a:p>
            <a:pPr marL="0" indent="0">
              <a:buNone/>
            </a:pPr>
            <a:r>
              <a:rPr lang="en-US" b="1" dirty="0"/>
              <a:t>What information is available to members?</a:t>
            </a:r>
          </a:p>
          <a:p>
            <a:r>
              <a:rPr lang="en-US" dirty="0"/>
              <a:t>Health care information, such as historical claims data, back to January 1, 2016, explanation of benefits data, previous treatment, and list of current outpatient drugs covered by MassHealth.</a:t>
            </a:r>
          </a:p>
        </p:txBody>
      </p:sp>
      <p:sp>
        <p:nvSpPr>
          <p:cNvPr id="3" name="Slide Number Placeholder 2">
            <a:extLst>
              <a:ext uri="{FF2B5EF4-FFF2-40B4-BE49-F238E27FC236}">
                <a16:creationId xmlns:a16="http://schemas.microsoft.com/office/drawing/2014/main" id="{2E300B8B-DA8E-BBD6-9819-79E8A05B1611}"/>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23</a:t>
            </a:fld>
            <a:endParaRPr lang="en-US"/>
          </a:p>
        </p:txBody>
      </p:sp>
    </p:spTree>
    <p:extLst>
      <p:ext uri="{BB962C8B-B14F-4D97-AF65-F5344CB8AC3E}">
        <p14:creationId xmlns:p14="http://schemas.microsoft.com/office/powerpoint/2010/main" val="1435346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61EF1F-1F00-CFE7-FB48-ED0F5EB92226}"/>
              </a:ext>
            </a:extLst>
          </p:cNvPr>
          <p:cNvSpPr>
            <a:spLocks noGrp="1"/>
          </p:cNvSpPr>
          <p:nvPr>
            <p:ph type="title"/>
          </p:nvPr>
        </p:nvSpPr>
        <p:spPr/>
        <p:txBody>
          <a:bodyPr/>
          <a:lstStyle/>
          <a:p>
            <a:r>
              <a:rPr lang="en-US" dirty="0"/>
              <a:t>Member Privacy and Resources</a:t>
            </a:r>
          </a:p>
        </p:txBody>
      </p:sp>
      <p:sp>
        <p:nvSpPr>
          <p:cNvPr id="2" name="Content Placeholder 1">
            <a:extLst>
              <a:ext uri="{FF2B5EF4-FFF2-40B4-BE49-F238E27FC236}">
                <a16:creationId xmlns:a16="http://schemas.microsoft.com/office/drawing/2014/main" id="{E2D0ED0B-FB4F-3E62-0C89-57B087343E10}"/>
              </a:ext>
            </a:extLst>
          </p:cNvPr>
          <p:cNvSpPr>
            <a:spLocks noGrp="1"/>
          </p:cNvSpPr>
          <p:nvPr>
            <p:ph idx="1"/>
          </p:nvPr>
        </p:nvSpPr>
        <p:spPr>
          <a:xfrm>
            <a:off x="457200" y="1531374"/>
            <a:ext cx="8229600" cy="4525963"/>
          </a:xfrm>
        </p:spPr>
        <p:txBody>
          <a:bodyPr/>
          <a:lstStyle/>
          <a:p>
            <a:pPr marL="0" indent="0">
              <a:buNone/>
            </a:pPr>
            <a:r>
              <a:rPr lang="en-US" b="1" dirty="0"/>
              <a:t>Who can access health care information with a third-party app?</a:t>
            </a:r>
          </a:p>
          <a:p>
            <a:r>
              <a:rPr lang="en-US" dirty="0"/>
              <a:t>Current MassHealth members and their personal representative, parent, legal guardian, or authorized representative designee.</a:t>
            </a:r>
          </a:p>
          <a:p>
            <a:pPr marL="0" indent="0">
              <a:buNone/>
            </a:pPr>
            <a:r>
              <a:rPr lang="en-US" b="1" dirty="0"/>
              <a:t>Apps and privacy enforcement</a:t>
            </a:r>
          </a:p>
          <a:p>
            <a:r>
              <a:rPr lang="en-US" dirty="0"/>
              <a:t>Third-party apps are generally not regulated by HIPAA. A third-party app that publishes a privacy notice should comply with the terms of its notice. However, they are generally not subject to privacy laws. Once you allow your data to be shared with a third-party app, MassHealth is no longer responsible for the privacy and security of that data.</a:t>
            </a:r>
          </a:p>
          <a:p>
            <a:r>
              <a:rPr lang="en-US" dirty="0"/>
              <a:t>Learn more about Patient API at </a:t>
            </a:r>
            <a:r>
              <a:rPr lang="en-US" dirty="0">
                <a:hlinkClick r:id="rId2"/>
              </a:rPr>
              <a:t>MassHealth Patient Access Application Programming Interface | Mass.gov</a:t>
            </a:r>
            <a:r>
              <a:rPr lang="en-US" dirty="0"/>
              <a:t>.</a:t>
            </a:r>
          </a:p>
        </p:txBody>
      </p:sp>
      <p:sp>
        <p:nvSpPr>
          <p:cNvPr id="3" name="Slide Number Placeholder 2">
            <a:extLst>
              <a:ext uri="{FF2B5EF4-FFF2-40B4-BE49-F238E27FC236}">
                <a16:creationId xmlns:a16="http://schemas.microsoft.com/office/drawing/2014/main" id="{9D9A1935-C053-4D02-0F9D-C3CDD1480B47}"/>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24</a:t>
            </a:fld>
            <a:endParaRPr lang="en-US"/>
          </a:p>
        </p:txBody>
      </p:sp>
    </p:spTree>
    <p:extLst>
      <p:ext uri="{BB962C8B-B14F-4D97-AF65-F5344CB8AC3E}">
        <p14:creationId xmlns:p14="http://schemas.microsoft.com/office/powerpoint/2010/main" val="1330448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001C8-E0CF-0200-2227-D6564D3A260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17A38DD-B001-E924-9185-85DB67ED194C}"/>
              </a:ext>
            </a:extLst>
          </p:cNvPr>
          <p:cNvSpPr>
            <a:spLocks noGrp="1"/>
          </p:cNvSpPr>
          <p:nvPr>
            <p:ph type="title"/>
          </p:nvPr>
        </p:nvSpPr>
        <p:spPr>
          <a:xfrm>
            <a:off x="457200" y="304800"/>
            <a:ext cx="7315200" cy="715963"/>
          </a:xfrm>
        </p:spPr>
        <p:txBody>
          <a:bodyPr/>
          <a:lstStyle/>
          <a:p>
            <a:r>
              <a:rPr lang="en-US" dirty="0"/>
              <a:t>MassHealth’s Provider Directory </a:t>
            </a:r>
          </a:p>
        </p:txBody>
      </p:sp>
      <p:sp>
        <p:nvSpPr>
          <p:cNvPr id="2" name="Content Placeholder 1">
            <a:extLst>
              <a:ext uri="{FF2B5EF4-FFF2-40B4-BE49-F238E27FC236}">
                <a16:creationId xmlns:a16="http://schemas.microsoft.com/office/drawing/2014/main" id="{C1B73242-1A1F-5E21-97C6-4AE30E8E2B52}"/>
              </a:ext>
            </a:extLst>
          </p:cNvPr>
          <p:cNvSpPr>
            <a:spLocks noGrp="1"/>
          </p:cNvSpPr>
          <p:nvPr>
            <p:ph idx="1"/>
          </p:nvPr>
        </p:nvSpPr>
        <p:spPr>
          <a:xfrm>
            <a:off x="457200" y="1425575"/>
            <a:ext cx="8229600" cy="4525963"/>
          </a:xfrm>
        </p:spPr>
        <p:txBody>
          <a:bodyPr/>
          <a:lstStyle/>
          <a:p>
            <a:r>
              <a:rPr lang="en-US" dirty="0"/>
              <a:t>The Provider Directory allows members to find MassHealth doctors, hospitals, or services nearby.</a:t>
            </a:r>
          </a:p>
          <a:p>
            <a:r>
              <a:rPr lang="en-US" dirty="0"/>
              <a:t>Active MassHealth members who are not in a health plan or are in the following health plans can utilize the Provider Directory:</a:t>
            </a:r>
          </a:p>
          <a:p>
            <a:pPr lvl="1">
              <a:buFont typeface="Arial" panose="020B0604020202020204" pitchFamily="34" charset="0"/>
              <a:buChar char="•"/>
            </a:pPr>
            <a:r>
              <a:rPr lang="en-US" dirty="0"/>
              <a:t>Community Care Cooperative</a:t>
            </a:r>
          </a:p>
          <a:p>
            <a:pPr lvl="1">
              <a:buFont typeface="Arial" panose="020B0604020202020204" pitchFamily="34" charset="0"/>
              <a:buChar char="•"/>
            </a:pPr>
            <a:r>
              <a:rPr lang="en-US" dirty="0"/>
              <a:t>Revere Health Choice</a:t>
            </a:r>
          </a:p>
          <a:p>
            <a:pPr lvl="1">
              <a:buFont typeface="Arial" panose="020B0604020202020204" pitchFamily="34" charset="0"/>
              <a:buChar char="•"/>
            </a:pPr>
            <a:r>
              <a:rPr lang="en-US" dirty="0"/>
              <a:t>Primary Care Clinician (PCC) Plan</a:t>
            </a:r>
          </a:p>
          <a:p>
            <a:r>
              <a:rPr lang="en-US" dirty="0"/>
              <a:t>Available on </a:t>
            </a:r>
            <a:r>
              <a:rPr lang="en-US" dirty="0">
                <a:hlinkClick r:id="rId2"/>
              </a:rPr>
              <a:t>https://masshealth.ehs.state.ma.us/providerdirectory/</a:t>
            </a:r>
            <a:endParaRPr lang="en-US" dirty="0"/>
          </a:p>
        </p:txBody>
      </p:sp>
      <p:sp>
        <p:nvSpPr>
          <p:cNvPr id="3" name="Slide Number Placeholder 2">
            <a:extLst>
              <a:ext uri="{FF2B5EF4-FFF2-40B4-BE49-F238E27FC236}">
                <a16:creationId xmlns:a16="http://schemas.microsoft.com/office/drawing/2014/main" id="{D6B2547A-9C48-FD7D-7F49-9D359FC3A8E5}"/>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fld id="{C3302BC5-986D-42D8-BF2F-B9D0692D83AF}" type="slidenum">
              <a:rPr lang="en-US" smtClean="0"/>
              <a:pPr/>
              <a:t>25</a:t>
            </a:fld>
            <a:endParaRPr lang="en-US"/>
          </a:p>
        </p:txBody>
      </p:sp>
    </p:spTree>
    <p:extLst>
      <p:ext uri="{BB962C8B-B14F-4D97-AF65-F5344CB8AC3E}">
        <p14:creationId xmlns:p14="http://schemas.microsoft.com/office/powerpoint/2010/main" val="3562849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7877C-0165-D7EB-42D1-A085A84CA0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705B2-4B08-0159-88CB-57158E9DC7F5}"/>
              </a:ext>
            </a:extLst>
          </p:cNvPr>
          <p:cNvSpPr>
            <a:spLocks noGrp="1"/>
          </p:cNvSpPr>
          <p:nvPr>
            <p:ph type="title"/>
          </p:nvPr>
        </p:nvSpPr>
        <p:spPr>
          <a:xfrm>
            <a:off x="685800" y="3276600"/>
            <a:ext cx="7772400" cy="1362075"/>
          </a:xfrm>
        </p:spPr>
        <p:txBody>
          <a:bodyPr/>
          <a:lstStyle/>
          <a:p>
            <a:pPr>
              <a:lnSpc>
                <a:spcPct val="100000"/>
              </a:lnSpc>
              <a:spcBef>
                <a:spcPts val="600"/>
              </a:spcBef>
              <a:spcAft>
                <a:spcPts val="600"/>
              </a:spcAft>
            </a:pPr>
            <a:r>
              <a:rPr lang="en-US" cap="none" dirty="0">
                <a:latin typeface="+mj-lt"/>
              </a:rPr>
              <a:t>My Account Page (MAP) for Member Portal</a:t>
            </a:r>
          </a:p>
        </p:txBody>
      </p:sp>
      <p:sp>
        <p:nvSpPr>
          <p:cNvPr id="4" name="Slide Number Placeholder 3">
            <a:extLst>
              <a:ext uri="{FF2B5EF4-FFF2-40B4-BE49-F238E27FC236}">
                <a16:creationId xmlns:a16="http://schemas.microsoft.com/office/drawing/2014/main" id="{D5A0680B-3EB0-4B1B-213F-380AC7D30DCD}"/>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180CC5D2-9F73-4638-8520-080834850007}" type="slidenum">
              <a:rPr lang="en-US" altLang="en-US" smtClean="0"/>
              <a:pPr>
                <a:defRPr/>
              </a:pPr>
              <a:t>26</a:t>
            </a:fld>
            <a:endParaRPr lang="en-US" altLang="en-US" dirty="0"/>
          </a:p>
        </p:txBody>
      </p:sp>
    </p:spTree>
    <p:custDataLst>
      <p:tags r:id="rId1"/>
    </p:custDataLst>
    <p:extLst>
      <p:ext uri="{BB962C8B-B14F-4D97-AF65-F5344CB8AC3E}">
        <p14:creationId xmlns:p14="http://schemas.microsoft.com/office/powerpoint/2010/main" val="358093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B126FB-AFE7-FE47-8EFA-E8E191DADE3E}"/>
              </a:ext>
            </a:extLst>
          </p:cNvPr>
          <p:cNvSpPr>
            <a:spLocks noGrp="1"/>
          </p:cNvSpPr>
          <p:nvPr>
            <p:ph type="title"/>
          </p:nvPr>
        </p:nvSpPr>
        <p:spPr/>
        <p:txBody>
          <a:bodyPr/>
          <a:lstStyle/>
          <a:p>
            <a:r>
              <a:rPr lang="en-US" dirty="0"/>
              <a:t>My Account Page (MAP) Portal</a:t>
            </a:r>
          </a:p>
        </p:txBody>
      </p:sp>
      <p:sp>
        <p:nvSpPr>
          <p:cNvPr id="2" name="Content Placeholder 1">
            <a:extLst>
              <a:ext uri="{FF2B5EF4-FFF2-40B4-BE49-F238E27FC236}">
                <a16:creationId xmlns:a16="http://schemas.microsoft.com/office/drawing/2014/main" id="{F88CD125-5F67-46B3-1A81-91EB1D8BF29A}"/>
              </a:ext>
            </a:extLst>
          </p:cNvPr>
          <p:cNvSpPr>
            <a:spLocks noGrp="1"/>
          </p:cNvSpPr>
          <p:nvPr>
            <p:ph idx="1"/>
          </p:nvPr>
        </p:nvSpPr>
        <p:spPr>
          <a:xfrm>
            <a:off x="457200" y="1501877"/>
            <a:ext cx="8229600" cy="5121275"/>
          </a:xfrm>
        </p:spPr>
        <p:txBody>
          <a:bodyPr/>
          <a:lstStyle/>
          <a:p>
            <a:r>
              <a:rPr lang="en-US" dirty="0"/>
              <a:t>My Account Page (MAP) provides members/applicants and providers access to information related to notices and account details for certain MassHealth members younger than 65 and members over the age of 65.</a:t>
            </a:r>
          </a:p>
          <a:p>
            <a:r>
              <a:rPr lang="en-US" dirty="0"/>
              <a:t>On </a:t>
            </a:r>
            <a:r>
              <a:rPr lang="en-US" b="1" dirty="0"/>
              <a:t>April 1, 2026, the member facing portal of MAP will be decommissioned</a:t>
            </a:r>
            <a:r>
              <a:rPr lang="en-US" dirty="0"/>
              <a:t>. Members will be able to access their health insurance information at </a:t>
            </a:r>
            <a:r>
              <a:rPr lang="en-US" dirty="0" err="1">
                <a:hlinkClick r:id="rId2"/>
              </a:rPr>
              <a:t>MyServices</a:t>
            </a:r>
            <a:r>
              <a:rPr lang="en-US" dirty="0"/>
              <a:t>.</a:t>
            </a:r>
          </a:p>
          <a:p>
            <a:pPr lvl="1">
              <a:buFont typeface="Arial" panose="020B0604020202020204" pitchFamily="34" charset="0"/>
              <a:buChar char="•"/>
            </a:pPr>
            <a:r>
              <a:rPr lang="en-US" dirty="0"/>
              <a:t>Note, this change only impact the member’s ability to access the MAP portal and will not affect member benefits.</a:t>
            </a:r>
          </a:p>
          <a:p>
            <a:pPr lvl="1">
              <a:buFont typeface="Arial" panose="020B0604020202020204" pitchFamily="34" charset="0"/>
              <a:buChar char="•"/>
            </a:pPr>
            <a:r>
              <a:rPr lang="en-US" dirty="0"/>
              <a:t>Providers can continue to access MAP using the Business Log In.</a:t>
            </a:r>
          </a:p>
        </p:txBody>
      </p:sp>
      <p:pic>
        <p:nvPicPr>
          <p:cNvPr id="6" name="Picture 5" descr="Screenshot of MAP user interface. Red box around Personal Log In box.">
            <a:extLst>
              <a:ext uri="{FF2B5EF4-FFF2-40B4-BE49-F238E27FC236}">
                <a16:creationId xmlns:a16="http://schemas.microsoft.com/office/drawing/2014/main" id="{4507312B-86E7-8654-6447-8191C9163E9A}"/>
              </a:ext>
            </a:extLst>
          </p:cNvPr>
          <p:cNvPicPr>
            <a:picLocks noChangeAspect="1"/>
          </p:cNvPicPr>
          <p:nvPr/>
        </p:nvPicPr>
        <p:blipFill>
          <a:blip r:embed="rId3"/>
          <a:stretch>
            <a:fillRect/>
          </a:stretch>
        </p:blipFill>
        <p:spPr>
          <a:xfrm>
            <a:off x="1465819" y="4551111"/>
            <a:ext cx="6212362" cy="2170364"/>
          </a:xfrm>
          <a:prstGeom prst="rect">
            <a:avLst/>
          </a:prstGeom>
        </p:spPr>
      </p:pic>
      <p:sp>
        <p:nvSpPr>
          <p:cNvPr id="3" name="Slide Number Placeholder 2">
            <a:extLst>
              <a:ext uri="{FF2B5EF4-FFF2-40B4-BE49-F238E27FC236}">
                <a16:creationId xmlns:a16="http://schemas.microsoft.com/office/drawing/2014/main" id="{E70A8150-4EFD-28A4-284A-21C5A33B37D2}"/>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27</a:t>
            </a:fld>
            <a:endParaRPr lang="en-US"/>
          </a:p>
        </p:txBody>
      </p:sp>
    </p:spTree>
    <p:extLst>
      <p:ext uri="{BB962C8B-B14F-4D97-AF65-F5344CB8AC3E}">
        <p14:creationId xmlns:p14="http://schemas.microsoft.com/office/powerpoint/2010/main" val="643262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7A267D-0680-F2D3-D0DC-57DD4F6DDCFB}"/>
              </a:ext>
            </a:extLst>
          </p:cNvPr>
          <p:cNvSpPr>
            <a:spLocks noGrp="1"/>
          </p:cNvSpPr>
          <p:nvPr>
            <p:ph type="title"/>
          </p:nvPr>
        </p:nvSpPr>
        <p:spPr/>
        <p:txBody>
          <a:bodyPr/>
          <a:lstStyle/>
          <a:p>
            <a:r>
              <a:rPr lang="en-US" dirty="0"/>
              <a:t>Notification to Members</a:t>
            </a:r>
          </a:p>
        </p:txBody>
      </p:sp>
      <p:sp>
        <p:nvSpPr>
          <p:cNvPr id="2" name="Content Placeholder 1">
            <a:extLst>
              <a:ext uri="{FF2B5EF4-FFF2-40B4-BE49-F238E27FC236}">
                <a16:creationId xmlns:a16="http://schemas.microsoft.com/office/drawing/2014/main" id="{EB4C4639-EA17-67FD-2D29-8A14FF34DD0B}"/>
              </a:ext>
            </a:extLst>
          </p:cNvPr>
          <p:cNvSpPr>
            <a:spLocks noGrp="1"/>
          </p:cNvSpPr>
          <p:nvPr>
            <p:ph idx="1"/>
          </p:nvPr>
        </p:nvSpPr>
        <p:spPr>
          <a:xfrm>
            <a:off x="457199" y="1600200"/>
            <a:ext cx="8543925" cy="4525963"/>
          </a:xfrm>
        </p:spPr>
        <p:txBody>
          <a:bodyPr/>
          <a:lstStyle/>
          <a:p>
            <a:r>
              <a:rPr lang="en-US" dirty="0"/>
              <a:t>In October of 2025, all members were informed of the decommission of MAPs through text or email.</a:t>
            </a:r>
          </a:p>
          <a:p>
            <a:pPr lvl="1">
              <a:buFont typeface="Arial" panose="020B0604020202020204" pitchFamily="34" charset="0"/>
              <a:buChar char="•"/>
            </a:pPr>
            <a:r>
              <a:rPr lang="en-US" dirty="0"/>
              <a:t>Another text and email communication is scheduled for January/February 2026.</a:t>
            </a:r>
          </a:p>
          <a:p>
            <a:r>
              <a:rPr lang="en-US" dirty="0"/>
              <a:t>A message will display on the Virtual Gateway and MAP log in pages, redirecting members to MyServices to access their information.</a:t>
            </a:r>
          </a:p>
        </p:txBody>
      </p:sp>
      <p:pic>
        <p:nvPicPr>
          <p:cNvPr id="5" name="Picture 4" descr="Graphical user interface, text, application, email.&#10;">
            <a:extLst>
              <a:ext uri="{FF2B5EF4-FFF2-40B4-BE49-F238E27FC236}">
                <a16:creationId xmlns:a16="http://schemas.microsoft.com/office/drawing/2014/main" id="{58D463A9-99BE-9489-9C37-E8D182247823}"/>
              </a:ext>
            </a:extLst>
          </p:cNvPr>
          <p:cNvPicPr>
            <a:picLocks noChangeAspect="1"/>
          </p:cNvPicPr>
          <p:nvPr/>
        </p:nvPicPr>
        <p:blipFill>
          <a:blip r:embed="rId2"/>
          <a:stretch>
            <a:fillRect/>
          </a:stretch>
        </p:blipFill>
        <p:spPr>
          <a:xfrm>
            <a:off x="558018" y="3761102"/>
            <a:ext cx="7687722" cy="2993395"/>
          </a:xfrm>
          <a:prstGeom prst="rect">
            <a:avLst/>
          </a:prstGeom>
        </p:spPr>
      </p:pic>
      <p:sp>
        <p:nvSpPr>
          <p:cNvPr id="3" name="Slide Number Placeholder 2">
            <a:extLst>
              <a:ext uri="{FF2B5EF4-FFF2-40B4-BE49-F238E27FC236}">
                <a16:creationId xmlns:a16="http://schemas.microsoft.com/office/drawing/2014/main" id="{1BD51F0E-D56E-7181-26FA-8995C57C4505}"/>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28</a:t>
            </a:fld>
            <a:endParaRPr lang="en-US"/>
          </a:p>
        </p:txBody>
      </p:sp>
    </p:spTree>
    <p:extLst>
      <p:ext uri="{BB962C8B-B14F-4D97-AF65-F5344CB8AC3E}">
        <p14:creationId xmlns:p14="http://schemas.microsoft.com/office/powerpoint/2010/main" val="3607889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E8E8B-46D2-4A2F-BF3B-DA4F28F604F8}"/>
              </a:ext>
            </a:extLst>
          </p:cNvPr>
          <p:cNvSpPr>
            <a:spLocks noGrp="1"/>
          </p:cNvSpPr>
          <p:nvPr>
            <p:ph type="title"/>
          </p:nvPr>
        </p:nvSpPr>
        <p:spPr/>
        <p:txBody>
          <a:bodyPr/>
          <a:lstStyle/>
          <a:p>
            <a:r>
              <a:rPr lang="en-US" dirty="0"/>
              <a:t>MyServices Member Portal</a:t>
            </a:r>
          </a:p>
        </p:txBody>
      </p:sp>
      <p:sp>
        <p:nvSpPr>
          <p:cNvPr id="3" name="Content Placeholder 2">
            <a:extLst>
              <a:ext uri="{FF2B5EF4-FFF2-40B4-BE49-F238E27FC236}">
                <a16:creationId xmlns:a16="http://schemas.microsoft.com/office/drawing/2014/main" id="{AA650887-C391-46D7-93F1-7B25CB2E5F76}"/>
              </a:ext>
            </a:extLst>
          </p:cNvPr>
          <p:cNvSpPr>
            <a:spLocks noGrp="1"/>
          </p:cNvSpPr>
          <p:nvPr>
            <p:ph idx="1"/>
          </p:nvPr>
        </p:nvSpPr>
        <p:spPr>
          <a:xfrm>
            <a:off x="457200" y="1600204"/>
            <a:ext cx="8458200" cy="4952996"/>
          </a:xfrm>
        </p:spPr>
        <p:txBody>
          <a:bodyPr/>
          <a:lstStyle/>
          <a:p>
            <a:pPr>
              <a:spcBef>
                <a:spcPts val="600"/>
              </a:spcBef>
              <a:spcAft>
                <a:spcPts val="600"/>
              </a:spcAft>
            </a:pPr>
            <a:r>
              <a:rPr lang="en-US" sz="1800" dirty="0">
                <a:hlinkClick r:id="rId2"/>
              </a:rPr>
              <a:t>MyServices</a:t>
            </a:r>
            <a:r>
              <a:rPr lang="en-US" sz="1800" dirty="0"/>
              <a:t> portal available for all MassHealth members </a:t>
            </a:r>
          </a:p>
          <a:p>
            <a:pPr>
              <a:spcBef>
                <a:spcPts val="600"/>
              </a:spcBef>
              <a:spcAft>
                <a:spcPts val="600"/>
              </a:spcAft>
            </a:pPr>
            <a:r>
              <a:rPr lang="en-US" sz="1800" dirty="0"/>
              <a:t>The MyServices portal is a </a:t>
            </a:r>
            <a:r>
              <a:rPr lang="en-US" sz="1800" b="1" dirty="0"/>
              <a:t>member ONLY </a:t>
            </a:r>
            <a:r>
              <a:rPr lang="en-US" sz="1800" dirty="0"/>
              <a:t>web portal designed for all applicants and members to: </a:t>
            </a:r>
          </a:p>
          <a:p>
            <a:pPr lvl="1">
              <a:spcBef>
                <a:spcPts val="600"/>
              </a:spcBef>
              <a:spcAft>
                <a:spcPts val="600"/>
              </a:spcAft>
              <a:buFont typeface="Arial" panose="020B0604020202020204" pitchFamily="34" charset="0"/>
              <a:buChar char="•"/>
            </a:pPr>
            <a:r>
              <a:rPr lang="en-US" sz="1800" dirty="0"/>
              <a:t>review contact information </a:t>
            </a:r>
          </a:p>
          <a:p>
            <a:pPr lvl="1">
              <a:spcBef>
                <a:spcPts val="600"/>
              </a:spcBef>
              <a:spcAft>
                <a:spcPts val="600"/>
              </a:spcAft>
              <a:buFont typeface="Arial" panose="020B0604020202020204" pitchFamily="34" charset="0"/>
              <a:buChar char="•"/>
            </a:pPr>
            <a:r>
              <a:rPr lang="en-US" sz="1800" dirty="0"/>
              <a:t>review eligibility status for MassHealth and the Health Connector </a:t>
            </a:r>
          </a:p>
          <a:p>
            <a:pPr lvl="1">
              <a:spcBef>
                <a:spcPts val="600"/>
              </a:spcBef>
              <a:spcAft>
                <a:spcPts val="600"/>
              </a:spcAft>
              <a:buFont typeface="Arial" panose="020B0604020202020204" pitchFamily="34" charset="0"/>
              <a:buChar char="•"/>
            </a:pPr>
            <a:r>
              <a:rPr lang="en-US" sz="1800" dirty="0"/>
              <a:t>review MassHealth enrollment information </a:t>
            </a:r>
          </a:p>
          <a:p>
            <a:pPr lvl="1">
              <a:spcBef>
                <a:spcPts val="600"/>
              </a:spcBef>
              <a:spcAft>
                <a:spcPts val="600"/>
              </a:spcAft>
              <a:buFont typeface="Arial" panose="020B0604020202020204" pitchFamily="34" charset="0"/>
              <a:buChar char="•"/>
            </a:pPr>
            <a:r>
              <a:rPr lang="en-US" sz="1800" dirty="0"/>
              <a:t>check the status of Requests for Information (RFIs) you have sent to MassHealth </a:t>
            </a:r>
          </a:p>
          <a:p>
            <a:pPr lvl="1">
              <a:spcBef>
                <a:spcPts val="600"/>
              </a:spcBef>
              <a:spcAft>
                <a:spcPts val="600"/>
              </a:spcAft>
              <a:buFont typeface="Arial" panose="020B0604020202020204" pitchFamily="34" charset="0"/>
              <a:buChar char="•"/>
            </a:pPr>
            <a:r>
              <a:rPr lang="en-US" sz="1800" dirty="0"/>
              <a:t>get alerts about important events and actions </a:t>
            </a:r>
          </a:p>
          <a:p>
            <a:pPr lvl="1">
              <a:spcBef>
                <a:spcPts val="600"/>
              </a:spcBef>
              <a:spcAft>
                <a:spcPts val="600"/>
              </a:spcAft>
              <a:buFont typeface="Arial" panose="020B0604020202020204" pitchFamily="34" charset="0"/>
              <a:buChar char="•"/>
            </a:pPr>
            <a:r>
              <a:rPr lang="en-US" sz="1800" dirty="0"/>
              <a:t>review eligibility notices sent by MassHealth</a:t>
            </a:r>
          </a:p>
          <a:p>
            <a:pPr>
              <a:spcBef>
                <a:spcPts val="600"/>
              </a:spcBef>
              <a:spcAft>
                <a:spcPts val="600"/>
              </a:spcAft>
            </a:pPr>
            <a:r>
              <a:rPr lang="en-US" sz="1800" dirty="0" err="1">
                <a:effectLst/>
                <a:ea typeface="Calibri" panose="020F0502020204030204" pitchFamily="34" charset="0"/>
                <a:cs typeface="Times New Roman" panose="02020603050405020304" pitchFamily="18" charset="0"/>
              </a:rPr>
              <a:t>MyServices</a:t>
            </a:r>
            <a:r>
              <a:rPr lang="en-US" sz="1800" dirty="0">
                <a:effectLst/>
                <a:ea typeface="Calibri" panose="020F0502020204030204" pitchFamily="34" charset="0"/>
                <a:cs typeface="Times New Roman" panose="02020603050405020304" pitchFamily="18" charset="0"/>
              </a:rPr>
              <a:t> is only available to members and applicants and cannot be accessed by ARDs, PSIs, or Certified Assisters unless the member is present</a:t>
            </a:r>
            <a:endParaRPr lang="en-US" sz="1800" dirty="0"/>
          </a:p>
        </p:txBody>
      </p:sp>
      <p:sp>
        <p:nvSpPr>
          <p:cNvPr id="4" name="Slide Number Placeholder 3">
            <a:extLst>
              <a:ext uri="{FF2B5EF4-FFF2-40B4-BE49-F238E27FC236}">
                <a16:creationId xmlns:a16="http://schemas.microsoft.com/office/drawing/2014/main" id="{660DEF13-C5A6-455E-8842-8BE9FCC1A5EE}"/>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29</a:t>
            </a:fld>
            <a:endParaRPr lang="en-US" altLang="en-US" dirty="0"/>
          </a:p>
        </p:txBody>
      </p:sp>
    </p:spTree>
    <p:extLst>
      <p:ext uri="{BB962C8B-B14F-4D97-AF65-F5344CB8AC3E}">
        <p14:creationId xmlns:p14="http://schemas.microsoft.com/office/powerpoint/2010/main" val="4017339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01EF1-1D44-2DD1-A6E9-17C46008E86E}"/>
              </a:ext>
            </a:extLst>
          </p:cNvPr>
          <p:cNvSpPr>
            <a:spLocks noGrp="1"/>
          </p:cNvSpPr>
          <p:nvPr>
            <p:ph type="title"/>
          </p:nvPr>
        </p:nvSpPr>
        <p:spPr>
          <a:xfrm>
            <a:off x="817314" y="3955638"/>
            <a:ext cx="7964488" cy="1362075"/>
          </a:xfrm>
        </p:spPr>
        <p:txBody>
          <a:bodyPr/>
          <a:lstStyle/>
          <a:p>
            <a:r>
              <a:rPr lang="en-US" cap="none" dirty="0">
                <a:latin typeface="+mj-lt"/>
              </a:rPr>
              <a:t>MassHealth Renewal</a:t>
            </a:r>
          </a:p>
        </p:txBody>
      </p:sp>
      <p:sp>
        <p:nvSpPr>
          <p:cNvPr id="4" name="Slide Number Placeholder 3">
            <a:extLst>
              <a:ext uri="{FF2B5EF4-FFF2-40B4-BE49-F238E27FC236}">
                <a16:creationId xmlns:a16="http://schemas.microsoft.com/office/drawing/2014/main" id="{FE9660B9-C6CA-AA35-DD56-14F0BADA7C8F}"/>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3C09D53-7AEC-4C3D-B4B0-764829EA3DA3}" type="slidenum">
              <a:rPr lang="en-US" smtClean="0"/>
              <a:pPr>
                <a:defRPr/>
              </a:pPr>
              <a:t>3</a:t>
            </a:fld>
            <a:endParaRPr lang="en-US"/>
          </a:p>
        </p:txBody>
      </p:sp>
    </p:spTree>
    <p:extLst>
      <p:ext uri="{BB962C8B-B14F-4D97-AF65-F5344CB8AC3E}">
        <p14:creationId xmlns:p14="http://schemas.microsoft.com/office/powerpoint/2010/main" val="1784022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543D2D-51A5-ABBA-F73F-C40CA8F19A1B}"/>
              </a:ext>
            </a:extLst>
          </p:cNvPr>
          <p:cNvSpPr>
            <a:spLocks noGrp="1"/>
          </p:cNvSpPr>
          <p:nvPr>
            <p:ph type="title"/>
          </p:nvPr>
        </p:nvSpPr>
        <p:spPr/>
        <p:txBody>
          <a:bodyPr/>
          <a:lstStyle/>
          <a:p>
            <a:r>
              <a:rPr lang="en-US" dirty="0"/>
              <a:t>How to Access MyServices</a:t>
            </a:r>
          </a:p>
        </p:txBody>
      </p:sp>
      <p:sp>
        <p:nvSpPr>
          <p:cNvPr id="2" name="Content Placeholder 1">
            <a:extLst>
              <a:ext uri="{FF2B5EF4-FFF2-40B4-BE49-F238E27FC236}">
                <a16:creationId xmlns:a16="http://schemas.microsoft.com/office/drawing/2014/main" id="{98ADA177-7B7C-9D54-D33A-109FFD108BB7}"/>
              </a:ext>
            </a:extLst>
          </p:cNvPr>
          <p:cNvSpPr>
            <a:spLocks noGrp="1"/>
          </p:cNvSpPr>
          <p:nvPr>
            <p:ph idx="1"/>
          </p:nvPr>
        </p:nvSpPr>
        <p:spPr>
          <a:xfrm>
            <a:off x="457200" y="1600200"/>
            <a:ext cx="8534400" cy="4525963"/>
          </a:xfrm>
        </p:spPr>
        <p:txBody>
          <a:bodyPr/>
          <a:lstStyle/>
          <a:p>
            <a:r>
              <a:rPr lang="en-US" dirty="0"/>
              <a:t>Members that have a </a:t>
            </a:r>
            <a:r>
              <a:rPr lang="en-US" dirty="0" err="1"/>
              <a:t>MyMassGov</a:t>
            </a:r>
            <a:r>
              <a:rPr lang="en-US" dirty="0"/>
              <a:t> account should use their account to sign in to </a:t>
            </a:r>
            <a:r>
              <a:rPr lang="en-US" dirty="0" err="1">
                <a:hlinkClick r:id="rId2"/>
              </a:rPr>
              <a:t>MyServces</a:t>
            </a:r>
            <a:r>
              <a:rPr lang="en-US" dirty="0"/>
              <a:t>.</a:t>
            </a:r>
          </a:p>
          <a:p>
            <a:r>
              <a:rPr lang="en-US" dirty="0"/>
              <a:t>Members that do not have a MyServices account can create one. For more information on how to create a MyServices account, go to </a:t>
            </a:r>
            <a:r>
              <a:rPr lang="en-US" dirty="0">
                <a:hlinkClick r:id="rId3"/>
              </a:rPr>
              <a:t>How MyServices works</a:t>
            </a:r>
            <a:r>
              <a:rPr lang="en-US" b="1" dirty="0"/>
              <a:t> </a:t>
            </a:r>
            <a:r>
              <a:rPr lang="en-US" dirty="0"/>
              <a:t>(or </a:t>
            </a:r>
            <a:r>
              <a:rPr lang="en-US" dirty="0">
                <a:hlinkClick r:id="rId3"/>
              </a:rPr>
              <a:t>https://www.mass.gov/info-details/how-myservices-works</a:t>
            </a:r>
            <a:r>
              <a:rPr lang="en-US" dirty="0"/>
              <a:t>).</a:t>
            </a:r>
          </a:p>
          <a:p>
            <a:pPr marL="0" indent="0">
              <a:buNone/>
            </a:pPr>
            <a:r>
              <a:rPr lang="en-US" sz="2000" b="1" dirty="0">
                <a:latin typeface="+mj-lt"/>
              </a:rPr>
              <a:t>Best Practice</a:t>
            </a:r>
          </a:p>
          <a:p>
            <a:r>
              <a:rPr lang="en-US" dirty="0"/>
              <a:t>Members </a:t>
            </a:r>
            <a:r>
              <a:rPr lang="en-US" b="1" dirty="0">
                <a:ea typeface="Calibri" panose="020F0502020204030204" pitchFamily="34" charset="0"/>
              </a:rPr>
              <a:t>should not </a:t>
            </a:r>
            <a:r>
              <a:rPr lang="en-US" dirty="0">
                <a:ea typeface="Calibri" panose="020F0502020204030204" pitchFamily="34" charset="0"/>
              </a:rPr>
              <a:t>use their work emails to create their </a:t>
            </a:r>
            <a:r>
              <a:rPr lang="en-US" dirty="0" err="1">
                <a:ea typeface="Calibri" panose="020F0502020204030204" pitchFamily="34" charset="0"/>
              </a:rPr>
              <a:t>MyServices</a:t>
            </a:r>
            <a:r>
              <a:rPr lang="en-US" dirty="0">
                <a:ea typeface="Calibri" panose="020F0502020204030204" pitchFamily="34" charset="0"/>
              </a:rPr>
              <a:t> account.</a:t>
            </a:r>
            <a:endParaRPr lang="en-US" dirty="0"/>
          </a:p>
        </p:txBody>
      </p:sp>
      <p:pic>
        <p:nvPicPr>
          <p:cNvPr id="5" name="Picture 4" descr="MyServices User Log In Dashboard.">
            <a:extLst>
              <a:ext uri="{FF2B5EF4-FFF2-40B4-BE49-F238E27FC236}">
                <a16:creationId xmlns:a16="http://schemas.microsoft.com/office/drawing/2014/main" id="{A11566E6-B567-1460-653E-6DB76CB95196}"/>
              </a:ext>
            </a:extLst>
          </p:cNvPr>
          <p:cNvPicPr>
            <a:picLocks noChangeAspect="1"/>
          </p:cNvPicPr>
          <p:nvPr/>
        </p:nvPicPr>
        <p:blipFill>
          <a:blip r:embed="rId4"/>
          <a:stretch>
            <a:fillRect/>
          </a:stretch>
        </p:blipFill>
        <p:spPr>
          <a:xfrm>
            <a:off x="2074481" y="4107825"/>
            <a:ext cx="6025597" cy="2750175"/>
          </a:xfrm>
          <a:prstGeom prst="rect">
            <a:avLst/>
          </a:prstGeom>
        </p:spPr>
      </p:pic>
      <p:sp>
        <p:nvSpPr>
          <p:cNvPr id="3" name="Slide Number Placeholder 2">
            <a:extLst>
              <a:ext uri="{FF2B5EF4-FFF2-40B4-BE49-F238E27FC236}">
                <a16:creationId xmlns:a16="http://schemas.microsoft.com/office/drawing/2014/main" id="{DA0937E9-BDE0-D27D-247B-41BA91CB0D4C}"/>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30</a:t>
            </a:fld>
            <a:endParaRPr lang="en-US"/>
          </a:p>
        </p:txBody>
      </p:sp>
    </p:spTree>
    <p:extLst>
      <p:ext uri="{BB962C8B-B14F-4D97-AF65-F5344CB8AC3E}">
        <p14:creationId xmlns:p14="http://schemas.microsoft.com/office/powerpoint/2010/main" val="2632861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8238E-00D3-4EB4-8702-649FB2171A09}"/>
              </a:ext>
            </a:extLst>
          </p:cNvPr>
          <p:cNvSpPr>
            <a:spLocks noGrp="1"/>
          </p:cNvSpPr>
          <p:nvPr>
            <p:ph type="title"/>
          </p:nvPr>
        </p:nvSpPr>
        <p:spPr>
          <a:xfrm>
            <a:off x="457200" y="304800"/>
            <a:ext cx="8077200" cy="838200"/>
          </a:xfrm>
        </p:spPr>
        <p:txBody>
          <a:bodyPr/>
          <a:lstStyle/>
          <a:p>
            <a:r>
              <a:rPr lang="en-US" dirty="0"/>
              <a:t>Language Access</a:t>
            </a:r>
          </a:p>
        </p:txBody>
      </p:sp>
      <p:sp>
        <p:nvSpPr>
          <p:cNvPr id="3" name="Content Placeholder 2">
            <a:extLst>
              <a:ext uri="{FF2B5EF4-FFF2-40B4-BE49-F238E27FC236}">
                <a16:creationId xmlns:a16="http://schemas.microsoft.com/office/drawing/2014/main" id="{53B43F0C-0A3D-462B-854B-CF6759440DD4}"/>
              </a:ext>
            </a:extLst>
          </p:cNvPr>
          <p:cNvSpPr>
            <a:spLocks noGrp="1"/>
          </p:cNvSpPr>
          <p:nvPr>
            <p:ph idx="1"/>
          </p:nvPr>
        </p:nvSpPr>
        <p:spPr>
          <a:xfrm>
            <a:off x="387808" y="1547016"/>
            <a:ext cx="4641392" cy="4929984"/>
          </a:xfrm>
        </p:spPr>
        <p:txBody>
          <a:bodyPr/>
          <a:lstStyle/>
          <a:p>
            <a:pPr>
              <a:spcBef>
                <a:spcPts val="600"/>
              </a:spcBef>
              <a:spcAft>
                <a:spcPts val="600"/>
              </a:spcAft>
            </a:pPr>
            <a:r>
              <a:rPr lang="en-US" sz="1800" b="1" dirty="0"/>
              <a:t>Translated in six languages</a:t>
            </a:r>
            <a:r>
              <a:rPr lang="en-US" sz="1800" dirty="0"/>
              <a:t>: English, Spanish, Brazilian Portuguese, Traditional Chinese, Vietnamese, and Haitian Creole.</a:t>
            </a:r>
          </a:p>
          <a:p>
            <a:pPr>
              <a:spcBef>
                <a:spcPts val="600"/>
              </a:spcBef>
              <a:spcAft>
                <a:spcPts val="600"/>
              </a:spcAft>
            </a:pPr>
            <a:r>
              <a:rPr lang="en-US" sz="1800" dirty="0"/>
              <a:t>Learn more about </a:t>
            </a:r>
            <a:r>
              <a:rPr lang="en-US" sz="1800" dirty="0" err="1"/>
              <a:t>MyServices</a:t>
            </a:r>
            <a:r>
              <a:rPr lang="en-US" sz="1800" dirty="0"/>
              <a:t> at </a:t>
            </a:r>
            <a:r>
              <a:rPr lang="en-US" sz="1800" dirty="0">
                <a:hlinkClick r:id="rId2"/>
              </a:rPr>
              <a:t>Learn about </a:t>
            </a:r>
            <a:r>
              <a:rPr lang="en-US" sz="1800" dirty="0" err="1">
                <a:hlinkClick r:id="rId2"/>
              </a:rPr>
              <a:t>MyServices</a:t>
            </a:r>
            <a:r>
              <a:rPr lang="en-US" sz="1800" dirty="0">
                <a:hlinkClick r:id="rId2"/>
              </a:rPr>
              <a:t> | Mass.gov</a:t>
            </a:r>
            <a:r>
              <a:rPr lang="en-US" sz="1800" dirty="0"/>
              <a:t>.</a:t>
            </a:r>
          </a:p>
        </p:txBody>
      </p:sp>
      <p:pic>
        <p:nvPicPr>
          <p:cNvPr id="7" name="Picture 6" descr="Babel sheet: This information is important. It should be translated right away translated in multiple langauges of: Spanish, Crazilian Portuguese, Chinese, Haitian Creole, Vietnamese, Russion, Khmer, Cape Verdiean Creole, French Creole, Italiane, Korean, Green, Polish, Hindi, Gujaruti, Lao.">
            <a:extLst>
              <a:ext uri="{FF2B5EF4-FFF2-40B4-BE49-F238E27FC236}">
                <a16:creationId xmlns:a16="http://schemas.microsoft.com/office/drawing/2014/main" id="{A8000E65-3840-9C1C-A455-C0E8FFE1355F}"/>
              </a:ext>
            </a:extLst>
          </p:cNvPr>
          <p:cNvPicPr>
            <a:picLocks noChangeAspect="1"/>
          </p:cNvPicPr>
          <p:nvPr/>
        </p:nvPicPr>
        <p:blipFill>
          <a:blip r:embed="rId3"/>
          <a:stretch>
            <a:fillRect/>
          </a:stretch>
        </p:blipFill>
        <p:spPr>
          <a:xfrm>
            <a:off x="5029200" y="1547016"/>
            <a:ext cx="3890603" cy="5140699"/>
          </a:xfrm>
          <a:prstGeom prst="rect">
            <a:avLst/>
          </a:prstGeom>
        </p:spPr>
        <p:style>
          <a:lnRef idx="2">
            <a:schemeClr val="accent1"/>
          </a:lnRef>
          <a:fillRef idx="1">
            <a:schemeClr val="lt1"/>
          </a:fillRef>
          <a:effectRef idx="0">
            <a:schemeClr val="accent1"/>
          </a:effectRef>
          <a:fontRef idx="minor">
            <a:schemeClr val="dk1"/>
          </a:fontRef>
        </p:style>
      </p:pic>
      <p:sp>
        <p:nvSpPr>
          <p:cNvPr id="4" name="Slide Number Placeholder 3">
            <a:extLst>
              <a:ext uri="{FF2B5EF4-FFF2-40B4-BE49-F238E27FC236}">
                <a16:creationId xmlns:a16="http://schemas.microsoft.com/office/drawing/2014/main" id="{0F3C4DC9-CF95-4C6B-A937-60B6A0B7D8C6}"/>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31</a:t>
            </a:fld>
            <a:endParaRPr lang="en-US" altLang="en-US" dirty="0"/>
          </a:p>
        </p:txBody>
      </p:sp>
    </p:spTree>
    <p:extLst>
      <p:ext uri="{BB962C8B-B14F-4D97-AF65-F5344CB8AC3E}">
        <p14:creationId xmlns:p14="http://schemas.microsoft.com/office/powerpoint/2010/main" val="3586176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C1A48-6388-8F1C-D8CB-9544453623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EBC182-1585-8BBC-7BA8-A86C833F19A4}"/>
              </a:ext>
            </a:extLst>
          </p:cNvPr>
          <p:cNvSpPr>
            <a:spLocks noGrp="1"/>
          </p:cNvSpPr>
          <p:nvPr>
            <p:ph type="title"/>
          </p:nvPr>
        </p:nvSpPr>
        <p:spPr>
          <a:xfrm>
            <a:off x="685800" y="3276600"/>
            <a:ext cx="7772400" cy="1362075"/>
          </a:xfrm>
        </p:spPr>
        <p:txBody>
          <a:bodyPr/>
          <a:lstStyle/>
          <a:p>
            <a:pPr>
              <a:lnSpc>
                <a:spcPct val="100000"/>
              </a:lnSpc>
              <a:spcBef>
                <a:spcPts val="600"/>
              </a:spcBef>
              <a:spcAft>
                <a:spcPts val="600"/>
              </a:spcAft>
            </a:pPr>
            <a:r>
              <a:rPr lang="en-US" cap="none" dirty="0">
                <a:latin typeface="+mj-lt"/>
              </a:rPr>
              <a:t>Eligibility Verification System (EVS)</a:t>
            </a:r>
          </a:p>
        </p:txBody>
      </p:sp>
      <p:sp>
        <p:nvSpPr>
          <p:cNvPr id="4" name="Slide Number Placeholder 3">
            <a:extLst>
              <a:ext uri="{FF2B5EF4-FFF2-40B4-BE49-F238E27FC236}">
                <a16:creationId xmlns:a16="http://schemas.microsoft.com/office/drawing/2014/main" id="{7220DBE5-C4B1-D4A1-1668-9C520997D321}"/>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180CC5D2-9F73-4638-8520-080834850007}" type="slidenum">
              <a:rPr lang="en-US" altLang="en-US" smtClean="0"/>
              <a:pPr>
                <a:defRPr/>
              </a:pPr>
              <a:t>32</a:t>
            </a:fld>
            <a:endParaRPr lang="en-US" altLang="en-US" dirty="0"/>
          </a:p>
        </p:txBody>
      </p:sp>
    </p:spTree>
    <p:custDataLst>
      <p:tags r:id="rId1"/>
    </p:custDataLst>
    <p:extLst>
      <p:ext uri="{BB962C8B-B14F-4D97-AF65-F5344CB8AC3E}">
        <p14:creationId xmlns:p14="http://schemas.microsoft.com/office/powerpoint/2010/main" val="2013711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29607-7DCA-C1D8-88CB-B74A349311DD}"/>
              </a:ext>
            </a:extLst>
          </p:cNvPr>
          <p:cNvSpPr>
            <a:spLocks noGrp="1"/>
          </p:cNvSpPr>
          <p:nvPr>
            <p:ph type="title"/>
          </p:nvPr>
        </p:nvSpPr>
        <p:spPr/>
        <p:txBody>
          <a:bodyPr/>
          <a:lstStyle/>
          <a:p>
            <a:r>
              <a:rPr lang="en-US" dirty="0"/>
              <a:t>Verify Eligibility</a:t>
            </a:r>
          </a:p>
        </p:txBody>
      </p:sp>
      <p:sp>
        <p:nvSpPr>
          <p:cNvPr id="6" name="Content Placeholder 1">
            <a:extLst>
              <a:ext uri="{FF2B5EF4-FFF2-40B4-BE49-F238E27FC236}">
                <a16:creationId xmlns:a16="http://schemas.microsoft.com/office/drawing/2014/main" id="{93044765-02D9-4289-0684-7387BDEE15BC}"/>
              </a:ext>
            </a:extLst>
          </p:cNvPr>
          <p:cNvSpPr txBox="1">
            <a:spLocks/>
          </p:cNvSpPr>
          <p:nvPr/>
        </p:nvSpPr>
        <p:spPr bwMode="auto">
          <a:xfrm>
            <a:off x="457200" y="1600201"/>
            <a:ext cx="8229600" cy="523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1pPr>
            <a:lvl2pPr marL="742950" indent="-28575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2pPr>
            <a:lvl3pPr marL="1143000" indent="-22860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3pPr>
            <a:lvl4pPr marL="1600200" indent="-22860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4pPr>
            <a:lvl5pPr marL="2057400" indent="-228600" algn="l" rtl="0" eaLnBrk="1" fontAlgn="base" hangingPunct="1">
              <a:spcBef>
                <a:spcPts val="600"/>
              </a:spcBef>
              <a:spcAft>
                <a:spcPts val="600"/>
              </a:spcAft>
              <a:buClr>
                <a:schemeClr val="accent5">
                  <a:lumMod val="75000"/>
                </a:schemeClr>
              </a:buClr>
              <a:buFont typeface="Arial"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dirty="0">
                <a:latin typeface="+mj-lt"/>
              </a:rPr>
              <a:t>Eligibility Verification System (EVS</a:t>
            </a:r>
            <a:r>
              <a:rPr lang="en-US" b="0" dirty="0">
                <a:latin typeface="+mj-lt"/>
              </a:rPr>
              <a:t>)</a:t>
            </a:r>
          </a:p>
        </p:txBody>
      </p:sp>
      <p:sp>
        <p:nvSpPr>
          <p:cNvPr id="3" name="Content Placeholder 2">
            <a:extLst>
              <a:ext uri="{FF2B5EF4-FFF2-40B4-BE49-F238E27FC236}">
                <a16:creationId xmlns:a16="http://schemas.microsoft.com/office/drawing/2014/main" id="{789988C3-9491-3F75-D86A-7E0F4B197E44}"/>
              </a:ext>
            </a:extLst>
          </p:cNvPr>
          <p:cNvSpPr>
            <a:spLocks noGrp="1"/>
          </p:cNvSpPr>
          <p:nvPr>
            <p:ph sz="half" idx="1"/>
          </p:nvPr>
        </p:nvSpPr>
        <p:spPr>
          <a:xfrm>
            <a:off x="457200" y="2200275"/>
            <a:ext cx="4038600" cy="3925888"/>
          </a:xfrm>
        </p:spPr>
        <p:txBody>
          <a:bodyPr/>
          <a:lstStyle/>
          <a:p>
            <a:pPr marL="0" indent="0">
              <a:buNone/>
            </a:pPr>
            <a:r>
              <a:rPr lang="en-US" b="1" dirty="0"/>
              <a:t>Requirements</a:t>
            </a:r>
          </a:p>
          <a:p>
            <a:r>
              <a:rPr lang="en-US" dirty="0"/>
              <a:t>Providers should be requesting to see the member’s MassHealth card</a:t>
            </a:r>
          </a:p>
          <a:p>
            <a:r>
              <a:rPr lang="en-US" dirty="0"/>
              <a:t>Providers should be verifying MassHealth member eligibility prior to rendering services</a:t>
            </a:r>
          </a:p>
          <a:p>
            <a:pPr lvl="1">
              <a:buFont typeface="Arial" panose="020B0604020202020204" pitchFamily="34" charset="0"/>
              <a:buChar char="•"/>
            </a:pPr>
            <a:r>
              <a:rPr lang="en-US" dirty="0"/>
              <a:t>Failure to verify a member’s eligibility may result in non-payment of claims</a:t>
            </a:r>
          </a:p>
        </p:txBody>
      </p:sp>
      <p:sp>
        <p:nvSpPr>
          <p:cNvPr id="4" name="Content Placeholder 3">
            <a:extLst>
              <a:ext uri="{FF2B5EF4-FFF2-40B4-BE49-F238E27FC236}">
                <a16:creationId xmlns:a16="http://schemas.microsoft.com/office/drawing/2014/main" id="{57981670-DE22-7500-A91B-C8D7F136F8AB}"/>
              </a:ext>
            </a:extLst>
          </p:cNvPr>
          <p:cNvSpPr>
            <a:spLocks noGrp="1"/>
          </p:cNvSpPr>
          <p:nvPr>
            <p:ph sz="half" idx="2"/>
          </p:nvPr>
        </p:nvSpPr>
        <p:spPr>
          <a:xfrm>
            <a:off x="4648200" y="2200274"/>
            <a:ext cx="4038600" cy="4352925"/>
          </a:xfrm>
        </p:spPr>
        <p:txBody>
          <a:bodyPr/>
          <a:lstStyle/>
          <a:p>
            <a:pPr marL="0" indent="0">
              <a:buNone/>
            </a:pPr>
            <a:r>
              <a:rPr lang="en-US" b="1" dirty="0"/>
              <a:t>Reminders</a:t>
            </a:r>
          </a:p>
          <a:p>
            <a:r>
              <a:rPr lang="en-US" dirty="0"/>
              <a:t>Providers should request to see the member’s MassHealth card</a:t>
            </a:r>
          </a:p>
          <a:p>
            <a:pPr lvl="1">
              <a:buFont typeface="Arial" panose="020B0604020202020204" pitchFamily="34" charset="0"/>
              <a:buChar char="•"/>
            </a:pPr>
            <a:r>
              <a:rPr lang="en-US" dirty="0"/>
              <a:t>Having a MassHealth card does not guarantee MassHealth eligibility</a:t>
            </a:r>
          </a:p>
          <a:p>
            <a:r>
              <a:rPr lang="en-US" dirty="0"/>
              <a:t>MassHealth coverage can change at any time, and it is imperative that a provider verifies the member’s eligibility </a:t>
            </a:r>
          </a:p>
          <a:p>
            <a:r>
              <a:rPr lang="en-US" dirty="0"/>
              <a:t>For POSC security access issues, contact your organization’s Primary User</a:t>
            </a:r>
            <a:endParaRPr lang="en-US" b="1" dirty="0"/>
          </a:p>
        </p:txBody>
      </p:sp>
      <p:sp>
        <p:nvSpPr>
          <p:cNvPr id="5" name="Slide Number Placeholder 4">
            <a:extLst>
              <a:ext uri="{FF2B5EF4-FFF2-40B4-BE49-F238E27FC236}">
                <a16:creationId xmlns:a16="http://schemas.microsoft.com/office/drawing/2014/main" id="{6ED68E8D-EA00-685A-170E-296C5D6FE6E5}"/>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EEEDA35D-121F-4BCE-A2B8-5BDD75225AF7}" type="slidenum">
              <a:rPr lang="en-US" smtClean="0"/>
              <a:pPr>
                <a:defRPr/>
              </a:pPr>
              <a:t>33</a:t>
            </a:fld>
            <a:endParaRPr lang="en-US" dirty="0"/>
          </a:p>
        </p:txBody>
      </p:sp>
    </p:spTree>
    <p:extLst>
      <p:ext uri="{BB962C8B-B14F-4D97-AF65-F5344CB8AC3E}">
        <p14:creationId xmlns:p14="http://schemas.microsoft.com/office/powerpoint/2010/main" val="3778414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9C6229-66A4-4A38-996B-6F963FD745D1}"/>
              </a:ext>
            </a:extLst>
          </p:cNvPr>
          <p:cNvSpPr>
            <a:spLocks noGrp="1"/>
          </p:cNvSpPr>
          <p:nvPr>
            <p:ph type="title"/>
          </p:nvPr>
        </p:nvSpPr>
        <p:spPr>
          <a:xfrm>
            <a:off x="457200" y="304800"/>
            <a:ext cx="7196328" cy="715963"/>
          </a:xfrm>
        </p:spPr>
        <p:txBody>
          <a:bodyPr/>
          <a:lstStyle/>
          <a:p>
            <a:r>
              <a:rPr lang="en-US" sz="3600" dirty="0">
                <a:cs typeface="Calibri" panose="020F0502020204030204" pitchFamily="34" charset="0"/>
              </a:rPr>
              <a:t>MassHealth Card  (</a:t>
            </a:r>
            <a:r>
              <a:rPr lang="en-US" dirty="0">
                <a:cs typeface="Calibri" panose="020F0502020204030204" pitchFamily="34" charset="0"/>
              </a:rPr>
              <a:t>slide </a:t>
            </a:r>
            <a:r>
              <a:rPr lang="en-US" sz="3600" dirty="0">
                <a:cs typeface="Calibri" panose="020F0502020204030204" pitchFamily="34" charset="0"/>
              </a:rPr>
              <a:t>1 of 2)</a:t>
            </a:r>
          </a:p>
        </p:txBody>
      </p:sp>
      <p:sp>
        <p:nvSpPr>
          <p:cNvPr id="4" name="Content Placeholder 3">
            <a:extLst>
              <a:ext uri="{FF2B5EF4-FFF2-40B4-BE49-F238E27FC236}">
                <a16:creationId xmlns:a16="http://schemas.microsoft.com/office/drawing/2014/main" id="{4C93D856-CE29-4868-B114-3867D8CE7563}"/>
              </a:ext>
            </a:extLst>
          </p:cNvPr>
          <p:cNvSpPr>
            <a:spLocks noGrp="1"/>
          </p:cNvSpPr>
          <p:nvPr>
            <p:ph sz="half" idx="1"/>
          </p:nvPr>
        </p:nvSpPr>
        <p:spPr>
          <a:xfrm>
            <a:off x="457200" y="1600204"/>
            <a:ext cx="4901878" cy="4952992"/>
          </a:xfrm>
        </p:spPr>
        <p:txBody>
          <a:bodyPr/>
          <a:lstStyle/>
          <a:p>
            <a:pPr>
              <a:spcBef>
                <a:spcPts val="0"/>
              </a:spcBef>
              <a:spcAft>
                <a:spcPts val="1200"/>
              </a:spcAft>
            </a:pPr>
            <a:r>
              <a:rPr lang="en-US" dirty="0">
                <a:cs typeface="Calibri" panose="020F0502020204030204" pitchFamily="34" charset="0"/>
              </a:rPr>
              <a:t>MassHealth card is issued for most MassHealth members.</a:t>
            </a:r>
          </a:p>
          <a:p>
            <a:pPr>
              <a:spcBef>
                <a:spcPts val="0"/>
              </a:spcBef>
              <a:spcAft>
                <a:spcPts val="1200"/>
              </a:spcAft>
            </a:pPr>
            <a:r>
              <a:rPr lang="en-US" dirty="0">
                <a:cs typeface="Calibri" panose="020F0502020204030204" pitchFamily="34" charset="0"/>
              </a:rPr>
              <a:t>MassHealth card contains the individual’s 12-digit numerical ID number.</a:t>
            </a:r>
          </a:p>
          <a:p>
            <a:pPr>
              <a:spcBef>
                <a:spcPts val="0"/>
              </a:spcBef>
              <a:spcAft>
                <a:spcPts val="1200"/>
              </a:spcAft>
            </a:pPr>
            <a:r>
              <a:rPr lang="en-US" dirty="0">
                <a:cs typeface="Calibri" panose="020F0502020204030204" pitchFamily="34" charset="0"/>
              </a:rPr>
              <a:t>Having a MassHealth card does not guarantee MassHealth eligibility.</a:t>
            </a:r>
          </a:p>
          <a:p>
            <a:pPr>
              <a:spcBef>
                <a:spcPts val="0"/>
              </a:spcBef>
              <a:spcAft>
                <a:spcPts val="1200"/>
              </a:spcAft>
            </a:pPr>
            <a:r>
              <a:rPr lang="en-US" dirty="0">
                <a:cs typeface="Calibri" panose="020F0502020204030204" pitchFamily="34" charset="0"/>
              </a:rPr>
              <a:t>MassHealth coverage can change at any time, and it is imperative that a provider verifies the member’s eligibility.</a:t>
            </a:r>
          </a:p>
        </p:txBody>
      </p:sp>
      <p:pic>
        <p:nvPicPr>
          <p:cNvPr id="12" name="Content Placeholder 6" descr="Older version of MassHealth Card showing both front and back sides.">
            <a:extLst>
              <a:ext uri="{FF2B5EF4-FFF2-40B4-BE49-F238E27FC236}">
                <a16:creationId xmlns:a16="http://schemas.microsoft.com/office/drawing/2014/main" id="{2D6BE095-141F-6037-A0A8-34755E309FF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09781" y="1600204"/>
            <a:ext cx="3204405" cy="4221862"/>
          </a:xfrm>
        </p:spPr>
      </p:pic>
      <p:sp>
        <p:nvSpPr>
          <p:cNvPr id="6" name="Slide Number Placeholder 3">
            <a:extLst>
              <a:ext uri="{FF2B5EF4-FFF2-40B4-BE49-F238E27FC236}">
                <a16:creationId xmlns:a16="http://schemas.microsoft.com/office/drawing/2014/main" id="{96B679F4-651A-4676-8A32-89D633409AFE}"/>
              </a:ext>
              <a:ext uri="{C183D7F6-B498-43B3-948B-1728B52AA6E4}">
                <adec:decorative xmlns:adec="http://schemas.microsoft.com/office/drawing/2017/decorative" val="1"/>
              </a:ext>
            </a:extLst>
          </p:cNvPr>
          <p:cNvSpPr>
            <a:spLocks noGrp="1"/>
          </p:cNvSpPr>
          <p:nvPr>
            <p:ph type="sldNum" sz="quarter" idx="12"/>
          </p:nvPr>
        </p:nvSpPr>
        <p:spPr>
          <a:xfrm>
            <a:off x="6553200" y="6356354"/>
            <a:ext cx="2133600" cy="365125"/>
          </a:xfrm>
        </p:spPr>
        <p:txBody>
          <a:bodyPr/>
          <a:lstStyle/>
          <a:p>
            <a:pPr>
              <a:defRPr/>
            </a:pPr>
            <a:fld id="{D7C3FE04-E715-46F6-B07D-5A234E157AC3}" type="slidenum">
              <a:rPr lang="en-US" altLang="en-US" smtClean="0"/>
              <a:pPr>
                <a:defRPr/>
              </a:pPr>
              <a:t>34</a:t>
            </a:fld>
            <a:endParaRPr lang="en-US" altLang="en-US" dirty="0"/>
          </a:p>
        </p:txBody>
      </p:sp>
    </p:spTree>
    <p:extLst>
      <p:ext uri="{BB962C8B-B14F-4D97-AF65-F5344CB8AC3E}">
        <p14:creationId xmlns:p14="http://schemas.microsoft.com/office/powerpoint/2010/main" val="1833197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04800"/>
            <a:ext cx="7114032" cy="715963"/>
          </a:xfrm>
        </p:spPr>
        <p:txBody>
          <a:bodyPr/>
          <a:lstStyle/>
          <a:p>
            <a:r>
              <a:rPr lang="en-US" dirty="0"/>
              <a:t>MassHealth Card  (slide 2 of 2)</a:t>
            </a:r>
          </a:p>
        </p:txBody>
      </p:sp>
      <p:sp>
        <p:nvSpPr>
          <p:cNvPr id="8" name="Rectangle 7"/>
          <p:cNvSpPr/>
          <p:nvPr/>
        </p:nvSpPr>
        <p:spPr>
          <a:xfrm>
            <a:off x="381000" y="1640325"/>
            <a:ext cx="8382000" cy="2616101"/>
          </a:xfrm>
          <a:prstGeom prst="rect">
            <a:avLst/>
          </a:prstGeom>
        </p:spPr>
        <p:txBody>
          <a:bodyPr wrap="square">
            <a:spAutoFit/>
          </a:bodyPr>
          <a:lstStyle/>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In January 2025, MassHealth began issuing MassHealth member cards with a new design and updated language.</a:t>
            </a:r>
          </a:p>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MassHealth is not automatically issuing new member cards to all members. Instead, MassHealth will use the updated design for any new cards created after January 1, 2025, according to normal processes (for example, when a new member joins MassHealth or a current member requests a replacement card).</a:t>
            </a:r>
          </a:p>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lang="en-US" sz="1800" b="0" dirty="0">
                <a:solidFill>
                  <a:schemeClr val="tx1"/>
                </a:solidFill>
                <a:latin typeface="+mn-lt"/>
                <a:ea typeface="+mn-ea"/>
                <a:cs typeface="+mn-cs"/>
              </a:rPr>
              <a:t>Resource: </a:t>
            </a:r>
            <a:r>
              <a:rPr lang="en-US" sz="1800" b="0" dirty="0">
                <a:solidFill>
                  <a:schemeClr val="tx1"/>
                </a:solidFill>
                <a:latin typeface="+mn-lt"/>
                <a:ea typeface="+mn-ea"/>
                <a:cs typeface="+mn-cs"/>
                <a:hlinkClick r:id="rId4"/>
              </a:rPr>
              <a:t>All Provider Bulletin 399</a:t>
            </a:r>
            <a:r>
              <a:rPr lang="en-US" sz="1800" b="0" dirty="0">
                <a:solidFill>
                  <a:schemeClr val="tx1"/>
                </a:solidFill>
                <a:latin typeface="+mn-lt"/>
                <a:ea typeface="+mn-ea"/>
                <a:cs typeface="+mn-cs"/>
              </a:rPr>
              <a:t>.</a:t>
            </a:r>
          </a:p>
        </p:txBody>
      </p:sp>
      <p:pic>
        <p:nvPicPr>
          <p:cNvPr id="10" name="Picture 9" descr="Updated version of MassHealth Card showing front side">
            <a:extLst>
              <a:ext uri="{FF2B5EF4-FFF2-40B4-BE49-F238E27FC236}">
                <a16:creationId xmlns:a16="http://schemas.microsoft.com/office/drawing/2014/main" id="{B1E5FB3F-D328-F6A8-2B40-74BFFA63B6FA}"/>
              </a:ext>
            </a:extLst>
          </p:cNvPr>
          <p:cNvPicPr>
            <a:picLocks noChangeAspect="1"/>
          </p:cNvPicPr>
          <p:nvPr/>
        </p:nvPicPr>
        <p:blipFill>
          <a:blip r:embed="rId5"/>
          <a:stretch>
            <a:fillRect/>
          </a:stretch>
        </p:blipFill>
        <p:spPr>
          <a:xfrm>
            <a:off x="1575892" y="4550676"/>
            <a:ext cx="3357891" cy="2039200"/>
          </a:xfrm>
          <a:prstGeom prst="rect">
            <a:avLst/>
          </a:prstGeom>
        </p:spPr>
      </p:pic>
      <p:pic>
        <p:nvPicPr>
          <p:cNvPr id="11" name="Picture 10" descr="Updated version of MassHealth Card showing back side">
            <a:extLst>
              <a:ext uri="{FF2B5EF4-FFF2-40B4-BE49-F238E27FC236}">
                <a16:creationId xmlns:a16="http://schemas.microsoft.com/office/drawing/2014/main" id="{6EAEF595-3EBE-615B-2A8F-B6813B25253D}"/>
              </a:ext>
            </a:extLst>
          </p:cNvPr>
          <p:cNvPicPr>
            <a:picLocks noChangeAspect="1"/>
          </p:cNvPicPr>
          <p:nvPr/>
        </p:nvPicPr>
        <p:blipFill>
          <a:blip r:embed="rId6"/>
          <a:stretch>
            <a:fillRect/>
          </a:stretch>
        </p:blipFill>
        <p:spPr>
          <a:xfrm>
            <a:off x="4933783" y="4550676"/>
            <a:ext cx="3563662" cy="2031296"/>
          </a:xfrm>
          <a:prstGeom prst="rect">
            <a:avLst/>
          </a:prstGeom>
        </p:spPr>
      </p:pic>
      <p:sp>
        <p:nvSpPr>
          <p:cNvPr id="4" name="Slide Number Placeholder 3">
            <a:extLst>
              <a:ext uri="{FF2B5EF4-FFF2-40B4-BE49-F238E27FC236}">
                <a16:creationId xmlns:a16="http://schemas.microsoft.com/office/drawing/2014/main" id="{940C2EA0-8745-16C1-6E75-935A37CD36E2}"/>
              </a:ext>
              <a:ext uri="{C183D7F6-B498-43B3-948B-1728B52AA6E4}">
                <adec:decorative xmlns:adec="http://schemas.microsoft.com/office/drawing/2017/decorative" val="1"/>
              </a:ext>
            </a:extLst>
          </p:cNvPr>
          <p:cNvSpPr>
            <a:spLocks noGrp="1"/>
          </p:cNvSpPr>
          <p:nvPr>
            <p:ph type="sldNum" sz="quarter" idx="12"/>
          </p:nvPr>
        </p:nvSpPr>
        <p:spPr>
          <a:xfrm>
            <a:off x="6553200" y="6356350"/>
            <a:ext cx="2133600" cy="365125"/>
          </a:xfrm>
        </p:spPr>
        <p:txBody>
          <a:bodyPr/>
          <a:lstStyle/>
          <a:p>
            <a:fld id="{C3302BC5-986D-42D8-BF2F-B9D0692D83AF}" type="slidenum">
              <a:rPr lang="en-US" smtClean="0"/>
              <a:pPr/>
              <a:t>35</a:t>
            </a:fld>
            <a:endParaRPr lang="en-US"/>
          </a:p>
        </p:txBody>
      </p:sp>
    </p:spTree>
    <p:custDataLst>
      <p:tags r:id="rId1"/>
    </p:custDataLst>
    <p:extLst>
      <p:ext uri="{BB962C8B-B14F-4D97-AF65-F5344CB8AC3E}">
        <p14:creationId xmlns:p14="http://schemas.microsoft.com/office/powerpoint/2010/main" val="3301011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414045-92D2-4DBB-A418-608052BAE13F}"/>
              </a:ext>
            </a:extLst>
          </p:cNvPr>
          <p:cNvSpPr>
            <a:spLocks noGrp="1"/>
          </p:cNvSpPr>
          <p:nvPr>
            <p:ph type="title"/>
          </p:nvPr>
        </p:nvSpPr>
        <p:spPr>
          <a:xfrm>
            <a:off x="457200" y="304800"/>
            <a:ext cx="7737676" cy="715963"/>
          </a:xfrm>
        </p:spPr>
        <p:txBody>
          <a:bodyPr/>
          <a:lstStyle/>
          <a:p>
            <a:r>
              <a:rPr lang="en-US" sz="3600" dirty="0">
                <a:cs typeface="Calibri" panose="020F0502020204030204" pitchFamily="34" charset="0"/>
              </a:rPr>
              <a:t>Resources for MassHealth Providers</a:t>
            </a:r>
          </a:p>
        </p:txBody>
      </p:sp>
      <p:sp>
        <p:nvSpPr>
          <p:cNvPr id="2" name="Content Placeholder 1">
            <a:extLst>
              <a:ext uri="{FF2B5EF4-FFF2-40B4-BE49-F238E27FC236}">
                <a16:creationId xmlns:a16="http://schemas.microsoft.com/office/drawing/2014/main" id="{A9217764-4283-463F-9C87-9002F5CD8675}"/>
              </a:ext>
            </a:extLst>
          </p:cNvPr>
          <p:cNvSpPr>
            <a:spLocks noGrp="1"/>
          </p:cNvSpPr>
          <p:nvPr>
            <p:ph idx="1"/>
          </p:nvPr>
        </p:nvSpPr>
        <p:spPr>
          <a:xfrm>
            <a:off x="457200" y="1600204"/>
            <a:ext cx="8229600" cy="4952992"/>
          </a:xfrm>
        </p:spPr>
        <p:txBody>
          <a:bodyPr/>
          <a:lstStyle/>
          <a:p>
            <a:pPr marL="0" indent="0">
              <a:buNone/>
            </a:pPr>
            <a:r>
              <a:rPr lang="en-US" b="1" dirty="0">
                <a:latin typeface="+mj-lt"/>
                <a:cs typeface="Calibri" panose="020F0502020204030204" pitchFamily="34" charset="0"/>
              </a:rPr>
              <a:t>Long-Term Services and Supports </a:t>
            </a:r>
          </a:p>
          <a:p>
            <a:pPr marL="225029" lvl="1" indent="0">
              <a:buNone/>
            </a:pPr>
            <a:r>
              <a:rPr lang="en-US" dirty="0">
                <a:cs typeface="Calibri" panose="020F0502020204030204" pitchFamily="34" charset="0"/>
              </a:rPr>
              <a:t>Phone: (844) 368-5184 (toll free) </a:t>
            </a:r>
          </a:p>
          <a:p>
            <a:pPr marL="225029" lvl="1" indent="0">
              <a:buNone/>
            </a:pPr>
            <a:r>
              <a:rPr lang="en-US" dirty="0">
                <a:cs typeface="Calibri" panose="020F0502020204030204" pitchFamily="34" charset="0"/>
              </a:rPr>
              <a:t>Email: </a:t>
            </a:r>
            <a:r>
              <a:rPr lang="en-US" dirty="0">
                <a:solidFill>
                  <a:srgbClr val="002060"/>
                </a:solidFill>
                <a:cs typeface="Calibri" panose="020F0502020204030204" pitchFamily="34" charset="0"/>
                <a:hlinkClick r:id="rId2"/>
              </a:rPr>
              <a:t>support@masshealthltss.com</a:t>
            </a:r>
            <a:r>
              <a:rPr lang="en-US" dirty="0">
                <a:solidFill>
                  <a:srgbClr val="002060"/>
                </a:solidFill>
                <a:cs typeface="Calibri" panose="020F0502020204030204" pitchFamily="34" charset="0"/>
              </a:rPr>
              <a:t> </a:t>
            </a:r>
          </a:p>
          <a:p>
            <a:pPr marL="225029" lvl="1" indent="0">
              <a:buNone/>
            </a:pPr>
            <a:r>
              <a:rPr lang="en-US" dirty="0">
                <a:cs typeface="Calibri" panose="020F0502020204030204" pitchFamily="34" charset="0"/>
              </a:rPr>
              <a:t>Portal: </a:t>
            </a:r>
            <a:r>
              <a:rPr lang="en-US" dirty="0">
                <a:solidFill>
                  <a:srgbClr val="002060"/>
                </a:solidFill>
                <a:cs typeface="Calibri" panose="020F0502020204030204" pitchFamily="34" charset="0"/>
                <a:hlinkClick r:id="rId3"/>
              </a:rPr>
              <a:t>www.MassHealthLTSS.com</a:t>
            </a:r>
            <a:r>
              <a:rPr lang="en-US" dirty="0">
                <a:solidFill>
                  <a:srgbClr val="002060"/>
                </a:solidFill>
                <a:cs typeface="Calibri" panose="020F0502020204030204" pitchFamily="34" charset="0"/>
              </a:rPr>
              <a:t> </a:t>
            </a:r>
          </a:p>
          <a:p>
            <a:pPr marL="225029" lvl="1" indent="0">
              <a:buNone/>
            </a:pPr>
            <a:r>
              <a:rPr lang="en-US" dirty="0">
                <a:cs typeface="Calibri" panose="020F0502020204030204" pitchFamily="34" charset="0"/>
              </a:rPr>
              <a:t>Mail: MassHealth LTSS</a:t>
            </a:r>
          </a:p>
          <a:p>
            <a:pPr marL="742950" lvl="1" indent="0">
              <a:buNone/>
            </a:pPr>
            <a:r>
              <a:rPr lang="en-US" dirty="0">
                <a:cs typeface="Calibri" panose="020F0502020204030204" pitchFamily="34" charset="0"/>
              </a:rPr>
              <a:t>PO Box 159108</a:t>
            </a:r>
          </a:p>
          <a:p>
            <a:pPr marL="742950" lvl="1" indent="0">
              <a:buNone/>
            </a:pPr>
            <a:r>
              <a:rPr lang="en-US" dirty="0">
                <a:cs typeface="Calibri" panose="020F0502020204030204" pitchFamily="34" charset="0"/>
              </a:rPr>
              <a:t>Boston, MA 02215 </a:t>
            </a:r>
          </a:p>
          <a:p>
            <a:pPr marL="225029" lvl="1" indent="0">
              <a:buNone/>
            </a:pPr>
            <a:r>
              <a:rPr lang="en-US" dirty="0">
                <a:cs typeface="Calibri" panose="020F0502020204030204" pitchFamily="34" charset="0"/>
              </a:rPr>
              <a:t>Fax: (888) 832-3006 </a:t>
            </a:r>
          </a:p>
          <a:p>
            <a:pPr marL="0" indent="0">
              <a:buNone/>
            </a:pPr>
            <a:r>
              <a:rPr lang="en-US" b="1" dirty="0">
                <a:latin typeface="+mj-lt"/>
                <a:cs typeface="Calibri" panose="020F0502020204030204" pitchFamily="34" charset="0"/>
              </a:rPr>
              <a:t>All Other Provider Types</a:t>
            </a:r>
          </a:p>
          <a:p>
            <a:pPr marL="228600" indent="0">
              <a:buNone/>
            </a:pPr>
            <a:r>
              <a:rPr lang="en-US" dirty="0">
                <a:cs typeface="Calibri" panose="020F0502020204030204" pitchFamily="34" charset="0"/>
              </a:rPr>
              <a:t>Phone: (800) 841-2900; TTY: 711</a:t>
            </a:r>
          </a:p>
          <a:p>
            <a:pPr marL="228600" indent="0">
              <a:buNone/>
            </a:pPr>
            <a:r>
              <a:rPr lang="en-US" dirty="0">
                <a:cs typeface="Calibri" panose="020F0502020204030204" pitchFamily="34" charset="0"/>
              </a:rPr>
              <a:t>Email: </a:t>
            </a:r>
            <a:r>
              <a:rPr lang="en-US" dirty="0">
                <a:cs typeface="Calibri" panose="020F0502020204030204" pitchFamily="34" charset="0"/>
                <a:hlinkClick r:id="rId4"/>
              </a:rPr>
              <a:t>provider@masshealthquestions.com</a:t>
            </a:r>
            <a:r>
              <a:rPr lang="en-US" dirty="0">
                <a:cs typeface="Calibri" panose="020F0502020204030204" pitchFamily="34" charset="0"/>
              </a:rPr>
              <a:t> </a:t>
            </a:r>
          </a:p>
        </p:txBody>
      </p:sp>
      <p:sp>
        <p:nvSpPr>
          <p:cNvPr id="4" name="Slide Number Placeholder 3">
            <a:extLst>
              <a:ext uri="{FF2B5EF4-FFF2-40B4-BE49-F238E27FC236}">
                <a16:creationId xmlns:a16="http://schemas.microsoft.com/office/drawing/2014/main" id="{2EE53A88-D2AC-46F9-99B0-4B314020D008}"/>
              </a:ext>
              <a:ext uri="{C183D7F6-B498-43B3-948B-1728B52AA6E4}">
                <adec:decorative xmlns:adec="http://schemas.microsoft.com/office/drawing/2017/decorative" val="1"/>
              </a:ext>
            </a:extLst>
          </p:cNvPr>
          <p:cNvSpPr>
            <a:spLocks noGrp="1"/>
          </p:cNvSpPr>
          <p:nvPr>
            <p:ph type="sldNum" sz="quarter" idx="12"/>
          </p:nvPr>
        </p:nvSpPr>
        <p:spPr>
          <a:xfrm>
            <a:off x="6553200" y="6356354"/>
            <a:ext cx="2133600" cy="365125"/>
          </a:xfrm>
        </p:spPr>
        <p:txBody>
          <a:bodyPr/>
          <a:lstStyle/>
          <a:p>
            <a:pPr>
              <a:defRPr/>
            </a:pPr>
            <a:fld id="{D7C3FE04-E715-46F6-B07D-5A234E157AC3}" type="slidenum">
              <a:rPr lang="en-US" altLang="en-US" smtClean="0"/>
              <a:pPr>
                <a:defRPr/>
              </a:pPr>
              <a:t>36</a:t>
            </a:fld>
            <a:endParaRPr lang="en-US" altLang="en-US" dirty="0"/>
          </a:p>
        </p:txBody>
      </p:sp>
    </p:spTree>
    <p:extLst>
      <p:ext uri="{BB962C8B-B14F-4D97-AF65-F5344CB8AC3E}">
        <p14:creationId xmlns:p14="http://schemas.microsoft.com/office/powerpoint/2010/main" val="4140668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5C2B5-C416-8A4B-BE44-2313D36A7C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4E6F47-FB28-9804-06C8-3D591B69EB70}"/>
              </a:ext>
            </a:extLst>
          </p:cNvPr>
          <p:cNvSpPr>
            <a:spLocks noGrp="1"/>
          </p:cNvSpPr>
          <p:nvPr>
            <p:ph type="title"/>
          </p:nvPr>
        </p:nvSpPr>
        <p:spPr>
          <a:xfrm>
            <a:off x="685800" y="3276600"/>
            <a:ext cx="7772400" cy="1362075"/>
          </a:xfrm>
        </p:spPr>
        <p:txBody>
          <a:bodyPr/>
          <a:lstStyle/>
          <a:p>
            <a:pPr>
              <a:lnSpc>
                <a:spcPct val="100000"/>
              </a:lnSpc>
              <a:spcBef>
                <a:spcPts val="600"/>
              </a:spcBef>
              <a:spcAft>
                <a:spcPts val="600"/>
              </a:spcAft>
            </a:pPr>
            <a:r>
              <a:rPr lang="en-US" cap="none" dirty="0">
                <a:latin typeface="+mj-lt"/>
              </a:rPr>
              <a:t>PACE Eligibility</a:t>
            </a:r>
          </a:p>
        </p:txBody>
      </p:sp>
      <p:sp>
        <p:nvSpPr>
          <p:cNvPr id="4" name="Slide Number Placeholder 3">
            <a:extLst>
              <a:ext uri="{FF2B5EF4-FFF2-40B4-BE49-F238E27FC236}">
                <a16:creationId xmlns:a16="http://schemas.microsoft.com/office/drawing/2014/main" id="{5CD384F1-2F04-40E7-B779-D91B6CE7F9EB}"/>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180CC5D2-9F73-4638-8520-080834850007}" type="slidenum">
              <a:rPr lang="en-US" altLang="en-US" smtClean="0"/>
              <a:pPr>
                <a:defRPr/>
              </a:pPr>
              <a:t>37</a:t>
            </a:fld>
            <a:endParaRPr lang="en-US" altLang="en-US" dirty="0"/>
          </a:p>
        </p:txBody>
      </p:sp>
    </p:spTree>
    <p:custDataLst>
      <p:tags r:id="rId1"/>
    </p:custDataLst>
    <p:extLst>
      <p:ext uri="{BB962C8B-B14F-4D97-AF65-F5344CB8AC3E}">
        <p14:creationId xmlns:p14="http://schemas.microsoft.com/office/powerpoint/2010/main" val="4190477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84DC22-54DA-4444-C853-27538286EEC7}"/>
              </a:ext>
            </a:extLst>
          </p:cNvPr>
          <p:cNvSpPr>
            <a:spLocks noGrp="1"/>
          </p:cNvSpPr>
          <p:nvPr>
            <p:ph type="title"/>
          </p:nvPr>
        </p:nvSpPr>
        <p:spPr/>
        <p:txBody>
          <a:bodyPr/>
          <a:lstStyle/>
          <a:p>
            <a:r>
              <a:rPr lang="en-US" dirty="0"/>
              <a:t>PACE Program </a:t>
            </a:r>
          </a:p>
        </p:txBody>
      </p:sp>
      <p:sp>
        <p:nvSpPr>
          <p:cNvPr id="2" name="Content Placeholder 1">
            <a:extLst>
              <a:ext uri="{FF2B5EF4-FFF2-40B4-BE49-F238E27FC236}">
                <a16:creationId xmlns:a16="http://schemas.microsoft.com/office/drawing/2014/main" id="{AD8E49F5-12E7-ABFB-6ABE-0BEB87C12E4E}"/>
              </a:ext>
            </a:extLst>
          </p:cNvPr>
          <p:cNvSpPr>
            <a:spLocks noGrp="1"/>
          </p:cNvSpPr>
          <p:nvPr>
            <p:ph idx="1"/>
          </p:nvPr>
        </p:nvSpPr>
        <p:spPr>
          <a:xfrm>
            <a:off x="457200" y="1600200"/>
            <a:ext cx="8229600" cy="4525963"/>
          </a:xfrm>
        </p:spPr>
        <p:txBody>
          <a:bodyPr/>
          <a:lstStyle/>
          <a:p>
            <a:r>
              <a:rPr lang="en-US" dirty="0"/>
              <a:t>Program of All-inclusive Care for the Elderly (PACE) is administered by MassHealth and Medicare to provide a wide range of medical, social, recreational, and wellness services to eligible participants. You do not need to be on MassHealth to enroll in PACE. However, if you meet the income and asset guidelines, you may be eligible for MassHealth and MassHealth may pay your PACE premium.</a:t>
            </a:r>
          </a:p>
          <a:p>
            <a:r>
              <a:rPr lang="en-US" b="1" dirty="0"/>
              <a:t>As of January 15, 2026</a:t>
            </a:r>
            <a:r>
              <a:rPr lang="en-US" dirty="0"/>
              <a:t>, new married PACE applicants will be subject to the current asset limit for married couple.</a:t>
            </a:r>
          </a:p>
          <a:p>
            <a:pPr lvl="1">
              <a:buFont typeface="Arial" panose="020B0604020202020204" pitchFamily="34" charset="0"/>
              <a:buChar char="•"/>
            </a:pPr>
            <a:r>
              <a:rPr lang="en-US" dirty="0"/>
              <a:t>This amount changes yearly and is listed under MassHealth’s </a:t>
            </a:r>
            <a:r>
              <a:rPr lang="en-US" dirty="0">
                <a:hlinkClick r:id="rId3"/>
              </a:rPr>
              <a:t>program financial guidelines for certain MassHealth applicants and members</a:t>
            </a:r>
            <a:endParaRPr lang="en-US" dirty="0"/>
          </a:p>
          <a:p>
            <a:r>
              <a:rPr lang="en-US" dirty="0"/>
              <a:t>This is in accordance with MassHealth regulation 130 CMR 520.005: Ownership of Assets.</a:t>
            </a:r>
          </a:p>
          <a:p>
            <a:r>
              <a:rPr lang="en-US" dirty="0"/>
              <a:t>The updates do not apply to single applicants of PACE, who will continue to be subject to the current individual asset limit.</a:t>
            </a:r>
          </a:p>
        </p:txBody>
      </p:sp>
      <p:sp>
        <p:nvSpPr>
          <p:cNvPr id="3" name="Slide Number Placeholder 2">
            <a:extLst>
              <a:ext uri="{FF2B5EF4-FFF2-40B4-BE49-F238E27FC236}">
                <a16:creationId xmlns:a16="http://schemas.microsoft.com/office/drawing/2014/main" id="{D75B7168-CD70-C57B-501F-854E920C428A}"/>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38</a:t>
            </a:fld>
            <a:endParaRPr lang="en-US"/>
          </a:p>
        </p:txBody>
      </p:sp>
    </p:spTree>
    <p:extLst>
      <p:ext uri="{BB962C8B-B14F-4D97-AF65-F5344CB8AC3E}">
        <p14:creationId xmlns:p14="http://schemas.microsoft.com/office/powerpoint/2010/main" val="3957267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EFFBA0-F8CA-6676-DEEB-881B6BBAB1EF}"/>
              </a:ext>
            </a:extLst>
          </p:cNvPr>
          <p:cNvSpPr>
            <a:spLocks noGrp="1"/>
          </p:cNvSpPr>
          <p:nvPr>
            <p:ph type="title"/>
          </p:nvPr>
        </p:nvSpPr>
        <p:spPr/>
        <p:txBody>
          <a:bodyPr/>
          <a:lstStyle/>
          <a:p>
            <a:r>
              <a:rPr lang="en-US" dirty="0"/>
              <a:t>Asset Spend Down</a:t>
            </a:r>
          </a:p>
        </p:txBody>
      </p:sp>
      <p:sp>
        <p:nvSpPr>
          <p:cNvPr id="2" name="Content Placeholder 1">
            <a:extLst>
              <a:ext uri="{FF2B5EF4-FFF2-40B4-BE49-F238E27FC236}">
                <a16:creationId xmlns:a16="http://schemas.microsoft.com/office/drawing/2014/main" id="{E74D0A9A-7EC2-B8D3-DC3E-E36D6F6D8168}"/>
              </a:ext>
            </a:extLst>
          </p:cNvPr>
          <p:cNvSpPr>
            <a:spLocks noGrp="1"/>
          </p:cNvSpPr>
          <p:nvPr>
            <p:ph idx="1"/>
          </p:nvPr>
        </p:nvSpPr>
        <p:spPr/>
        <p:txBody>
          <a:bodyPr/>
          <a:lstStyle/>
          <a:p>
            <a:r>
              <a:rPr lang="en-US" dirty="0"/>
              <a:t>Once all household assets have been verified, if the total countable assets (example are bank accounts, life insurance, a house) exceeds the asset limit for married couples, applicants are permitted to spend down the assets in accordance with MassHealth regulation at 130 CMR 520.004: Asset Reduction.</a:t>
            </a:r>
          </a:p>
          <a:p>
            <a:pPr lvl="1">
              <a:buFont typeface="Arial" panose="020B0604020202020204" pitchFamily="34" charset="0"/>
              <a:buChar char="•"/>
            </a:pPr>
            <a:r>
              <a:rPr lang="en-US" dirty="0"/>
              <a:t>If the applicant is over the asset limit, but the total household assets are below the asset limit for married couples, the couple will have 90 days to transfer excess assets to, or for the sole benefits of, the spouse who does not live in a long-term-care facility (MassHealth regulation 130 CMR 520.016 (B)(3)).</a:t>
            </a:r>
          </a:p>
          <a:p>
            <a:pPr lvl="1">
              <a:buFont typeface="Arial" panose="020B0604020202020204" pitchFamily="34" charset="0"/>
              <a:buChar char="•"/>
            </a:pPr>
            <a:r>
              <a:rPr lang="en-US" dirty="0"/>
              <a:t>If the member does not complete and verify the transfer of assets to the spouse within 90 days, their eligibility may be terminated because of the excess assets.</a:t>
            </a:r>
          </a:p>
        </p:txBody>
      </p:sp>
      <p:sp>
        <p:nvSpPr>
          <p:cNvPr id="3" name="Slide Number Placeholder 2">
            <a:extLst>
              <a:ext uri="{FF2B5EF4-FFF2-40B4-BE49-F238E27FC236}">
                <a16:creationId xmlns:a16="http://schemas.microsoft.com/office/drawing/2014/main" id="{A1BE75FA-80BC-22A0-2693-CCC659CF62A6}"/>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39</a:t>
            </a:fld>
            <a:endParaRPr lang="en-US"/>
          </a:p>
        </p:txBody>
      </p:sp>
    </p:spTree>
    <p:extLst>
      <p:ext uri="{BB962C8B-B14F-4D97-AF65-F5344CB8AC3E}">
        <p14:creationId xmlns:p14="http://schemas.microsoft.com/office/powerpoint/2010/main" val="282001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013CD-7C96-2F84-1054-E008B8C19EE2}"/>
              </a:ext>
            </a:extLst>
          </p:cNvPr>
          <p:cNvSpPr>
            <a:spLocks noGrp="1"/>
          </p:cNvSpPr>
          <p:nvPr>
            <p:ph type="title"/>
          </p:nvPr>
        </p:nvSpPr>
        <p:spPr>
          <a:xfrm>
            <a:off x="457200" y="304800"/>
            <a:ext cx="7646670" cy="715963"/>
          </a:xfrm>
        </p:spPr>
        <p:txBody>
          <a:bodyPr/>
          <a:lstStyle/>
          <a:p>
            <a:r>
              <a:rPr lang="en-US" dirty="0"/>
              <a:t>MassHealth Renewal Updates</a:t>
            </a:r>
          </a:p>
        </p:txBody>
      </p:sp>
      <p:sp>
        <p:nvSpPr>
          <p:cNvPr id="3" name="Content Placeholder 2">
            <a:extLst>
              <a:ext uri="{FF2B5EF4-FFF2-40B4-BE49-F238E27FC236}">
                <a16:creationId xmlns:a16="http://schemas.microsoft.com/office/drawing/2014/main" id="{56159085-2BBF-8F6F-D41C-8CF945159580}"/>
              </a:ext>
            </a:extLst>
          </p:cNvPr>
          <p:cNvSpPr>
            <a:spLocks noGrp="1"/>
          </p:cNvSpPr>
          <p:nvPr>
            <p:ph idx="1"/>
          </p:nvPr>
        </p:nvSpPr>
        <p:spPr/>
        <p:txBody>
          <a:bodyPr/>
          <a:lstStyle/>
          <a:p>
            <a:pPr>
              <a:spcBef>
                <a:spcPts val="600"/>
              </a:spcBef>
              <a:spcAft>
                <a:spcPts val="600"/>
              </a:spcAft>
            </a:pPr>
            <a:r>
              <a:rPr lang="en-US" sz="1800" dirty="0">
                <a:latin typeface="+mn-lt"/>
              </a:rPr>
              <a:t>MassHealth is federally required to renew individual members annually.</a:t>
            </a:r>
          </a:p>
          <a:p>
            <a:pPr>
              <a:spcBef>
                <a:spcPts val="600"/>
              </a:spcBef>
              <a:spcAft>
                <a:spcPts val="600"/>
              </a:spcAft>
            </a:pPr>
            <a:r>
              <a:rPr lang="en-US" sz="1800" dirty="0">
                <a:latin typeface="+mn-lt"/>
              </a:rPr>
              <a:t>Prior to December 2025, MassHealth selected members eligible for renewal based on their next renewal date (typically 12 months from their initial application date or their last renewal).</a:t>
            </a:r>
          </a:p>
          <a:p>
            <a:pPr>
              <a:spcBef>
                <a:spcPts val="600"/>
              </a:spcBef>
              <a:spcAft>
                <a:spcPts val="600"/>
              </a:spcAft>
            </a:pPr>
            <a:r>
              <a:rPr lang="en-US" sz="1800" dirty="0">
                <a:latin typeface="+mn-lt"/>
              </a:rPr>
              <a:t>Due to updated federal guidance, MassHealth will now select members for their renewal and redetermination </a:t>
            </a:r>
            <a:r>
              <a:rPr lang="en-US" sz="1800" b="1" dirty="0">
                <a:latin typeface="+mn-lt"/>
              </a:rPr>
              <a:t>60 days before their annual application renewal date.</a:t>
            </a:r>
            <a:endParaRPr lang="en-US" sz="1800" dirty="0">
              <a:latin typeface="+mn-lt"/>
            </a:endParaRPr>
          </a:p>
          <a:p>
            <a:pPr lvl="1">
              <a:spcBef>
                <a:spcPts val="600"/>
              </a:spcBef>
              <a:spcAft>
                <a:spcPts val="600"/>
              </a:spcAft>
              <a:buFont typeface="Arial" panose="020B0604020202020204" pitchFamily="34" charset="0"/>
              <a:buChar char="•"/>
            </a:pPr>
            <a:r>
              <a:rPr lang="en-US" sz="1800" dirty="0">
                <a:latin typeface="+mn-lt"/>
              </a:rPr>
              <a:t>Including, members determined eligible for Qualified Health Plan (QHP) plus MassHealth Limited, CMSP, or HSN, regardless of their QHP enrollment status.</a:t>
            </a:r>
          </a:p>
        </p:txBody>
      </p:sp>
      <p:sp>
        <p:nvSpPr>
          <p:cNvPr id="5" name="Slide Number Placeholder 4">
            <a:extLst>
              <a:ext uri="{FF2B5EF4-FFF2-40B4-BE49-F238E27FC236}">
                <a16:creationId xmlns:a16="http://schemas.microsoft.com/office/drawing/2014/main" id="{D0E98F86-34CC-46FE-B9FF-A6DA9963DF1E}"/>
              </a:ext>
              <a:ext uri="{C183D7F6-B498-43B3-948B-1728B52AA6E4}">
                <adec:decorative xmlns:adec="http://schemas.microsoft.com/office/drawing/2017/decorative" val="1"/>
              </a:ext>
            </a:extLst>
          </p:cNvPr>
          <p:cNvSpPr>
            <a:spLocks noGrp="1"/>
          </p:cNvSpPr>
          <p:nvPr>
            <p:ph type="sldNum" sz="quarter" idx="12"/>
          </p:nvPr>
        </p:nvSpPr>
        <p:spPr/>
        <p:txBody>
          <a:bodyPr/>
          <a:lstStyle/>
          <a:p>
            <a:fld id="{EEEDA35D-121F-4BCE-A2B8-5BDD75225AF7}" type="slidenum">
              <a:rPr lang="en-US" smtClean="0"/>
              <a:pPr/>
              <a:t>4</a:t>
            </a:fld>
            <a:endParaRPr lang="en-US"/>
          </a:p>
        </p:txBody>
      </p:sp>
    </p:spTree>
    <p:custDataLst>
      <p:tags r:id="rId1"/>
    </p:custDataLst>
    <p:extLst>
      <p:ext uri="{BB962C8B-B14F-4D97-AF65-F5344CB8AC3E}">
        <p14:creationId xmlns:p14="http://schemas.microsoft.com/office/powerpoint/2010/main" val="28826198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E1981-B6D6-3998-CC0B-ECE14DE43A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9FAAD0-4E90-3A88-1842-9E902A369FF8}"/>
              </a:ext>
            </a:extLst>
          </p:cNvPr>
          <p:cNvSpPr>
            <a:spLocks noGrp="1"/>
          </p:cNvSpPr>
          <p:nvPr>
            <p:ph type="title"/>
          </p:nvPr>
        </p:nvSpPr>
        <p:spPr>
          <a:xfrm>
            <a:off x="817313" y="3955638"/>
            <a:ext cx="8164761" cy="1362075"/>
          </a:xfrm>
        </p:spPr>
        <p:txBody>
          <a:bodyPr/>
          <a:lstStyle/>
          <a:p>
            <a:r>
              <a:rPr lang="en-US" dirty="0">
                <a:latin typeface="+mj-lt"/>
              </a:rPr>
              <a:t>Recertification of Certified Application Counselors (CACs)</a:t>
            </a:r>
          </a:p>
        </p:txBody>
      </p:sp>
      <p:sp>
        <p:nvSpPr>
          <p:cNvPr id="4" name="Slide Number Placeholder 3">
            <a:extLst>
              <a:ext uri="{FF2B5EF4-FFF2-40B4-BE49-F238E27FC236}">
                <a16:creationId xmlns:a16="http://schemas.microsoft.com/office/drawing/2014/main" id="{441E9949-A8F8-2E73-30BE-C4C93F75A1EE}"/>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3C09D53-7AEC-4C3D-B4B0-764829EA3DA3}" type="slidenum">
              <a:rPr lang="en-US" smtClean="0"/>
              <a:pPr>
                <a:defRPr/>
              </a:pPr>
              <a:t>40</a:t>
            </a:fld>
            <a:endParaRPr lang="en-US"/>
          </a:p>
        </p:txBody>
      </p:sp>
    </p:spTree>
    <p:extLst>
      <p:ext uri="{BB962C8B-B14F-4D97-AF65-F5344CB8AC3E}">
        <p14:creationId xmlns:p14="http://schemas.microsoft.com/office/powerpoint/2010/main" val="812520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35D7-4C4B-438E-B1CA-3973CC63EEC3}"/>
              </a:ext>
            </a:extLst>
          </p:cNvPr>
          <p:cNvSpPr>
            <a:spLocks noGrp="1"/>
          </p:cNvSpPr>
          <p:nvPr>
            <p:ph type="title"/>
          </p:nvPr>
        </p:nvSpPr>
        <p:spPr/>
        <p:txBody>
          <a:bodyPr/>
          <a:lstStyle/>
          <a:p>
            <a:r>
              <a:rPr lang="en-US" sz="3600" cap="none" dirty="0"/>
              <a:t>CAC Recertification 2026</a:t>
            </a:r>
            <a:endParaRPr lang="en-US" sz="3600" dirty="0"/>
          </a:p>
        </p:txBody>
      </p:sp>
      <p:sp>
        <p:nvSpPr>
          <p:cNvPr id="3" name="Content Placeholder 2">
            <a:extLst>
              <a:ext uri="{FF2B5EF4-FFF2-40B4-BE49-F238E27FC236}">
                <a16:creationId xmlns:a16="http://schemas.microsoft.com/office/drawing/2014/main" id="{CB1A9DF4-0D06-454A-9575-E5F3F0A9E076}"/>
              </a:ext>
            </a:extLst>
          </p:cNvPr>
          <p:cNvSpPr>
            <a:spLocks noGrp="1"/>
          </p:cNvSpPr>
          <p:nvPr>
            <p:ph idx="1"/>
          </p:nvPr>
        </p:nvSpPr>
        <p:spPr>
          <a:xfrm>
            <a:off x="457200" y="1600200"/>
            <a:ext cx="8229600" cy="4525963"/>
          </a:xfrm>
        </p:spPr>
        <p:txBody>
          <a:bodyPr/>
          <a:lstStyle/>
          <a:p>
            <a:pPr>
              <a:spcBef>
                <a:spcPts val="600"/>
              </a:spcBef>
              <a:spcAft>
                <a:spcPts val="600"/>
              </a:spcAft>
            </a:pPr>
            <a:r>
              <a:rPr lang="en-US" sz="1800" dirty="0"/>
              <a:t>Annual recertification is federally mandated</a:t>
            </a:r>
          </a:p>
          <a:p>
            <a:pPr>
              <a:spcBef>
                <a:spcPts val="600"/>
              </a:spcBef>
              <a:spcAft>
                <a:spcPts val="600"/>
              </a:spcAft>
            </a:pPr>
            <a:r>
              <a:rPr lang="en-US" sz="1800" dirty="0"/>
              <a:t>Reminder: Current certification valid until </a:t>
            </a:r>
            <a:r>
              <a:rPr lang="en-US" sz="1800" dirty="0">
                <a:solidFill>
                  <a:srgbClr val="FF0000"/>
                </a:solidFill>
              </a:rPr>
              <a:t>April 30, 2026</a:t>
            </a:r>
          </a:p>
          <a:p>
            <a:pPr>
              <a:spcBef>
                <a:spcPts val="600"/>
              </a:spcBef>
              <a:spcAft>
                <a:spcPts val="600"/>
              </a:spcAft>
            </a:pPr>
            <a:r>
              <a:rPr lang="en-US" sz="1800" dirty="0"/>
              <a:t>Recertification period: </a:t>
            </a:r>
            <a:r>
              <a:rPr lang="en-US" sz="1800" dirty="0">
                <a:solidFill>
                  <a:srgbClr val="FF0000"/>
                </a:solidFill>
              </a:rPr>
              <a:t>March 16, 2026 – April 30, 2026</a:t>
            </a:r>
          </a:p>
          <a:p>
            <a:pPr>
              <a:spcBef>
                <a:spcPts val="600"/>
              </a:spcBef>
              <a:spcAft>
                <a:spcPts val="600"/>
              </a:spcAft>
            </a:pPr>
            <a:r>
              <a:rPr lang="en-US" sz="1800" dirty="0"/>
              <a:t>Current CACs will take a Recertification Assessment and the NEW: Core Competency Module</a:t>
            </a:r>
          </a:p>
          <a:p>
            <a:pPr lvl="1">
              <a:spcBef>
                <a:spcPts val="600"/>
              </a:spcBef>
              <a:spcAft>
                <a:spcPts val="600"/>
              </a:spcAft>
              <a:buFont typeface="Arial" panose="020B0604020202020204" pitchFamily="34" charset="0"/>
              <a:buChar char="•"/>
            </a:pPr>
            <a:r>
              <a:rPr lang="en-US" sz="1800" b="1" dirty="0"/>
              <a:t>All CACs are required to complete the Core Competency Module  </a:t>
            </a:r>
          </a:p>
          <a:p>
            <a:pPr>
              <a:spcBef>
                <a:spcPts val="600"/>
              </a:spcBef>
              <a:spcAft>
                <a:spcPts val="600"/>
              </a:spcAft>
            </a:pPr>
            <a:r>
              <a:rPr lang="en-US" sz="1800" dirty="0"/>
              <a:t>Certificate valid from Assessment completion to </a:t>
            </a:r>
            <a:r>
              <a:rPr lang="en-US" sz="1800" dirty="0">
                <a:solidFill>
                  <a:srgbClr val="FF0000"/>
                </a:solidFill>
              </a:rPr>
              <a:t>April 30, 2027</a:t>
            </a:r>
          </a:p>
          <a:p>
            <a:pPr>
              <a:spcBef>
                <a:spcPts val="600"/>
              </a:spcBef>
              <a:spcAft>
                <a:spcPts val="600"/>
              </a:spcAft>
            </a:pPr>
            <a:r>
              <a:rPr lang="en-US" sz="1800" dirty="0"/>
              <a:t>Reminder: Print your 2026 CAC Certificate after completing recertification</a:t>
            </a:r>
          </a:p>
          <a:p>
            <a:pPr>
              <a:spcBef>
                <a:spcPts val="600"/>
              </a:spcBef>
              <a:spcAft>
                <a:spcPts val="600"/>
              </a:spcAft>
            </a:pPr>
            <a:endParaRPr lang="en-US" sz="1800" dirty="0"/>
          </a:p>
          <a:p>
            <a:pPr marL="0" indent="0" algn="ctr">
              <a:spcBef>
                <a:spcPts val="600"/>
              </a:spcBef>
              <a:spcAft>
                <a:spcPts val="600"/>
              </a:spcAft>
              <a:buNone/>
            </a:pPr>
            <a:r>
              <a:rPr lang="en-US" sz="2000" b="1" dirty="0"/>
              <a:t>Recertification requirements will be announced in the coming weeks.</a:t>
            </a:r>
          </a:p>
        </p:txBody>
      </p:sp>
      <p:sp>
        <p:nvSpPr>
          <p:cNvPr id="5" name="Slide Number Placeholder 4">
            <a:extLst>
              <a:ext uri="{FF2B5EF4-FFF2-40B4-BE49-F238E27FC236}">
                <a16:creationId xmlns:a16="http://schemas.microsoft.com/office/drawing/2014/main" id="{353B53BA-1F0D-46B1-AC1F-351D0CB2AE20}"/>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D7C3FE04-E715-46F6-B07D-5A234E157AC3}" type="slidenum">
              <a:rPr lang="en-US" altLang="en-US" smtClean="0"/>
              <a:pPr>
                <a:defRPr/>
              </a:pPr>
              <a:t>41</a:t>
            </a:fld>
            <a:endParaRPr lang="en-US" altLang="en-US" dirty="0"/>
          </a:p>
        </p:txBody>
      </p:sp>
    </p:spTree>
    <p:custDataLst>
      <p:tags r:id="rId1"/>
    </p:custDataLst>
    <p:extLst>
      <p:ext uri="{BB962C8B-B14F-4D97-AF65-F5344CB8AC3E}">
        <p14:creationId xmlns:p14="http://schemas.microsoft.com/office/powerpoint/2010/main" val="1292291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A823-19A2-46F5-84F0-9EED564FD496}"/>
              </a:ext>
            </a:extLst>
          </p:cNvPr>
          <p:cNvSpPr txBox="1">
            <a:spLocks noGrp="1"/>
          </p:cNvSpPr>
          <p:nvPr>
            <p:ph type="title" idx="4294967295"/>
          </p:nvPr>
        </p:nvSpPr>
        <p:spPr bwMode="auto">
          <a:xfrm>
            <a:off x="1048315" y="3114675"/>
            <a:ext cx="6839712" cy="628650"/>
          </a:xfrm>
          <a:prstGeom prst="rect">
            <a:avLst/>
          </a:prstGeom>
          <a:noFill/>
          <a:ln>
            <a:noFill/>
            <a:prstDash/>
          </a:ln>
          <a:effectLst/>
        </p:spPr>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marL="0" marR="0" lvl="0" indent="0" algn="ctr" defTabSz="914400" rtl="0" eaLnBrk="0" fontAlgn="base" latinLnBrk="0" hangingPunct="0">
              <a:lnSpc>
                <a:spcPts val="2700"/>
              </a:lnSpc>
              <a:spcBef>
                <a:spcPct val="0"/>
              </a:spcBef>
              <a:spcAft>
                <a:spcPts val="45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mj-lt"/>
                <a:ea typeface="+mj-ea"/>
                <a:cs typeface="+mj-cs"/>
              </a:rPr>
              <a:t>THANK YOU!</a:t>
            </a:r>
          </a:p>
        </p:txBody>
      </p:sp>
      <p:sp>
        <p:nvSpPr>
          <p:cNvPr id="3" name="Slide Number Placeholder 2">
            <a:extLst>
              <a:ext uri="{FF2B5EF4-FFF2-40B4-BE49-F238E27FC236}">
                <a16:creationId xmlns:a16="http://schemas.microsoft.com/office/drawing/2014/main" id="{D38906B7-A2F2-789E-7510-A35BF975D06F}"/>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42</a:t>
            </a:fld>
            <a:endParaRPr lang="en-US"/>
          </a:p>
        </p:txBody>
      </p:sp>
    </p:spTree>
    <p:extLst>
      <p:ext uri="{BB962C8B-B14F-4D97-AF65-F5344CB8AC3E}">
        <p14:creationId xmlns:p14="http://schemas.microsoft.com/office/powerpoint/2010/main" val="2674952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57F94D-8735-ED45-06DC-9735F1E83737}"/>
              </a:ext>
            </a:extLst>
          </p:cNvPr>
          <p:cNvSpPr>
            <a:spLocks noGrp="1"/>
          </p:cNvSpPr>
          <p:nvPr>
            <p:ph type="title"/>
          </p:nvPr>
        </p:nvSpPr>
        <p:spPr/>
        <p:txBody>
          <a:bodyPr/>
          <a:lstStyle/>
          <a:p>
            <a:r>
              <a:rPr lang="en-US" dirty="0"/>
              <a:t>Example</a:t>
            </a:r>
          </a:p>
        </p:txBody>
      </p:sp>
      <p:sp>
        <p:nvSpPr>
          <p:cNvPr id="2" name="Content Placeholder 1">
            <a:extLst>
              <a:ext uri="{FF2B5EF4-FFF2-40B4-BE49-F238E27FC236}">
                <a16:creationId xmlns:a16="http://schemas.microsoft.com/office/drawing/2014/main" id="{35DDEA92-21B6-EC7B-66E4-AA4CC3B9665F}"/>
              </a:ext>
            </a:extLst>
          </p:cNvPr>
          <p:cNvSpPr>
            <a:spLocks noGrp="1"/>
          </p:cNvSpPr>
          <p:nvPr>
            <p:ph idx="1"/>
          </p:nvPr>
        </p:nvSpPr>
        <p:spPr/>
        <p:txBody>
          <a:bodyPr/>
          <a:lstStyle/>
          <a:p>
            <a:r>
              <a:rPr lang="en-US" dirty="0"/>
              <a:t>Jon, age 40 is a single, disabled adult who receives MassHealth Standard. Jon’s next </a:t>
            </a:r>
            <a:r>
              <a:rPr lang="en-US" b="1" dirty="0"/>
              <a:t>renewal data is June 15, 2026</a:t>
            </a:r>
            <a:r>
              <a:rPr lang="en-US" dirty="0"/>
              <a:t>. On April 16, 2026, Jon’s application is selected for the MassHealth renewal, and he is sent a pre-populated form with a due date of May 31, 2026. When Jon completes his renewal on May 15th, he was found to be no longer federally disabled, and so Jon is determined eligible for CarePlus, with his benefit starting May 1</a:t>
            </a:r>
            <a:r>
              <a:rPr lang="en-US" baseline="30000" dirty="0"/>
              <a:t>st.</a:t>
            </a:r>
            <a:endParaRPr lang="en-US" dirty="0"/>
          </a:p>
          <a:p>
            <a:r>
              <a:rPr lang="en-US" dirty="0"/>
              <a:t>Since Jon’s current renewal date was June 15, 2026, this is the standard end date for his coverage, and Jon’s new or next renewal date is set for June 15, 2027.</a:t>
            </a:r>
          </a:p>
        </p:txBody>
      </p:sp>
      <p:sp>
        <p:nvSpPr>
          <p:cNvPr id="3" name="Slide Number Placeholder 2">
            <a:extLst>
              <a:ext uri="{FF2B5EF4-FFF2-40B4-BE49-F238E27FC236}">
                <a16:creationId xmlns:a16="http://schemas.microsoft.com/office/drawing/2014/main" id="{247FB879-E4F5-7CE6-C235-0A2BA0055A1E}"/>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5</a:t>
            </a:fld>
            <a:endParaRPr lang="en-US"/>
          </a:p>
        </p:txBody>
      </p:sp>
    </p:spTree>
    <p:extLst>
      <p:ext uri="{BB962C8B-B14F-4D97-AF65-F5344CB8AC3E}">
        <p14:creationId xmlns:p14="http://schemas.microsoft.com/office/powerpoint/2010/main" val="3248142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4C380-4915-0AC7-B2DC-DB6D361F64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C8317-C401-F5B3-97AF-540A9AE8B98B}"/>
              </a:ext>
            </a:extLst>
          </p:cNvPr>
          <p:cNvSpPr>
            <a:spLocks noGrp="1"/>
          </p:cNvSpPr>
          <p:nvPr>
            <p:ph type="title"/>
          </p:nvPr>
        </p:nvSpPr>
        <p:spPr>
          <a:xfrm>
            <a:off x="722312" y="3730006"/>
            <a:ext cx="7964488" cy="1362075"/>
          </a:xfrm>
        </p:spPr>
        <p:txBody>
          <a:bodyPr/>
          <a:lstStyle/>
          <a:p>
            <a:r>
              <a:rPr lang="en-US" cap="none" dirty="0">
                <a:latin typeface="+mj-lt"/>
              </a:rPr>
              <a:t>MassHealth Premium Schedule</a:t>
            </a:r>
          </a:p>
        </p:txBody>
      </p:sp>
      <p:sp>
        <p:nvSpPr>
          <p:cNvPr id="4" name="Slide Number Placeholder 3">
            <a:extLst>
              <a:ext uri="{FF2B5EF4-FFF2-40B4-BE49-F238E27FC236}">
                <a16:creationId xmlns:a16="http://schemas.microsoft.com/office/drawing/2014/main" id="{BB28B0E3-D6C8-F85F-7FA8-F832583DE608}"/>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3C09D53-7AEC-4C3D-B4B0-764829EA3DA3}" type="slidenum">
              <a:rPr lang="en-US" smtClean="0"/>
              <a:pPr>
                <a:defRPr/>
              </a:pPr>
              <a:t>6</a:t>
            </a:fld>
            <a:endParaRPr lang="en-US"/>
          </a:p>
        </p:txBody>
      </p:sp>
    </p:spTree>
    <p:extLst>
      <p:ext uri="{BB962C8B-B14F-4D97-AF65-F5344CB8AC3E}">
        <p14:creationId xmlns:p14="http://schemas.microsoft.com/office/powerpoint/2010/main" val="214955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9E94AF-2C0D-E294-29C2-DE77B7D56B65}"/>
              </a:ext>
            </a:extLst>
          </p:cNvPr>
          <p:cNvSpPr>
            <a:spLocks noGrp="1"/>
          </p:cNvSpPr>
          <p:nvPr>
            <p:ph type="title"/>
          </p:nvPr>
        </p:nvSpPr>
        <p:spPr>
          <a:xfrm>
            <a:off x="457200" y="304800"/>
            <a:ext cx="8547100" cy="715963"/>
          </a:xfrm>
        </p:spPr>
        <p:txBody>
          <a:bodyPr/>
          <a:lstStyle/>
          <a:p>
            <a:r>
              <a:rPr lang="en-US" dirty="0"/>
              <a:t>Update: MassHealth Premium</a:t>
            </a:r>
          </a:p>
        </p:txBody>
      </p:sp>
      <p:sp>
        <p:nvSpPr>
          <p:cNvPr id="2" name="Content Placeholder 1">
            <a:extLst>
              <a:ext uri="{FF2B5EF4-FFF2-40B4-BE49-F238E27FC236}">
                <a16:creationId xmlns:a16="http://schemas.microsoft.com/office/drawing/2014/main" id="{C4D7CE29-CD88-C649-4F36-CD1FB6F61DE5}"/>
              </a:ext>
            </a:extLst>
          </p:cNvPr>
          <p:cNvSpPr>
            <a:spLocks noGrp="1"/>
          </p:cNvSpPr>
          <p:nvPr>
            <p:ph idx="1"/>
          </p:nvPr>
        </p:nvSpPr>
        <p:spPr/>
        <p:txBody>
          <a:bodyPr/>
          <a:lstStyle/>
          <a:p>
            <a:r>
              <a:rPr lang="en-US" dirty="0"/>
              <a:t>Certain MassHealth members may be charged a monthly premium if they are: </a:t>
            </a:r>
          </a:p>
          <a:p>
            <a:pPr lvl="1">
              <a:buFont typeface="Arial" panose="020B0604020202020204" pitchFamily="34" charset="0"/>
              <a:buChar char="•"/>
            </a:pPr>
            <a:r>
              <a:rPr lang="en-US" dirty="0"/>
              <a:t>MassHealth Standard, CommonHealth or Family Assistance members who have </a:t>
            </a:r>
            <a:r>
              <a:rPr lang="en-US" b="1" dirty="0"/>
              <a:t>income above 150% of the federal poverty level (FPL).</a:t>
            </a:r>
          </a:p>
          <a:p>
            <a:r>
              <a:rPr lang="en-US" dirty="0"/>
              <a:t>Calculation of premium amounts.</a:t>
            </a:r>
          </a:p>
          <a:p>
            <a:pPr lvl="1">
              <a:buFont typeface="Arial" panose="020B0604020202020204" pitchFamily="34" charset="0"/>
              <a:buChar char="•"/>
            </a:pPr>
            <a:r>
              <a:rPr lang="en-US" dirty="0"/>
              <a:t>Premium amounts are calculated based on a member’s household modified adjusted gross income (MAGI) </a:t>
            </a:r>
            <a:r>
              <a:rPr lang="en-US" b="1" dirty="0"/>
              <a:t>and</a:t>
            </a:r>
            <a:r>
              <a:rPr lang="en-US" dirty="0"/>
              <a:t> their household size </a:t>
            </a:r>
            <a:r>
              <a:rPr lang="en-US" b="1" dirty="0"/>
              <a:t>and</a:t>
            </a:r>
            <a:r>
              <a:rPr lang="en-US" dirty="0"/>
              <a:t> the premium billing family group (PBFG). </a:t>
            </a:r>
          </a:p>
          <a:p>
            <a:r>
              <a:rPr lang="en-US" b="1" dirty="0"/>
              <a:t>On January 1, 2026</a:t>
            </a:r>
            <a:r>
              <a:rPr lang="en-US" dirty="0"/>
              <a:t>, MassHealth increased monthly premium billing amounts by 10%.</a:t>
            </a:r>
          </a:p>
          <a:p>
            <a:pPr lvl="1">
              <a:buFont typeface="Arial" panose="020B0604020202020204" pitchFamily="34" charset="0"/>
              <a:buChar char="•"/>
            </a:pPr>
            <a:r>
              <a:rPr lang="en-US" dirty="0"/>
              <a:t>MassHealth expects the increase is between $2 - $10 per month for members with countable income of over 150% FPL.</a:t>
            </a:r>
          </a:p>
        </p:txBody>
      </p:sp>
      <p:sp>
        <p:nvSpPr>
          <p:cNvPr id="3" name="Slide Number Placeholder 2">
            <a:extLst>
              <a:ext uri="{FF2B5EF4-FFF2-40B4-BE49-F238E27FC236}">
                <a16:creationId xmlns:a16="http://schemas.microsoft.com/office/drawing/2014/main" id="{4EFB1B09-4532-5D1A-99C0-F901D98C735B}"/>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7</a:t>
            </a:fld>
            <a:endParaRPr lang="en-US"/>
          </a:p>
        </p:txBody>
      </p:sp>
    </p:spTree>
    <p:extLst>
      <p:ext uri="{BB962C8B-B14F-4D97-AF65-F5344CB8AC3E}">
        <p14:creationId xmlns:p14="http://schemas.microsoft.com/office/powerpoint/2010/main" val="4038789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06F72D-56B7-28DC-3221-BA6891679504}"/>
              </a:ext>
            </a:extLst>
          </p:cNvPr>
          <p:cNvSpPr>
            <a:spLocks noGrp="1"/>
          </p:cNvSpPr>
          <p:nvPr>
            <p:ph type="title"/>
          </p:nvPr>
        </p:nvSpPr>
        <p:spPr>
          <a:xfrm>
            <a:off x="457200" y="304800"/>
            <a:ext cx="7538484" cy="715963"/>
          </a:xfrm>
        </p:spPr>
        <p:txBody>
          <a:bodyPr/>
          <a:lstStyle/>
          <a:p>
            <a:r>
              <a:rPr lang="en-US" dirty="0"/>
              <a:t>MassHealth Future Premium Increases</a:t>
            </a:r>
          </a:p>
        </p:txBody>
      </p:sp>
      <p:sp>
        <p:nvSpPr>
          <p:cNvPr id="2" name="Content Placeholder 1">
            <a:extLst>
              <a:ext uri="{FF2B5EF4-FFF2-40B4-BE49-F238E27FC236}">
                <a16:creationId xmlns:a16="http://schemas.microsoft.com/office/drawing/2014/main" id="{6F768E01-7877-0D10-C4F9-5AACFAE0154A}"/>
              </a:ext>
            </a:extLst>
          </p:cNvPr>
          <p:cNvSpPr>
            <a:spLocks noGrp="1"/>
          </p:cNvSpPr>
          <p:nvPr>
            <p:ph idx="1"/>
          </p:nvPr>
        </p:nvSpPr>
        <p:spPr/>
        <p:txBody>
          <a:bodyPr/>
          <a:lstStyle/>
          <a:p>
            <a:r>
              <a:rPr lang="en-US" b="1" dirty="0"/>
              <a:t>Starting in March of 2027</a:t>
            </a:r>
            <a:r>
              <a:rPr lang="en-US" dirty="0"/>
              <a:t>, MassHealth will increase premium billing amounts yearly by the same percentage that the annual FPL limits increases.</a:t>
            </a:r>
          </a:p>
          <a:p>
            <a:pPr lvl="1">
              <a:buFont typeface="Arial" panose="020B0604020202020204" pitchFamily="34" charset="0"/>
              <a:buChar char="•"/>
            </a:pPr>
            <a:r>
              <a:rPr lang="en-US" dirty="0"/>
              <a:t>For example, the percentage increase between the annual 2024 and 2025 FPL rates was approximately 2.9%. So, under the new policy, MassHealth’s premium billing amount would have also increased by 2.9%.</a:t>
            </a:r>
          </a:p>
          <a:p>
            <a:pPr lvl="1">
              <a:buFont typeface="Arial" panose="020B0604020202020204" pitchFamily="34" charset="0"/>
              <a:buChar char="•"/>
            </a:pPr>
            <a:r>
              <a:rPr lang="en-US" dirty="0"/>
              <a:t>Members will have their premiums redetermined yearly. MassHealth will notify members in advance of their new amount.</a:t>
            </a:r>
          </a:p>
          <a:p>
            <a:pPr marL="0" indent="0">
              <a:buNone/>
            </a:pPr>
            <a:r>
              <a:rPr lang="en-US" b="1" dirty="0">
                <a:latin typeface="+mj-lt"/>
              </a:rPr>
              <a:t>Learn More</a:t>
            </a:r>
            <a:endParaRPr lang="en-US" dirty="0">
              <a:latin typeface="+mj-lt"/>
            </a:endParaRPr>
          </a:p>
          <a:p>
            <a:r>
              <a:rPr lang="en-US" dirty="0"/>
              <a:t>Go to </a:t>
            </a:r>
            <a:r>
              <a:rPr lang="en-US" u="sng" dirty="0">
                <a:hlinkClick r:id="rId2"/>
              </a:rPr>
              <a:t>MassHealth Premium Schedule For Members</a:t>
            </a:r>
            <a:r>
              <a:rPr lang="en-US" dirty="0"/>
              <a:t> for more information on how </a:t>
            </a:r>
            <a:r>
              <a:rPr lang="en-US" u="sng" dirty="0">
                <a:hlinkClick r:id="rId3"/>
              </a:rPr>
              <a:t>MassHealth premiums</a:t>
            </a:r>
            <a:r>
              <a:rPr lang="en-US" dirty="0"/>
              <a:t> are calculated.</a:t>
            </a:r>
          </a:p>
        </p:txBody>
      </p:sp>
      <p:sp>
        <p:nvSpPr>
          <p:cNvPr id="3" name="Slide Number Placeholder 2">
            <a:extLst>
              <a:ext uri="{FF2B5EF4-FFF2-40B4-BE49-F238E27FC236}">
                <a16:creationId xmlns:a16="http://schemas.microsoft.com/office/drawing/2014/main" id="{5147F4D9-0859-813B-AF44-ECE5975A8C00}"/>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8</a:t>
            </a:fld>
            <a:endParaRPr lang="en-US"/>
          </a:p>
        </p:txBody>
      </p:sp>
    </p:spTree>
    <p:extLst>
      <p:ext uri="{BB962C8B-B14F-4D97-AF65-F5344CB8AC3E}">
        <p14:creationId xmlns:p14="http://schemas.microsoft.com/office/powerpoint/2010/main" val="140175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92C7BD-D9ED-AF95-7C0C-BA11AA563AC0}"/>
              </a:ext>
            </a:extLst>
          </p:cNvPr>
          <p:cNvSpPr>
            <a:spLocks noGrp="1"/>
          </p:cNvSpPr>
          <p:nvPr>
            <p:ph type="title"/>
          </p:nvPr>
        </p:nvSpPr>
        <p:spPr/>
        <p:txBody>
          <a:bodyPr/>
          <a:lstStyle/>
          <a:p>
            <a:r>
              <a:rPr lang="en-US" dirty="0"/>
              <a:t>MassHealth: Financial Requirements Regulation</a:t>
            </a:r>
          </a:p>
        </p:txBody>
      </p:sp>
      <p:sp>
        <p:nvSpPr>
          <p:cNvPr id="2" name="Content Placeholder 1">
            <a:extLst>
              <a:ext uri="{FF2B5EF4-FFF2-40B4-BE49-F238E27FC236}">
                <a16:creationId xmlns:a16="http://schemas.microsoft.com/office/drawing/2014/main" id="{47FA7564-CE56-00D8-EE76-26F60BA553A8}"/>
              </a:ext>
            </a:extLst>
          </p:cNvPr>
          <p:cNvSpPr>
            <a:spLocks noGrp="1"/>
          </p:cNvSpPr>
          <p:nvPr>
            <p:ph idx="1"/>
          </p:nvPr>
        </p:nvSpPr>
        <p:spPr/>
        <p:txBody>
          <a:bodyPr/>
          <a:lstStyle/>
          <a:p>
            <a:r>
              <a:rPr lang="en-US" dirty="0"/>
              <a:t>MassHealth is updating the 130 CMR 506.000: MassHealth: Financial Requirements regulation effective January 30, 2026.</a:t>
            </a:r>
          </a:p>
          <a:p>
            <a:pPr lvl="1">
              <a:buFont typeface="Arial" panose="020B0604020202020204" pitchFamily="34" charset="0"/>
              <a:buChar char="•"/>
            </a:pPr>
            <a:r>
              <a:rPr lang="en-US" dirty="0"/>
              <a:t>To comply with federal requirements, MassHealth will no longer impose a lock-out period for former members with an unpaid premium balance.</a:t>
            </a:r>
          </a:p>
          <a:p>
            <a:pPr lvl="1">
              <a:buFont typeface="Arial" panose="020B0604020202020204" pitchFamily="34" charset="0"/>
              <a:buChar char="•"/>
            </a:pPr>
            <a:r>
              <a:rPr lang="en-US" dirty="0"/>
              <a:t>MassHealth will remove premium billing tables and required member contribution tables from the regulations.</a:t>
            </a:r>
          </a:p>
          <a:p>
            <a:pPr lvl="2"/>
            <a:r>
              <a:rPr lang="en-US" dirty="0"/>
              <a:t>MassHealth will update and publish these tables online annually, based on changes to the Federal Poverty Level.</a:t>
            </a:r>
          </a:p>
        </p:txBody>
      </p:sp>
      <p:sp>
        <p:nvSpPr>
          <p:cNvPr id="3" name="Slide Number Placeholder 2">
            <a:extLst>
              <a:ext uri="{FF2B5EF4-FFF2-40B4-BE49-F238E27FC236}">
                <a16:creationId xmlns:a16="http://schemas.microsoft.com/office/drawing/2014/main" id="{975E2CAC-712F-6676-964E-93DC470C3B94}"/>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C3302BC5-986D-42D8-BF2F-B9D0692D83AF}" type="slidenum">
              <a:rPr lang="en-US" smtClean="0"/>
              <a:pPr>
                <a:defRPr/>
              </a:pPr>
              <a:t>9</a:t>
            </a:fld>
            <a:endParaRPr lang="en-US"/>
          </a:p>
        </p:txBody>
      </p:sp>
    </p:spTree>
    <p:extLst>
      <p:ext uri="{BB962C8B-B14F-4D97-AF65-F5344CB8AC3E}">
        <p14:creationId xmlns:p14="http://schemas.microsoft.com/office/powerpoint/2010/main" val="7492991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002D5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3246</Words>
  <Application>Microsoft Office PowerPoint</Application>
  <PresentationFormat>On-screen Show (4:3)</PresentationFormat>
  <Paragraphs>295</Paragraphs>
  <Slides>42</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Corbel</vt:lpstr>
      <vt:lpstr>1_Office Theme</vt:lpstr>
      <vt:lpstr>MassHealth Update</vt:lpstr>
      <vt:lpstr>Agenda</vt:lpstr>
      <vt:lpstr>MassHealth Renewal</vt:lpstr>
      <vt:lpstr>MassHealth Renewal Updates</vt:lpstr>
      <vt:lpstr>Example</vt:lpstr>
      <vt:lpstr>MassHealth Premium Schedule</vt:lpstr>
      <vt:lpstr>Update: MassHealth Premium</vt:lpstr>
      <vt:lpstr>MassHealth Future Premium Increases</vt:lpstr>
      <vt:lpstr>MassHealth: Financial Requirements Regulation</vt:lpstr>
      <vt:lpstr>End of Year Tax Filing Process for Tax Year 2025</vt:lpstr>
      <vt:lpstr>Overview of Tax Forms</vt:lpstr>
      <vt:lpstr>MassHealth Member Forms</vt:lpstr>
      <vt:lpstr>Getting 1095-B and 1099-HC Forms for MassHealth Members</vt:lpstr>
      <vt:lpstr>Important Dates in 2026</vt:lpstr>
      <vt:lpstr>Free Tax Assistance</vt:lpstr>
      <vt:lpstr>Medicare Savings Program (MSP)</vt:lpstr>
      <vt:lpstr>Medicare Savings Program (MSP) (continued)</vt:lpstr>
      <vt:lpstr>Revised MSP Application</vt:lpstr>
      <vt:lpstr>Completing Application Best Practice</vt:lpstr>
      <vt:lpstr>2026 Cost of Living Adjustment (COLA)</vt:lpstr>
      <vt:lpstr>Cost of Living Adjustment (COLA) 2023</vt:lpstr>
      <vt:lpstr>CMS Interoperability for Members</vt:lpstr>
      <vt:lpstr>Patient Access Application Programming Interface</vt:lpstr>
      <vt:lpstr>Member Privacy and Resources</vt:lpstr>
      <vt:lpstr>MassHealth’s Provider Directory </vt:lpstr>
      <vt:lpstr>My Account Page (MAP) for Member Portal</vt:lpstr>
      <vt:lpstr>My Account Page (MAP) Portal</vt:lpstr>
      <vt:lpstr>Notification to Members</vt:lpstr>
      <vt:lpstr>MyServices Member Portal</vt:lpstr>
      <vt:lpstr>How to Access MyServices</vt:lpstr>
      <vt:lpstr>Language Access</vt:lpstr>
      <vt:lpstr>Eligibility Verification System (EVS)</vt:lpstr>
      <vt:lpstr>Verify Eligibility</vt:lpstr>
      <vt:lpstr>MassHealth Card  (slide 1 of 2)</vt:lpstr>
      <vt:lpstr>MassHealth Card  (slide 2 of 2)</vt:lpstr>
      <vt:lpstr>Resources for MassHealth Providers</vt:lpstr>
      <vt:lpstr>PACE Eligibility</vt:lpstr>
      <vt:lpstr>PACE Program </vt:lpstr>
      <vt:lpstr>Asset Spend Down</vt:lpstr>
      <vt:lpstr>Recertification of Certified Application Counselors (CACs)</vt:lpstr>
      <vt:lpstr>CAC Recertification 2026</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MassHealth Winter 2026 Presentation</dc:title>
  <dc:creator>MassHealth</dc:creator>
  <cp:keywords/>
  <cp:lastModifiedBy>Kane, Sue</cp:lastModifiedBy>
  <cp:revision>2</cp:revision>
  <dcterms:created xsi:type="dcterms:W3CDTF">2026-03-16T15:10:43Z</dcterms:created>
  <dcterms:modified xsi:type="dcterms:W3CDTF">2026-03-19T12:51:55Z</dcterms:modified>
</cp:coreProperties>
</file>