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4" r:id="rId6"/>
  </p:sldMasterIdLst>
  <p:notesMasterIdLst>
    <p:notesMasterId r:id="rId43"/>
  </p:notesMasterIdLst>
  <p:sldIdLst>
    <p:sldId id="630" r:id="rId7"/>
    <p:sldId id="569" r:id="rId8"/>
    <p:sldId id="474" r:id="rId9"/>
    <p:sldId id="595" r:id="rId10"/>
    <p:sldId id="596" r:id="rId11"/>
    <p:sldId id="584" r:id="rId12"/>
    <p:sldId id="599" r:id="rId13"/>
    <p:sldId id="578" r:id="rId14"/>
    <p:sldId id="632" r:id="rId15"/>
    <p:sldId id="266" r:id="rId16"/>
    <p:sldId id="583" r:id="rId17"/>
    <p:sldId id="603" r:id="rId18"/>
    <p:sldId id="633" r:id="rId19"/>
    <p:sldId id="587" r:id="rId20"/>
    <p:sldId id="601" r:id="rId21"/>
    <p:sldId id="604" r:id="rId22"/>
    <p:sldId id="618" r:id="rId23"/>
    <p:sldId id="580" r:id="rId24"/>
    <p:sldId id="609" r:id="rId25"/>
    <p:sldId id="610" r:id="rId26"/>
    <p:sldId id="611" r:id="rId27"/>
    <p:sldId id="612" r:id="rId28"/>
    <p:sldId id="613" r:id="rId29"/>
    <p:sldId id="614" r:id="rId30"/>
    <p:sldId id="606" r:id="rId31"/>
    <p:sldId id="607" r:id="rId32"/>
    <p:sldId id="605" r:id="rId33"/>
    <p:sldId id="624" r:id="rId34"/>
    <p:sldId id="616" r:id="rId35"/>
    <p:sldId id="617" r:id="rId36"/>
    <p:sldId id="620" r:id="rId37"/>
    <p:sldId id="626" r:id="rId38"/>
    <p:sldId id="621" r:id="rId39"/>
    <p:sldId id="623" r:id="rId40"/>
    <p:sldId id="622" r:id="rId41"/>
    <p:sldId id="273" r:id="rId42"/>
  </p:sldIdLst>
  <p:sldSz cx="12192000" cy="6858000"/>
  <p:notesSz cx="6858000" cy="9144000"/>
  <p:custDataLst>
    <p:tags r:id="rId4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dicare in 2026" id="{2AA43D0A-B87E-40A5-9F05-46219C1E4631}">
          <p14:sldIdLst>
            <p14:sldId id="630"/>
            <p14:sldId id="569"/>
            <p14:sldId id="474"/>
            <p14:sldId id="595"/>
            <p14:sldId id="596"/>
            <p14:sldId id="584"/>
            <p14:sldId id="599"/>
            <p14:sldId id="578"/>
            <p14:sldId id="632"/>
            <p14:sldId id="266"/>
            <p14:sldId id="583"/>
            <p14:sldId id="603"/>
            <p14:sldId id="633"/>
            <p14:sldId id="587"/>
            <p14:sldId id="601"/>
            <p14:sldId id="604"/>
            <p14:sldId id="618"/>
            <p14:sldId id="580"/>
            <p14:sldId id="609"/>
            <p14:sldId id="610"/>
            <p14:sldId id="611"/>
            <p14:sldId id="612"/>
            <p14:sldId id="613"/>
            <p14:sldId id="614"/>
            <p14:sldId id="606"/>
            <p14:sldId id="607"/>
            <p14:sldId id="605"/>
            <p14:sldId id="624"/>
            <p14:sldId id="616"/>
            <p14:sldId id="617"/>
            <p14:sldId id="620"/>
            <p14:sldId id="626"/>
            <p14:sldId id="621"/>
            <p14:sldId id="623"/>
            <p14:sldId id="622"/>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97C2B-0903-E6EF-757B-F5C76C51D300}" name="Gouveia, Kathleen (ELD)" initials="KG" userId="S::Kathleen.Gouveia@mass.gov::9cf232ab-39c3-4d6a-ad24-d368b3bb72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278F"/>
    <a:srgbClr val="8E9838"/>
    <a:srgbClr val="141D44"/>
    <a:srgbClr val="16A2A7"/>
    <a:srgbClr val="141D45"/>
    <a:srgbClr val="85BC41"/>
    <a:srgbClr val="E0EEE4"/>
    <a:srgbClr val="009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6582B-28D9-4762-B1C5-BD9224A8F372}" v="38" dt="2026-04-02T12:43:40.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93107" autoAdjust="0"/>
  </p:normalViewPr>
  <p:slideViewPr>
    <p:cSldViewPr snapToGrid="0" showGuides="1">
      <p:cViewPr varScale="1">
        <p:scale>
          <a:sx n="89" d="100"/>
          <a:sy n="89" d="100"/>
        </p:scale>
        <p:origin x="278" y="72"/>
      </p:cViewPr>
      <p:guideLst/>
    </p:cSldViewPr>
  </p:slideViewPr>
  <p:notesTextViewPr>
    <p:cViewPr>
      <p:scale>
        <a:sx n="1" d="1"/>
        <a:sy n="1" d="1"/>
      </p:scale>
      <p:origin x="0" y="0"/>
    </p:cViewPr>
  </p:notesTextViewPr>
  <p:sorterViewPr>
    <p:cViewPr>
      <p:scale>
        <a:sx n="90" d="100"/>
        <a:sy n="90" d="100"/>
      </p:scale>
      <p:origin x="0" y="-2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Deborah" userId="7240b8e7-e96d-4fde-bd6e-a50156a67fc4" providerId="ADAL" clId="{575CB64F-304F-4FC2-8674-8B4FF5D34A53}"/>
    <pc:docChg chg="addSld delSld modSld modSection">
      <pc:chgData name="Raymond, Deborah" userId="7240b8e7-e96d-4fde-bd6e-a50156a67fc4" providerId="ADAL" clId="{575CB64F-304F-4FC2-8674-8B4FF5D34A53}" dt="2026-04-02T12:42:52.461" v="29" actId="27918"/>
      <pc:docMkLst>
        <pc:docMk/>
      </pc:docMkLst>
      <pc:sldChg chg="del">
        <pc:chgData name="Raymond, Deborah" userId="7240b8e7-e96d-4fde-bd6e-a50156a67fc4" providerId="ADAL" clId="{575CB64F-304F-4FC2-8674-8B4FF5D34A53}" dt="2026-04-01T17:49:07.724" v="1" actId="2696"/>
        <pc:sldMkLst>
          <pc:docMk/>
          <pc:sldMk cId="695876352" sldId="600"/>
        </pc:sldMkLst>
      </pc:sldChg>
      <pc:sldChg chg="modSp add mod">
        <pc:chgData name="Raymond, Deborah" userId="7240b8e7-e96d-4fde-bd6e-a50156a67fc4" providerId="ADAL" clId="{575CB64F-304F-4FC2-8674-8B4FF5D34A53}" dt="2026-04-02T12:42:52.461" v="29" actId="27918"/>
        <pc:sldMkLst>
          <pc:docMk/>
          <pc:sldMk cId="3727203181" sldId="633"/>
        </pc:sldMkLst>
        <pc:spChg chg="mod">
          <ac:chgData name="Raymond, Deborah" userId="7240b8e7-e96d-4fde-bd6e-a50156a67fc4" providerId="ADAL" clId="{575CB64F-304F-4FC2-8674-8B4FF5D34A53}" dt="2026-04-01T17:50:33.558" v="19" actId="20577"/>
          <ac:spMkLst>
            <pc:docMk/>
            <pc:sldMk cId="3727203181" sldId="633"/>
            <ac:spMk id="3" creationId="{BBC63117-9F81-F7D2-266D-D1A78C74FF4B}"/>
          </ac:spMkLst>
        </pc:spChg>
        <pc:graphicFrameChg chg="mod">
          <ac:chgData name="Raymond, Deborah" userId="7240b8e7-e96d-4fde-bd6e-a50156a67fc4" providerId="ADAL" clId="{575CB64F-304F-4FC2-8674-8B4FF5D34A53}" dt="2026-04-02T12:42:49.604" v="28"/>
          <ac:graphicFrameMkLst>
            <pc:docMk/>
            <pc:sldMk cId="3727203181" sldId="633"/>
            <ac:graphicFrameMk id="4" creationId="{2AC87348-A7B1-DCA4-1287-40C63074735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976416770429294"/>
          <c:y val="4.5925179926356988E-2"/>
          <c:w val="0.59384291980567283"/>
          <c:h val="0.89896460416201485"/>
        </c:manualLayout>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00FC-4318-BFBB-A186D8F1BA66}"/>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00FC-4318-BFBB-A186D8F1BA66}"/>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00FC-4318-BFBB-A186D8F1BA66}"/>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00FC-4318-BFBB-A186D8F1BA66}"/>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00FC-4318-BFBB-A186D8F1BA66}"/>
              </c:ext>
            </c:extLst>
          </c:dPt>
          <c:dLbls>
            <c:dLbl>
              <c:idx val="0"/>
              <c:layout>
                <c:manualLayout>
                  <c:x val="-0.40850142878897816"/>
                  <c:y val="0.2182657458728360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fld id="{543A6E1E-1014-4EBF-9B1C-9C027D3BE23D}" type="CATEGORYNAME">
                      <a:rPr lang="en-US" sz="1800" b="1" smtClean="0">
                        <a:solidFill>
                          <a:schemeClr val="bg1"/>
                        </a:solidFill>
                      </a:rPr>
                      <a:pPr>
                        <a:defRPr b="1">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FC-4318-BFBB-A186D8F1BA66}"/>
                </c:ext>
              </c:extLst>
            </c:dLbl>
            <c:dLbl>
              <c:idx val="1"/>
              <c:layout>
                <c:manualLayout>
                  <c:x val="-0.25662913296247525"/>
                  <c:y val="-0.4098992267754647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fld id="{7031ED33-9459-4085-97F5-C7DE134D1692}" type="CATEGORYNAME">
                      <a:rPr lang="en-US" sz="1800" b="1" smtClean="0">
                        <a:solidFill>
                          <a:schemeClr val="bg1"/>
                        </a:solidFill>
                      </a:rPr>
                      <a:pPr>
                        <a:defRPr b="1">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0FC-4318-BFBB-A186D8F1BA66}"/>
                </c:ext>
              </c:extLst>
            </c:dLbl>
            <c:dLbl>
              <c:idx val="2"/>
              <c:layout>
                <c:manualLayout>
                  <c:x val="-9.245709158836476E-7"/>
                  <c:y val="-0.2070467508429400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fld id="{B13F35F4-469D-4557-A78A-9FAF93FAFE94}" type="CATEGORYNAME">
                      <a:rPr lang="en-US" sz="1800" b="1" smtClean="0">
                        <a:solidFill>
                          <a:schemeClr val="bg1"/>
                        </a:solidFill>
                      </a:rPr>
                      <a:pPr>
                        <a:defRPr b="1">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0FC-4318-BFBB-A186D8F1BA66}"/>
                </c:ext>
              </c:extLst>
            </c:dLbl>
            <c:dLbl>
              <c:idx val="3"/>
              <c:layout>
                <c:manualLayout>
                  <c:x val="0.18182472924672813"/>
                  <c:y val="-9.8153751172598128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fld id="{12ECD5BE-AFF2-4B88-BAEC-3F83355ACD95}" type="CATEGORYNAME">
                      <a:rPr lang="en-US" sz="1600" b="1" smtClean="0">
                        <a:solidFill>
                          <a:schemeClr val="bg1"/>
                        </a:solidFill>
                      </a:rPr>
                      <a:pPr>
                        <a:defRPr b="1">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0FC-4318-BFBB-A186D8F1BA66}"/>
                </c:ext>
              </c:extLst>
            </c:dLbl>
            <c:dLbl>
              <c:idx val="4"/>
              <c:layout>
                <c:manualLayout>
                  <c:x val="0.45001495973412869"/>
                  <c:y val="0.47712103364200237"/>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3B1FA28-0B6F-4A9F-8C33-B60E589D5EF1}" type="CATEGORYNAME">
                      <a:rPr lang="en-US" sz="1800" b="1" smtClean="0">
                        <a:solidFill>
                          <a:schemeClr val="bg1"/>
                        </a:solidFill>
                      </a:rPr>
                      <a:pPr>
                        <a:defRPr>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0FC-4318-BFBB-A186D8F1BA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Initial: A,B,C,D</c:v>
                </c:pt>
                <c:pt idx="1">
                  <c:v>General: B</c:v>
                </c:pt>
                <c:pt idx="2">
                  <c:v>Open: C,D</c:v>
                </c:pt>
                <c:pt idx="3">
                  <c:v>MA OEP: C,D</c:v>
                </c:pt>
                <c:pt idx="4">
                  <c:v>Special: B,C,D</c:v>
                </c:pt>
              </c:strCache>
            </c:strRef>
          </c:cat>
          <c:val>
            <c:numRef>
              <c:f>Sheet1!$B$2:$B$6</c:f>
              <c:numCache>
                <c:formatCode>General</c:formatCode>
                <c:ptCount val="5"/>
                <c:pt idx="0">
                  <c:v>20</c:v>
                </c:pt>
                <c:pt idx="1">
                  <c:v>20</c:v>
                </c:pt>
                <c:pt idx="2">
                  <c:v>20</c:v>
                </c:pt>
                <c:pt idx="3">
                  <c:v>20</c:v>
                </c:pt>
                <c:pt idx="4">
                  <c:v>20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A-00FC-4318-BFBB-A186D8F1BA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0.10146</cdr:x>
      <cdr:y>0.05545</cdr:y>
    </cdr:from>
    <cdr:to>
      <cdr:x>0.28555</cdr:x>
      <cdr:y>0.18007</cdr:y>
    </cdr:to>
    <cdr:sp macro="" textlink="">
      <cdr:nvSpPr>
        <cdr:cNvPr id="3" name="TextBox 33" descr="Pie chart with types of Medicare enrollment periods and corresponding timelines.">
          <a:extLst xmlns:a="http://schemas.openxmlformats.org/drawingml/2006/main">
            <a:ext uri="{FF2B5EF4-FFF2-40B4-BE49-F238E27FC236}">
              <a16:creationId xmlns:a16="http://schemas.microsoft.com/office/drawing/2014/main" id="{B8939741-ED26-EAF3-D7EE-86F7F9779836}"/>
            </a:ext>
          </a:extLst>
        </cdr:cNvPr>
        <cdr:cNvSpPr txBox="1"/>
      </cdr:nvSpPr>
      <cdr:spPr>
        <a:xfrm xmlns:a="http://schemas.openxmlformats.org/drawingml/2006/main">
          <a:off x="849486" y="317676"/>
          <a:ext cx="1541289" cy="713956"/>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pPr marL="38100" marR="30480">
            <a:lnSpc>
              <a:spcPct val="100000"/>
            </a:lnSpc>
            <a:spcBef>
              <a:spcPts val="100"/>
            </a:spcBef>
          </a:pPr>
          <a:r>
            <a:rPr lang="en-US" sz="1800" dirty="0">
              <a:latin typeface="Arial" panose="020B0604020202020204" pitchFamily="34" charset="0"/>
              <a:cs typeface="Arial" panose="020B0604020202020204" pitchFamily="34" charset="0"/>
            </a:rPr>
            <a:t>7</a:t>
          </a:r>
          <a:r>
            <a:rPr lang="en-US" sz="1800" spc="-2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months </a:t>
          </a:r>
          <a:r>
            <a:rPr lang="en-US" sz="1800" dirty="0">
              <a:latin typeface="Arial" panose="020B0604020202020204" pitchFamily="34" charset="0"/>
              <a:cs typeface="Arial" panose="020B0604020202020204" pitchFamily="34" charset="0"/>
            </a:rPr>
            <a:t>around</a:t>
          </a:r>
          <a:r>
            <a:rPr lang="en-US" sz="1800" spc="-50"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65</a:t>
          </a:r>
          <a:r>
            <a:rPr lang="en-US" sz="1800" spc="-30" baseline="25462" dirty="0">
              <a:latin typeface="Arial" panose="020B0604020202020204" pitchFamily="34" charset="0"/>
              <a:cs typeface="Arial" panose="020B0604020202020204" pitchFamily="34" charset="0"/>
            </a:rPr>
            <a:t>th </a:t>
          </a:r>
          <a:r>
            <a:rPr lang="en-US" sz="1800" spc="-10" dirty="0">
              <a:latin typeface="Arial" panose="020B0604020202020204" pitchFamily="34" charset="0"/>
              <a:cs typeface="Arial" panose="020B0604020202020204" pitchFamily="34" charset="0"/>
            </a:rPr>
            <a:t>birthday</a:t>
          </a:r>
          <a:endParaRPr lang="en-US"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0.75199</cdr:x>
      <cdr:y>0.01355</cdr:y>
    </cdr:from>
    <cdr:to>
      <cdr:x>0.95336</cdr:x>
      <cdr:y>0.24028</cdr:y>
    </cdr:to>
    <cdr:sp macro="" textlink="">
      <cdr:nvSpPr>
        <cdr:cNvPr id="5" name="object 21">
          <a:extLst xmlns:a="http://schemas.openxmlformats.org/drawingml/2006/main">
            <a:ext uri="{FF2B5EF4-FFF2-40B4-BE49-F238E27FC236}">
              <a16:creationId xmlns:a16="http://schemas.microsoft.com/office/drawing/2014/main" id="{2858A98F-77DC-A12A-9D82-86EF1FDBFD52}"/>
            </a:ext>
            <a:ext uri="{C183D7F6-B498-43B3-948B-1728B52AA6E4}">
              <adec:decorative xmlns:adec="http://schemas.microsoft.com/office/drawing/2017/decorative" val="1"/>
            </a:ext>
          </a:extLst>
        </cdr:cNvPr>
        <cdr:cNvSpPr/>
      </cdr:nvSpPr>
      <cdr:spPr>
        <a:xfrm xmlns:a="http://schemas.openxmlformats.org/drawingml/2006/main">
          <a:off x="6295986" y="77637"/>
          <a:ext cx="1685966" cy="1298950"/>
        </a:xfrm>
        <a:custGeom xmlns:a="http://schemas.openxmlformats.org/drawingml/2006/main">
          <a:avLst/>
          <a:gdLst/>
          <a:ahLst/>
          <a:cxnLst/>
          <a:rect l="l" t="t" r="r" b="b"/>
          <a:pathLst>
            <a:path w="2251075" h="977264">
              <a:moveTo>
                <a:pt x="0" y="162814"/>
              </a:moveTo>
              <a:lnTo>
                <a:pt x="5816" y="119532"/>
              </a:lnTo>
              <a:lnTo>
                <a:pt x="22229" y="80640"/>
              </a:lnTo>
              <a:lnTo>
                <a:pt x="47688" y="47688"/>
              </a:lnTo>
              <a:lnTo>
                <a:pt x="80640" y="22229"/>
              </a:lnTo>
              <a:lnTo>
                <a:pt x="119532" y="5816"/>
              </a:lnTo>
              <a:lnTo>
                <a:pt x="162814" y="0"/>
              </a:lnTo>
              <a:lnTo>
                <a:pt x="2088134" y="0"/>
              </a:lnTo>
              <a:lnTo>
                <a:pt x="2131415" y="5816"/>
              </a:lnTo>
              <a:lnTo>
                <a:pt x="2170307" y="22229"/>
              </a:lnTo>
              <a:lnTo>
                <a:pt x="2203259" y="47688"/>
              </a:lnTo>
              <a:lnTo>
                <a:pt x="2228718" y="80640"/>
              </a:lnTo>
              <a:lnTo>
                <a:pt x="2245131" y="119532"/>
              </a:lnTo>
              <a:lnTo>
                <a:pt x="2250948" y="162814"/>
              </a:lnTo>
              <a:lnTo>
                <a:pt x="2250948" y="814070"/>
              </a:lnTo>
              <a:lnTo>
                <a:pt x="2245131" y="857351"/>
              </a:lnTo>
              <a:lnTo>
                <a:pt x="2228718" y="896243"/>
              </a:lnTo>
              <a:lnTo>
                <a:pt x="2203259" y="929195"/>
              </a:lnTo>
              <a:lnTo>
                <a:pt x="2170307" y="954654"/>
              </a:lnTo>
              <a:lnTo>
                <a:pt x="2131415" y="971067"/>
              </a:lnTo>
              <a:lnTo>
                <a:pt x="2088134" y="976884"/>
              </a:lnTo>
              <a:lnTo>
                <a:pt x="162814" y="976884"/>
              </a:lnTo>
              <a:lnTo>
                <a:pt x="119532" y="971067"/>
              </a:lnTo>
              <a:lnTo>
                <a:pt x="80640" y="954654"/>
              </a:lnTo>
              <a:lnTo>
                <a:pt x="47688" y="929195"/>
              </a:lnTo>
              <a:lnTo>
                <a:pt x="22229" y="896243"/>
              </a:lnTo>
              <a:lnTo>
                <a:pt x="5816" y="857351"/>
              </a:lnTo>
              <a:lnTo>
                <a:pt x="0" y="814070"/>
              </a:lnTo>
              <a:lnTo>
                <a:pt x="0" y="162814"/>
              </a:lnTo>
              <a:close/>
            </a:path>
          </a:pathLst>
        </a:custGeom>
        <a:ln xmlns:a="http://schemas.openxmlformats.org/drawingml/2006/main" w="25400">
          <a:solidFill>
            <a:srgbClr val="385D89"/>
          </a:solidFill>
        </a:ln>
      </cdr:spPr>
      <cdr:txBody>
        <a:bodyPr xmlns:a="http://schemas.openxmlformats.org/drawingml/2006/main" wrap="square" lIns="0" tIns="0" rIns="0" bIns="0" rtlCol="0"/>
        <a:lstStyle xmlns:a="http://schemas.openxmlformats.org/drawingml/2006/main">
          <a:defPPr>
            <a:defRPr lang="en-US"/>
          </a:defPPr>
          <a:lvl1pPr marL="0" indent="0" algn="l" defTabSz="914378" rtl="0" eaLnBrk="1" latinLnBrk="0" hangingPunct="1">
            <a:defRPr sz="1800" kern="1200">
              <a:solidFill>
                <a:schemeClr val="tx1"/>
              </a:solidFill>
              <a:latin typeface="+mn-lt"/>
              <a:ea typeface="+mn-ea"/>
              <a:cs typeface="+mn-cs"/>
            </a:defRPr>
          </a:lvl1pPr>
          <a:lvl2pPr marL="457189" indent="0" algn="l" defTabSz="914378" rtl="0" eaLnBrk="1" latinLnBrk="0" hangingPunct="1">
            <a:defRPr sz="1800" kern="1200">
              <a:solidFill>
                <a:schemeClr val="tx1"/>
              </a:solidFill>
              <a:latin typeface="+mn-lt"/>
              <a:ea typeface="+mn-ea"/>
              <a:cs typeface="+mn-cs"/>
            </a:defRPr>
          </a:lvl2pPr>
          <a:lvl3pPr marL="914378" indent="0" algn="l" defTabSz="914378" rtl="0" eaLnBrk="1" latinLnBrk="0" hangingPunct="1">
            <a:defRPr sz="1800" kern="1200">
              <a:solidFill>
                <a:schemeClr val="tx1"/>
              </a:solidFill>
              <a:latin typeface="+mn-lt"/>
              <a:ea typeface="+mn-ea"/>
              <a:cs typeface="+mn-cs"/>
            </a:defRPr>
          </a:lvl3pPr>
          <a:lvl4pPr marL="1371566" indent="0" algn="l" defTabSz="914378" rtl="0" eaLnBrk="1" latinLnBrk="0" hangingPunct="1">
            <a:defRPr sz="1800" kern="1200">
              <a:solidFill>
                <a:schemeClr val="tx1"/>
              </a:solidFill>
              <a:latin typeface="+mn-lt"/>
              <a:ea typeface="+mn-ea"/>
              <a:cs typeface="+mn-cs"/>
            </a:defRPr>
          </a:lvl4pPr>
          <a:lvl5pPr marL="1828754" indent="0" algn="l" defTabSz="914378" rtl="0" eaLnBrk="1" latinLnBrk="0" hangingPunct="1">
            <a:defRPr sz="1800" kern="1200">
              <a:solidFill>
                <a:schemeClr val="tx1"/>
              </a:solidFill>
              <a:latin typeface="+mn-lt"/>
              <a:ea typeface="+mn-ea"/>
              <a:cs typeface="+mn-cs"/>
            </a:defRPr>
          </a:lvl5pPr>
          <a:lvl6pPr marL="2285943" indent="0" algn="l" defTabSz="914378" rtl="0" eaLnBrk="1" latinLnBrk="0" hangingPunct="1">
            <a:defRPr sz="1800" kern="1200">
              <a:solidFill>
                <a:schemeClr val="tx1"/>
              </a:solidFill>
              <a:latin typeface="+mn-lt"/>
              <a:ea typeface="+mn-ea"/>
              <a:cs typeface="+mn-cs"/>
            </a:defRPr>
          </a:lvl6pPr>
          <a:lvl7pPr marL="2743132" indent="0" algn="l" defTabSz="914378" rtl="0" eaLnBrk="1" latinLnBrk="0" hangingPunct="1">
            <a:defRPr sz="1800" kern="1200">
              <a:solidFill>
                <a:schemeClr val="tx1"/>
              </a:solidFill>
              <a:latin typeface="+mn-lt"/>
              <a:ea typeface="+mn-ea"/>
              <a:cs typeface="+mn-cs"/>
            </a:defRPr>
          </a:lvl7pPr>
          <a:lvl8pPr marL="3200320" indent="0" algn="l" defTabSz="914378" rtl="0" eaLnBrk="1" latinLnBrk="0" hangingPunct="1">
            <a:defRPr sz="1800" kern="1200">
              <a:solidFill>
                <a:schemeClr val="tx1"/>
              </a:solidFill>
              <a:latin typeface="+mn-lt"/>
              <a:ea typeface="+mn-ea"/>
              <a:cs typeface="+mn-cs"/>
            </a:defRPr>
          </a:lvl8pPr>
          <a:lvl9pPr marL="3657509" indent="0" algn="l" defTabSz="914378" rtl="0" eaLnBrk="1" latinLnBrk="0" hangingPunct="1">
            <a:defRPr sz="1800" kern="1200">
              <a:solidFill>
                <a:schemeClr val="tx1"/>
              </a:solidFill>
              <a:latin typeface="+mn-lt"/>
              <a:ea typeface="+mn-ea"/>
              <a:cs typeface="+mn-cs"/>
            </a:defRPr>
          </a:lvl9pPr>
        </a:lstStyle>
        <a:p xmlns:a="http://schemas.openxmlformats.org/drawingml/2006/main">
          <a:endParaRPr/>
        </a:p>
      </cdr:txBody>
    </cdr:sp>
  </cdr:relSizeAnchor>
  <cdr:relSizeAnchor xmlns:cdr="http://schemas.openxmlformats.org/drawingml/2006/chartDrawing">
    <cdr:from>
      <cdr:x>0.0182</cdr:x>
      <cdr:y>0.47528</cdr:y>
    </cdr:from>
    <cdr:to>
      <cdr:x>0.22165</cdr:x>
      <cdr:y>0.76012</cdr:y>
    </cdr:to>
    <cdr:sp macro="" textlink="">
      <cdr:nvSpPr>
        <cdr:cNvPr id="8" name="TextBox 37">
          <a:extLst xmlns:a="http://schemas.openxmlformats.org/drawingml/2006/main">
            <a:ext uri="{FF2B5EF4-FFF2-40B4-BE49-F238E27FC236}">
              <a16:creationId xmlns:a16="http://schemas.microsoft.com/office/drawing/2014/main" id="{51906726-0F84-729A-CF04-F0B6F77D3709}"/>
            </a:ext>
          </a:extLst>
        </cdr:cNvPr>
        <cdr:cNvSpPr txBox="1"/>
      </cdr:nvSpPr>
      <cdr:spPr>
        <a:xfrm xmlns:a="http://schemas.openxmlformats.org/drawingml/2006/main">
          <a:off x="152400" y="2628650"/>
          <a:ext cx="1703380" cy="157537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pPr marL="12700" marR="5080">
            <a:lnSpc>
              <a:spcPct val="100000"/>
            </a:lnSpc>
            <a:spcBef>
              <a:spcPts val="95"/>
            </a:spcBef>
          </a:pPr>
          <a:r>
            <a:rPr lang="en-US" sz="1800" dirty="0">
              <a:latin typeface="Arial" panose="020B0604020202020204" pitchFamily="34" charset="0"/>
              <a:cs typeface="Arial" panose="020B0604020202020204" pitchFamily="34" charset="0"/>
            </a:rPr>
            <a:t>Jan.</a:t>
          </a:r>
          <a:r>
            <a:rPr lang="en-US" sz="1800" spc="-2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a:t>
          </a:r>
          <a:r>
            <a:rPr lang="en-US" sz="1800" spc="-2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March</a:t>
          </a:r>
          <a:r>
            <a:rPr lang="en-US" sz="1800" spc="-1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31</a:t>
          </a:r>
          <a:r>
            <a:rPr lang="en-US" sz="1800" spc="-15" dirty="0">
              <a:latin typeface="Arial" panose="020B0604020202020204" pitchFamily="34" charset="0"/>
              <a:cs typeface="Arial" panose="020B0604020202020204" pitchFamily="34" charset="0"/>
            </a:rPr>
            <a:t> </a:t>
          </a:r>
          <a:r>
            <a:rPr lang="en-US" sz="1800" u="sng" spc="-25" dirty="0">
              <a:uFill>
                <a:solidFill>
                  <a:srgbClr val="000000"/>
                </a:solidFill>
              </a:uFill>
              <a:latin typeface="Arial" panose="020B0604020202020204" pitchFamily="34" charset="0"/>
              <a:cs typeface="Arial" panose="020B0604020202020204" pitchFamily="34" charset="0"/>
            </a:rPr>
            <a:t>ONLY</a:t>
          </a:r>
          <a:r>
            <a:rPr lang="en-US" sz="1800" spc="-2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if</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enrolled</a:t>
          </a:r>
          <a:r>
            <a:rPr lang="en-US" sz="1800" spc="-3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a:t>
          </a:r>
          <a:r>
            <a:rPr lang="en-US" sz="1800" spc="-4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a:t>
          </a:r>
          <a:r>
            <a:rPr lang="en-US" sz="1800" spc="-25" dirty="0">
              <a:latin typeface="Arial" panose="020B0604020202020204" pitchFamily="34" charset="0"/>
              <a:cs typeface="Arial" panose="020B0604020202020204" pitchFamily="34" charset="0"/>
            </a:rPr>
            <a:t> MA </a:t>
          </a:r>
          <a:r>
            <a:rPr lang="en-US" sz="1800" dirty="0">
              <a:latin typeface="Arial" panose="020B0604020202020204" pitchFamily="34" charset="0"/>
              <a:cs typeface="Arial" panose="020B0604020202020204" pitchFamily="34" charset="0"/>
            </a:rPr>
            <a:t>Plan</a:t>
          </a:r>
          <a:r>
            <a:rPr lang="en-US" sz="1800" spc="-7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anytime</a:t>
          </a:r>
          <a:r>
            <a:rPr lang="en-US" sz="1800" spc="-4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between </a:t>
          </a:r>
          <a:r>
            <a:rPr lang="en-US" sz="1800" dirty="0">
              <a:latin typeface="Arial" panose="020B0604020202020204" pitchFamily="34" charset="0"/>
              <a:cs typeface="Arial" panose="020B0604020202020204" pitchFamily="34" charset="0"/>
            </a:rPr>
            <a:t>1/1</a:t>
          </a:r>
          <a:r>
            <a:rPr lang="en-US" sz="1800" spc="-2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a:t>
          </a:r>
          <a:r>
            <a:rPr lang="en-US" sz="1800" spc="-35" dirty="0">
              <a:latin typeface="Arial" panose="020B0604020202020204" pitchFamily="34" charset="0"/>
              <a:cs typeface="Arial" panose="020B0604020202020204" pitchFamily="34" charset="0"/>
            </a:rPr>
            <a:t> </a:t>
          </a:r>
          <a:r>
            <a:rPr lang="en-US" sz="1800" spc="-20" dirty="0">
              <a:latin typeface="Arial" panose="020B0604020202020204" pitchFamily="34" charset="0"/>
              <a:cs typeface="Arial" panose="020B0604020202020204" pitchFamily="34" charset="0"/>
            </a:rPr>
            <a:t>3/31</a:t>
          </a:r>
          <a:endParaRPr lang="en-US"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0.81944</cdr:x>
      <cdr:y>0.39411</cdr:y>
    </cdr:from>
    <cdr:to>
      <cdr:x>0.98976</cdr:x>
      <cdr:y>0.50492</cdr:y>
    </cdr:to>
    <cdr:sp macro="" textlink="">
      <cdr:nvSpPr>
        <cdr:cNvPr id="10" name="object 19">
          <a:extLst xmlns:a="http://schemas.openxmlformats.org/drawingml/2006/main">
            <a:ext uri="{FF2B5EF4-FFF2-40B4-BE49-F238E27FC236}">
              <a16:creationId xmlns:a16="http://schemas.microsoft.com/office/drawing/2014/main" id="{6F8C919C-D4A8-1FA1-6218-D3685F900CC1}"/>
            </a:ext>
          </a:extLst>
        </cdr:cNvPr>
        <cdr:cNvSpPr txBox="1"/>
      </cdr:nvSpPr>
      <cdr:spPr>
        <a:xfrm xmlns:a="http://schemas.openxmlformats.org/drawingml/2006/main">
          <a:off x="6860750" y="2179739"/>
          <a:ext cx="1426000" cy="612861"/>
        </a:xfrm>
        <a:prstGeom xmlns:a="http://schemas.openxmlformats.org/drawingml/2006/main" prst="rect">
          <a:avLst/>
        </a:prstGeom>
      </cdr:spPr>
      <cdr:txBody>
        <a:bodyPr xmlns:a="http://schemas.openxmlformats.org/drawingml/2006/main" vert="horz" wrap="square" lIns="0" tIns="12700" rIns="0" bIns="0" rtlCol="0">
          <a:spAutoFit/>
        </a:bodyPr>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pPr marL="12700">
            <a:lnSpc>
              <a:spcPct val="100000"/>
            </a:lnSpc>
            <a:spcBef>
              <a:spcPts val="100"/>
            </a:spcBef>
          </a:pPr>
          <a:r>
            <a:rPr sz="1800" dirty="0">
              <a:latin typeface="Arial" panose="020B0604020202020204" pitchFamily="34" charset="0"/>
              <a:cs typeface="Arial" panose="020B0604020202020204" pitchFamily="34" charset="0"/>
            </a:rPr>
            <a:t>Qualifying</a:t>
          </a:r>
          <a:r>
            <a:rPr sz="1800" spc="-4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events</a:t>
          </a:r>
          <a:endParaRPr sz="1800" dirty="0">
            <a:latin typeface="Arial" panose="020B0604020202020204" pitchFamily="34" charset="0"/>
            <a:cs typeface="Arial" panose="020B0604020202020204" pitchFamily="34" charset="0"/>
          </a:endParaRPr>
        </a:p>
        <a:p xmlns:a="http://schemas.openxmlformats.org/drawingml/2006/main">
          <a:pPr marL="12700">
            <a:lnSpc>
              <a:spcPct val="100000"/>
            </a:lnSpc>
            <a:spcBef>
              <a:spcPts val="5"/>
            </a:spcBef>
          </a:pPr>
          <a:r>
            <a:rPr sz="1800" dirty="0">
              <a:latin typeface="Arial" panose="020B0604020202020204" pitchFamily="34" charset="0"/>
              <a:cs typeface="Arial" panose="020B0604020202020204" pitchFamily="34" charset="0"/>
            </a:rPr>
            <a:t>(move,</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retire,</a:t>
          </a:r>
          <a:r>
            <a:rPr sz="1800" spc="-30"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etc.)</a:t>
          </a:r>
          <a:endParaRPr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0.67104</cdr:x>
      <cdr:y>0.85648</cdr:y>
    </cdr:from>
    <cdr:to>
      <cdr:x>0.84362</cdr:x>
      <cdr:y>0.94031</cdr:y>
    </cdr:to>
    <cdr:sp macro="" textlink="">
      <cdr:nvSpPr>
        <cdr:cNvPr id="7" name="TextBox 6">
          <a:extLst xmlns:a="http://schemas.openxmlformats.org/drawingml/2006/main">
            <a:ext uri="{FF2B5EF4-FFF2-40B4-BE49-F238E27FC236}">
              <a16:creationId xmlns:a16="http://schemas.microsoft.com/office/drawing/2014/main" id="{0AFF3BBE-0417-6A22-1F83-128F2AB75D0E}"/>
            </a:ext>
          </a:extLst>
        </cdr:cNvPr>
        <cdr:cNvSpPr txBox="1"/>
      </cdr:nvSpPr>
      <cdr:spPr>
        <a:xfrm xmlns:a="http://schemas.openxmlformats.org/drawingml/2006/main">
          <a:off x="7425018" y="4442012"/>
          <a:ext cx="1909482" cy="434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0.66642</cdr:x>
      <cdr:y>0.8434</cdr:y>
    </cdr:from>
    <cdr:to>
      <cdr:x>0.95099</cdr:x>
      <cdr:y>1</cdr:y>
    </cdr:to>
    <cdr:sp macro="" textlink="">
      <cdr:nvSpPr>
        <cdr:cNvPr id="12" name="object 18">
          <a:extLst xmlns:a="http://schemas.openxmlformats.org/drawingml/2006/main">
            <a:ext uri="{FF2B5EF4-FFF2-40B4-BE49-F238E27FC236}">
              <a16:creationId xmlns:a16="http://schemas.microsoft.com/office/drawing/2014/main" id="{80DACF1C-2C73-4F74-DDEA-B2CE9389DBD9}"/>
            </a:ext>
            <a:ext uri="{C183D7F6-B498-43B3-948B-1728B52AA6E4}">
              <adec:decorative xmlns:adec="http://schemas.microsoft.com/office/drawing/2017/decorative" val="0"/>
            </a:ext>
          </a:extLst>
        </cdr:cNvPr>
        <cdr:cNvSpPr/>
      </cdr:nvSpPr>
      <cdr:spPr>
        <a:xfrm xmlns:a="http://schemas.openxmlformats.org/drawingml/2006/main">
          <a:off x="5579554" y="4831913"/>
          <a:ext cx="2382626" cy="897147"/>
        </a:xfrm>
        <a:custGeom xmlns:a="http://schemas.openxmlformats.org/drawingml/2006/main">
          <a:avLst/>
          <a:gdLst/>
          <a:ahLst/>
          <a:cxnLst/>
          <a:rect l="l" t="t" r="r" b="b"/>
          <a:pathLst>
            <a:path w="2251075" h="977264">
              <a:moveTo>
                <a:pt x="0" y="162814"/>
              </a:moveTo>
              <a:lnTo>
                <a:pt x="5816" y="119532"/>
              </a:lnTo>
              <a:lnTo>
                <a:pt x="22229" y="80640"/>
              </a:lnTo>
              <a:lnTo>
                <a:pt x="47688" y="47688"/>
              </a:lnTo>
              <a:lnTo>
                <a:pt x="80640" y="22229"/>
              </a:lnTo>
              <a:lnTo>
                <a:pt x="119532" y="5816"/>
              </a:lnTo>
              <a:lnTo>
                <a:pt x="162813" y="0"/>
              </a:lnTo>
              <a:lnTo>
                <a:pt x="2088134" y="0"/>
              </a:lnTo>
              <a:lnTo>
                <a:pt x="2131415" y="5816"/>
              </a:lnTo>
              <a:lnTo>
                <a:pt x="2170307" y="22229"/>
              </a:lnTo>
              <a:lnTo>
                <a:pt x="2203259" y="47688"/>
              </a:lnTo>
              <a:lnTo>
                <a:pt x="2228718" y="80640"/>
              </a:lnTo>
              <a:lnTo>
                <a:pt x="2245131" y="119532"/>
              </a:lnTo>
              <a:lnTo>
                <a:pt x="2250948" y="162814"/>
              </a:lnTo>
              <a:lnTo>
                <a:pt x="2250948" y="814070"/>
              </a:lnTo>
              <a:lnTo>
                <a:pt x="2245131" y="857351"/>
              </a:lnTo>
              <a:lnTo>
                <a:pt x="2228718" y="896243"/>
              </a:lnTo>
              <a:lnTo>
                <a:pt x="2203259" y="929195"/>
              </a:lnTo>
              <a:lnTo>
                <a:pt x="2170307" y="954654"/>
              </a:lnTo>
              <a:lnTo>
                <a:pt x="2131415" y="971067"/>
              </a:lnTo>
              <a:lnTo>
                <a:pt x="2088134" y="976884"/>
              </a:lnTo>
              <a:lnTo>
                <a:pt x="162813" y="976884"/>
              </a:lnTo>
              <a:lnTo>
                <a:pt x="119532" y="971067"/>
              </a:lnTo>
              <a:lnTo>
                <a:pt x="80640" y="954654"/>
              </a:lnTo>
              <a:lnTo>
                <a:pt x="47688" y="929195"/>
              </a:lnTo>
              <a:lnTo>
                <a:pt x="22229" y="896243"/>
              </a:lnTo>
              <a:lnTo>
                <a:pt x="5816" y="857351"/>
              </a:lnTo>
              <a:lnTo>
                <a:pt x="0" y="814070"/>
              </a:lnTo>
              <a:lnTo>
                <a:pt x="0" y="162814"/>
              </a:lnTo>
              <a:close/>
            </a:path>
          </a:pathLst>
        </a:custGeom>
        <a:ln xmlns:a="http://schemas.openxmlformats.org/drawingml/2006/main" w="25400">
          <a:solidFill>
            <a:srgbClr val="385D89"/>
          </a:solidFill>
        </a:ln>
      </cdr:spPr>
      <cdr:txBody>
        <a:bodyPr xmlns:a="http://schemas.openxmlformats.org/drawingml/2006/main" wrap="square" lIns="0" tIns="0" rIns="0" bIns="0" rtlCol="0"/>
        <a:lstStyle xmlns:a="http://schemas.openxmlformats.org/drawingml/2006/main">
          <a:defPPr>
            <a:defRPr lang="en-US"/>
          </a:defPPr>
          <a:lvl1pPr marL="0" indent="0" algn="l" defTabSz="914378" rtl="0" eaLnBrk="1" latinLnBrk="0" hangingPunct="1">
            <a:defRPr sz="1800" kern="1200">
              <a:solidFill>
                <a:schemeClr val="tx1"/>
              </a:solidFill>
              <a:latin typeface="+mn-lt"/>
              <a:ea typeface="+mn-ea"/>
              <a:cs typeface="+mn-cs"/>
            </a:defRPr>
          </a:lvl1pPr>
          <a:lvl2pPr marL="457189" indent="0" algn="l" defTabSz="914378" rtl="0" eaLnBrk="1" latinLnBrk="0" hangingPunct="1">
            <a:defRPr sz="1800" kern="1200">
              <a:solidFill>
                <a:schemeClr val="tx1"/>
              </a:solidFill>
              <a:latin typeface="+mn-lt"/>
              <a:ea typeface="+mn-ea"/>
              <a:cs typeface="+mn-cs"/>
            </a:defRPr>
          </a:lvl2pPr>
          <a:lvl3pPr marL="914378" indent="0" algn="l" defTabSz="914378" rtl="0" eaLnBrk="1" latinLnBrk="0" hangingPunct="1">
            <a:defRPr sz="1800" kern="1200">
              <a:solidFill>
                <a:schemeClr val="tx1"/>
              </a:solidFill>
              <a:latin typeface="+mn-lt"/>
              <a:ea typeface="+mn-ea"/>
              <a:cs typeface="+mn-cs"/>
            </a:defRPr>
          </a:lvl3pPr>
          <a:lvl4pPr marL="1371566" indent="0" algn="l" defTabSz="914378" rtl="0" eaLnBrk="1" latinLnBrk="0" hangingPunct="1">
            <a:defRPr sz="1800" kern="1200">
              <a:solidFill>
                <a:schemeClr val="tx1"/>
              </a:solidFill>
              <a:latin typeface="+mn-lt"/>
              <a:ea typeface="+mn-ea"/>
              <a:cs typeface="+mn-cs"/>
            </a:defRPr>
          </a:lvl4pPr>
          <a:lvl5pPr marL="1828754" indent="0" algn="l" defTabSz="914378" rtl="0" eaLnBrk="1" latinLnBrk="0" hangingPunct="1">
            <a:defRPr sz="1800" kern="1200">
              <a:solidFill>
                <a:schemeClr val="tx1"/>
              </a:solidFill>
              <a:latin typeface="+mn-lt"/>
              <a:ea typeface="+mn-ea"/>
              <a:cs typeface="+mn-cs"/>
            </a:defRPr>
          </a:lvl5pPr>
          <a:lvl6pPr marL="2285943" indent="0" algn="l" defTabSz="914378" rtl="0" eaLnBrk="1" latinLnBrk="0" hangingPunct="1">
            <a:defRPr sz="1800" kern="1200">
              <a:solidFill>
                <a:schemeClr val="tx1"/>
              </a:solidFill>
              <a:latin typeface="+mn-lt"/>
              <a:ea typeface="+mn-ea"/>
              <a:cs typeface="+mn-cs"/>
            </a:defRPr>
          </a:lvl6pPr>
          <a:lvl7pPr marL="2743132" indent="0" algn="l" defTabSz="914378" rtl="0" eaLnBrk="1" latinLnBrk="0" hangingPunct="1">
            <a:defRPr sz="1800" kern="1200">
              <a:solidFill>
                <a:schemeClr val="tx1"/>
              </a:solidFill>
              <a:latin typeface="+mn-lt"/>
              <a:ea typeface="+mn-ea"/>
              <a:cs typeface="+mn-cs"/>
            </a:defRPr>
          </a:lvl7pPr>
          <a:lvl8pPr marL="3200320" indent="0" algn="l" defTabSz="914378" rtl="0" eaLnBrk="1" latinLnBrk="0" hangingPunct="1">
            <a:defRPr sz="1800" kern="1200">
              <a:solidFill>
                <a:schemeClr val="tx1"/>
              </a:solidFill>
              <a:latin typeface="+mn-lt"/>
              <a:ea typeface="+mn-ea"/>
              <a:cs typeface="+mn-cs"/>
            </a:defRPr>
          </a:lvl8pPr>
          <a:lvl9pPr marL="3657509" indent="0" algn="l" defTabSz="914378" rtl="0" eaLnBrk="1" latinLnBrk="0" hangingPunct="1">
            <a:defRPr sz="1800" kern="1200">
              <a:solidFill>
                <a:schemeClr val="tx1"/>
              </a:solidFill>
              <a:latin typeface="+mn-lt"/>
              <a:ea typeface="+mn-ea"/>
              <a:cs typeface="+mn-cs"/>
            </a:defRPr>
          </a:lvl9pPr>
        </a:lstStyle>
        <a:p xmlns:a="http://schemas.openxmlformats.org/drawingml/2006/main">
          <a:endParaRPr/>
        </a:p>
      </cdr:txBody>
    </cdr:sp>
  </cdr:relSizeAnchor>
  <cdr:relSizeAnchor xmlns:cdr="http://schemas.openxmlformats.org/drawingml/2006/chartDrawing">
    <cdr:from>
      <cdr:x>0.72857</cdr:x>
      <cdr:y>0.84092</cdr:y>
    </cdr:from>
    <cdr:to>
      <cdr:x>0.87683</cdr:x>
      <cdr:y>0.92216</cdr:y>
    </cdr:to>
    <cdr:sp macro="" textlink="">
      <cdr:nvSpPr>
        <cdr:cNvPr id="13" name="TextBox 12">
          <a:extLst xmlns:a="http://schemas.openxmlformats.org/drawingml/2006/main">
            <a:ext uri="{FF2B5EF4-FFF2-40B4-BE49-F238E27FC236}">
              <a16:creationId xmlns:a16="http://schemas.microsoft.com/office/drawing/2014/main" id="{40ED01BA-49FC-DA7E-D2BD-D62763B6D154}"/>
            </a:ext>
          </a:extLst>
        </cdr:cNvPr>
        <cdr:cNvSpPr txBox="1"/>
      </cdr:nvSpPr>
      <cdr:spPr>
        <a:xfrm xmlns:a="http://schemas.openxmlformats.org/drawingml/2006/main">
          <a:off x="8061512" y="4361329"/>
          <a:ext cx="1640541" cy="4213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0.67678</cdr:x>
      <cdr:y>0.83348</cdr:y>
    </cdr:from>
    <cdr:to>
      <cdr:x>0.95203</cdr:x>
      <cdr:y>1</cdr:y>
    </cdr:to>
    <cdr:sp macro="" textlink="">
      <cdr:nvSpPr>
        <cdr:cNvPr id="14" name="TextBox 13">
          <a:extLst xmlns:a="http://schemas.openxmlformats.org/drawingml/2006/main">
            <a:ext uri="{FF2B5EF4-FFF2-40B4-BE49-F238E27FC236}">
              <a16:creationId xmlns:a16="http://schemas.microsoft.com/office/drawing/2014/main" id="{CD6E7040-5F99-34C4-600A-384551AF740E}"/>
            </a:ext>
          </a:extLst>
        </cdr:cNvPr>
        <cdr:cNvSpPr txBox="1"/>
      </cdr:nvSpPr>
      <cdr:spPr>
        <a:xfrm xmlns:a="http://schemas.openxmlformats.org/drawingml/2006/main">
          <a:off x="5666324" y="4775044"/>
          <a:ext cx="2304484" cy="95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kern="1200" dirty="0">
              <a:solidFill>
                <a:schemeClr val="tx1"/>
              </a:solidFill>
              <a:latin typeface="Arial" panose="020B0604020202020204" pitchFamily="34" charset="0"/>
              <a:cs typeface="Arial" panose="020B0604020202020204" pitchFamily="34" charset="0"/>
            </a:rPr>
            <a:t>Oct 15 to Dec 7 Change health </a:t>
          </a:r>
        </a:p>
        <a:p xmlns:a="http://schemas.openxmlformats.org/drawingml/2006/main">
          <a:r>
            <a:rPr lang="en-US" sz="1800" kern="1200" dirty="0">
              <a:solidFill>
                <a:schemeClr val="tx1"/>
              </a:solidFill>
              <a:latin typeface="Arial" panose="020B0604020202020204" pitchFamily="34" charset="0"/>
              <a:cs typeface="Arial" panose="020B0604020202020204" pitchFamily="34" charset="0"/>
            </a:rPr>
            <a:t>or drug plan</a:t>
          </a:r>
        </a:p>
      </cdr:txBody>
    </cdr:sp>
  </cdr:relSizeAnchor>
  <cdr:relSizeAnchor xmlns:cdr="http://schemas.openxmlformats.org/drawingml/2006/chartDrawing">
    <cdr:from>
      <cdr:x>0.08226</cdr:x>
      <cdr:y>0.04813</cdr:y>
    </cdr:from>
    <cdr:to>
      <cdr:x>0.2857</cdr:x>
      <cdr:y>0.22208</cdr:y>
    </cdr:to>
    <cdr:sp macro="" textlink="">
      <cdr:nvSpPr>
        <cdr:cNvPr id="2" name="object 21">
          <a:extLst xmlns:a="http://schemas.openxmlformats.org/drawingml/2006/main">
            <a:ext uri="{FF2B5EF4-FFF2-40B4-BE49-F238E27FC236}">
              <a16:creationId xmlns:a16="http://schemas.microsoft.com/office/drawing/2014/main" id="{7FDC7BEF-5A89-C409-BC95-FFE462B7F9BC}"/>
            </a:ext>
            <a:ext uri="{C183D7F6-B498-43B3-948B-1728B52AA6E4}">
              <adec:decorative xmlns:adec="http://schemas.microsoft.com/office/drawing/2017/decorative" val="0"/>
            </a:ext>
          </a:extLst>
        </cdr:cNvPr>
        <cdr:cNvSpPr/>
      </cdr:nvSpPr>
      <cdr:spPr>
        <a:xfrm xmlns:a="http://schemas.openxmlformats.org/drawingml/2006/main">
          <a:off x="688737" y="275762"/>
          <a:ext cx="1703296" cy="996570"/>
        </a:xfrm>
        <a:custGeom xmlns:a="http://schemas.openxmlformats.org/drawingml/2006/main">
          <a:avLst/>
          <a:gdLst/>
          <a:ahLst/>
          <a:cxnLst/>
          <a:rect l="l" t="t" r="r" b="b"/>
          <a:pathLst>
            <a:path w="2251075" h="977264">
              <a:moveTo>
                <a:pt x="0" y="162814"/>
              </a:moveTo>
              <a:lnTo>
                <a:pt x="5816" y="119532"/>
              </a:lnTo>
              <a:lnTo>
                <a:pt x="22229" y="80640"/>
              </a:lnTo>
              <a:lnTo>
                <a:pt x="47688" y="47688"/>
              </a:lnTo>
              <a:lnTo>
                <a:pt x="80640" y="22229"/>
              </a:lnTo>
              <a:lnTo>
                <a:pt x="119532" y="5816"/>
              </a:lnTo>
              <a:lnTo>
                <a:pt x="162814" y="0"/>
              </a:lnTo>
              <a:lnTo>
                <a:pt x="2088134" y="0"/>
              </a:lnTo>
              <a:lnTo>
                <a:pt x="2131415" y="5816"/>
              </a:lnTo>
              <a:lnTo>
                <a:pt x="2170307" y="22229"/>
              </a:lnTo>
              <a:lnTo>
                <a:pt x="2203259" y="47688"/>
              </a:lnTo>
              <a:lnTo>
                <a:pt x="2228718" y="80640"/>
              </a:lnTo>
              <a:lnTo>
                <a:pt x="2245131" y="119532"/>
              </a:lnTo>
              <a:lnTo>
                <a:pt x="2250948" y="162814"/>
              </a:lnTo>
              <a:lnTo>
                <a:pt x="2250948" y="814070"/>
              </a:lnTo>
              <a:lnTo>
                <a:pt x="2245131" y="857351"/>
              </a:lnTo>
              <a:lnTo>
                <a:pt x="2228718" y="896243"/>
              </a:lnTo>
              <a:lnTo>
                <a:pt x="2203259" y="929195"/>
              </a:lnTo>
              <a:lnTo>
                <a:pt x="2170307" y="954654"/>
              </a:lnTo>
              <a:lnTo>
                <a:pt x="2131415" y="971067"/>
              </a:lnTo>
              <a:lnTo>
                <a:pt x="2088134" y="976884"/>
              </a:lnTo>
              <a:lnTo>
                <a:pt x="162814" y="976884"/>
              </a:lnTo>
              <a:lnTo>
                <a:pt x="119532" y="971067"/>
              </a:lnTo>
              <a:lnTo>
                <a:pt x="80640" y="954654"/>
              </a:lnTo>
              <a:lnTo>
                <a:pt x="47688" y="929195"/>
              </a:lnTo>
              <a:lnTo>
                <a:pt x="22229" y="896243"/>
              </a:lnTo>
              <a:lnTo>
                <a:pt x="5816" y="857351"/>
              </a:lnTo>
              <a:lnTo>
                <a:pt x="0" y="814070"/>
              </a:lnTo>
              <a:lnTo>
                <a:pt x="0" y="162814"/>
              </a:lnTo>
              <a:close/>
            </a:path>
          </a:pathLst>
        </a:custGeom>
        <a:ln xmlns:a="http://schemas.openxmlformats.org/drawingml/2006/main" w="25400">
          <a:solidFill>
            <a:srgbClr val="385D89"/>
          </a:solidFill>
        </a:ln>
      </cdr:spPr>
      <cdr:txBody>
        <a:bodyPr xmlns:a="http://schemas.openxmlformats.org/drawingml/2006/main" wrap="square" lIns="0" tIns="0" rIns="0" bIns="0" rtlCol="0"/>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endParaRPr/>
        </a:p>
      </cdr:txBody>
    </cdr:sp>
  </cdr:relSizeAnchor>
  <cdr:relSizeAnchor xmlns:cdr="http://schemas.openxmlformats.org/drawingml/2006/chartDrawing">
    <cdr:from>
      <cdr:x>0.0084</cdr:x>
      <cdr:y>0.45407</cdr:y>
    </cdr:from>
    <cdr:to>
      <cdr:x>0.21348</cdr:x>
      <cdr:y>0.83736</cdr:y>
    </cdr:to>
    <cdr:sp macro="" textlink="">
      <cdr:nvSpPr>
        <cdr:cNvPr id="6" name="object 21">
          <a:extLst xmlns:a="http://schemas.openxmlformats.org/drawingml/2006/main">
            <a:ext uri="{FF2B5EF4-FFF2-40B4-BE49-F238E27FC236}">
              <a16:creationId xmlns:a16="http://schemas.microsoft.com/office/drawing/2014/main" id="{49A54EB5-3E51-3352-BB53-E62AA825EEBF}"/>
            </a:ext>
            <a:ext uri="{C183D7F6-B498-43B3-948B-1728B52AA6E4}">
              <adec:decorative xmlns:adec="http://schemas.microsoft.com/office/drawing/2017/decorative" val="0"/>
            </a:ext>
          </a:extLst>
        </cdr:cNvPr>
        <cdr:cNvSpPr/>
      </cdr:nvSpPr>
      <cdr:spPr>
        <a:xfrm xmlns:a="http://schemas.openxmlformats.org/drawingml/2006/main">
          <a:off x="70360" y="2511351"/>
          <a:ext cx="1717027" cy="2119875"/>
        </a:xfrm>
        <a:custGeom xmlns:a="http://schemas.openxmlformats.org/drawingml/2006/main">
          <a:avLst/>
          <a:gdLst/>
          <a:ahLst/>
          <a:cxnLst/>
          <a:rect l="l" t="t" r="r" b="b"/>
          <a:pathLst>
            <a:path w="2251075" h="977264">
              <a:moveTo>
                <a:pt x="0" y="162814"/>
              </a:moveTo>
              <a:lnTo>
                <a:pt x="5816" y="119532"/>
              </a:lnTo>
              <a:lnTo>
                <a:pt x="22229" y="80640"/>
              </a:lnTo>
              <a:lnTo>
                <a:pt x="47688" y="47688"/>
              </a:lnTo>
              <a:lnTo>
                <a:pt x="80640" y="22229"/>
              </a:lnTo>
              <a:lnTo>
                <a:pt x="119532" y="5816"/>
              </a:lnTo>
              <a:lnTo>
                <a:pt x="162814" y="0"/>
              </a:lnTo>
              <a:lnTo>
                <a:pt x="2088134" y="0"/>
              </a:lnTo>
              <a:lnTo>
                <a:pt x="2131415" y="5816"/>
              </a:lnTo>
              <a:lnTo>
                <a:pt x="2170307" y="22229"/>
              </a:lnTo>
              <a:lnTo>
                <a:pt x="2203259" y="47688"/>
              </a:lnTo>
              <a:lnTo>
                <a:pt x="2228718" y="80640"/>
              </a:lnTo>
              <a:lnTo>
                <a:pt x="2245131" y="119532"/>
              </a:lnTo>
              <a:lnTo>
                <a:pt x="2250948" y="162814"/>
              </a:lnTo>
              <a:lnTo>
                <a:pt x="2250948" y="814070"/>
              </a:lnTo>
              <a:lnTo>
                <a:pt x="2245131" y="857351"/>
              </a:lnTo>
              <a:lnTo>
                <a:pt x="2228718" y="896243"/>
              </a:lnTo>
              <a:lnTo>
                <a:pt x="2203259" y="929195"/>
              </a:lnTo>
              <a:lnTo>
                <a:pt x="2170307" y="954654"/>
              </a:lnTo>
              <a:lnTo>
                <a:pt x="2131415" y="971067"/>
              </a:lnTo>
              <a:lnTo>
                <a:pt x="2088134" y="976884"/>
              </a:lnTo>
              <a:lnTo>
                <a:pt x="162814" y="976884"/>
              </a:lnTo>
              <a:lnTo>
                <a:pt x="119532" y="971067"/>
              </a:lnTo>
              <a:lnTo>
                <a:pt x="80640" y="954654"/>
              </a:lnTo>
              <a:lnTo>
                <a:pt x="47688" y="929195"/>
              </a:lnTo>
              <a:lnTo>
                <a:pt x="22229" y="896243"/>
              </a:lnTo>
              <a:lnTo>
                <a:pt x="5816" y="857351"/>
              </a:lnTo>
              <a:lnTo>
                <a:pt x="0" y="814070"/>
              </a:lnTo>
              <a:lnTo>
                <a:pt x="0" y="162814"/>
              </a:lnTo>
              <a:close/>
            </a:path>
          </a:pathLst>
        </a:custGeom>
        <a:ln xmlns:a="http://schemas.openxmlformats.org/drawingml/2006/main" w="25400">
          <a:solidFill>
            <a:srgbClr val="385D89"/>
          </a:solidFill>
        </a:ln>
      </cdr:spPr>
      <cdr:txBody>
        <a:bodyPr xmlns:a="http://schemas.openxmlformats.org/drawingml/2006/main" wrap="square" lIns="0" tIns="0" rIns="0" bIns="0" rtlCol="0"/>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endParaRPr/>
        </a:p>
      </cdr:txBody>
    </cdr:sp>
  </cdr:relSizeAnchor>
  <cdr:relSizeAnchor xmlns:cdr="http://schemas.openxmlformats.org/drawingml/2006/chartDrawing">
    <cdr:from>
      <cdr:x>0.74419</cdr:x>
      <cdr:y>0.02278</cdr:y>
    </cdr:from>
    <cdr:to>
      <cdr:x>0.96701</cdr:x>
      <cdr:y>0.31113</cdr:y>
    </cdr:to>
    <cdr:sp macro="" textlink="">
      <cdr:nvSpPr>
        <cdr:cNvPr id="4" name="TextBox 35">
          <a:extLst xmlns:a="http://schemas.openxmlformats.org/drawingml/2006/main">
            <a:ext uri="{FF2B5EF4-FFF2-40B4-BE49-F238E27FC236}">
              <a16:creationId xmlns:a16="http://schemas.microsoft.com/office/drawing/2014/main" id="{A0935F24-D6E2-09B2-84F8-F80DF296536D}"/>
            </a:ext>
          </a:extLst>
        </cdr:cNvPr>
        <cdr:cNvSpPr txBox="1"/>
      </cdr:nvSpPr>
      <cdr:spPr>
        <a:xfrm xmlns:a="http://schemas.openxmlformats.org/drawingml/2006/main">
          <a:off x="6230712" y="130516"/>
          <a:ext cx="1865555" cy="165197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pPr marL="12700">
            <a:lnSpc>
              <a:spcPct val="100000"/>
            </a:lnSpc>
            <a:spcBef>
              <a:spcPts val="100"/>
            </a:spcBef>
          </a:pPr>
          <a:r>
            <a:rPr lang="en-US" sz="1800" dirty="0">
              <a:latin typeface="Arial" panose="020B0604020202020204" pitchFamily="34" charset="0"/>
              <a:cs typeface="Arial" panose="020B0604020202020204" pitchFamily="34" charset="0"/>
            </a:rPr>
            <a:t>Jan</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1</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Mar</a:t>
          </a:r>
          <a:r>
            <a:rPr lang="en-US" sz="1800" spc="-5" dirty="0">
              <a:latin typeface="Arial" panose="020B0604020202020204" pitchFamily="34" charset="0"/>
              <a:cs typeface="Arial" panose="020B0604020202020204" pitchFamily="34" charset="0"/>
            </a:rPr>
            <a:t> </a:t>
          </a:r>
          <a:r>
            <a:rPr lang="en-US" sz="1800" spc="-25" dirty="0">
              <a:latin typeface="Arial" panose="020B0604020202020204" pitchFamily="34" charset="0"/>
              <a:cs typeface="Arial" panose="020B0604020202020204" pitchFamily="34" charset="0"/>
            </a:rPr>
            <a:t>31</a:t>
          </a:r>
          <a:endParaRPr lang="en-US" sz="1800" dirty="0">
            <a:latin typeface="Arial" panose="020B0604020202020204" pitchFamily="34" charset="0"/>
            <a:cs typeface="Arial" panose="020B0604020202020204" pitchFamily="34" charset="0"/>
          </a:endParaRPr>
        </a:p>
        <a:p xmlns:a="http://schemas.openxmlformats.org/drawingml/2006/main">
          <a:pPr marL="12700">
            <a:lnSpc>
              <a:spcPct val="100000"/>
            </a:lnSpc>
          </a:pPr>
          <a:r>
            <a:rPr lang="en-US" sz="1800" dirty="0">
              <a:latin typeface="Arial" panose="020B0604020202020204" pitchFamily="34" charset="0"/>
              <a:cs typeface="Arial" panose="020B0604020202020204" pitchFamily="34" charset="0"/>
            </a:rPr>
            <a:t>If</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Part</a:t>
          </a:r>
          <a:r>
            <a:rPr lang="en-US" sz="1800" spc="-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B</a:t>
          </a:r>
          <a:r>
            <a:rPr lang="en-US" sz="1800" spc="-10" dirty="0">
              <a:latin typeface="Arial" panose="020B0604020202020204" pitchFamily="34" charset="0"/>
              <a:cs typeface="Arial" panose="020B0604020202020204" pitchFamily="34" charset="0"/>
            </a:rPr>
            <a:t> enrollment</a:t>
          </a:r>
          <a:endParaRPr lang="en-US" sz="1800" dirty="0">
            <a:latin typeface="Arial" panose="020B0604020202020204" pitchFamily="34" charset="0"/>
            <a:cs typeface="Arial" panose="020B0604020202020204" pitchFamily="34" charset="0"/>
          </a:endParaRPr>
        </a:p>
        <a:p xmlns:a="http://schemas.openxmlformats.org/drawingml/2006/main">
          <a:pPr marL="12700">
            <a:lnSpc>
              <a:spcPct val="100000"/>
            </a:lnSpc>
          </a:pPr>
          <a:r>
            <a:rPr lang="en-US" sz="1800" spc="-10" dirty="0">
              <a:latin typeface="Arial" panose="020B0604020202020204" pitchFamily="34" charset="0"/>
              <a:cs typeface="Arial" panose="020B0604020202020204" pitchFamily="34" charset="0"/>
            </a:rPr>
            <a:t>missed</a:t>
          </a:r>
          <a:endParaRPr lang="en-US"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0.81114</cdr:x>
      <cdr:y>0.39182</cdr:y>
    </cdr:from>
    <cdr:to>
      <cdr:x>0.98976</cdr:x>
      <cdr:y>0.60817</cdr:y>
    </cdr:to>
    <cdr:sp macro="" textlink="">
      <cdr:nvSpPr>
        <cdr:cNvPr id="9" name="object 18">
          <a:extLst xmlns:a="http://schemas.openxmlformats.org/drawingml/2006/main">
            <a:ext uri="{FF2B5EF4-FFF2-40B4-BE49-F238E27FC236}">
              <a16:creationId xmlns:a16="http://schemas.microsoft.com/office/drawing/2014/main" id="{3645A3B5-E687-DFF6-5639-2F3D81FB29A7}"/>
            </a:ext>
            <a:ext uri="{C183D7F6-B498-43B3-948B-1728B52AA6E4}">
              <adec:decorative xmlns:adec="http://schemas.microsoft.com/office/drawing/2017/decorative" val="0"/>
            </a:ext>
          </a:extLst>
        </cdr:cNvPr>
        <cdr:cNvSpPr/>
      </cdr:nvSpPr>
      <cdr:spPr>
        <a:xfrm xmlns:a="http://schemas.openxmlformats.org/drawingml/2006/main">
          <a:off x="6791258" y="2167079"/>
          <a:ext cx="1495492" cy="1196575"/>
        </a:xfrm>
        <a:custGeom xmlns:a="http://schemas.openxmlformats.org/drawingml/2006/main">
          <a:avLst/>
          <a:gdLst/>
          <a:ahLst/>
          <a:cxnLst/>
          <a:rect l="l" t="t" r="r" b="b"/>
          <a:pathLst>
            <a:path w="2251075" h="977264">
              <a:moveTo>
                <a:pt x="0" y="162814"/>
              </a:moveTo>
              <a:lnTo>
                <a:pt x="5816" y="119532"/>
              </a:lnTo>
              <a:lnTo>
                <a:pt x="22229" y="80640"/>
              </a:lnTo>
              <a:lnTo>
                <a:pt x="47688" y="47688"/>
              </a:lnTo>
              <a:lnTo>
                <a:pt x="80640" y="22229"/>
              </a:lnTo>
              <a:lnTo>
                <a:pt x="119532" y="5816"/>
              </a:lnTo>
              <a:lnTo>
                <a:pt x="162813" y="0"/>
              </a:lnTo>
              <a:lnTo>
                <a:pt x="2088134" y="0"/>
              </a:lnTo>
              <a:lnTo>
                <a:pt x="2131415" y="5816"/>
              </a:lnTo>
              <a:lnTo>
                <a:pt x="2170307" y="22229"/>
              </a:lnTo>
              <a:lnTo>
                <a:pt x="2203259" y="47688"/>
              </a:lnTo>
              <a:lnTo>
                <a:pt x="2228718" y="80640"/>
              </a:lnTo>
              <a:lnTo>
                <a:pt x="2245131" y="119532"/>
              </a:lnTo>
              <a:lnTo>
                <a:pt x="2250948" y="162814"/>
              </a:lnTo>
              <a:lnTo>
                <a:pt x="2250948" y="814070"/>
              </a:lnTo>
              <a:lnTo>
                <a:pt x="2245131" y="857351"/>
              </a:lnTo>
              <a:lnTo>
                <a:pt x="2228718" y="896243"/>
              </a:lnTo>
              <a:lnTo>
                <a:pt x="2203259" y="929195"/>
              </a:lnTo>
              <a:lnTo>
                <a:pt x="2170307" y="954654"/>
              </a:lnTo>
              <a:lnTo>
                <a:pt x="2131415" y="971067"/>
              </a:lnTo>
              <a:lnTo>
                <a:pt x="2088134" y="976884"/>
              </a:lnTo>
              <a:lnTo>
                <a:pt x="162813" y="976884"/>
              </a:lnTo>
              <a:lnTo>
                <a:pt x="119532" y="971067"/>
              </a:lnTo>
              <a:lnTo>
                <a:pt x="80640" y="954654"/>
              </a:lnTo>
              <a:lnTo>
                <a:pt x="47688" y="929195"/>
              </a:lnTo>
              <a:lnTo>
                <a:pt x="22229" y="896243"/>
              </a:lnTo>
              <a:lnTo>
                <a:pt x="5816" y="857351"/>
              </a:lnTo>
              <a:lnTo>
                <a:pt x="0" y="814070"/>
              </a:lnTo>
              <a:lnTo>
                <a:pt x="0" y="162814"/>
              </a:lnTo>
              <a:close/>
            </a:path>
          </a:pathLst>
        </a:custGeom>
        <a:ln xmlns:a="http://schemas.openxmlformats.org/drawingml/2006/main" w="25400">
          <a:solidFill>
            <a:srgbClr val="385D89"/>
          </a:solidFill>
        </a:ln>
      </cdr:spPr>
      <cdr:txBody>
        <a:bodyPr xmlns:a="http://schemas.openxmlformats.org/drawingml/2006/main" wrap="square" lIns="0" tIns="0" rIns="0" bIns="0" rtlCol="0"/>
        <a:lstStyle xmlns:a="http://schemas.openxmlformats.org/drawingml/2006/main">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xmlns:a="http://schemas.openxmlformats.org/drawingml/2006/mai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40488-43C1-1D40-B90D-1C9DA7E284B7}"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8E571-E173-E741-8F29-757E3429C437}" type="slidenum">
              <a:rPr lang="en-US" smtClean="0"/>
              <a:t>‹#›</a:t>
            </a:fld>
            <a:endParaRPr lang="en-US"/>
          </a:p>
        </p:txBody>
      </p:sp>
    </p:spTree>
    <p:extLst>
      <p:ext uri="{BB962C8B-B14F-4D97-AF65-F5344CB8AC3E}">
        <p14:creationId xmlns:p14="http://schemas.microsoft.com/office/powerpoint/2010/main" val="117092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xfrm>
            <a:off x="236428" y="4460168"/>
            <a:ext cx="6708429" cy="4620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6087" indent="-288950">
              <a:spcBef>
                <a:spcPct val="30000"/>
              </a:spcBef>
              <a:defRPr sz="1200">
                <a:solidFill>
                  <a:schemeClr val="tx1"/>
                </a:solidFill>
                <a:latin typeface="Arial" charset="0"/>
              </a:defRPr>
            </a:lvl2pPr>
            <a:lvl3pPr marL="1163829" indent="-231160">
              <a:spcBef>
                <a:spcPct val="30000"/>
              </a:spcBef>
              <a:defRPr sz="1200">
                <a:solidFill>
                  <a:schemeClr val="tx1"/>
                </a:solidFill>
                <a:latin typeface="Arial" charset="0"/>
              </a:defRPr>
            </a:lvl3pPr>
            <a:lvl4pPr marL="1630964" indent="-231160">
              <a:spcBef>
                <a:spcPct val="30000"/>
              </a:spcBef>
              <a:defRPr sz="1200">
                <a:solidFill>
                  <a:schemeClr val="tx1"/>
                </a:solidFill>
                <a:latin typeface="Arial" charset="0"/>
              </a:defRPr>
            </a:lvl4pPr>
            <a:lvl5pPr marL="2098101" indent="-231160">
              <a:spcBef>
                <a:spcPct val="30000"/>
              </a:spcBef>
              <a:defRPr sz="1200">
                <a:solidFill>
                  <a:schemeClr val="tx1"/>
                </a:solidFill>
                <a:latin typeface="Arial" charset="0"/>
              </a:defRPr>
            </a:lvl5pPr>
            <a:lvl6pPr marL="2560422" indent="-231160" eaLnBrk="0" fontAlgn="base" hangingPunct="0">
              <a:spcBef>
                <a:spcPct val="30000"/>
              </a:spcBef>
              <a:spcAft>
                <a:spcPct val="0"/>
              </a:spcAft>
              <a:defRPr sz="1200">
                <a:solidFill>
                  <a:schemeClr val="tx1"/>
                </a:solidFill>
                <a:latin typeface="Arial" charset="0"/>
              </a:defRPr>
            </a:lvl6pPr>
            <a:lvl7pPr marL="3022743" indent="-231160" eaLnBrk="0" fontAlgn="base" hangingPunct="0">
              <a:spcBef>
                <a:spcPct val="30000"/>
              </a:spcBef>
              <a:spcAft>
                <a:spcPct val="0"/>
              </a:spcAft>
              <a:defRPr sz="1200">
                <a:solidFill>
                  <a:schemeClr val="tx1"/>
                </a:solidFill>
                <a:latin typeface="Arial" charset="0"/>
              </a:defRPr>
            </a:lvl7pPr>
            <a:lvl8pPr marL="3485063" indent="-231160" eaLnBrk="0" fontAlgn="base" hangingPunct="0">
              <a:spcBef>
                <a:spcPct val="30000"/>
              </a:spcBef>
              <a:spcAft>
                <a:spcPct val="0"/>
              </a:spcAft>
              <a:defRPr sz="1200">
                <a:solidFill>
                  <a:schemeClr val="tx1"/>
                </a:solidFill>
                <a:latin typeface="Arial" charset="0"/>
              </a:defRPr>
            </a:lvl8pPr>
            <a:lvl9pPr marL="3947384" indent="-231160" eaLnBrk="0" fontAlgn="base" hangingPunct="0">
              <a:spcBef>
                <a:spcPct val="30000"/>
              </a:spcBef>
              <a:spcAft>
                <a:spcPct val="0"/>
              </a:spcAft>
              <a:defRPr sz="1200">
                <a:solidFill>
                  <a:schemeClr val="tx1"/>
                </a:solidFill>
                <a:latin typeface="Arial" charset="0"/>
              </a:defRPr>
            </a:lvl9pPr>
          </a:lstStyle>
          <a:p>
            <a:pPr>
              <a:spcBef>
                <a:spcPct val="0"/>
              </a:spcBef>
            </a:pPr>
            <a:fld id="{BBFB7FA9-4104-41AA-B424-97A18BD316E9}" type="slidenum">
              <a:rPr lang="en-US" altLang="en-US" smtClean="0"/>
              <a:pPr>
                <a:spcBef>
                  <a:spcPct val="0"/>
                </a:spcBef>
              </a:pPr>
              <a:t>2</a:t>
            </a:fld>
            <a:endParaRPr lang="en-US" altLang="en-US"/>
          </a:p>
        </p:txBody>
      </p:sp>
    </p:spTree>
    <p:extLst>
      <p:ext uri="{BB962C8B-B14F-4D97-AF65-F5344CB8AC3E}">
        <p14:creationId xmlns:p14="http://schemas.microsoft.com/office/powerpoint/2010/main" val="54352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20</a:t>
            </a:fld>
            <a:endParaRPr lang="en-US"/>
          </a:p>
        </p:txBody>
      </p:sp>
    </p:spTree>
    <p:extLst>
      <p:ext uri="{BB962C8B-B14F-4D97-AF65-F5344CB8AC3E}">
        <p14:creationId xmlns:p14="http://schemas.microsoft.com/office/powerpoint/2010/main" val="223992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22</a:t>
            </a:fld>
            <a:endParaRPr lang="en-US"/>
          </a:p>
        </p:txBody>
      </p:sp>
    </p:spTree>
    <p:extLst>
      <p:ext uri="{BB962C8B-B14F-4D97-AF65-F5344CB8AC3E}">
        <p14:creationId xmlns:p14="http://schemas.microsoft.com/office/powerpoint/2010/main" val="376584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23</a:t>
            </a:fld>
            <a:endParaRPr lang="en-US"/>
          </a:p>
        </p:txBody>
      </p:sp>
    </p:spTree>
    <p:extLst>
      <p:ext uri="{BB962C8B-B14F-4D97-AF65-F5344CB8AC3E}">
        <p14:creationId xmlns:p14="http://schemas.microsoft.com/office/powerpoint/2010/main" val="3710439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25</a:t>
            </a:fld>
            <a:endParaRPr lang="en-US"/>
          </a:p>
        </p:txBody>
      </p:sp>
    </p:spTree>
    <p:extLst>
      <p:ext uri="{BB962C8B-B14F-4D97-AF65-F5344CB8AC3E}">
        <p14:creationId xmlns:p14="http://schemas.microsoft.com/office/powerpoint/2010/main" val="406306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F03C6-2740-5ABB-A535-DB532CBBC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B83AF-E9E9-856A-745E-251192885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B3133-C941-5074-FA7C-0B2227800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DA228E-0169-40F4-554B-D8E99DB95F00}"/>
              </a:ext>
            </a:extLst>
          </p:cNvPr>
          <p:cNvSpPr>
            <a:spLocks noGrp="1"/>
          </p:cNvSpPr>
          <p:nvPr>
            <p:ph type="sldNum" sz="quarter" idx="5"/>
          </p:nvPr>
        </p:nvSpPr>
        <p:spPr/>
        <p:txBody>
          <a:bodyPr/>
          <a:lstStyle/>
          <a:p>
            <a:fld id="{C738E571-E173-E741-8F29-757E3429C437}" type="slidenum">
              <a:rPr lang="en-US" smtClean="0"/>
              <a:t>32</a:t>
            </a:fld>
            <a:endParaRPr lang="en-US"/>
          </a:p>
        </p:txBody>
      </p:sp>
    </p:spTree>
    <p:extLst>
      <p:ext uri="{BB962C8B-B14F-4D97-AF65-F5344CB8AC3E}">
        <p14:creationId xmlns:p14="http://schemas.microsoft.com/office/powerpoint/2010/main" val="105558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xfrm>
            <a:off x="236428" y="4460168"/>
            <a:ext cx="6708429" cy="4620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6087" indent="-288950">
              <a:spcBef>
                <a:spcPct val="30000"/>
              </a:spcBef>
              <a:defRPr sz="1200">
                <a:solidFill>
                  <a:schemeClr val="tx1"/>
                </a:solidFill>
                <a:latin typeface="Arial" charset="0"/>
              </a:defRPr>
            </a:lvl2pPr>
            <a:lvl3pPr marL="1163829" indent="-231160">
              <a:spcBef>
                <a:spcPct val="30000"/>
              </a:spcBef>
              <a:defRPr sz="1200">
                <a:solidFill>
                  <a:schemeClr val="tx1"/>
                </a:solidFill>
                <a:latin typeface="Arial" charset="0"/>
              </a:defRPr>
            </a:lvl3pPr>
            <a:lvl4pPr marL="1630964" indent="-231160">
              <a:spcBef>
                <a:spcPct val="30000"/>
              </a:spcBef>
              <a:defRPr sz="1200">
                <a:solidFill>
                  <a:schemeClr val="tx1"/>
                </a:solidFill>
                <a:latin typeface="Arial" charset="0"/>
              </a:defRPr>
            </a:lvl4pPr>
            <a:lvl5pPr marL="2098101" indent="-231160">
              <a:spcBef>
                <a:spcPct val="30000"/>
              </a:spcBef>
              <a:defRPr sz="1200">
                <a:solidFill>
                  <a:schemeClr val="tx1"/>
                </a:solidFill>
                <a:latin typeface="Arial" charset="0"/>
              </a:defRPr>
            </a:lvl5pPr>
            <a:lvl6pPr marL="2560422" indent="-231160" eaLnBrk="0" fontAlgn="base" hangingPunct="0">
              <a:spcBef>
                <a:spcPct val="30000"/>
              </a:spcBef>
              <a:spcAft>
                <a:spcPct val="0"/>
              </a:spcAft>
              <a:defRPr sz="1200">
                <a:solidFill>
                  <a:schemeClr val="tx1"/>
                </a:solidFill>
                <a:latin typeface="Arial" charset="0"/>
              </a:defRPr>
            </a:lvl6pPr>
            <a:lvl7pPr marL="3022743" indent="-231160" eaLnBrk="0" fontAlgn="base" hangingPunct="0">
              <a:spcBef>
                <a:spcPct val="30000"/>
              </a:spcBef>
              <a:spcAft>
                <a:spcPct val="0"/>
              </a:spcAft>
              <a:defRPr sz="1200">
                <a:solidFill>
                  <a:schemeClr val="tx1"/>
                </a:solidFill>
                <a:latin typeface="Arial" charset="0"/>
              </a:defRPr>
            </a:lvl7pPr>
            <a:lvl8pPr marL="3485063" indent="-231160" eaLnBrk="0" fontAlgn="base" hangingPunct="0">
              <a:spcBef>
                <a:spcPct val="30000"/>
              </a:spcBef>
              <a:spcAft>
                <a:spcPct val="0"/>
              </a:spcAft>
              <a:defRPr sz="1200">
                <a:solidFill>
                  <a:schemeClr val="tx1"/>
                </a:solidFill>
                <a:latin typeface="Arial" charset="0"/>
              </a:defRPr>
            </a:lvl8pPr>
            <a:lvl9pPr marL="3947384" indent="-231160" eaLnBrk="0" fontAlgn="base" hangingPunct="0">
              <a:spcBef>
                <a:spcPct val="30000"/>
              </a:spcBef>
              <a:spcAft>
                <a:spcPct val="0"/>
              </a:spcAft>
              <a:defRPr sz="1200">
                <a:solidFill>
                  <a:schemeClr val="tx1"/>
                </a:solidFill>
                <a:latin typeface="Arial" charset="0"/>
              </a:defRPr>
            </a:lvl9pPr>
          </a:lstStyle>
          <a:p>
            <a:pPr>
              <a:spcBef>
                <a:spcPct val="0"/>
              </a:spcBef>
            </a:pPr>
            <a:fld id="{BBFB7FA9-4104-41AA-B424-97A18BD316E9}"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F95B-48E9-BF67-97D9-59C08C191042}"/>
            </a:ext>
          </a:extLst>
        </p:cNvPr>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121029B8-AA2C-5F73-C88D-4E42C8E1BF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CBEE3201-D09A-69E7-9977-62D4B45CF915}"/>
              </a:ext>
            </a:extLst>
          </p:cNvPr>
          <p:cNvSpPr>
            <a:spLocks noGrp="1"/>
          </p:cNvSpPr>
          <p:nvPr>
            <p:ph type="body" idx="1"/>
          </p:nvPr>
        </p:nvSpPr>
        <p:spPr>
          <a:xfrm>
            <a:off x="236428" y="4460168"/>
            <a:ext cx="6708429" cy="4620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2948" name="Slide Number Placeholder 3">
            <a:extLst>
              <a:ext uri="{FF2B5EF4-FFF2-40B4-BE49-F238E27FC236}">
                <a16:creationId xmlns:a16="http://schemas.microsoft.com/office/drawing/2014/main" id="{25929734-82E3-30D4-4F8B-D7710ED537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6087" indent="-288950">
              <a:spcBef>
                <a:spcPct val="30000"/>
              </a:spcBef>
              <a:defRPr sz="1200">
                <a:solidFill>
                  <a:schemeClr val="tx1"/>
                </a:solidFill>
                <a:latin typeface="Arial" charset="0"/>
              </a:defRPr>
            </a:lvl2pPr>
            <a:lvl3pPr marL="1163829" indent="-231160">
              <a:spcBef>
                <a:spcPct val="30000"/>
              </a:spcBef>
              <a:defRPr sz="1200">
                <a:solidFill>
                  <a:schemeClr val="tx1"/>
                </a:solidFill>
                <a:latin typeface="Arial" charset="0"/>
              </a:defRPr>
            </a:lvl3pPr>
            <a:lvl4pPr marL="1630964" indent="-231160">
              <a:spcBef>
                <a:spcPct val="30000"/>
              </a:spcBef>
              <a:defRPr sz="1200">
                <a:solidFill>
                  <a:schemeClr val="tx1"/>
                </a:solidFill>
                <a:latin typeface="Arial" charset="0"/>
              </a:defRPr>
            </a:lvl4pPr>
            <a:lvl5pPr marL="2098101" indent="-231160">
              <a:spcBef>
                <a:spcPct val="30000"/>
              </a:spcBef>
              <a:defRPr sz="1200">
                <a:solidFill>
                  <a:schemeClr val="tx1"/>
                </a:solidFill>
                <a:latin typeface="Arial" charset="0"/>
              </a:defRPr>
            </a:lvl5pPr>
            <a:lvl6pPr marL="2560422" indent="-231160" eaLnBrk="0" fontAlgn="base" hangingPunct="0">
              <a:spcBef>
                <a:spcPct val="30000"/>
              </a:spcBef>
              <a:spcAft>
                <a:spcPct val="0"/>
              </a:spcAft>
              <a:defRPr sz="1200">
                <a:solidFill>
                  <a:schemeClr val="tx1"/>
                </a:solidFill>
                <a:latin typeface="Arial" charset="0"/>
              </a:defRPr>
            </a:lvl6pPr>
            <a:lvl7pPr marL="3022743" indent="-231160" eaLnBrk="0" fontAlgn="base" hangingPunct="0">
              <a:spcBef>
                <a:spcPct val="30000"/>
              </a:spcBef>
              <a:spcAft>
                <a:spcPct val="0"/>
              </a:spcAft>
              <a:defRPr sz="1200">
                <a:solidFill>
                  <a:schemeClr val="tx1"/>
                </a:solidFill>
                <a:latin typeface="Arial" charset="0"/>
              </a:defRPr>
            </a:lvl7pPr>
            <a:lvl8pPr marL="3485063" indent="-231160" eaLnBrk="0" fontAlgn="base" hangingPunct="0">
              <a:spcBef>
                <a:spcPct val="30000"/>
              </a:spcBef>
              <a:spcAft>
                <a:spcPct val="0"/>
              </a:spcAft>
              <a:defRPr sz="1200">
                <a:solidFill>
                  <a:schemeClr val="tx1"/>
                </a:solidFill>
                <a:latin typeface="Arial" charset="0"/>
              </a:defRPr>
            </a:lvl8pPr>
            <a:lvl9pPr marL="3947384" indent="-231160" eaLnBrk="0" fontAlgn="base" hangingPunct="0">
              <a:spcBef>
                <a:spcPct val="30000"/>
              </a:spcBef>
              <a:spcAft>
                <a:spcPct val="0"/>
              </a:spcAft>
              <a:defRPr sz="1200">
                <a:solidFill>
                  <a:schemeClr val="tx1"/>
                </a:solidFill>
                <a:latin typeface="Arial" charset="0"/>
              </a:defRPr>
            </a:lvl9pPr>
          </a:lstStyle>
          <a:p>
            <a:pPr>
              <a:spcBef>
                <a:spcPct val="0"/>
              </a:spcBef>
            </a:pPr>
            <a:fld id="{BBFB7FA9-4104-41AA-B424-97A18BD316E9}" type="slidenum">
              <a:rPr lang="en-US" altLang="en-US" smtClean="0"/>
              <a:pPr>
                <a:spcBef>
                  <a:spcPct val="0"/>
                </a:spcBef>
              </a:pPr>
              <a:t>4</a:t>
            </a:fld>
            <a:endParaRPr lang="en-US" altLang="en-US"/>
          </a:p>
        </p:txBody>
      </p:sp>
    </p:spTree>
    <p:extLst>
      <p:ext uri="{BB962C8B-B14F-4D97-AF65-F5344CB8AC3E}">
        <p14:creationId xmlns:p14="http://schemas.microsoft.com/office/powerpoint/2010/main" val="391735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7ED01-099B-998A-D5C9-ADCFB972490B}"/>
            </a:ext>
          </a:extLst>
        </p:cNvPr>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30E039D2-B189-3517-C1A4-95147B73A8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74DE14D-297C-98B1-AA3B-813141D5FBEE}"/>
              </a:ext>
            </a:extLst>
          </p:cNvPr>
          <p:cNvSpPr>
            <a:spLocks noGrp="1"/>
          </p:cNvSpPr>
          <p:nvPr>
            <p:ph type="body" idx="1"/>
          </p:nvPr>
        </p:nvSpPr>
        <p:spPr>
          <a:xfrm>
            <a:off x="236428" y="4460168"/>
            <a:ext cx="6708429" cy="4620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2948" name="Slide Number Placeholder 3">
            <a:extLst>
              <a:ext uri="{FF2B5EF4-FFF2-40B4-BE49-F238E27FC236}">
                <a16:creationId xmlns:a16="http://schemas.microsoft.com/office/drawing/2014/main" id="{0F75E220-17AE-79B6-C931-0FA1A04D9D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6087" indent="-288950">
              <a:spcBef>
                <a:spcPct val="30000"/>
              </a:spcBef>
              <a:defRPr sz="1200">
                <a:solidFill>
                  <a:schemeClr val="tx1"/>
                </a:solidFill>
                <a:latin typeface="Arial" charset="0"/>
              </a:defRPr>
            </a:lvl2pPr>
            <a:lvl3pPr marL="1163829" indent="-231160">
              <a:spcBef>
                <a:spcPct val="30000"/>
              </a:spcBef>
              <a:defRPr sz="1200">
                <a:solidFill>
                  <a:schemeClr val="tx1"/>
                </a:solidFill>
                <a:latin typeface="Arial" charset="0"/>
              </a:defRPr>
            </a:lvl3pPr>
            <a:lvl4pPr marL="1630964" indent="-231160">
              <a:spcBef>
                <a:spcPct val="30000"/>
              </a:spcBef>
              <a:defRPr sz="1200">
                <a:solidFill>
                  <a:schemeClr val="tx1"/>
                </a:solidFill>
                <a:latin typeface="Arial" charset="0"/>
              </a:defRPr>
            </a:lvl4pPr>
            <a:lvl5pPr marL="2098101" indent="-231160">
              <a:spcBef>
                <a:spcPct val="30000"/>
              </a:spcBef>
              <a:defRPr sz="1200">
                <a:solidFill>
                  <a:schemeClr val="tx1"/>
                </a:solidFill>
                <a:latin typeface="Arial" charset="0"/>
              </a:defRPr>
            </a:lvl5pPr>
            <a:lvl6pPr marL="2560422" indent="-231160" eaLnBrk="0" fontAlgn="base" hangingPunct="0">
              <a:spcBef>
                <a:spcPct val="30000"/>
              </a:spcBef>
              <a:spcAft>
                <a:spcPct val="0"/>
              </a:spcAft>
              <a:defRPr sz="1200">
                <a:solidFill>
                  <a:schemeClr val="tx1"/>
                </a:solidFill>
                <a:latin typeface="Arial" charset="0"/>
              </a:defRPr>
            </a:lvl6pPr>
            <a:lvl7pPr marL="3022743" indent="-231160" eaLnBrk="0" fontAlgn="base" hangingPunct="0">
              <a:spcBef>
                <a:spcPct val="30000"/>
              </a:spcBef>
              <a:spcAft>
                <a:spcPct val="0"/>
              </a:spcAft>
              <a:defRPr sz="1200">
                <a:solidFill>
                  <a:schemeClr val="tx1"/>
                </a:solidFill>
                <a:latin typeface="Arial" charset="0"/>
              </a:defRPr>
            </a:lvl7pPr>
            <a:lvl8pPr marL="3485063" indent="-231160" eaLnBrk="0" fontAlgn="base" hangingPunct="0">
              <a:spcBef>
                <a:spcPct val="30000"/>
              </a:spcBef>
              <a:spcAft>
                <a:spcPct val="0"/>
              </a:spcAft>
              <a:defRPr sz="1200">
                <a:solidFill>
                  <a:schemeClr val="tx1"/>
                </a:solidFill>
                <a:latin typeface="Arial" charset="0"/>
              </a:defRPr>
            </a:lvl8pPr>
            <a:lvl9pPr marL="3947384" indent="-231160" eaLnBrk="0" fontAlgn="base" hangingPunct="0">
              <a:spcBef>
                <a:spcPct val="30000"/>
              </a:spcBef>
              <a:spcAft>
                <a:spcPct val="0"/>
              </a:spcAft>
              <a:defRPr sz="1200">
                <a:solidFill>
                  <a:schemeClr val="tx1"/>
                </a:solidFill>
                <a:latin typeface="Arial" charset="0"/>
              </a:defRPr>
            </a:lvl9pPr>
          </a:lstStyle>
          <a:p>
            <a:pPr>
              <a:spcBef>
                <a:spcPct val="0"/>
              </a:spcBef>
            </a:pPr>
            <a:fld id="{BBFB7FA9-4104-41AA-B424-97A18BD316E9}" type="slidenum">
              <a:rPr lang="en-US" altLang="en-US" smtClean="0"/>
              <a:pPr>
                <a:spcBef>
                  <a:spcPct val="0"/>
                </a:spcBef>
              </a:pPr>
              <a:t>5</a:t>
            </a:fld>
            <a:endParaRPr lang="en-US" altLang="en-US"/>
          </a:p>
        </p:txBody>
      </p:sp>
    </p:spTree>
    <p:extLst>
      <p:ext uri="{BB962C8B-B14F-4D97-AF65-F5344CB8AC3E}">
        <p14:creationId xmlns:p14="http://schemas.microsoft.com/office/powerpoint/2010/main" val="38313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7</a:t>
            </a:fld>
            <a:endParaRPr lang="en-US"/>
          </a:p>
        </p:txBody>
      </p:sp>
    </p:spTree>
    <p:extLst>
      <p:ext uri="{BB962C8B-B14F-4D97-AF65-F5344CB8AC3E}">
        <p14:creationId xmlns:p14="http://schemas.microsoft.com/office/powerpoint/2010/main" val="283710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8</a:t>
            </a:fld>
            <a:endParaRPr lang="en-US"/>
          </a:p>
        </p:txBody>
      </p:sp>
    </p:spTree>
    <p:extLst>
      <p:ext uri="{BB962C8B-B14F-4D97-AF65-F5344CB8AC3E}">
        <p14:creationId xmlns:p14="http://schemas.microsoft.com/office/powerpoint/2010/main" val="160518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12</a:t>
            </a:fld>
            <a:endParaRPr lang="en-US"/>
          </a:p>
        </p:txBody>
      </p:sp>
    </p:spTree>
    <p:extLst>
      <p:ext uri="{BB962C8B-B14F-4D97-AF65-F5344CB8AC3E}">
        <p14:creationId xmlns:p14="http://schemas.microsoft.com/office/powerpoint/2010/main" val="416155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38E571-E173-E741-8F29-757E3429C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72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38E571-E173-E741-8F29-757E3429C437}" type="slidenum">
              <a:rPr lang="en-US" smtClean="0"/>
              <a:t>19</a:t>
            </a:fld>
            <a:endParaRPr lang="en-US"/>
          </a:p>
        </p:txBody>
      </p:sp>
    </p:spTree>
    <p:extLst>
      <p:ext uri="{BB962C8B-B14F-4D97-AF65-F5344CB8AC3E}">
        <p14:creationId xmlns:p14="http://schemas.microsoft.com/office/powerpoint/2010/main" val="3615364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mailto:SHINE@mass.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638800"/>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logo&#10;&#10;Description automatically generated">
            <a:extLst>
              <a:ext uri="{FF2B5EF4-FFF2-40B4-BE49-F238E27FC236}">
                <a16:creationId xmlns:a16="http://schemas.microsoft.com/office/drawing/2014/main" id="{3CA1D73E-CEF3-7D53-74C9-4D5C524A8F6A}"/>
              </a:ext>
            </a:extLst>
          </p:cNvPr>
          <p:cNvPicPr>
            <a:picLocks noChangeAspect="1"/>
          </p:cNvPicPr>
          <p:nvPr userDrawn="1"/>
        </p:nvPicPr>
        <p:blipFill>
          <a:blip r:embed="rId2"/>
          <a:stretch>
            <a:fillRect/>
          </a:stretch>
        </p:blipFill>
        <p:spPr>
          <a:xfrm>
            <a:off x="1936750" y="1195564"/>
            <a:ext cx="8318500" cy="3234972"/>
          </a:xfrm>
          <a:prstGeom prst="rect">
            <a:avLst/>
          </a:prstGeom>
        </p:spPr>
      </p:pic>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dirty="0">
                <a:solidFill>
                  <a:srgbClr val="85BC41"/>
                </a:solidFill>
              </a:rPr>
              <a:t>Your Partners in Aging.</a:t>
            </a:r>
          </a:p>
        </p:txBody>
      </p:sp>
    </p:spTree>
    <p:extLst>
      <p:ext uri="{BB962C8B-B14F-4D97-AF65-F5344CB8AC3E}">
        <p14:creationId xmlns:p14="http://schemas.microsoft.com/office/powerpoint/2010/main" val="316915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descr="A close-up of a blue and white background&#10;&#10;Description automatically generated">
            <a:extLst>
              <a:ext uri="{FF2B5EF4-FFF2-40B4-BE49-F238E27FC236}">
                <a16:creationId xmlns:a16="http://schemas.microsoft.com/office/drawing/2014/main" id="{1CF7945B-6098-AB98-D563-18DEB9C800DC}"/>
              </a:ext>
            </a:extLst>
          </p:cNvPr>
          <p:cNvPicPr>
            <a:picLocks noChangeAspect="1"/>
          </p:cNvPicPr>
          <p:nvPr userDrawn="1"/>
        </p:nvPicPr>
        <p:blipFill rotWithShape="1">
          <a:blip r:embed="rId2">
            <a:alphaModFix amt="66000"/>
          </a:blip>
          <a:srcRect r="5271"/>
          <a:stretch/>
        </p:blipFill>
        <p:spPr>
          <a:xfrm>
            <a:off x="1465000" y="-17225"/>
            <a:ext cx="10727000" cy="6875225"/>
          </a:xfrm>
          <a:prstGeom prst="rect">
            <a:avLst/>
          </a:prstGeom>
        </p:spPr>
      </p:pic>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043" y="299811"/>
            <a:ext cx="11049457"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87176" y="998425"/>
            <a:ext cx="11049457" cy="4351338"/>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57200" indent="0">
              <a:buFontTx/>
              <a:buNone/>
              <a:defRPr sz="2000">
                <a:solidFill>
                  <a:schemeClr val="accent3"/>
                </a:solidFill>
                <a:latin typeface="Corbel" panose="020B0503020204020204" pitchFamily="34" charset="0"/>
              </a:defRPr>
            </a:lvl2pPr>
            <a:lvl3pPr marL="914400" indent="0">
              <a:buFontTx/>
              <a:buNone/>
              <a:defRPr sz="2000">
                <a:solidFill>
                  <a:schemeClr val="accent3"/>
                </a:solidFill>
                <a:latin typeface="Corbel" panose="020B0503020204020204" pitchFamily="34" charset="0"/>
              </a:defRPr>
            </a:lvl3pPr>
            <a:lvl4pPr marL="1371600" indent="0">
              <a:buFontTx/>
              <a:buNone/>
              <a:defRPr>
                <a:solidFill>
                  <a:srgbClr val="141D45"/>
                </a:solidFill>
                <a:latin typeface="Corbel" panose="020B0503020204020204" pitchFamily="34" charset="0"/>
              </a:defRPr>
            </a:lvl4pPr>
            <a:lvl5pPr marL="1828800" indent="0">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8FCA3318-C592-D052-97DB-44DFB591665F}"/>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8" name="Footer Placeholder 4">
            <a:extLst>
              <a:ext uri="{FF2B5EF4-FFF2-40B4-BE49-F238E27FC236}">
                <a16:creationId xmlns:a16="http://schemas.microsoft.com/office/drawing/2014/main" id="{71F0BABE-3E95-F431-A000-DF96822200E6}"/>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F55458FB-5CA5-3952-881D-85D1F2BBA7F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202215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Tree>
    <p:extLst>
      <p:ext uri="{BB962C8B-B14F-4D97-AF65-F5344CB8AC3E}">
        <p14:creationId xmlns:p14="http://schemas.microsoft.com/office/powerpoint/2010/main" val="180586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1"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Tx/>
              <a:buNone/>
              <a:tabLst/>
              <a:defRPr>
                <a:solidFill>
                  <a:srgbClr val="141D45"/>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6350000"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95863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6095999" y="990599"/>
            <a:ext cx="55245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sz="1600">
                <a:solidFill>
                  <a:schemeClr val="accent3"/>
                </a:solidFill>
                <a:latin typeface="Corbel" panose="020B0503020204020204" pitchFamily="34" charset="0"/>
              </a:defRPr>
            </a:lvl3pPr>
            <a:lvl4pPr marL="114300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Picture Placeholder 3">
            <a:extLst>
              <a:ext uri="{FF2B5EF4-FFF2-40B4-BE49-F238E27FC236}">
                <a16:creationId xmlns:a16="http://schemas.microsoft.com/office/drawing/2014/main" id="{9F9738A8-226F-DA0D-2F98-E0E1C19D0127}"/>
              </a:ext>
            </a:extLst>
          </p:cNvPr>
          <p:cNvSpPr>
            <a:spLocks noGrp="1"/>
          </p:cNvSpPr>
          <p:nvPr>
            <p:ph type="pic" sz="quarter" idx="14"/>
          </p:nvPr>
        </p:nvSpPr>
        <p:spPr>
          <a:xfrm>
            <a:off x="571501" y="990600"/>
            <a:ext cx="5286633" cy="5186361"/>
          </a:xfrm>
          <a:prstGeom prst="rect">
            <a:avLst/>
          </a:prstGeom>
        </p:spPr>
        <p:txBody>
          <a:bodyPr/>
          <a:lstStyle>
            <a:lvl1pPr marL="0" indent="0">
              <a:buNone/>
              <a:defRPr sz="2400">
                <a:solidFill>
                  <a:schemeClr val="accent3">
                    <a:lumMod val="75000"/>
                  </a:schemeClr>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89395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83947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2950" indent="-22542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rot="10800000">
            <a:off x="9220200" y="241478"/>
            <a:ext cx="2971800" cy="6010388"/>
          </a:xfrm>
          <a:prstGeom prst="rect">
            <a:avLst/>
          </a:prstGeom>
        </p:spPr>
      </p:pic>
    </p:spTree>
    <p:extLst>
      <p:ext uri="{BB962C8B-B14F-4D97-AF65-F5344CB8AC3E}">
        <p14:creationId xmlns:p14="http://schemas.microsoft.com/office/powerpoint/2010/main" val="2149986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3555999" y="299811"/>
            <a:ext cx="11600556"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3555999" y="990599"/>
            <a:ext cx="80806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746125" indent="-228600">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srcRect l="4366" t="105" r="1690" b="-105"/>
          <a:stretch/>
        </p:blipFill>
        <p:spPr>
          <a:xfrm>
            <a:off x="-4283" y="194146"/>
            <a:ext cx="3001483" cy="6070421"/>
          </a:xfrm>
          <a:prstGeom prst="rect">
            <a:avLst/>
          </a:prstGeom>
        </p:spPr>
      </p:pic>
    </p:spTree>
    <p:extLst>
      <p:ext uri="{BB962C8B-B14F-4D97-AF65-F5344CB8AC3E}">
        <p14:creationId xmlns:p14="http://schemas.microsoft.com/office/powerpoint/2010/main" val="3691929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pic>
        <p:nvPicPr>
          <p:cNvPr id="5" name="Picture 4" descr="A group of colorful shapes&#10;&#10;Description automatically generated">
            <a:extLst>
              <a:ext uri="{FF2B5EF4-FFF2-40B4-BE49-F238E27FC236}">
                <a16:creationId xmlns:a16="http://schemas.microsoft.com/office/drawing/2014/main" id="{A4641E66-81CB-7447-BCC5-1FE747C939D7}"/>
              </a:ext>
            </a:extLst>
          </p:cNvPr>
          <p:cNvPicPr>
            <a:picLocks noChangeAspect="1"/>
          </p:cNvPicPr>
          <p:nvPr userDrawn="1"/>
        </p:nvPicPr>
        <p:blipFill rotWithShape="1">
          <a:blip r:embed="rId2">
            <a:alphaModFix amt="29000"/>
          </a:blip>
          <a:srcRect l="1555" t="105" r="1690" b="-105"/>
          <a:stretch/>
        </p:blipFill>
        <p:spPr>
          <a:xfrm rot="16200000">
            <a:off x="7591852" y="1869648"/>
            <a:ext cx="3104297" cy="6096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49000"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Arial" panose="020B0604020202020204" pitchFamily="34" charset="0"/>
              <a:buChar char="•"/>
              <a:tabLst/>
              <a:defRPr>
                <a:solidFill>
                  <a:schemeClr val="accent3"/>
                </a:solidFill>
                <a:latin typeface="Corbel" panose="020B0503020204020204" pitchFamily="34" charset="0"/>
              </a:defRPr>
            </a:lvl3pPr>
            <a:lvl4pPr marL="1371600" indent="0">
              <a:buClr>
                <a:srgbClr val="141D45"/>
              </a:buClr>
              <a:buFontTx/>
              <a:buNone/>
              <a:defRPr>
                <a:solidFill>
                  <a:srgbClr val="141D45"/>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557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A white and green background&#10;&#10;Description automatically generated with medium confidence">
            <a:extLst>
              <a:ext uri="{FF2B5EF4-FFF2-40B4-BE49-F238E27FC236}">
                <a16:creationId xmlns:a16="http://schemas.microsoft.com/office/drawing/2014/main" id="{52D057C7-FB4F-EEB8-C9ED-7A1C4ECE1592}"/>
              </a:ext>
            </a:extLst>
          </p:cNvPr>
          <p:cNvPicPr>
            <a:picLocks noChangeAspect="1"/>
          </p:cNvPicPr>
          <p:nvPr userDrawn="1"/>
        </p:nvPicPr>
        <p:blipFill rotWithShape="1">
          <a:blip r:embed="rId2"/>
          <a:srcRect r="8081"/>
          <a:stretch/>
        </p:blipFill>
        <p:spPr>
          <a:xfrm>
            <a:off x="4925961" y="-2191"/>
            <a:ext cx="7266039" cy="6858000"/>
          </a:xfrm>
          <a:prstGeom prst="rect">
            <a:avLst/>
          </a:prstGeom>
        </p:spPr>
      </p:pic>
      <p:sp>
        <p:nvSpPr>
          <p:cNvPr id="2" name="Title 1"/>
          <p:cNvSpPr>
            <a:spLocks noGrp="1"/>
          </p:cNvSpPr>
          <p:nvPr>
            <p:ph type="title"/>
          </p:nvPr>
        </p:nvSpPr>
        <p:spPr>
          <a:xfrm>
            <a:off x="571499" y="299811"/>
            <a:ext cx="11049001" cy="398804"/>
          </a:xfrm>
        </p:spPr>
        <p:txBody>
          <a:bodyPr lIns="0" tIns="0" rIns="0" bIns="0">
            <a:noAutofit/>
          </a:bodyPr>
          <a:lstStyle>
            <a:lvl1pPr>
              <a:lnSpc>
                <a:spcPct val="100000"/>
              </a:lnSpc>
              <a:defRPr sz="2800" b="1">
                <a:solidFill>
                  <a:srgbClr val="8E9838"/>
                </a:solidFill>
              </a:defRPr>
            </a:lvl1pPr>
          </a:lstStyle>
          <a:p>
            <a:r>
              <a:rPr lang="en-US"/>
              <a:t>Click to edit Master title style</a:t>
            </a:r>
          </a:p>
        </p:txBody>
      </p:sp>
      <p:sp>
        <p:nvSpPr>
          <p:cNvPr id="3" name="Content Placeholder 2"/>
          <p:cNvSpPr>
            <a:spLocks noGrp="1"/>
          </p:cNvSpPr>
          <p:nvPr>
            <p:ph sz="half" idx="1"/>
          </p:nvPr>
        </p:nvSpPr>
        <p:spPr>
          <a:xfrm>
            <a:off x="587632" y="1165225"/>
            <a:ext cx="5270501" cy="4867274"/>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84847481-6370-2019-045E-396840255A8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6" name="Footer Placeholder 4">
            <a:extLst>
              <a:ext uri="{FF2B5EF4-FFF2-40B4-BE49-F238E27FC236}">
                <a16:creationId xmlns:a16="http://schemas.microsoft.com/office/drawing/2014/main" id="{EBA349E1-93B7-E5D2-8069-636725CDC8D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7" name="Slide Number Placeholder 5">
            <a:extLst>
              <a:ext uri="{FF2B5EF4-FFF2-40B4-BE49-F238E27FC236}">
                <a16:creationId xmlns:a16="http://schemas.microsoft.com/office/drawing/2014/main" id="{E481B221-77E5-AA0C-B99E-068E4A8EFE1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Content Placeholder 2">
            <a:extLst>
              <a:ext uri="{FF2B5EF4-FFF2-40B4-BE49-F238E27FC236}">
                <a16:creationId xmlns:a16="http://schemas.microsoft.com/office/drawing/2014/main" id="{F40893C9-1D53-ABB3-116B-DF30DA9DEEAE}"/>
              </a:ext>
            </a:extLst>
          </p:cNvPr>
          <p:cNvSpPr>
            <a:spLocks noGrp="1"/>
          </p:cNvSpPr>
          <p:nvPr>
            <p:ph sz="half" idx="10"/>
          </p:nvPr>
        </p:nvSpPr>
        <p:spPr>
          <a:xfrm>
            <a:off x="6366132" y="1165224"/>
            <a:ext cx="5270501" cy="4867275"/>
          </a:xfrm>
        </p:spPr>
        <p:txBody>
          <a:bodyPr>
            <a:noAutofit/>
          </a:bodyPr>
          <a:lstStyle>
            <a:lvl1pPr>
              <a:defRPr sz="2400" b="0" i="0">
                <a:solidFill>
                  <a:schemeClr val="accent3"/>
                </a:solidFill>
                <a:latin typeface="Corbel" panose="020B0503020204020204" pitchFamily="34" charset="0"/>
              </a:defRPr>
            </a:lvl1pPr>
            <a:lvl2pPr>
              <a:defRPr sz="2000" b="0" i="0">
                <a:solidFill>
                  <a:schemeClr val="accent3"/>
                </a:solidFill>
                <a:latin typeface="Corbel" panose="020B0503020204020204" pitchFamily="34" charset="0"/>
              </a:defRPr>
            </a:lvl2pPr>
            <a:lvl3pPr>
              <a:defRPr b="0" i="0">
                <a:solidFill>
                  <a:schemeClr val="accent3"/>
                </a:solidFill>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2" name="Picture 1" descr="A diagram of a pyramid&#10;&#10;Description automatically generated">
            <a:extLst>
              <a:ext uri="{FF2B5EF4-FFF2-40B4-BE49-F238E27FC236}">
                <a16:creationId xmlns:a16="http://schemas.microsoft.com/office/drawing/2014/main" id="{B4331C9F-3581-1999-06FC-65B05C688446}"/>
              </a:ext>
            </a:extLst>
          </p:cNvPr>
          <p:cNvPicPr>
            <a:picLocks noChangeAspect="1"/>
          </p:cNvPicPr>
          <p:nvPr userDrawn="1"/>
        </p:nvPicPr>
        <p:blipFill rotWithShape="1">
          <a:blip r:embed="rId2"/>
          <a:srcRect l="9380" t="3677" r="8426" b="5845"/>
          <a:stretch/>
        </p:blipFill>
        <p:spPr>
          <a:xfrm>
            <a:off x="344384" y="1045219"/>
            <a:ext cx="6085975" cy="5309042"/>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8" name="Text Placeholder 8">
            <a:extLst>
              <a:ext uri="{FF2B5EF4-FFF2-40B4-BE49-F238E27FC236}">
                <a16:creationId xmlns:a16="http://schemas.microsoft.com/office/drawing/2014/main" id="{CE1C7DE5-EF32-6182-70EE-71663BD96BC9}"/>
              </a:ext>
            </a:extLst>
          </p:cNvPr>
          <p:cNvSpPr>
            <a:spLocks noGrp="1"/>
          </p:cNvSpPr>
          <p:nvPr>
            <p:ph type="body" sz="quarter" idx="37"/>
          </p:nvPr>
        </p:nvSpPr>
        <p:spPr>
          <a:xfrm>
            <a:off x="6106026" y="1356833"/>
            <a:ext cx="5535631" cy="4626864"/>
          </a:xfrm>
          <a:prstGeom prst="rect">
            <a:avLst/>
          </a:prstGeom>
        </p:spPr>
        <p:txBody>
          <a:bodyPr lIns="0" tIns="0" rIns="0" bIns="0">
            <a:noAutofit/>
          </a:bodyPr>
          <a:lstStyle>
            <a:lvl1pPr marL="0" indent="0">
              <a:buClr>
                <a:schemeClr val="accent2"/>
              </a:buClr>
              <a:buFont typeface="Arial" panose="020B0604020202020204" pitchFamily="34" charset="0"/>
              <a:buNone/>
              <a:tabLst/>
              <a:defRPr sz="2400" b="0">
                <a:solidFill>
                  <a:schemeClr val="accent3"/>
                </a:solidFill>
                <a:latin typeface="+mn-lt"/>
                <a:cs typeface="Arial" panose="020B0604020202020204" pitchFamily="34" charset="0"/>
              </a:defRPr>
            </a:lvl1pPr>
            <a:lvl2pPr marL="352425" indent="-169863">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2pPr>
            <a:lvl3pPr marL="520700" indent="-168275">
              <a:buClr>
                <a:schemeClr val="accent2"/>
              </a:buClr>
              <a:buFont typeface="Arial" panose="020B0604020202020204" pitchFamily="34" charset="0"/>
              <a:buChar char="•"/>
              <a:tabLst/>
              <a:defRPr sz="2000">
                <a:solidFill>
                  <a:schemeClr val="accent3"/>
                </a:solidFill>
                <a:latin typeface="+mn-lt"/>
                <a:cs typeface="Arial" panose="020B0604020202020204" pitchFamily="34" charset="0"/>
              </a:defRPr>
            </a:lvl3pPr>
            <a:lvl4pPr marL="690563"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4pPr>
            <a:lvl5pPr marL="860425" indent="-169863">
              <a:buClr>
                <a:schemeClr val="accent2"/>
              </a:buClr>
              <a:buFont typeface="Arial" panose="020B0604020202020204" pitchFamily="34" charset="0"/>
              <a:buChar char="•"/>
              <a:tabLst/>
              <a:defRPr sz="1400">
                <a:solidFill>
                  <a:schemeClr val="accent3">
                    <a:lumMod val="7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44A1BA58-76EC-4896-4191-EE09F1265429}"/>
              </a:ext>
            </a:extLst>
          </p:cNvPr>
          <p:cNvSpPr>
            <a:spLocks noGrp="1"/>
          </p:cNvSpPr>
          <p:nvPr>
            <p:ph type="body" sz="quarter" idx="10" hasCustomPrompt="1"/>
          </p:nvPr>
        </p:nvSpPr>
        <p:spPr>
          <a:xfrm>
            <a:off x="571499" y="321053"/>
            <a:ext cx="11239501" cy="317626"/>
          </a:xfrm>
          <a:prstGeom prst="rect">
            <a:avLst/>
          </a:prstGeom>
        </p:spPr>
        <p:txBody>
          <a:bodyPr lIns="0" tIns="0" rIns="0" bIns="0">
            <a:noAutofit/>
          </a:bodyPr>
          <a:lstStyle>
            <a:lvl1pPr marL="0" indent="0">
              <a:buNone/>
              <a:defRPr sz="2800" b="1">
                <a:solidFill>
                  <a:srgbClr val="8E9838"/>
                </a:solidFill>
                <a:latin typeface="+mj-lt"/>
                <a:cs typeface="Arial" panose="020B0604020202020204" pitchFamily="34" charset="0"/>
              </a:defRPr>
            </a:lvl1pPr>
          </a:lstStyle>
          <a:p>
            <a:pPr lvl="0"/>
            <a:r>
              <a:rPr lang="en-US"/>
              <a:t>Slide Title</a:t>
            </a:r>
          </a:p>
        </p:txBody>
      </p:sp>
    </p:spTree>
    <p:extLst>
      <p:ext uri="{BB962C8B-B14F-4D97-AF65-F5344CB8AC3E}">
        <p14:creationId xmlns:p14="http://schemas.microsoft.com/office/powerpoint/2010/main" val="346501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A group of colorful shapes&#10;&#10;Description automatically generated">
            <a:extLst>
              <a:ext uri="{FF2B5EF4-FFF2-40B4-BE49-F238E27FC236}">
                <a16:creationId xmlns:a16="http://schemas.microsoft.com/office/drawing/2014/main" id="{87CCB9B6-6388-4E87-56CA-F836410CC0EB}"/>
              </a:ext>
            </a:extLst>
          </p:cNvPr>
          <p:cNvPicPr>
            <a:picLocks noChangeAspect="1"/>
          </p:cNvPicPr>
          <p:nvPr userDrawn="1"/>
        </p:nvPicPr>
        <p:blipFill rotWithShape="1">
          <a:blip r:embed="rId2">
            <a:alphaModFix/>
          </a:blip>
          <a:srcRect l="4959" b="4509"/>
          <a:stretch/>
        </p:blipFill>
        <p:spPr>
          <a:xfrm rot="16200000">
            <a:off x="8901439" y="3631022"/>
            <a:ext cx="1869425" cy="3568697"/>
          </a:xfrm>
          <a:prstGeom prst="rect">
            <a:avLst/>
          </a:prstGeom>
        </p:spPr>
      </p:pic>
      <p:sp>
        <p:nvSpPr>
          <p:cNvPr id="8" name="Rectangle 7">
            <a:extLst>
              <a:ext uri="{FF2B5EF4-FFF2-40B4-BE49-F238E27FC236}">
                <a16:creationId xmlns:a16="http://schemas.microsoft.com/office/drawing/2014/main" id="{7DED0FDC-C39A-91B8-9717-2A844B8E6FF5}"/>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9" name="Footer Placeholder 4">
            <a:extLst>
              <a:ext uri="{FF2B5EF4-FFF2-40B4-BE49-F238E27FC236}">
                <a16:creationId xmlns:a16="http://schemas.microsoft.com/office/drawing/2014/main" id="{644201EA-469D-7CB9-217E-A6879F5DAE3A}"/>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CBE0DB18-ECE5-CE47-80A8-C088176BF4DF}"/>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a:solidFill>
                <a:schemeClr val="bg1"/>
              </a:solidFill>
            </a:endParaRPr>
          </a:p>
        </p:txBody>
      </p:sp>
      <p:sp>
        <p:nvSpPr>
          <p:cNvPr id="17" name="Title 1">
            <a:extLst>
              <a:ext uri="{FF2B5EF4-FFF2-40B4-BE49-F238E27FC236}">
                <a16:creationId xmlns:a16="http://schemas.microsoft.com/office/drawing/2014/main" id="{14E01E41-0514-3550-A7ED-5C7655E22C1C}"/>
              </a:ext>
            </a:extLst>
          </p:cNvPr>
          <p:cNvSpPr>
            <a:spLocks noGrp="1"/>
          </p:cNvSpPr>
          <p:nvPr>
            <p:ph type="title" hasCustomPrompt="1"/>
          </p:nvPr>
        </p:nvSpPr>
        <p:spPr>
          <a:xfrm>
            <a:off x="587633" y="25776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dirty="0"/>
              <a:t>Click to edit Divider Page</a:t>
            </a:r>
          </a:p>
        </p:txBody>
      </p:sp>
    </p:spTree>
    <p:extLst>
      <p:ext uri="{BB962C8B-B14F-4D97-AF65-F5344CB8AC3E}">
        <p14:creationId xmlns:p14="http://schemas.microsoft.com/office/powerpoint/2010/main" val="152186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5524500" y="3642141"/>
            <a:ext cx="5156199" cy="692497"/>
          </a:xfrm>
          <a:prstGeom prst="rect">
            <a:avLst/>
          </a:prstGeom>
          <a:noFill/>
        </p:spPr>
        <p:txBody>
          <a:bodyPr wrap="square" rtlCol="0">
            <a:spAutoFit/>
          </a:bodyPr>
          <a:lstStyle/>
          <a:p>
            <a:r>
              <a:rPr lang="en-US" sz="3900" dirty="0">
                <a:solidFill>
                  <a:srgbClr val="8E9838"/>
                </a:solidFill>
              </a:rPr>
              <a:t>Your Partners in Aging.</a:t>
            </a:r>
          </a:p>
        </p:txBody>
      </p:sp>
      <p:pic>
        <p:nvPicPr>
          <p:cNvPr id="4" name="Picture 3" descr="A black background with blue and yellow text&#10;&#10;Description automatically generated">
            <a:extLst>
              <a:ext uri="{FF2B5EF4-FFF2-40B4-BE49-F238E27FC236}">
                <a16:creationId xmlns:a16="http://schemas.microsoft.com/office/drawing/2014/main" id="{271EDE4B-C565-C57D-75AE-53599D501EB4}"/>
              </a:ext>
            </a:extLst>
          </p:cNvPr>
          <p:cNvPicPr>
            <a:picLocks noChangeAspect="1"/>
          </p:cNvPicPr>
          <p:nvPr userDrawn="1"/>
        </p:nvPicPr>
        <p:blipFill>
          <a:blip r:embed="rId2"/>
          <a:stretch>
            <a:fillRect/>
          </a:stretch>
        </p:blipFill>
        <p:spPr>
          <a:xfrm>
            <a:off x="2032653" y="1572777"/>
            <a:ext cx="8788603" cy="2480546"/>
          </a:xfrm>
          <a:prstGeom prst="rect">
            <a:avLst/>
          </a:prstGeom>
        </p:spPr>
      </p:pic>
    </p:spTree>
    <p:extLst>
      <p:ext uri="{BB962C8B-B14F-4D97-AF65-F5344CB8AC3E}">
        <p14:creationId xmlns:p14="http://schemas.microsoft.com/office/powerpoint/2010/main" val="763551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12EB62D-90CA-03AA-C06F-022E6488E01C}"/>
              </a:ext>
            </a:extLst>
          </p:cNvPr>
          <p:cNvSpPr txBox="1"/>
          <p:nvPr userDrawn="1"/>
        </p:nvSpPr>
        <p:spPr>
          <a:xfrm>
            <a:off x="4403559" y="2115650"/>
            <a:ext cx="7216942" cy="1015663"/>
          </a:xfrm>
          <a:prstGeom prst="rect">
            <a:avLst/>
          </a:prstGeom>
          <a:noFill/>
        </p:spPr>
        <p:txBody>
          <a:bodyPr wrap="square">
            <a:noAutofit/>
          </a:bodyPr>
          <a:lstStyle/>
          <a:p>
            <a:pPr algn="l"/>
            <a:r>
              <a:rPr lang="en-US" sz="6000" b="1" i="0" dirty="0">
                <a:solidFill>
                  <a:srgbClr val="8E9838"/>
                </a:solidFill>
                <a:latin typeface="+mj-lt"/>
              </a:rPr>
              <a:t>THANK YOU!</a:t>
            </a:r>
          </a:p>
        </p:txBody>
      </p:sp>
      <p:pic>
        <p:nvPicPr>
          <p:cNvPr id="18" name="Picture 17" descr="A group of colorful shapes&#10;&#10;Description automatically generated">
            <a:extLst>
              <a:ext uri="{FF2B5EF4-FFF2-40B4-BE49-F238E27FC236}">
                <a16:creationId xmlns:a16="http://schemas.microsoft.com/office/drawing/2014/main" id="{32FB901D-DACE-040E-E0FF-B50EFD1F0747}"/>
              </a:ext>
            </a:extLst>
          </p:cNvPr>
          <p:cNvPicPr>
            <a:picLocks noChangeAspect="1"/>
          </p:cNvPicPr>
          <p:nvPr userDrawn="1"/>
        </p:nvPicPr>
        <p:blipFill rotWithShape="1">
          <a:blip r:embed="rId2"/>
          <a:srcRect l="4959" b="4509"/>
          <a:stretch/>
        </p:blipFill>
        <p:spPr>
          <a:xfrm>
            <a:off x="-2" y="-11676"/>
            <a:ext cx="3598607" cy="6869676"/>
          </a:xfrm>
          <a:prstGeom prst="rect">
            <a:avLst/>
          </a:prstGeom>
        </p:spPr>
      </p:pic>
      <p:sp>
        <p:nvSpPr>
          <p:cNvPr id="21" name="Content Placeholder 3">
            <a:extLst>
              <a:ext uri="{FF2B5EF4-FFF2-40B4-BE49-F238E27FC236}">
                <a16:creationId xmlns:a16="http://schemas.microsoft.com/office/drawing/2014/main" id="{E6EAEBF2-DC73-F9E8-A089-79497A25FB69}"/>
              </a:ext>
            </a:extLst>
          </p:cNvPr>
          <p:cNvSpPr>
            <a:spLocks noGrp="1"/>
          </p:cNvSpPr>
          <p:nvPr>
            <p:ph sz="half" idx="2"/>
          </p:nvPr>
        </p:nvSpPr>
        <p:spPr>
          <a:xfrm>
            <a:off x="4403558" y="3548888"/>
            <a:ext cx="7216942" cy="2775712"/>
          </a:xfrm>
        </p:spPr>
        <p:txBody>
          <a:bodyPr>
            <a:noAutofit/>
          </a:bodyPr>
          <a:lstStyle>
            <a:lvl1pPr marL="0" indent="0">
              <a:buFontTx/>
              <a:buNone/>
              <a:defRPr>
                <a:solidFill>
                  <a:schemeClr val="bg1"/>
                </a:solidFill>
                <a:latin typeface="Corbel" panose="020B0503020204020204" pitchFamily="34" charset="0"/>
              </a:defRPr>
            </a:lvl1pPr>
            <a:lvl2pPr>
              <a:defRPr>
                <a:solidFill>
                  <a:schemeClr val="accent3"/>
                </a:solidFill>
                <a:latin typeface="Corbel" panose="020B0503020204020204" pitchFamily="34" charset="0"/>
              </a:defRPr>
            </a:lvl2pPr>
            <a:lvl3pPr>
              <a:defRPr>
                <a:solidFill>
                  <a:schemeClr val="accent3"/>
                </a:solidFill>
                <a:latin typeface="Corbel" panose="020B0503020204020204" pitchFamily="34" charset="0"/>
              </a:defRPr>
            </a:lvl3pPr>
            <a:lvl4pPr>
              <a:defRPr>
                <a:solidFill>
                  <a:schemeClr val="accent3"/>
                </a:solidFill>
                <a:latin typeface="Corbel" panose="020B0503020204020204" pitchFamily="34" charset="0"/>
              </a:defRPr>
            </a:lvl4pPr>
            <a:lvl5pPr>
              <a:defRPr>
                <a:solidFill>
                  <a:schemeClr val="accent3"/>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356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5"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pPr>
              <a:defRPr/>
            </a:pPr>
            <a:endParaRPr lang="en-US"/>
          </a:p>
        </p:txBody>
      </p:sp>
      <p:sp>
        <p:nvSpPr>
          <p:cNvPr id="5" name="Footer Placeholder 4"/>
          <p:cNvSpPr>
            <a:spLocks noGrp="1"/>
          </p:cNvSpPr>
          <p:nvPr>
            <p:ph type="ftr" sz="quarter" idx="11"/>
          </p:nvPr>
        </p:nvSpPr>
        <p:spPr>
          <a:xfrm>
            <a:off x="4831644" y="6117337"/>
            <a:ext cx="4812584" cy="365125"/>
          </a:xfrm>
        </p:spPr>
        <p:txBody>
          <a:bodyPr/>
          <a:lstStyle/>
          <a:p>
            <a:pPr>
              <a:defRPr/>
            </a:pPr>
            <a:endParaRPr lang="en-US"/>
          </a:p>
        </p:txBody>
      </p:sp>
      <p:sp>
        <p:nvSpPr>
          <p:cNvPr id="6" name="Slide Number Placeholder 5"/>
          <p:cNvSpPr>
            <a:spLocks noGrp="1"/>
          </p:cNvSpPr>
          <p:nvPr>
            <p:ph type="sldNum" sz="quarter" idx="12"/>
          </p:nvPr>
        </p:nvSpPr>
        <p:spPr>
          <a:xfrm>
            <a:off x="11033760" y="6117337"/>
            <a:ext cx="548640" cy="365125"/>
          </a:xfrm>
        </p:spPr>
        <p:txBody>
          <a:bodyPr/>
          <a:lstStyle/>
          <a:p>
            <a:pPr>
              <a:defRPr/>
            </a:pPr>
            <a:fld id="{87371DF7-66F3-4E3C-8365-4E9D7E0863DE}" type="slidenum">
              <a:rPr lang="en-US" altLang="en-US" smtClean="0"/>
              <a:pPr>
                <a:defRPr/>
              </a:pPr>
              <a:t>‹#›</a:t>
            </a:fld>
            <a:endParaRPr lang="en-US" alt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927278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pPr>
              <a:defRPr/>
            </a:pPr>
            <a:endParaRPr lang="en-US"/>
          </a:p>
        </p:txBody>
      </p:sp>
      <p:sp>
        <p:nvSpPr>
          <p:cNvPr id="5" name="Footer Placeholder 4"/>
          <p:cNvSpPr>
            <a:spLocks noGrp="1"/>
          </p:cNvSpPr>
          <p:nvPr>
            <p:ph type="ftr" sz="quarter" idx="11"/>
          </p:nvPr>
        </p:nvSpPr>
        <p:spPr>
          <a:xfrm>
            <a:off x="2630197" y="6108174"/>
            <a:ext cx="7086023" cy="365125"/>
          </a:xfrm>
        </p:spPr>
        <p:txBody>
          <a:bodyPr/>
          <a:lstStyle/>
          <a:p>
            <a:pPr>
              <a:defRPr/>
            </a:pPr>
            <a:endParaRPr lang="en-US"/>
          </a:p>
        </p:txBody>
      </p:sp>
      <p:sp>
        <p:nvSpPr>
          <p:cNvPr id="6" name="Slide Number Placeholder 5"/>
          <p:cNvSpPr>
            <a:spLocks noGrp="1"/>
          </p:cNvSpPr>
          <p:nvPr>
            <p:ph type="sldNum" sz="quarter" idx="12"/>
          </p:nvPr>
        </p:nvSpPr>
        <p:spPr>
          <a:xfrm>
            <a:off x="11011957" y="6108174"/>
            <a:ext cx="570444" cy="365125"/>
          </a:xfrm>
        </p:spPr>
        <p:txBody>
          <a:bodyPr/>
          <a:lstStyle/>
          <a:p>
            <a:pPr>
              <a:defRPr/>
            </a:pPr>
            <a:fld id="{C03C302B-66A6-44E8-93BC-9A72E4936694}" type="slidenum">
              <a:rPr lang="en-US" altLang="en-US" smtClean="0"/>
              <a:pPr>
                <a:defRPr/>
              </a:pPr>
              <a:t>‹#›</a:t>
            </a:fld>
            <a:endParaRPr lang="en-US" altLang="en-US"/>
          </a:p>
        </p:txBody>
      </p:sp>
    </p:spTree>
    <p:extLst>
      <p:ext uri="{BB962C8B-B14F-4D97-AF65-F5344CB8AC3E}">
        <p14:creationId xmlns:p14="http://schemas.microsoft.com/office/powerpoint/2010/main" val="2885665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E52AE2-1CF8-4DEF-9A19-0EB0859CC5B0}" type="slidenum">
              <a:rPr lang="en-US" altLang="en-US" smtClean="0"/>
              <a:pPr>
                <a:defRPr/>
              </a:pPr>
              <a:t>‹#›</a:t>
            </a:fld>
            <a:endParaRPr lang="en-US" altLang="en-US"/>
          </a:p>
        </p:txBody>
      </p:sp>
    </p:spTree>
    <p:extLst>
      <p:ext uri="{BB962C8B-B14F-4D97-AF65-F5344CB8AC3E}">
        <p14:creationId xmlns:p14="http://schemas.microsoft.com/office/powerpoint/2010/main" val="2855756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lvl1pPr>
              <a:defRPr>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11480800" y="6518276"/>
            <a:ext cx="699477" cy="365125"/>
          </a:xfrm>
        </p:spPr>
        <p:txBody>
          <a:bodyPr/>
          <a:lstStyle/>
          <a:p>
            <a:fld id="{D57FD7FE-C4B4-483F-BB14-98724C381B96}" type="slidenum">
              <a:rPr lang="en-US" smtClean="0"/>
              <a:t>‹#›</a:t>
            </a:fld>
            <a:endParaRPr lang="en-US" dirty="0"/>
          </a:p>
        </p:txBody>
      </p:sp>
      <p:sp>
        <p:nvSpPr>
          <p:cNvPr id="7" name="Rectangle 6">
            <a:extLst>
              <a:ext uri="{FF2B5EF4-FFF2-40B4-BE49-F238E27FC236}">
                <a16:creationId xmlns:a16="http://schemas.microsoft.com/office/drawing/2014/main" id="{7B28F5B1-75E7-4084-9F72-81B1C78B879C}"/>
              </a:ext>
            </a:extLst>
          </p:cNvPr>
          <p:cNvSpPr/>
          <p:nvPr userDrawn="1"/>
        </p:nvSpPr>
        <p:spPr>
          <a:xfrm>
            <a:off x="1219200" y="6375400"/>
            <a:ext cx="9753600" cy="482600"/>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7B39073B-2D0F-4018-8992-7A610F4E64A2}"/>
              </a:ext>
            </a:extLst>
          </p:cNvPr>
          <p:cNvSpPr txBox="1"/>
          <p:nvPr userDrawn="1"/>
        </p:nvSpPr>
        <p:spPr>
          <a:xfrm>
            <a:off x="1311624" y="6357660"/>
            <a:ext cx="2438400" cy="420564"/>
          </a:xfrm>
          <a:prstGeom prst="rect">
            <a:avLst/>
          </a:prstGeom>
          <a:noFill/>
        </p:spPr>
        <p:txBody>
          <a:bodyPr wrap="square" rtlCol="0">
            <a:spAutoFit/>
          </a:bodyPr>
          <a:lstStyle/>
          <a:p>
            <a:r>
              <a:rPr lang="en-US" sz="2133" spc="-7" dirty="0">
                <a:latin typeface="+mn-lt"/>
                <a:cs typeface="Carlito"/>
              </a:rPr>
              <a:t>1</a:t>
            </a:r>
            <a:r>
              <a:rPr lang="en-US" sz="2133" dirty="0">
                <a:latin typeface="+mn-lt"/>
                <a:cs typeface="Carlito"/>
              </a:rPr>
              <a:t>-80</a:t>
            </a:r>
            <a:r>
              <a:rPr lang="en-US" sz="2133" spc="-7" dirty="0">
                <a:latin typeface="+mn-lt"/>
                <a:cs typeface="Carlito"/>
              </a:rPr>
              <a:t>0</a:t>
            </a:r>
            <a:r>
              <a:rPr lang="en-US" sz="2133" dirty="0">
                <a:latin typeface="+mn-lt"/>
                <a:cs typeface="Carlito"/>
              </a:rPr>
              <a:t>-24</a:t>
            </a:r>
            <a:r>
              <a:rPr lang="en-US" sz="2133" spc="-7" dirty="0">
                <a:latin typeface="+mn-lt"/>
                <a:cs typeface="Carlito"/>
              </a:rPr>
              <a:t>3</a:t>
            </a:r>
            <a:r>
              <a:rPr lang="en-US" sz="2133" dirty="0">
                <a:latin typeface="+mn-lt"/>
                <a:cs typeface="Carlito"/>
              </a:rPr>
              <a:t>-4636</a:t>
            </a:r>
            <a:endParaRPr lang="en-US" sz="2133" dirty="0">
              <a:latin typeface="+mn-lt"/>
            </a:endParaRPr>
          </a:p>
        </p:txBody>
      </p:sp>
      <p:sp>
        <p:nvSpPr>
          <p:cNvPr id="9" name="TextBox 8">
            <a:extLst>
              <a:ext uri="{FF2B5EF4-FFF2-40B4-BE49-F238E27FC236}">
                <a16:creationId xmlns:a16="http://schemas.microsoft.com/office/drawing/2014/main" id="{7508CB20-EF03-4BC7-ADD6-600CDCED4D86}"/>
              </a:ext>
            </a:extLst>
          </p:cNvPr>
          <p:cNvSpPr txBox="1"/>
          <p:nvPr userDrawn="1"/>
        </p:nvSpPr>
        <p:spPr>
          <a:xfrm>
            <a:off x="8534400" y="6357660"/>
            <a:ext cx="2438400" cy="420564"/>
          </a:xfrm>
          <a:prstGeom prst="rect">
            <a:avLst/>
          </a:prstGeom>
          <a:noFill/>
        </p:spPr>
        <p:txBody>
          <a:bodyPr wrap="square" rtlCol="0">
            <a:spAutoFit/>
          </a:bodyPr>
          <a:lstStyle/>
          <a:p>
            <a:r>
              <a:rPr lang="en-US" sz="2133" spc="-7" dirty="0">
                <a:latin typeface="Calibri" panose="020F0502020204030204" pitchFamily="34" charset="0"/>
                <a:cs typeface="Calibri" panose="020F0502020204030204" pitchFamily="34" charset="0"/>
                <a:hlinkClick r:id="rId2"/>
              </a:rPr>
              <a:t>SHINE@mass.gov</a:t>
            </a:r>
            <a:r>
              <a:rPr lang="en-US" sz="2133" spc="-7" dirty="0">
                <a:latin typeface="Calibri" panose="020F0502020204030204" pitchFamily="34" charset="0"/>
                <a:cs typeface="Calibri" panose="020F0502020204030204" pitchFamily="34" charset="0"/>
              </a:rPr>
              <a:t> </a:t>
            </a:r>
            <a:endParaRPr lang="en-US" sz="213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64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1F893F-BD40-3C51-B35F-0A43113FAF18}"/>
              </a:ext>
            </a:extLst>
          </p:cNvPr>
          <p:cNvSpPr/>
          <p:nvPr userDrawn="1"/>
        </p:nvSpPr>
        <p:spPr>
          <a:xfrm>
            <a:off x="0" y="5638800"/>
            <a:ext cx="12192000" cy="1219199"/>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1FC7F2-8A25-05C9-3E96-7B9E60787837}"/>
              </a:ext>
            </a:extLst>
          </p:cNvPr>
          <p:cNvSpPr txBox="1"/>
          <p:nvPr userDrawn="1"/>
        </p:nvSpPr>
        <p:spPr>
          <a:xfrm>
            <a:off x="6463838" y="5902150"/>
            <a:ext cx="5156199" cy="692497"/>
          </a:xfrm>
          <a:prstGeom prst="rect">
            <a:avLst/>
          </a:prstGeom>
          <a:noFill/>
        </p:spPr>
        <p:txBody>
          <a:bodyPr wrap="square" rtlCol="0">
            <a:spAutoFit/>
          </a:bodyPr>
          <a:lstStyle/>
          <a:p>
            <a:r>
              <a:rPr lang="en-US" sz="3900" baseline="0" dirty="0">
                <a:solidFill>
                  <a:srgbClr val="16A2A7"/>
                </a:solidFill>
              </a:rPr>
              <a:t>Your Partners in Aging.</a:t>
            </a:r>
          </a:p>
        </p:txBody>
      </p:sp>
    </p:spTree>
    <p:extLst>
      <p:ext uri="{BB962C8B-B14F-4D97-AF65-F5344CB8AC3E}">
        <p14:creationId xmlns:p14="http://schemas.microsoft.com/office/powerpoint/2010/main" val="98299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197475"/>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a:solidFill>
                  <a:srgbClr val="16A2A7"/>
                </a:solidFill>
              </a:rPr>
              <a:t>Your Partners in Aging.</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dirty="0"/>
              <a:t>Date</a:t>
            </a:r>
          </a:p>
        </p:txBody>
      </p:sp>
    </p:spTree>
    <p:extLst>
      <p:ext uri="{BB962C8B-B14F-4D97-AF65-F5344CB8AC3E}">
        <p14:creationId xmlns:p14="http://schemas.microsoft.com/office/powerpoint/2010/main" val="125591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197475"/>
            <a:ext cx="12192000" cy="1660525"/>
          </a:xfrm>
          <a:prstGeom prst="rect">
            <a:avLst/>
          </a:prstGeom>
          <a:solidFill>
            <a:srgbClr val="E0E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71500" y="2412544"/>
            <a:ext cx="11049000" cy="1423311"/>
          </a:xfrm>
        </p:spPr>
        <p:txBody>
          <a:bodyPr lIns="0" tIns="0" rIns="0" bIns="0">
            <a:noAutofit/>
          </a:bodyPr>
          <a:lstStyle>
            <a:lvl1pPr algn="ctr">
              <a:defRPr b="1" i="0">
                <a:solidFill>
                  <a:srgbClr val="8E9838"/>
                </a:solidFill>
                <a:latin typeface="Corbel" panose="020B0503020204020204" pitchFamily="34" charset="0"/>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58E00CAD-F0CE-D049-9EB4-E3AF61B69FF8}"/>
              </a:ext>
            </a:extLst>
          </p:cNvPr>
          <p:cNvSpPr txBox="1"/>
          <p:nvPr userDrawn="1"/>
        </p:nvSpPr>
        <p:spPr>
          <a:xfrm>
            <a:off x="6096000" y="5479147"/>
            <a:ext cx="5524500" cy="646331"/>
          </a:xfrm>
          <a:prstGeom prst="rect">
            <a:avLst/>
          </a:prstGeom>
          <a:noFill/>
        </p:spPr>
        <p:txBody>
          <a:bodyPr wrap="square" rtlCol="0">
            <a:spAutoFit/>
          </a:bodyPr>
          <a:lstStyle/>
          <a:p>
            <a:r>
              <a:rPr lang="en-US" sz="3600" dirty="0">
                <a:solidFill>
                  <a:srgbClr val="16A2A7"/>
                </a:solidFill>
              </a:rPr>
              <a:t>Your Partners in Aging.</a:t>
            </a:r>
          </a:p>
        </p:txBody>
      </p:sp>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6127750" y="6338432"/>
            <a:ext cx="27178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dirty="0"/>
              <a:t>Date</a:t>
            </a:r>
          </a:p>
        </p:txBody>
      </p:sp>
      <p:pic>
        <p:nvPicPr>
          <p:cNvPr id="3" name="Picture 2" descr="A black background with blue and yellow text&#10;&#10;Description automatically generated">
            <a:extLst>
              <a:ext uri="{FF2B5EF4-FFF2-40B4-BE49-F238E27FC236}">
                <a16:creationId xmlns:a16="http://schemas.microsoft.com/office/drawing/2014/main" id="{298CD599-9B08-B4B0-9FEA-AEE223F27F61}"/>
              </a:ext>
            </a:extLst>
          </p:cNvPr>
          <p:cNvPicPr>
            <a:picLocks noChangeAspect="1"/>
          </p:cNvPicPr>
          <p:nvPr userDrawn="1"/>
        </p:nvPicPr>
        <p:blipFill>
          <a:blip r:embed="rId2"/>
          <a:stretch>
            <a:fillRect/>
          </a:stretch>
        </p:blipFill>
        <p:spPr>
          <a:xfrm>
            <a:off x="608051" y="361532"/>
            <a:ext cx="4165600" cy="1175723"/>
          </a:xfrm>
          <a:prstGeom prst="rect">
            <a:avLst/>
          </a:prstGeom>
        </p:spPr>
      </p:pic>
    </p:spTree>
    <p:extLst>
      <p:ext uri="{BB962C8B-B14F-4D97-AF65-F5344CB8AC3E}">
        <p14:creationId xmlns:p14="http://schemas.microsoft.com/office/powerpoint/2010/main" val="400008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BD411C-3DE7-0E9F-611B-568A721308DE}"/>
              </a:ext>
            </a:extLst>
          </p:cNvPr>
          <p:cNvSpPr/>
          <p:nvPr userDrawn="1"/>
        </p:nvSpPr>
        <p:spPr>
          <a:xfrm>
            <a:off x="0" y="5850647"/>
            <a:ext cx="12192000" cy="1007353"/>
          </a:xfrm>
          <a:prstGeom prst="rect">
            <a:avLst/>
          </a:prstGeom>
          <a:solidFill>
            <a:srgbClr val="E0EE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E30364-5F37-2BE0-6672-B454C7AA9C30}"/>
              </a:ext>
            </a:extLst>
          </p:cNvPr>
          <p:cNvSpPr/>
          <p:nvPr userDrawn="1"/>
        </p:nvSpPr>
        <p:spPr>
          <a:xfrm>
            <a:off x="0" y="0"/>
            <a:ext cx="12192000" cy="5850647"/>
          </a:xfrm>
          <a:prstGeom prst="rect">
            <a:avLst/>
          </a:prstGeom>
          <a:solidFill>
            <a:srgbClr val="141D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2366D488-2335-BEB6-03A9-8E5ECEEF9739}"/>
              </a:ext>
            </a:extLst>
          </p:cNvPr>
          <p:cNvSpPr>
            <a:spLocks noGrp="1"/>
          </p:cNvSpPr>
          <p:nvPr>
            <p:ph type="title"/>
          </p:nvPr>
        </p:nvSpPr>
        <p:spPr>
          <a:xfrm>
            <a:off x="596899" y="2925323"/>
            <a:ext cx="11049000" cy="1423311"/>
          </a:xfrm>
        </p:spPr>
        <p:txBody>
          <a:bodyPr lIns="0" tIns="0" rIns="0" bIns="0">
            <a:noAutofit/>
          </a:bodyPr>
          <a:lstStyle>
            <a:lvl1pPr algn="ctr">
              <a:defRPr b="1" i="0">
                <a:solidFill>
                  <a:srgbClr val="85BC41"/>
                </a:solidFill>
                <a:latin typeface="Corbel" panose="020B0503020204020204" pitchFamily="34" charset="0"/>
              </a:defRPr>
            </a:lvl1pPr>
          </a:lstStyle>
          <a:p>
            <a:r>
              <a:rPr lang="en-US"/>
              <a:t>Click to edit Master title style</a:t>
            </a:r>
          </a:p>
        </p:txBody>
      </p:sp>
      <p:pic>
        <p:nvPicPr>
          <p:cNvPr id="11" name="Picture 10" descr="A black and white logo&#10;&#10;Description automatically generated">
            <a:extLst>
              <a:ext uri="{FF2B5EF4-FFF2-40B4-BE49-F238E27FC236}">
                <a16:creationId xmlns:a16="http://schemas.microsoft.com/office/drawing/2014/main" id="{5F4CCF5E-0876-CB20-062F-2A6D80991BE9}"/>
              </a:ext>
            </a:extLst>
          </p:cNvPr>
          <p:cNvPicPr>
            <a:picLocks noChangeAspect="1"/>
          </p:cNvPicPr>
          <p:nvPr userDrawn="1"/>
        </p:nvPicPr>
        <p:blipFill>
          <a:blip r:embed="rId2"/>
          <a:stretch>
            <a:fillRect/>
          </a:stretch>
        </p:blipFill>
        <p:spPr>
          <a:xfrm>
            <a:off x="596899" y="139416"/>
            <a:ext cx="4165601" cy="1619956"/>
          </a:xfrm>
          <a:prstGeom prst="rect">
            <a:avLst/>
          </a:prstGeom>
        </p:spPr>
      </p:pic>
      <p:sp>
        <p:nvSpPr>
          <p:cNvPr id="5" name="Date Placeholder 3">
            <a:extLst>
              <a:ext uri="{FF2B5EF4-FFF2-40B4-BE49-F238E27FC236}">
                <a16:creationId xmlns:a16="http://schemas.microsoft.com/office/drawing/2014/main" id="{21C1A86E-DFD5-D138-2507-D6242C14F582}"/>
              </a:ext>
            </a:extLst>
          </p:cNvPr>
          <p:cNvSpPr>
            <a:spLocks noGrp="1"/>
          </p:cNvSpPr>
          <p:nvPr>
            <p:ph type="dt" sz="half" idx="2"/>
          </p:nvPr>
        </p:nvSpPr>
        <p:spPr>
          <a:xfrm flipH="1">
            <a:off x="9080500" y="6318250"/>
            <a:ext cx="2540000" cy="365125"/>
          </a:xfrm>
          <a:prstGeom prst="rect">
            <a:avLst/>
          </a:prstGeom>
        </p:spPr>
        <p:txBody>
          <a:bodyPr vert="horz" lIns="91440" tIns="45720" rIns="91440" bIns="45720" rtlCol="0" anchor="ctr"/>
          <a:lstStyle>
            <a:lvl1pPr algn="l">
              <a:defRPr sz="1400" b="1" i="0">
                <a:solidFill>
                  <a:srgbClr val="141D45"/>
                </a:solidFill>
                <a:latin typeface="Corbel" panose="020B0503020204020204" pitchFamily="34" charset="0"/>
              </a:defRPr>
            </a:lvl1pPr>
          </a:lstStyle>
          <a:p>
            <a:r>
              <a:rPr lang="en-US"/>
              <a:t>Date</a:t>
            </a:r>
            <a:endParaRPr lang="en-US" dirty="0"/>
          </a:p>
        </p:txBody>
      </p:sp>
    </p:spTree>
    <p:extLst>
      <p:ext uri="{BB962C8B-B14F-4D97-AF65-F5344CB8AC3E}">
        <p14:creationId xmlns:p14="http://schemas.microsoft.com/office/powerpoint/2010/main" val="13509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BB2CD7-4745-D22A-CA2C-98DEF7B5EF04}"/>
              </a:ext>
            </a:extLst>
          </p:cNvPr>
          <p:cNvSpPr txBox="1"/>
          <p:nvPr userDrawn="1"/>
        </p:nvSpPr>
        <p:spPr>
          <a:xfrm>
            <a:off x="552496" y="1902911"/>
            <a:ext cx="11915752" cy="3539430"/>
          </a:xfrm>
          <a:prstGeom prst="rect">
            <a:avLst/>
          </a:prstGeom>
          <a:noFill/>
        </p:spPr>
        <p:txBody>
          <a:bodyPr wrap="square">
            <a:spAutoFit/>
          </a:bodyPr>
          <a:lstStyle/>
          <a:p>
            <a:pPr>
              <a:spcBef>
                <a:spcPts val="1400"/>
              </a:spcBef>
            </a:pPr>
            <a:r>
              <a:rPr lang="en-US" sz="2100" b="0" i="0" dirty="0">
                <a:solidFill>
                  <a:srgbClr val="8E9838"/>
                </a:solidFill>
                <a:effectLst/>
                <a:latin typeface="Corbel" panose="020B0503020204020204" pitchFamily="34" charset="0"/>
              </a:rPr>
              <a:t>Partnership</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partnership—we can achieve more together. </a:t>
            </a:r>
          </a:p>
          <a:p>
            <a:pPr>
              <a:spcBef>
                <a:spcPts val="1400"/>
              </a:spcBef>
            </a:pPr>
            <a:r>
              <a:rPr lang="en-US" sz="2100" b="0" i="0" dirty="0">
                <a:solidFill>
                  <a:srgbClr val="8E9838"/>
                </a:solidFill>
                <a:effectLst/>
                <a:latin typeface="Corbel" panose="020B0503020204020204" pitchFamily="34" charset="0"/>
              </a:rPr>
              <a:t>Inclusion </a:t>
            </a:r>
            <a:r>
              <a:rPr lang="en-US" sz="2100" b="0" i="0" dirty="0">
                <a:solidFill>
                  <a:srgbClr val="85BC4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inclusion—diversity strengthens our state and ourselves. </a:t>
            </a:r>
          </a:p>
          <a:p>
            <a:pPr>
              <a:spcBef>
                <a:spcPts val="1400"/>
              </a:spcBef>
            </a:pPr>
            <a:r>
              <a:rPr lang="en-US" sz="2100" b="0" i="0" dirty="0">
                <a:solidFill>
                  <a:srgbClr val="8E9838"/>
                </a:solidFill>
                <a:effectLst/>
                <a:latin typeface="Corbel" panose="020B0503020204020204" pitchFamily="34" charset="0"/>
              </a:rPr>
              <a:t>Justice</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justice—combatting ageism is core to our work. </a:t>
            </a:r>
          </a:p>
          <a:p>
            <a:pPr>
              <a:spcBef>
                <a:spcPts val="1400"/>
              </a:spcBef>
            </a:pPr>
            <a:r>
              <a:rPr lang="en-US" sz="2100" b="0" i="0" dirty="0">
                <a:solidFill>
                  <a:srgbClr val="8E9838"/>
                </a:solidFill>
                <a:effectLst/>
                <a:latin typeface="Corbel" panose="020B0503020204020204" pitchFamily="34" charset="0"/>
              </a:rPr>
              <a:t>Humanity</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humanity—caring for each other is why we are here. </a:t>
            </a:r>
          </a:p>
          <a:p>
            <a:pPr>
              <a:spcBef>
                <a:spcPts val="1400"/>
              </a:spcBef>
            </a:pPr>
            <a:r>
              <a:rPr lang="en-US" sz="2100" b="0" i="0" dirty="0">
                <a:solidFill>
                  <a:srgbClr val="8E9838"/>
                </a:solidFill>
                <a:effectLst/>
                <a:latin typeface="Corbel" panose="020B0503020204020204" pitchFamily="34" charset="0"/>
              </a:rPr>
              <a:t>Community</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community—it supports and sustains us. </a:t>
            </a:r>
          </a:p>
          <a:p>
            <a:pPr>
              <a:spcBef>
                <a:spcPts val="1400"/>
              </a:spcBef>
            </a:pPr>
            <a:r>
              <a:rPr lang="en-US" sz="2100" b="0" i="0" dirty="0">
                <a:solidFill>
                  <a:srgbClr val="8E9838"/>
                </a:solidFill>
                <a:effectLst/>
                <a:latin typeface="Corbel" panose="020B0503020204020204" pitchFamily="34" charset="0"/>
              </a:rPr>
              <a:t>Connection</a:t>
            </a:r>
            <a:r>
              <a:rPr lang="en-US" sz="2100" b="0" i="0" dirty="0">
                <a:solidFill>
                  <a:schemeClr val="bg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connection—it’s the heart of wellbeing and belonging</a:t>
            </a:r>
            <a:r>
              <a:rPr lang="en-US" sz="2100" b="0" i="0" dirty="0">
                <a:solidFill>
                  <a:schemeClr val="bg1"/>
                </a:solidFill>
                <a:effectLst/>
                <a:latin typeface="Corbel" panose="020B0503020204020204" pitchFamily="34" charset="0"/>
              </a:rPr>
              <a:t>. </a:t>
            </a:r>
          </a:p>
          <a:p>
            <a:pPr>
              <a:spcBef>
                <a:spcPts val="1400"/>
              </a:spcBef>
            </a:pPr>
            <a:r>
              <a:rPr lang="en-US" sz="2100" b="0" i="0" dirty="0">
                <a:solidFill>
                  <a:srgbClr val="8E9838"/>
                </a:solidFill>
                <a:effectLst/>
                <a:latin typeface="Corbel" panose="020B0503020204020204" pitchFamily="34" charset="0"/>
              </a:rPr>
              <a:t>Choice</a:t>
            </a:r>
            <a:r>
              <a:rPr lang="en-US" sz="2100" b="0" i="0" dirty="0">
                <a:solidFill>
                  <a:srgbClr val="85BC41"/>
                </a:solidFill>
                <a:effectLst/>
                <a:latin typeface="Corbel" panose="020B0503020204020204" pitchFamily="34" charset="0"/>
              </a:rPr>
              <a:t>  </a:t>
            </a:r>
            <a:r>
              <a:rPr lang="en-US" sz="2100" b="0" i="0" dirty="0">
                <a:solidFill>
                  <a:srgbClr val="141D45"/>
                </a:solidFill>
                <a:effectLst/>
                <a:latin typeface="Corbel" panose="020B0503020204020204" pitchFamily="34" charset="0"/>
              </a:rPr>
              <a:t>We value personal choice—autonomy is the foundation of independence.</a:t>
            </a:r>
            <a:endParaRPr lang="en-US" sz="2200" b="0" i="0" dirty="0">
              <a:solidFill>
                <a:srgbClr val="141D45"/>
              </a:solidFill>
              <a:effectLst/>
              <a:latin typeface="Corbel" panose="020B0503020204020204" pitchFamily="34" charset="0"/>
            </a:endParaRPr>
          </a:p>
        </p:txBody>
      </p:sp>
      <p:sp>
        <p:nvSpPr>
          <p:cNvPr id="12" name="TextBox 11">
            <a:extLst>
              <a:ext uri="{FF2B5EF4-FFF2-40B4-BE49-F238E27FC236}">
                <a16:creationId xmlns:a16="http://schemas.microsoft.com/office/drawing/2014/main" id="{8B76BD99-E7FC-E6BF-515E-CA7735B06A13}"/>
              </a:ext>
            </a:extLst>
          </p:cNvPr>
          <p:cNvSpPr txBox="1"/>
          <p:nvPr userDrawn="1"/>
        </p:nvSpPr>
        <p:spPr>
          <a:xfrm>
            <a:off x="552496" y="697114"/>
            <a:ext cx="12191999" cy="769441"/>
          </a:xfrm>
          <a:prstGeom prst="rect">
            <a:avLst/>
          </a:prstGeom>
          <a:noFill/>
        </p:spPr>
        <p:txBody>
          <a:bodyPr wrap="square" rtlCol="0">
            <a:spAutoFit/>
          </a:bodyPr>
          <a:lstStyle/>
          <a:p>
            <a:pPr algn="l"/>
            <a:r>
              <a:rPr lang="en-US" sz="4400" b="1" i="0" dirty="0">
                <a:solidFill>
                  <a:srgbClr val="8E9838"/>
                </a:solidFill>
                <a:latin typeface="Corbel" panose="020B0503020204020204" pitchFamily="34" charset="0"/>
              </a:rPr>
              <a:t>Brand Values</a:t>
            </a:r>
          </a:p>
        </p:txBody>
      </p:sp>
      <p:pic>
        <p:nvPicPr>
          <p:cNvPr id="18" name="Picture 17" descr="A group of colorful shapes&#10;&#10;Description automatically generated">
            <a:extLst>
              <a:ext uri="{FF2B5EF4-FFF2-40B4-BE49-F238E27FC236}">
                <a16:creationId xmlns:a16="http://schemas.microsoft.com/office/drawing/2014/main" id="{9D4D02E7-7EA5-9D14-DC8D-385FC7F5EF85}"/>
              </a:ext>
            </a:extLst>
          </p:cNvPr>
          <p:cNvPicPr>
            <a:picLocks noChangeAspect="1"/>
          </p:cNvPicPr>
          <p:nvPr userDrawn="1"/>
        </p:nvPicPr>
        <p:blipFill rotWithShape="1">
          <a:blip r:embed="rId2"/>
          <a:srcRect l="3245"/>
          <a:stretch/>
        </p:blipFill>
        <p:spPr>
          <a:xfrm rot="10800000">
            <a:off x="9935796" y="598876"/>
            <a:ext cx="2256203" cy="4430573"/>
          </a:xfrm>
          <a:prstGeom prst="rect">
            <a:avLst/>
          </a:prstGeom>
        </p:spPr>
      </p:pic>
      <p:sp>
        <p:nvSpPr>
          <p:cNvPr id="13" name="Slide Number Placeholder 5">
            <a:extLst>
              <a:ext uri="{FF2B5EF4-FFF2-40B4-BE49-F238E27FC236}">
                <a16:creationId xmlns:a16="http://schemas.microsoft.com/office/drawing/2014/main" id="{BED0A400-8B07-B188-E7AF-B46A44639D5D}"/>
              </a:ext>
            </a:extLst>
          </p:cNvPr>
          <p:cNvSpPr txBox="1">
            <a:spLocks/>
          </p:cNvSpPr>
          <p:nvPr userDrawn="1"/>
        </p:nvSpPr>
        <p:spPr>
          <a:xfrm>
            <a:off x="10822329" y="6354502"/>
            <a:ext cx="706056" cy="36697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solidFill>
            </a:endParaRPr>
          </a:p>
        </p:txBody>
      </p:sp>
      <p:sp>
        <p:nvSpPr>
          <p:cNvPr id="2" name="Rectangle 1">
            <a:extLst>
              <a:ext uri="{FF2B5EF4-FFF2-40B4-BE49-F238E27FC236}">
                <a16:creationId xmlns:a16="http://schemas.microsoft.com/office/drawing/2014/main" id="{3C8ACB69-5BCF-D149-F72B-D9A0A5C2B601}"/>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91278F"/>
              </a:solidFill>
              <a:highlight>
                <a:srgbClr val="16A2A7"/>
              </a:highlight>
            </a:endParaRPr>
          </a:p>
        </p:txBody>
      </p:sp>
      <p:sp>
        <p:nvSpPr>
          <p:cNvPr id="3" name="Footer Placeholder 4">
            <a:extLst>
              <a:ext uri="{FF2B5EF4-FFF2-40B4-BE49-F238E27FC236}">
                <a16:creationId xmlns:a16="http://schemas.microsoft.com/office/drawing/2014/main" id="{A99849B0-9117-3E47-FC88-07036AF8EB65}"/>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5" name="Slide Number Placeholder 5">
            <a:extLst>
              <a:ext uri="{FF2B5EF4-FFF2-40B4-BE49-F238E27FC236}">
                <a16:creationId xmlns:a16="http://schemas.microsoft.com/office/drawing/2014/main" id="{9044A9CD-D665-A8EB-7D1B-FB3A03F95466}"/>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686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pic>
        <p:nvPicPr>
          <p:cNvPr id="5" name="Picture 4" descr="A white and green background&#10;&#10;Description automatically generated with medium confidence">
            <a:extLst>
              <a:ext uri="{FF2B5EF4-FFF2-40B4-BE49-F238E27FC236}">
                <a16:creationId xmlns:a16="http://schemas.microsoft.com/office/drawing/2014/main" id="{A329A832-82C8-59F3-9073-1BD6F357C832}"/>
              </a:ext>
            </a:extLst>
          </p:cNvPr>
          <p:cNvPicPr>
            <a:picLocks noChangeAspect="1"/>
          </p:cNvPicPr>
          <p:nvPr userDrawn="1"/>
        </p:nvPicPr>
        <p:blipFill rotWithShape="1">
          <a:blip r:embed="rId2"/>
          <a:srcRect l="-1" r="-8791"/>
          <a:stretch/>
        </p:blipFill>
        <p:spPr>
          <a:xfrm>
            <a:off x="4034117" y="-1354"/>
            <a:ext cx="8875059" cy="6858000"/>
          </a:xfrm>
          <a:prstGeom prst="rect">
            <a:avLst/>
          </a:prstGeom>
        </p:spPr>
      </p:pic>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Executive </a:t>
            </a:r>
            <a:r>
              <a:rPr lang="en-US" sz="1400" dirty="0">
                <a:solidFill>
                  <a:schemeClr val="bg1"/>
                </a:solidFill>
              </a:rPr>
              <a:t>Office</a:t>
            </a:r>
            <a:r>
              <a:rPr lang="en-US" dirty="0">
                <a:solidFill>
                  <a:schemeClr val="bg1"/>
                </a:solidFill>
              </a:rPr>
              <a:t>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dirty="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401638" indent="-169863">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800100" indent="-282575">
              <a:buClr>
                <a:srgbClr val="141D45"/>
              </a:buClr>
              <a:buFont typeface="Courier New" panose="02070309020205020404" pitchFamily="49" charset="0"/>
              <a:buChar char="o"/>
              <a:tabLst/>
              <a:defRPr>
                <a:solidFill>
                  <a:schemeClr val="accent3"/>
                </a:solidFill>
                <a:latin typeface="Corbel" panose="020B0503020204020204" pitchFamily="34" charset="0"/>
              </a:defRPr>
            </a:lvl3pPr>
            <a:lvl4pPr marL="1257300" indent="-285750">
              <a:buClr>
                <a:srgbClr val="141D45"/>
              </a:buClr>
              <a:buFont typeface="Arial" panose="020B0604020202020204" pitchFamily="34" charset="0"/>
              <a:buChar char="‒"/>
              <a:defRPr>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461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3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6C8FD0-E9D9-52A4-2075-38EF6AA8CC52}"/>
              </a:ext>
            </a:extLst>
          </p:cNvPr>
          <p:cNvSpPr/>
          <p:nvPr userDrawn="1"/>
        </p:nvSpPr>
        <p:spPr>
          <a:xfrm>
            <a:off x="-1" y="6352172"/>
            <a:ext cx="12192001" cy="505828"/>
          </a:xfrm>
          <a:prstGeom prst="rect">
            <a:avLst/>
          </a:prstGeom>
          <a:solidFill>
            <a:srgbClr val="16A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highlight>
                <a:srgbClr val="16A2A7"/>
              </a:highlight>
            </a:endParaRPr>
          </a:p>
        </p:txBody>
      </p:sp>
      <p:sp>
        <p:nvSpPr>
          <p:cNvPr id="2" name="Title 1">
            <a:extLst>
              <a:ext uri="{FF2B5EF4-FFF2-40B4-BE49-F238E27FC236}">
                <a16:creationId xmlns:a16="http://schemas.microsoft.com/office/drawing/2014/main" id="{76190D32-8E76-FD34-C0D8-8119AD446929}"/>
              </a:ext>
            </a:extLst>
          </p:cNvPr>
          <p:cNvSpPr>
            <a:spLocks noGrp="1"/>
          </p:cNvSpPr>
          <p:nvPr>
            <p:ph type="title"/>
          </p:nvPr>
        </p:nvSpPr>
        <p:spPr>
          <a:xfrm>
            <a:off x="571501" y="299811"/>
            <a:ext cx="11065132" cy="398803"/>
          </a:xfrm>
        </p:spPr>
        <p:txBody>
          <a:bodyPr lIns="0" tIns="0" rIns="0" bIns="0">
            <a:noAutofit/>
          </a:bodyPr>
          <a:lstStyle>
            <a:lvl1pPr>
              <a:lnSpc>
                <a:spcPct val="100000"/>
              </a:lnSpc>
              <a:defRPr sz="2800" b="1" i="0">
                <a:solidFill>
                  <a:srgbClr val="8E9838"/>
                </a:solidFill>
                <a:latin typeface="+mj-lt"/>
              </a:defRPr>
            </a:lvl1pPr>
          </a:lstStyle>
          <a:p>
            <a:r>
              <a:rPr lang="en-US"/>
              <a:t>Click to edit Master title style</a:t>
            </a:r>
          </a:p>
        </p:txBody>
      </p:sp>
      <p:sp>
        <p:nvSpPr>
          <p:cNvPr id="9" name="Footer Placeholder 4">
            <a:extLst>
              <a:ext uri="{FF2B5EF4-FFF2-40B4-BE49-F238E27FC236}">
                <a16:creationId xmlns:a16="http://schemas.microsoft.com/office/drawing/2014/main" id="{B0D02FE0-AA1E-68B7-EB3F-F0C93D85CB71}"/>
              </a:ext>
            </a:extLst>
          </p:cNvPr>
          <p:cNvSpPr txBox="1">
            <a:spLocks/>
          </p:cNvSpPr>
          <p:nvPr userDrawn="1"/>
        </p:nvSpPr>
        <p:spPr>
          <a:xfrm>
            <a:off x="404862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rPr>
              <a:t>Executive Office of Aging &amp; Independence</a:t>
            </a:r>
          </a:p>
        </p:txBody>
      </p:sp>
      <p:sp>
        <p:nvSpPr>
          <p:cNvPr id="10" name="Slide Number Placeholder 5">
            <a:extLst>
              <a:ext uri="{FF2B5EF4-FFF2-40B4-BE49-F238E27FC236}">
                <a16:creationId xmlns:a16="http://schemas.microsoft.com/office/drawing/2014/main" id="{346D5E35-AA62-2697-1462-3D38917BB8FE}"/>
              </a:ext>
            </a:extLst>
          </p:cNvPr>
          <p:cNvSpPr txBox="1">
            <a:spLocks/>
          </p:cNvSpPr>
          <p:nvPr userDrawn="1"/>
        </p:nvSpPr>
        <p:spPr>
          <a:xfrm>
            <a:off x="11167298" y="6356350"/>
            <a:ext cx="469335"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141D45"/>
                </a:solidFill>
                <a:latin typeface="Cabi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05A06B9-0E95-B540-99E9-3747407ACD93}" type="slidenum">
              <a:rPr lang="en-US" sz="1400" smtClean="0">
                <a:solidFill>
                  <a:schemeClr val="bg1"/>
                </a:solidFill>
              </a:rPr>
              <a:pPr algn="r"/>
              <a:t>‹#›</a:t>
            </a:fld>
            <a:endParaRPr lang="en-US" sz="1400" dirty="0">
              <a:solidFill>
                <a:schemeClr val="bg1"/>
              </a:solidFill>
            </a:endParaRPr>
          </a:p>
        </p:txBody>
      </p:sp>
      <p:sp>
        <p:nvSpPr>
          <p:cNvPr id="3" name="Content Placeholder 2">
            <a:extLst>
              <a:ext uri="{FF2B5EF4-FFF2-40B4-BE49-F238E27FC236}">
                <a16:creationId xmlns:a16="http://schemas.microsoft.com/office/drawing/2014/main" id="{96F4B3CB-CA8F-9C35-84BC-2F3E89FAA832}"/>
              </a:ext>
            </a:extLst>
          </p:cNvPr>
          <p:cNvSpPr>
            <a:spLocks noGrp="1"/>
          </p:cNvSpPr>
          <p:nvPr>
            <p:ph sz="half" idx="1"/>
          </p:nvPr>
        </p:nvSpPr>
        <p:spPr>
          <a:xfrm>
            <a:off x="571500" y="990599"/>
            <a:ext cx="11065133" cy="5186363"/>
          </a:xfrm>
        </p:spPr>
        <p:txBody>
          <a:bodyPr lIns="0" tIns="0" rIns="0" bIns="0">
            <a:noAutofit/>
          </a:bodyPr>
          <a:lstStyle>
            <a:lvl1pPr marL="0" indent="0">
              <a:buFontTx/>
              <a:buNone/>
              <a:defRPr sz="2400" b="0">
                <a:solidFill>
                  <a:schemeClr val="accent3"/>
                </a:solidFill>
                <a:latin typeface="Corbel" panose="020B0503020204020204" pitchFamily="34" charset="0"/>
              </a:defRPr>
            </a:lvl1pPr>
            <a:lvl2pPr marL="574675" indent="-342900">
              <a:buClr>
                <a:srgbClr val="141D45"/>
              </a:buClr>
              <a:buSzPct val="110000"/>
              <a:buFont typeface="Arial" panose="020B0604020202020204" pitchFamily="34" charset="0"/>
              <a:buChar char="•"/>
              <a:tabLst/>
              <a:defRPr sz="2000">
                <a:solidFill>
                  <a:schemeClr val="accent3"/>
                </a:solidFill>
                <a:latin typeface="Corbel" panose="020B0503020204020204" pitchFamily="34" charset="0"/>
              </a:defRPr>
            </a:lvl2pPr>
            <a:lvl3pPr marL="914400" indent="-396875">
              <a:buClr>
                <a:srgbClr val="141D45"/>
              </a:buClr>
              <a:buFont typeface="Courier New" panose="02070309020205020404" pitchFamily="49" charset="0"/>
              <a:buChar char="o"/>
              <a:tabLst/>
              <a:defRPr sz="1800">
                <a:solidFill>
                  <a:schemeClr val="accent3"/>
                </a:solidFill>
                <a:latin typeface="Corbel" panose="020B0503020204020204" pitchFamily="34" charset="0"/>
              </a:defRPr>
            </a:lvl3pPr>
            <a:lvl4pPr marL="1314450" indent="-285750">
              <a:buClr>
                <a:srgbClr val="141D45"/>
              </a:buClr>
              <a:buFont typeface="Arial" panose="020B0604020202020204" pitchFamily="34" charset="0"/>
              <a:buChar char="‒"/>
              <a:defRPr sz="1600">
                <a:solidFill>
                  <a:schemeClr val="accent3"/>
                </a:solidFill>
                <a:latin typeface="Corbel" panose="020B0503020204020204" pitchFamily="34" charset="0"/>
              </a:defRPr>
            </a:lvl4pPr>
            <a:lvl5pPr marL="1828800" indent="0">
              <a:buClr>
                <a:srgbClr val="141D45"/>
              </a:buClr>
              <a:buFontTx/>
              <a:buNone/>
              <a:defRPr>
                <a:solidFill>
                  <a:srgbClr val="141D45"/>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A black background with green leaves&#10;&#10;Description automatically generated">
            <a:extLst>
              <a:ext uri="{FF2B5EF4-FFF2-40B4-BE49-F238E27FC236}">
                <a16:creationId xmlns:a16="http://schemas.microsoft.com/office/drawing/2014/main" id="{8AD8D6A4-90D6-1BBE-3E90-DA02E0A2EA25}"/>
              </a:ext>
            </a:extLst>
          </p:cNvPr>
          <p:cNvPicPr>
            <a:picLocks noChangeAspect="1"/>
          </p:cNvPicPr>
          <p:nvPr userDrawn="1"/>
        </p:nvPicPr>
        <p:blipFill rotWithShape="1">
          <a:blip r:embed="rId2">
            <a:alphaModFix amt="72000"/>
          </a:blip>
          <a:srcRect l="9476" t="53360" r="42786"/>
          <a:stretch/>
        </p:blipFill>
        <p:spPr>
          <a:xfrm>
            <a:off x="6883400" y="1163616"/>
            <a:ext cx="5308600" cy="5186467"/>
          </a:xfrm>
          <a:prstGeom prst="rect">
            <a:avLst/>
          </a:prstGeom>
        </p:spPr>
      </p:pic>
    </p:spTree>
    <p:extLst>
      <p:ext uri="{BB962C8B-B14F-4D97-AF65-F5344CB8AC3E}">
        <p14:creationId xmlns:p14="http://schemas.microsoft.com/office/powerpoint/2010/main" val="315978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rbel" panose="020B0503020204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rbel" panose="020B0503020204020204" pitchFamily="34" charset="0"/>
              </a:defRPr>
            </a:lvl1pPr>
          </a:lstStyle>
          <a:p>
            <a:fld id="{105A06B9-0E95-B540-99E9-3747407ACD93}" type="slidenum">
              <a:rPr lang="en-US" smtClean="0"/>
              <a:pPr/>
              <a:t>‹#›</a:t>
            </a:fld>
            <a:endParaRPr lang="en-US"/>
          </a:p>
        </p:txBody>
      </p:sp>
    </p:spTree>
    <p:extLst>
      <p:ext uri="{BB962C8B-B14F-4D97-AF65-F5344CB8AC3E}">
        <p14:creationId xmlns:p14="http://schemas.microsoft.com/office/powerpoint/2010/main" val="1784348618"/>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61" r:id="rId3"/>
    <p:sldLayoutId id="2147483743" r:id="rId4"/>
    <p:sldLayoutId id="2147483754" r:id="rId5"/>
    <p:sldLayoutId id="2147483741" r:id="rId6"/>
    <p:sldLayoutId id="2147483755" r:id="rId7"/>
    <p:sldLayoutId id="2147483748" r:id="rId8"/>
    <p:sldLayoutId id="2147483739" r:id="rId9"/>
    <p:sldLayoutId id="2147483704" r:id="rId10"/>
    <p:sldLayoutId id="2147483752" r:id="rId11"/>
    <p:sldLayoutId id="2147483745" r:id="rId12"/>
    <p:sldLayoutId id="2147483746" r:id="rId13"/>
    <p:sldLayoutId id="2147483747" r:id="rId14"/>
    <p:sldLayoutId id="2147483750" r:id="rId15"/>
    <p:sldLayoutId id="2147483749" r:id="rId16"/>
    <p:sldLayoutId id="2147483728" r:id="rId17"/>
    <p:sldLayoutId id="2147483744"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192" userDrawn="1">
          <p15:clr>
            <a:srgbClr val="F26B43"/>
          </p15:clr>
        </p15:guide>
        <p15:guide id="6" orient="horz" pos="624" userDrawn="1">
          <p15:clr>
            <a:srgbClr val="F26B43"/>
          </p15:clr>
        </p15:guide>
        <p15:guide id="7"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7.xml"/><Relationship Id="rId1" Type="http://schemas.openxmlformats.org/officeDocument/2006/relationships/tags" Target="../tags/tag15.xml"/><Relationship Id="rId4" Type="http://schemas.openxmlformats.org/officeDocument/2006/relationships/hyperlink" Target="http://www.ssa.gov/"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www.medicare.gov/publications/12211-whats-the-medicare-prescription-payment-plan.pdf" TargetMode="External"/><Relationship Id="rId2" Type="http://schemas.openxmlformats.org/officeDocument/2006/relationships/slideLayout" Target="../slideLayouts/slideLayout17.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hyperlink" Target="https://www.cms.gov/files/document/update-faqs-related-medicare-prescription-payment-plan-cy2025.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MASMP.org" TargetMode="External"/><Relationship Id="rId2" Type="http://schemas.openxmlformats.org/officeDocument/2006/relationships/image" Target="../media/image24.jpg"/><Relationship Id="rId1" Type="http://schemas.openxmlformats.org/officeDocument/2006/relationships/slideLayout" Target="../slideLayouts/slideLayout9.xml"/><Relationship Id="rId4" Type="http://schemas.openxmlformats.org/officeDocument/2006/relationships/hyperlink" Target="https://www.masmp.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yombudsman.org/" TargetMode="External"/><Relationship Id="rId2" Type="http://schemas.openxmlformats.org/officeDocument/2006/relationships/hyperlink" Target="mailto:info@myombudsman.org"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21.xml"/><Relationship Id="rId5" Type="http://schemas.openxmlformats.org/officeDocument/2006/relationships/hyperlink" Target="https://www.mcphs.edu/patient-centers-and-clinics/pharmacy-outreach-program" TargetMode="Externa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hyperlink" Target="https://www.massoptions.org/massoptions/" TargetMode="External"/><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serving-the-health-insurance-needs-of-everyone-shine-program" TargetMode="External"/><Relationship Id="rId2" Type="http://schemas.openxmlformats.org/officeDocument/2006/relationships/hyperlink" Target="Mass.gov/info-details/serving-the-health-insurance-needs-of-everyone-shine-program"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23DF-8BC4-4CC7-31DC-7783FB7BFBC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0FA22D9-BBDD-539E-BD93-E6EC0FBE790D}"/>
              </a:ext>
            </a:extLst>
          </p:cNvPr>
          <p:cNvSpPr txBox="1">
            <a:spLocks noGrp="1"/>
          </p:cNvSpPr>
          <p:nvPr>
            <p:ph type="title" idx="4294967295"/>
          </p:nvPr>
        </p:nvSpPr>
        <p:spPr>
          <a:xfrm>
            <a:off x="727697" y="3429000"/>
            <a:ext cx="11049000" cy="1423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8E9838"/>
                </a:solidFill>
                <a:effectLst/>
                <a:uLnTx/>
                <a:uFillTx/>
                <a:latin typeface="+mj-lt"/>
                <a:ea typeface="+mj-ea"/>
                <a:cs typeface="+mj-cs"/>
              </a:rPr>
              <a:t>Medicare in 2026</a:t>
            </a:r>
          </a:p>
        </p:txBody>
      </p:sp>
      <p:pic>
        <p:nvPicPr>
          <p:cNvPr id="6" name="Picture 5" descr="Executive Office of Aging &amp; Independence logo.">
            <a:extLst>
              <a:ext uri="{FF2B5EF4-FFF2-40B4-BE49-F238E27FC236}">
                <a16:creationId xmlns:a16="http://schemas.microsoft.com/office/drawing/2014/main" id="{6CAD8802-6A32-2AAE-120C-2CA007A2A633}"/>
              </a:ext>
            </a:extLst>
          </p:cNvPr>
          <p:cNvPicPr>
            <a:picLocks noChangeAspect="1"/>
          </p:cNvPicPr>
          <p:nvPr/>
        </p:nvPicPr>
        <p:blipFill>
          <a:blip r:embed="rId3"/>
          <a:stretch>
            <a:fillRect/>
          </a:stretch>
        </p:blipFill>
        <p:spPr>
          <a:xfrm>
            <a:off x="846717" y="459238"/>
            <a:ext cx="4163929" cy="1176630"/>
          </a:xfrm>
          <a:prstGeom prst="rect">
            <a:avLst/>
          </a:prstGeom>
        </p:spPr>
      </p:pic>
      <p:pic>
        <p:nvPicPr>
          <p:cNvPr id="5" name="Picture 4" descr="Serving the Health Insurance Needs of Everyone (SHINE) Medicare Health Insurance Counseling logo.">
            <a:extLst>
              <a:ext uri="{FF2B5EF4-FFF2-40B4-BE49-F238E27FC236}">
                <a16:creationId xmlns:a16="http://schemas.microsoft.com/office/drawing/2014/main" id="{A5637AEA-AF1A-323B-AEB7-328826CE92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45029" y="340468"/>
            <a:ext cx="879732" cy="1295400"/>
          </a:xfrm>
          <a:prstGeom prst="rect">
            <a:avLst/>
          </a:prstGeom>
        </p:spPr>
      </p:pic>
      <p:pic>
        <p:nvPicPr>
          <p:cNvPr id="3" name="Picture 2" descr="Administration for Community Living (ACL) logo.">
            <a:extLst>
              <a:ext uri="{FF2B5EF4-FFF2-40B4-BE49-F238E27FC236}">
                <a16:creationId xmlns:a16="http://schemas.microsoft.com/office/drawing/2014/main" id="{69E20E5B-151D-0A58-B4FA-8762C0BD295B}"/>
              </a:ext>
            </a:extLst>
          </p:cNvPr>
          <p:cNvPicPr>
            <a:picLocks noChangeAspect="1"/>
          </p:cNvPicPr>
          <p:nvPr/>
        </p:nvPicPr>
        <p:blipFill rotWithShape="1">
          <a:blip r:embed="rId5">
            <a:extLst>
              <a:ext uri="{28A0092B-C50C-407E-A947-70E740481C1C}">
                <a14:useLocalDpi xmlns:a14="http://schemas.microsoft.com/office/drawing/2010/main" val="0"/>
              </a:ext>
            </a:extLst>
          </a:blip>
          <a:srcRect t="1" r="55515" b="4358"/>
          <a:stretch>
            <a:fillRect/>
          </a:stretch>
        </p:blipFill>
        <p:spPr bwMode="auto">
          <a:xfrm>
            <a:off x="6958012" y="611930"/>
            <a:ext cx="1933575" cy="752475"/>
          </a:xfrm>
          <a:prstGeom prst="rect">
            <a:avLst/>
          </a:prstGeom>
          <a:noFill/>
          <a:ln>
            <a:noFill/>
          </a:ln>
          <a:extLst>
            <a:ext uri="{53640926-AAD7-44D8-BBD7-CCE9431645EC}">
              <a14:shadowObscured xmlns:a14="http://schemas.microsoft.com/office/drawing/2010/main"/>
            </a:ext>
          </a:extLst>
        </p:spPr>
      </p:pic>
      <p:pic>
        <p:nvPicPr>
          <p:cNvPr id="4" name="Picture 3" descr="State Health Insurance Assistance Program (SHIP) Navigating Medicare logo.">
            <a:extLst>
              <a:ext uri="{FF2B5EF4-FFF2-40B4-BE49-F238E27FC236}">
                <a16:creationId xmlns:a16="http://schemas.microsoft.com/office/drawing/2014/main" id="{80C4F537-8DE4-BB95-0472-322B447DB507}"/>
              </a:ext>
            </a:extLst>
          </p:cNvPr>
          <p:cNvPicPr>
            <a:picLocks noChangeAspect="1"/>
          </p:cNvPicPr>
          <p:nvPr/>
        </p:nvPicPr>
        <p:blipFill rotWithShape="1">
          <a:blip r:embed="rId5">
            <a:extLst>
              <a:ext uri="{28A0092B-C50C-407E-A947-70E740481C1C}">
                <a14:useLocalDpi xmlns:a14="http://schemas.microsoft.com/office/drawing/2010/main" val="0"/>
              </a:ext>
            </a:extLst>
          </a:blip>
          <a:srcRect l="49744"/>
          <a:stretch>
            <a:fillRect/>
          </a:stretch>
        </p:blipFill>
        <p:spPr bwMode="auto">
          <a:xfrm>
            <a:off x="9054939" y="611930"/>
            <a:ext cx="2184400" cy="78676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5072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501" y="277037"/>
            <a:ext cx="11065132" cy="444352"/>
          </a:xfrm>
          <a:prstGeom prst="rect">
            <a:avLst/>
          </a:prstGeom>
        </p:spPr>
        <p:txBody>
          <a:bodyPr vert="horz" wrap="square" lIns="0" tIns="13335" rIns="0" bIns="0" rtlCol="0">
            <a:spAutoFit/>
          </a:bodyPr>
          <a:lstStyle/>
          <a:p>
            <a:pPr algn="ctr">
              <a:lnSpc>
                <a:spcPct val="100000"/>
              </a:lnSpc>
              <a:spcBef>
                <a:spcPts val="105"/>
              </a:spcBef>
            </a:pPr>
            <a:r>
              <a:rPr spc="-25" dirty="0"/>
              <a:t>Your</a:t>
            </a:r>
            <a:r>
              <a:rPr spc="-195" dirty="0"/>
              <a:t> </a:t>
            </a:r>
            <a:r>
              <a:rPr dirty="0"/>
              <a:t>Medicare</a:t>
            </a:r>
            <a:r>
              <a:rPr spc="-200" dirty="0"/>
              <a:t> </a:t>
            </a:r>
            <a:r>
              <a:rPr dirty="0"/>
              <a:t>Coverage</a:t>
            </a:r>
            <a:r>
              <a:rPr spc="-185" dirty="0"/>
              <a:t> </a:t>
            </a:r>
            <a:r>
              <a:rPr spc="-10" dirty="0"/>
              <a:t>Choices</a:t>
            </a:r>
          </a:p>
        </p:txBody>
      </p:sp>
      <p:sp>
        <p:nvSpPr>
          <p:cNvPr id="3" name="object 3"/>
          <p:cNvSpPr txBox="1"/>
          <p:nvPr/>
        </p:nvSpPr>
        <p:spPr>
          <a:xfrm>
            <a:off x="3031676" y="1045101"/>
            <a:ext cx="6781427" cy="312906"/>
          </a:xfrm>
          <a:prstGeom prst="rect">
            <a:avLst/>
          </a:prstGeom>
          <a:ln w="9525">
            <a:noFill/>
          </a:ln>
        </p:spPr>
        <p:txBody>
          <a:bodyPr vert="horz" wrap="square" lIns="0" tIns="35560" rIns="0" bIns="0" rtlCol="0">
            <a:spAutoFit/>
          </a:bodyPr>
          <a:lstStyle/>
          <a:p>
            <a:pPr marL="594995">
              <a:lnSpc>
                <a:spcPct val="100000"/>
              </a:lnSpc>
              <a:spcBef>
                <a:spcPts val="280"/>
              </a:spcBef>
            </a:pPr>
            <a:r>
              <a:rPr b="0" spc="-10" dirty="0">
                <a:solidFill>
                  <a:srgbClr val="172A4A"/>
                </a:solidFill>
                <a:cs typeface="Calibri Light"/>
              </a:rPr>
              <a:t>Step</a:t>
            </a:r>
            <a:r>
              <a:rPr b="0" spc="-85" dirty="0">
                <a:solidFill>
                  <a:srgbClr val="172A4A"/>
                </a:solidFill>
                <a:cs typeface="Calibri Light"/>
              </a:rPr>
              <a:t> </a:t>
            </a:r>
            <a:r>
              <a:rPr b="0" dirty="0">
                <a:solidFill>
                  <a:srgbClr val="172A4A"/>
                </a:solidFill>
                <a:cs typeface="Calibri Light"/>
              </a:rPr>
              <a:t>1:</a:t>
            </a:r>
            <a:r>
              <a:rPr b="0" spc="-75" dirty="0">
                <a:solidFill>
                  <a:srgbClr val="172A4A"/>
                </a:solidFill>
                <a:cs typeface="Calibri Light"/>
              </a:rPr>
              <a:t> </a:t>
            </a:r>
            <a:r>
              <a:rPr b="0" dirty="0">
                <a:solidFill>
                  <a:srgbClr val="172A4A"/>
                </a:solidFill>
                <a:cs typeface="Calibri Light"/>
              </a:rPr>
              <a:t>Decide</a:t>
            </a:r>
            <a:r>
              <a:rPr b="0" spc="-45" dirty="0">
                <a:solidFill>
                  <a:srgbClr val="172A4A"/>
                </a:solidFill>
                <a:cs typeface="Calibri Light"/>
              </a:rPr>
              <a:t> </a:t>
            </a:r>
            <a:r>
              <a:rPr b="0" dirty="0">
                <a:solidFill>
                  <a:srgbClr val="172A4A"/>
                </a:solidFill>
                <a:cs typeface="Calibri Light"/>
              </a:rPr>
              <a:t>how</a:t>
            </a:r>
            <a:r>
              <a:rPr b="0" spc="-25" dirty="0">
                <a:solidFill>
                  <a:srgbClr val="172A4A"/>
                </a:solidFill>
                <a:cs typeface="Calibri Light"/>
              </a:rPr>
              <a:t> </a:t>
            </a:r>
            <a:r>
              <a:rPr b="0" dirty="0">
                <a:solidFill>
                  <a:srgbClr val="172A4A"/>
                </a:solidFill>
                <a:cs typeface="Calibri Light"/>
              </a:rPr>
              <a:t>you</a:t>
            </a:r>
            <a:r>
              <a:rPr b="0" spc="-30" dirty="0">
                <a:solidFill>
                  <a:srgbClr val="172A4A"/>
                </a:solidFill>
                <a:cs typeface="Calibri Light"/>
              </a:rPr>
              <a:t> </a:t>
            </a:r>
            <a:r>
              <a:rPr b="0" dirty="0">
                <a:solidFill>
                  <a:srgbClr val="172A4A"/>
                </a:solidFill>
                <a:cs typeface="Calibri Light"/>
              </a:rPr>
              <a:t>want</a:t>
            </a:r>
            <a:r>
              <a:rPr b="0" spc="-40" dirty="0">
                <a:solidFill>
                  <a:srgbClr val="172A4A"/>
                </a:solidFill>
                <a:cs typeface="Calibri Light"/>
              </a:rPr>
              <a:t> </a:t>
            </a:r>
            <a:r>
              <a:rPr b="0" dirty="0">
                <a:solidFill>
                  <a:srgbClr val="172A4A"/>
                </a:solidFill>
                <a:cs typeface="Calibri Light"/>
              </a:rPr>
              <a:t>to</a:t>
            </a:r>
            <a:r>
              <a:rPr b="0" spc="-45" dirty="0">
                <a:solidFill>
                  <a:srgbClr val="172A4A"/>
                </a:solidFill>
                <a:cs typeface="Calibri Light"/>
              </a:rPr>
              <a:t> </a:t>
            </a:r>
            <a:r>
              <a:rPr b="0" dirty="0">
                <a:solidFill>
                  <a:srgbClr val="172A4A"/>
                </a:solidFill>
                <a:cs typeface="Calibri Light"/>
              </a:rPr>
              <a:t>get</a:t>
            </a:r>
            <a:r>
              <a:rPr b="0" spc="-35" dirty="0">
                <a:solidFill>
                  <a:srgbClr val="172A4A"/>
                </a:solidFill>
                <a:cs typeface="Calibri Light"/>
              </a:rPr>
              <a:t> </a:t>
            </a:r>
            <a:r>
              <a:rPr b="0" dirty="0">
                <a:solidFill>
                  <a:srgbClr val="172A4A"/>
                </a:solidFill>
                <a:cs typeface="Calibri Light"/>
              </a:rPr>
              <a:t>your</a:t>
            </a:r>
            <a:r>
              <a:rPr b="0" spc="-40" dirty="0">
                <a:solidFill>
                  <a:srgbClr val="172A4A"/>
                </a:solidFill>
                <a:cs typeface="Calibri Light"/>
              </a:rPr>
              <a:t> </a:t>
            </a:r>
            <a:r>
              <a:rPr b="0" dirty="0">
                <a:solidFill>
                  <a:srgbClr val="172A4A"/>
                </a:solidFill>
                <a:cs typeface="Calibri Light"/>
              </a:rPr>
              <a:t>medical</a:t>
            </a:r>
            <a:r>
              <a:rPr b="0" spc="-45" dirty="0">
                <a:solidFill>
                  <a:srgbClr val="172A4A"/>
                </a:solidFill>
                <a:cs typeface="Calibri Light"/>
              </a:rPr>
              <a:t> </a:t>
            </a:r>
            <a:r>
              <a:rPr b="0" spc="-10" dirty="0">
                <a:solidFill>
                  <a:srgbClr val="172A4A"/>
                </a:solidFill>
                <a:cs typeface="Calibri Light"/>
              </a:rPr>
              <a:t>coverage</a:t>
            </a:r>
            <a:endParaRPr dirty="0">
              <a:cs typeface="Calibri Light"/>
            </a:endParaRPr>
          </a:p>
        </p:txBody>
      </p:sp>
      <p:sp>
        <p:nvSpPr>
          <p:cNvPr id="19" name="object 12">
            <a:extLst>
              <a:ext uri="{FF2B5EF4-FFF2-40B4-BE49-F238E27FC236}">
                <a16:creationId xmlns:a16="http://schemas.microsoft.com/office/drawing/2014/main" id="{A5E2A650-EAF6-A6B4-7EF5-305F0CA8A751}"/>
              </a:ext>
            </a:extLst>
          </p:cNvPr>
          <p:cNvSpPr txBox="1"/>
          <p:nvPr/>
        </p:nvSpPr>
        <p:spPr>
          <a:xfrm>
            <a:off x="2195581" y="1474373"/>
            <a:ext cx="3917182" cy="290464"/>
          </a:xfrm>
          <a:prstGeom prst="rect">
            <a:avLst/>
          </a:prstGeom>
        </p:spPr>
        <p:txBody>
          <a:bodyPr vert="horz" wrap="square" lIns="0" tIns="13335" rIns="0" bIns="0" rtlCol="0">
            <a:spAutoFit/>
          </a:bodyPr>
          <a:lstStyle/>
          <a:p>
            <a:pPr marL="12700">
              <a:lnSpc>
                <a:spcPct val="100000"/>
              </a:lnSpc>
              <a:spcBef>
                <a:spcPts val="105"/>
              </a:spcBef>
              <a:tabLst>
                <a:tab pos="5170170" algn="l"/>
              </a:tabLst>
            </a:pPr>
            <a:r>
              <a:rPr lang="en-US" b="0" spc="-20" dirty="0">
                <a:solidFill>
                  <a:srgbClr val="172A4A"/>
                </a:solidFill>
                <a:cs typeface="Calibri Light"/>
              </a:rPr>
              <a:t>Original </a:t>
            </a:r>
            <a:r>
              <a:rPr b="0" spc="-20" dirty="0">
                <a:solidFill>
                  <a:srgbClr val="172A4A"/>
                </a:solidFill>
                <a:cs typeface="Calibri Light"/>
              </a:rPr>
              <a:t>Medicare</a:t>
            </a:r>
            <a:endParaRPr dirty="0">
              <a:cs typeface="Calibri Light"/>
            </a:endParaRPr>
          </a:p>
        </p:txBody>
      </p:sp>
      <p:sp>
        <p:nvSpPr>
          <p:cNvPr id="15" name="object 15"/>
          <p:cNvSpPr txBox="1"/>
          <p:nvPr/>
        </p:nvSpPr>
        <p:spPr>
          <a:xfrm>
            <a:off x="1501139" y="1932432"/>
            <a:ext cx="1554481" cy="868186"/>
          </a:xfrm>
          <a:prstGeom prst="rect">
            <a:avLst/>
          </a:prstGeom>
          <a:solidFill>
            <a:schemeClr val="bg2"/>
          </a:solidFill>
        </p:spPr>
        <p:txBody>
          <a:bodyPr vert="horz" wrap="square" lIns="0" tIns="36830" rIns="0" bIns="0" rtlCol="0">
            <a:spAutoFit/>
          </a:bodyPr>
          <a:lstStyle/>
          <a:p>
            <a:pPr marL="175260" marR="168910" algn="ctr">
              <a:lnSpc>
                <a:spcPct val="100000"/>
              </a:lnSpc>
              <a:spcBef>
                <a:spcPts val="290"/>
              </a:spcBef>
            </a:pPr>
            <a:r>
              <a:rPr b="0" u="sng" spc="-20" dirty="0">
                <a:solidFill>
                  <a:srgbClr val="172A4A"/>
                </a:solidFill>
                <a:uFill>
                  <a:solidFill>
                    <a:srgbClr val="172A4A"/>
                  </a:solidFill>
                </a:uFill>
                <a:cs typeface="Calibri Light"/>
              </a:rPr>
              <a:t>Part</a:t>
            </a:r>
            <a:r>
              <a:rPr b="0" u="sng" spc="-55" dirty="0">
                <a:solidFill>
                  <a:srgbClr val="172A4A"/>
                </a:solidFill>
                <a:uFill>
                  <a:solidFill>
                    <a:srgbClr val="172A4A"/>
                  </a:solidFill>
                </a:uFill>
                <a:cs typeface="Calibri Light"/>
              </a:rPr>
              <a:t> </a:t>
            </a:r>
            <a:r>
              <a:rPr b="0" u="sng" spc="-50" dirty="0">
                <a:solidFill>
                  <a:srgbClr val="172A4A"/>
                </a:solidFill>
                <a:uFill>
                  <a:solidFill>
                    <a:srgbClr val="172A4A"/>
                  </a:solidFill>
                </a:uFill>
                <a:cs typeface="Calibri Light"/>
              </a:rPr>
              <a:t>A</a:t>
            </a:r>
            <a:r>
              <a:rPr b="0" spc="-50" dirty="0">
                <a:solidFill>
                  <a:srgbClr val="172A4A"/>
                </a:solidFill>
                <a:cs typeface="Calibri Light"/>
              </a:rPr>
              <a:t> </a:t>
            </a:r>
            <a:r>
              <a:rPr b="0" spc="-10" dirty="0">
                <a:solidFill>
                  <a:srgbClr val="172A4A"/>
                </a:solidFill>
                <a:cs typeface="Calibri Light"/>
              </a:rPr>
              <a:t>Hospital Insurance</a:t>
            </a:r>
            <a:endParaRPr dirty="0">
              <a:cs typeface="Calibri Light"/>
            </a:endParaRPr>
          </a:p>
        </p:txBody>
      </p:sp>
      <p:sp>
        <p:nvSpPr>
          <p:cNvPr id="14" name="object 14"/>
          <p:cNvSpPr txBox="1"/>
          <p:nvPr/>
        </p:nvSpPr>
        <p:spPr>
          <a:xfrm>
            <a:off x="3233926" y="1923288"/>
            <a:ext cx="1438557" cy="869469"/>
          </a:xfrm>
          <a:prstGeom prst="rect">
            <a:avLst/>
          </a:prstGeom>
          <a:solidFill>
            <a:schemeClr val="bg2"/>
          </a:solidFill>
        </p:spPr>
        <p:txBody>
          <a:bodyPr vert="horz" wrap="square" lIns="0" tIns="38100" rIns="0" bIns="0" rtlCol="0">
            <a:spAutoFit/>
          </a:bodyPr>
          <a:lstStyle/>
          <a:p>
            <a:pPr marL="176530" marR="168275" indent="635" algn="ctr">
              <a:lnSpc>
                <a:spcPct val="100000"/>
              </a:lnSpc>
              <a:spcBef>
                <a:spcPts val="300"/>
              </a:spcBef>
            </a:pPr>
            <a:r>
              <a:rPr b="0" u="sng" spc="-20" dirty="0">
                <a:solidFill>
                  <a:srgbClr val="172A4A"/>
                </a:solidFill>
                <a:uFill>
                  <a:solidFill>
                    <a:srgbClr val="172A4A"/>
                  </a:solidFill>
                </a:uFill>
                <a:cs typeface="Calibri Light"/>
              </a:rPr>
              <a:t>Part</a:t>
            </a:r>
            <a:r>
              <a:rPr b="0" u="sng" spc="-50" dirty="0">
                <a:solidFill>
                  <a:srgbClr val="172A4A"/>
                </a:solidFill>
                <a:uFill>
                  <a:solidFill>
                    <a:srgbClr val="172A4A"/>
                  </a:solidFill>
                </a:uFill>
                <a:cs typeface="Calibri Light"/>
              </a:rPr>
              <a:t> </a:t>
            </a:r>
            <a:r>
              <a:rPr b="0" u="sng" spc="-60" dirty="0">
                <a:solidFill>
                  <a:srgbClr val="172A4A"/>
                </a:solidFill>
                <a:uFill>
                  <a:solidFill>
                    <a:srgbClr val="172A4A"/>
                  </a:solidFill>
                </a:uFill>
                <a:cs typeface="Calibri Light"/>
              </a:rPr>
              <a:t>B</a:t>
            </a:r>
            <a:r>
              <a:rPr b="0" spc="-60" dirty="0">
                <a:solidFill>
                  <a:srgbClr val="172A4A"/>
                </a:solidFill>
                <a:cs typeface="Calibri Light"/>
              </a:rPr>
              <a:t> </a:t>
            </a:r>
            <a:r>
              <a:rPr b="0" spc="-10" dirty="0">
                <a:solidFill>
                  <a:srgbClr val="172A4A"/>
                </a:solidFill>
                <a:cs typeface="Calibri Light"/>
              </a:rPr>
              <a:t>Medical </a:t>
            </a:r>
            <a:r>
              <a:rPr b="0" spc="-20" dirty="0">
                <a:solidFill>
                  <a:srgbClr val="172A4A"/>
                </a:solidFill>
                <a:cs typeface="Calibri Light"/>
              </a:rPr>
              <a:t>Insurance</a:t>
            </a:r>
            <a:endParaRPr dirty="0">
              <a:cs typeface="Calibri Light"/>
            </a:endParaRPr>
          </a:p>
        </p:txBody>
      </p:sp>
      <p:sp>
        <p:nvSpPr>
          <p:cNvPr id="5" name="object 5"/>
          <p:cNvSpPr txBox="1"/>
          <p:nvPr/>
        </p:nvSpPr>
        <p:spPr>
          <a:xfrm>
            <a:off x="262126" y="3008822"/>
            <a:ext cx="5943600" cy="312265"/>
          </a:xfrm>
          <a:prstGeom prst="rect">
            <a:avLst/>
          </a:prstGeom>
          <a:ln w="9525">
            <a:noFill/>
          </a:ln>
        </p:spPr>
        <p:txBody>
          <a:bodyPr vert="horz" wrap="square" lIns="0" tIns="34925" rIns="0" bIns="0" rtlCol="0">
            <a:spAutoFit/>
          </a:bodyPr>
          <a:lstStyle/>
          <a:p>
            <a:pPr algn="ctr">
              <a:lnSpc>
                <a:spcPct val="100000"/>
              </a:lnSpc>
              <a:spcBef>
                <a:spcPts val="275"/>
              </a:spcBef>
            </a:pPr>
            <a:r>
              <a:rPr b="0" spc="-10" dirty="0">
                <a:solidFill>
                  <a:srgbClr val="172A4A"/>
                </a:solidFill>
                <a:cs typeface="Calibri Light"/>
              </a:rPr>
              <a:t>Step</a:t>
            </a:r>
            <a:r>
              <a:rPr b="0" spc="-85" dirty="0">
                <a:solidFill>
                  <a:srgbClr val="172A4A"/>
                </a:solidFill>
                <a:cs typeface="Calibri Light"/>
              </a:rPr>
              <a:t> </a:t>
            </a:r>
            <a:r>
              <a:rPr b="0" dirty="0">
                <a:solidFill>
                  <a:srgbClr val="172A4A"/>
                </a:solidFill>
                <a:cs typeface="Calibri Light"/>
              </a:rPr>
              <a:t>2:</a:t>
            </a:r>
            <a:r>
              <a:rPr b="0" spc="-45" dirty="0">
                <a:solidFill>
                  <a:srgbClr val="172A4A"/>
                </a:solidFill>
                <a:cs typeface="Calibri Light"/>
              </a:rPr>
              <a:t> </a:t>
            </a:r>
            <a:r>
              <a:rPr b="0" dirty="0">
                <a:solidFill>
                  <a:srgbClr val="172A4A"/>
                </a:solidFill>
                <a:cs typeface="Calibri Light"/>
              </a:rPr>
              <a:t>Decide</a:t>
            </a:r>
            <a:r>
              <a:rPr b="0" spc="-30" dirty="0">
                <a:solidFill>
                  <a:srgbClr val="172A4A"/>
                </a:solidFill>
                <a:cs typeface="Calibri Light"/>
              </a:rPr>
              <a:t> </a:t>
            </a:r>
            <a:r>
              <a:rPr b="0" dirty="0">
                <a:solidFill>
                  <a:srgbClr val="172A4A"/>
                </a:solidFill>
                <a:cs typeface="Calibri Light"/>
              </a:rPr>
              <a:t>if</a:t>
            </a:r>
            <a:r>
              <a:rPr b="0" spc="-35" dirty="0">
                <a:solidFill>
                  <a:srgbClr val="172A4A"/>
                </a:solidFill>
                <a:cs typeface="Calibri Light"/>
              </a:rPr>
              <a:t> </a:t>
            </a:r>
            <a:r>
              <a:rPr b="0" dirty="0">
                <a:solidFill>
                  <a:srgbClr val="172A4A"/>
                </a:solidFill>
                <a:cs typeface="Calibri Light"/>
              </a:rPr>
              <a:t>you</a:t>
            </a:r>
            <a:r>
              <a:rPr b="0" spc="-15" dirty="0">
                <a:solidFill>
                  <a:srgbClr val="172A4A"/>
                </a:solidFill>
                <a:cs typeface="Calibri Light"/>
              </a:rPr>
              <a:t> </a:t>
            </a:r>
            <a:r>
              <a:rPr b="0" dirty="0">
                <a:solidFill>
                  <a:srgbClr val="172A4A"/>
                </a:solidFill>
                <a:cs typeface="Calibri Light"/>
              </a:rPr>
              <a:t>need</a:t>
            </a:r>
            <a:r>
              <a:rPr b="0" spc="-25" dirty="0">
                <a:solidFill>
                  <a:srgbClr val="172A4A"/>
                </a:solidFill>
                <a:cs typeface="Calibri Light"/>
              </a:rPr>
              <a:t> </a:t>
            </a:r>
            <a:r>
              <a:rPr b="0" spc="-10" dirty="0">
                <a:solidFill>
                  <a:srgbClr val="172A4A"/>
                </a:solidFill>
                <a:cs typeface="Calibri Light"/>
              </a:rPr>
              <a:t>prescription</a:t>
            </a:r>
            <a:r>
              <a:rPr b="0" dirty="0">
                <a:solidFill>
                  <a:srgbClr val="172A4A"/>
                </a:solidFill>
                <a:cs typeface="Calibri Light"/>
              </a:rPr>
              <a:t> drug</a:t>
            </a:r>
            <a:r>
              <a:rPr b="0" spc="-5" dirty="0">
                <a:solidFill>
                  <a:srgbClr val="172A4A"/>
                </a:solidFill>
                <a:cs typeface="Calibri Light"/>
              </a:rPr>
              <a:t> </a:t>
            </a:r>
            <a:r>
              <a:rPr b="0" spc="-10" dirty="0">
                <a:solidFill>
                  <a:srgbClr val="172A4A"/>
                </a:solidFill>
                <a:cs typeface="Calibri Light"/>
              </a:rPr>
              <a:t>coverage</a:t>
            </a:r>
            <a:endParaRPr dirty="0">
              <a:cs typeface="Calibri Light"/>
            </a:endParaRPr>
          </a:p>
        </p:txBody>
      </p:sp>
      <p:sp>
        <p:nvSpPr>
          <p:cNvPr id="7" name="object 7"/>
          <p:cNvSpPr txBox="1"/>
          <p:nvPr/>
        </p:nvSpPr>
        <p:spPr>
          <a:xfrm>
            <a:off x="1568259" y="3616763"/>
            <a:ext cx="3111881" cy="629018"/>
          </a:xfrm>
          <a:prstGeom prst="rect">
            <a:avLst/>
          </a:prstGeom>
          <a:solidFill>
            <a:schemeClr val="accent6"/>
          </a:solidFill>
        </p:spPr>
        <p:txBody>
          <a:bodyPr vert="horz" wrap="square" lIns="0" tIns="36195" rIns="0" bIns="0" rtlCol="0">
            <a:spAutoFit/>
          </a:bodyPr>
          <a:lstStyle/>
          <a:p>
            <a:pPr marL="515938" marR="737235" algn="ctr">
              <a:lnSpc>
                <a:spcPct val="100000"/>
              </a:lnSpc>
              <a:spcBef>
                <a:spcPts val="285"/>
              </a:spcBef>
            </a:pPr>
            <a:r>
              <a:rPr b="0" u="sng" spc="-20" dirty="0">
                <a:solidFill>
                  <a:schemeClr val="bg1"/>
                </a:solidFill>
                <a:uFill>
                  <a:solidFill>
                    <a:srgbClr val="172A4A"/>
                  </a:solidFill>
                </a:uFill>
                <a:cs typeface="Calibri Light"/>
              </a:rPr>
              <a:t>Part</a:t>
            </a:r>
            <a:r>
              <a:rPr b="0" u="sng" spc="-50" dirty="0">
                <a:solidFill>
                  <a:schemeClr val="bg1"/>
                </a:solidFill>
                <a:uFill>
                  <a:solidFill>
                    <a:srgbClr val="172A4A"/>
                  </a:solidFill>
                </a:uFill>
                <a:cs typeface="Calibri Light"/>
              </a:rPr>
              <a:t> D</a:t>
            </a:r>
            <a:r>
              <a:rPr b="0" spc="-50" dirty="0">
                <a:solidFill>
                  <a:schemeClr val="bg1"/>
                </a:solidFill>
                <a:cs typeface="Calibri Light"/>
              </a:rPr>
              <a:t> </a:t>
            </a:r>
            <a:endParaRPr lang="en-US" b="0" spc="-50" dirty="0">
              <a:solidFill>
                <a:schemeClr val="bg1"/>
              </a:solidFill>
              <a:cs typeface="Calibri Light"/>
            </a:endParaRPr>
          </a:p>
          <a:p>
            <a:pPr marL="515938" marR="737235" algn="ctr">
              <a:lnSpc>
                <a:spcPct val="100000"/>
              </a:lnSpc>
              <a:spcBef>
                <a:spcPts val="285"/>
              </a:spcBef>
            </a:pPr>
            <a:r>
              <a:rPr b="0" spc="-20" dirty="0">
                <a:solidFill>
                  <a:schemeClr val="bg1"/>
                </a:solidFill>
                <a:cs typeface="Calibri Light"/>
              </a:rPr>
              <a:t>Stand-</a:t>
            </a:r>
            <a:r>
              <a:rPr b="0" dirty="0">
                <a:solidFill>
                  <a:schemeClr val="bg1"/>
                </a:solidFill>
                <a:cs typeface="Calibri Light"/>
              </a:rPr>
              <a:t>alone</a:t>
            </a:r>
            <a:r>
              <a:rPr lang="en-US" b="0" dirty="0">
                <a:solidFill>
                  <a:schemeClr val="bg1"/>
                </a:solidFill>
                <a:cs typeface="Calibri Light"/>
              </a:rPr>
              <a:t> </a:t>
            </a:r>
            <a:r>
              <a:rPr b="0" spc="-25" dirty="0">
                <a:solidFill>
                  <a:schemeClr val="bg1"/>
                </a:solidFill>
                <a:cs typeface="Calibri Light"/>
              </a:rPr>
              <a:t>PDP</a:t>
            </a:r>
            <a:endParaRPr dirty="0">
              <a:solidFill>
                <a:schemeClr val="bg1"/>
              </a:solidFill>
              <a:cs typeface="Calibri Light"/>
            </a:endParaRPr>
          </a:p>
        </p:txBody>
      </p:sp>
      <p:sp>
        <p:nvSpPr>
          <p:cNvPr id="9" name="object 9"/>
          <p:cNvSpPr txBox="1"/>
          <p:nvPr/>
        </p:nvSpPr>
        <p:spPr>
          <a:xfrm>
            <a:off x="1284733" y="4356988"/>
            <a:ext cx="3678934" cy="588623"/>
          </a:xfrm>
          <a:prstGeom prst="rect">
            <a:avLst/>
          </a:prstGeom>
          <a:ln w="9525">
            <a:noFill/>
          </a:ln>
        </p:spPr>
        <p:txBody>
          <a:bodyPr vert="horz" wrap="square" lIns="0" tIns="34290" rIns="0" bIns="0" rtlCol="0">
            <a:spAutoFit/>
          </a:bodyPr>
          <a:lstStyle/>
          <a:p>
            <a:pPr marL="160020" marR="95250" indent="-53340">
              <a:lnSpc>
                <a:spcPct val="100000"/>
              </a:lnSpc>
              <a:spcBef>
                <a:spcPts val="270"/>
              </a:spcBef>
            </a:pPr>
            <a:r>
              <a:rPr b="0" spc="-10" dirty="0">
                <a:solidFill>
                  <a:srgbClr val="172A4A"/>
                </a:solidFill>
                <a:cs typeface="Calibri Light"/>
              </a:rPr>
              <a:t>Step</a:t>
            </a:r>
            <a:r>
              <a:rPr b="0" spc="-85" dirty="0">
                <a:solidFill>
                  <a:srgbClr val="172A4A"/>
                </a:solidFill>
                <a:cs typeface="Calibri Light"/>
              </a:rPr>
              <a:t> </a:t>
            </a:r>
            <a:r>
              <a:rPr b="0" dirty="0">
                <a:solidFill>
                  <a:srgbClr val="172A4A"/>
                </a:solidFill>
                <a:cs typeface="Calibri Light"/>
              </a:rPr>
              <a:t>3:</a:t>
            </a:r>
            <a:r>
              <a:rPr b="0" spc="-55" dirty="0">
                <a:solidFill>
                  <a:srgbClr val="172A4A"/>
                </a:solidFill>
                <a:cs typeface="Calibri Light"/>
              </a:rPr>
              <a:t> </a:t>
            </a:r>
            <a:r>
              <a:rPr b="0" dirty="0">
                <a:solidFill>
                  <a:srgbClr val="172A4A"/>
                </a:solidFill>
                <a:cs typeface="Calibri Light"/>
              </a:rPr>
              <a:t>Decide</a:t>
            </a:r>
            <a:r>
              <a:rPr b="0" spc="-35" dirty="0">
                <a:solidFill>
                  <a:srgbClr val="172A4A"/>
                </a:solidFill>
                <a:cs typeface="Calibri Light"/>
              </a:rPr>
              <a:t> </a:t>
            </a:r>
            <a:r>
              <a:rPr b="0" dirty="0">
                <a:solidFill>
                  <a:srgbClr val="172A4A"/>
                </a:solidFill>
                <a:cs typeface="Calibri Light"/>
              </a:rPr>
              <a:t>if</a:t>
            </a:r>
            <a:r>
              <a:rPr b="0" spc="-40" dirty="0">
                <a:solidFill>
                  <a:srgbClr val="172A4A"/>
                </a:solidFill>
                <a:cs typeface="Calibri Light"/>
              </a:rPr>
              <a:t> </a:t>
            </a:r>
            <a:r>
              <a:rPr b="0" dirty="0">
                <a:solidFill>
                  <a:srgbClr val="172A4A"/>
                </a:solidFill>
                <a:cs typeface="Calibri Light"/>
              </a:rPr>
              <a:t>you</a:t>
            </a:r>
            <a:r>
              <a:rPr b="0" spc="-15" dirty="0">
                <a:solidFill>
                  <a:srgbClr val="172A4A"/>
                </a:solidFill>
                <a:cs typeface="Calibri Light"/>
              </a:rPr>
              <a:t> </a:t>
            </a:r>
            <a:r>
              <a:rPr b="0" dirty="0">
                <a:solidFill>
                  <a:srgbClr val="172A4A"/>
                </a:solidFill>
                <a:cs typeface="Calibri Light"/>
              </a:rPr>
              <a:t>want</a:t>
            </a:r>
            <a:r>
              <a:rPr b="0" spc="-35" dirty="0">
                <a:solidFill>
                  <a:srgbClr val="172A4A"/>
                </a:solidFill>
                <a:cs typeface="Calibri Light"/>
              </a:rPr>
              <a:t> </a:t>
            </a:r>
            <a:r>
              <a:rPr b="0" dirty="0">
                <a:solidFill>
                  <a:srgbClr val="172A4A"/>
                </a:solidFill>
                <a:cs typeface="Calibri Light"/>
              </a:rPr>
              <a:t>to</a:t>
            </a:r>
            <a:r>
              <a:rPr b="0" spc="-35" dirty="0">
                <a:solidFill>
                  <a:srgbClr val="172A4A"/>
                </a:solidFill>
                <a:cs typeface="Calibri Light"/>
              </a:rPr>
              <a:t> </a:t>
            </a:r>
            <a:r>
              <a:rPr b="0" spc="-25" dirty="0">
                <a:solidFill>
                  <a:srgbClr val="172A4A"/>
                </a:solidFill>
                <a:cs typeface="Calibri Light"/>
              </a:rPr>
              <a:t>add </a:t>
            </a:r>
            <a:r>
              <a:rPr b="0" spc="-10" dirty="0">
                <a:solidFill>
                  <a:srgbClr val="172A4A"/>
                </a:solidFill>
                <a:cs typeface="Calibri Light"/>
              </a:rPr>
              <a:t>supplemental</a:t>
            </a:r>
            <a:r>
              <a:rPr b="0" spc="-20" dirty="0">
                <a:solidFill>
                  <a:srgbClr val="172A4A"/>
                </a:solidFill>
                <a:cs typeface="Calibri Light"/>
              </a:rPr>
              <a:t> </a:t>
            </a:r>
            <a:r>
              <a:rPr b="0" dirty="0">
                <a:solidFill>
                  <a:srgbClr val="172A4A"/>
                </a:solidFill>
                <a:cs typeface="Calibri Light"/>
              </a:rPr>
              <a:t>medical</a:t>
            </a:r>
            <a:r>
              <a:rPr b="0" spc="-50" dirty="0">
                <a:solidFill>
                  <a:srgbClr val="172A4A"/>
                </a:solidFill>
                <a:cs typeface="Calibri Light"/>
              </a:rPr>
              <a:t> </a:t>
            </a:r>
            <a:r>
              <a:rPr b="0" spc="-10" dirty="0">
                <a:solidFill>
                  <a:srgbClr val="172A4A"/>
                </a:solidFill>
                <a:cs typeface="Calibri Light"/>
              </a:rPr>
              <a:t>coverage</a:t>
            </a:r>
            <a:endParaRPr dirty="0">
              <a:cs typeface="Calibri Light"/>
            </a:endParaRPr>
          </a:p>
        </p:txBody>
      </p:sp>
      <p:sp>
        <p:nvSpPr>
          <p:cNvPr id="10" name="object 10"/>
          <p:cNvSpPr txBox="1"/>
          <p:nvPr/>
        </p:nvSpPr>
        <p:spPr>
          <a:xfrm>
            <a:off x="1121743" y="5087101"/>
            <a:ext cx="4038441" cy="1111202"/>
          </a:xfrm>
          <a:prstGeom prst="rect">
            <a:avLst/>
          </a:prstGeom>
          <a:solidFill>
            <a:srgbClr val="91278F"/>
          </a:solidFill>
        </p:spPr>
        <p:txBody>
          <a:bodyPr vert="horz" wrap="square" lIns="0" tIns="33655" rIns="0" bIns="0" rtlCol="0">
            <a:spAutoFit/>
          </a:bodyPr>
          <a:lstStyle/>
          <a:p>
            <a:pPr marL="2540" algn="ctr">
              <a:lnSpc>
                <a:spcPct val="100000"/>
              </a:lnSpc>
              <a:spcBef>
                <a:spcPts val="265"/>
              </a:spcBef>
            </a:pPr>
            <a:r>
              <a:rPr b="0" u="sng" spc="-10" dirty="0">
                <a:solidFill>
                  <a:schemeClr val="bg1"/>
                </a:solidFill>
                <a:uFill>
                  <a:solidFill>
                    <a:srgbClr val="172A4A"/>
                  </a:solidFill>
                </a:uFill>
                <a:cs typeface="Calibri Light"/>
              </a:rPr>
              <a:t>Medigap</a:t>
            </a:r>
            <a:endParaRPr dirty="0">
              <a:solidFill>
                <a:schemeClr val="bg1"/>
              </a:solidFill>
              <a:cs typeface="Calibri Light"/>
            </a:endParaRPr>
          </a:p>
          <a:p>
            <a:pPr marL="828040" marR="822960" algn="ctr">
              <a:lnSpc>
                <a:spcPct val="100000"/>
              </a:lnSpc>
              <a:spcBef>
                <a:spcPts val="5"/>
              </a:spcBef>
            </a:pPr>
            <a:r>
              <a:rPr b="0" dirty="0">
                <a:solidFill>
                  <a:schemeClr val="bg1"/>
                </a:solidFill>
                <a:cs typeface="Calibri Light"/>
              </a:rPr>
              <a:t>Core,</a:t>
            </a:r>
            <a:r>
              <a:rPr b="0" spc="-60" dirty="0">
                <a:solidFill>
                  <a:schemeClr val="bg1"/>
                </a:solidFill>
                <a:cs typeface="Calibri Light"/>
              </a:rPr>
              <a:t> </a:t>
            </a:r>
            <a:r>
              <a:rPr b="0" dirty="0">
                <a:solidFill>
                  <a:schemeClr val="bg1"/>
                </a:solidFill>
                <a:cs typeface="Calibri Light"/>
              </a:rPr>
              <a:t>Supplement</a:t>
            </a:r>
            <a:r>
              <a:rPr b="0" spc="-40" dirty="0">
                <a:solidFill>
                  <a:schemeClr val="bg1"/>
                </a:solidFill>
                <a:cs typeface="Calibri Light"/>
              </a:rPr>
              <a:t> </a:t>
            </a:r>
            <a:r>
              <a:rPr b="0" dirty="0">
                <a:solidFill>
                  <a:schemeClr val="bg1"/>
                </a:solidFill>
                <a:cs typeface="Calibri Light"/>
              </a:rPr>
              <a:t>1A,</a:t>
            </a:r>
            <a:r>
              <a:rPr b="0" spc="-75" dirty="0">
                <a:solidFill>
                  <a:schemeClr val="bg1"/>
                </a:solidFill>
                <a:cs typeface="Calibri Light"/>
              </a:rPr>
              <a:t> </a:t>
            </a:r>
            <a:r>
              <a:rPr b="0" spc="-25" dirty="0">
                <a:solidFill>
                  <a:schemeClr val="bg1"/>
                </a:solidFill>
                <a:cs typeface="Calibri Light"/>
              </a:rPr>
              <a:t>or </a:t>
            </a:r>
            <a:r>
              <a:rPr b="0" dirty="0">
                <a:solidFill>
                  <a:schemeClr val="bg1"/>
                </a:solidFill>
                <a:cs typeface="Calibri Light"/>
              </a:rPr>
              <a:t>Supplement</a:t>
            </a:r>
            <a:r>
              <a:rPr b="0" spc="-35" dirty="0">
                <a:solidFill>
                  <a:schemeClr val="bg1"/>
                </a:solidFill>
                <a:cs typeface="Calibri Light"/>
              </a:rPr>
              <a:t> </a:t>
            </a:r>
            <a:r>
              <a:rPr b="0" dirty="0">
                <a:solidFill>
                  <a:schemeClr val="bg1"/>
                </a:solidFill>
                <a:cs typeface="Calibri Light"/>
              </a:rPr>
              <a:t>1</a:t>
            </a:r>
            <a:r>
              <a:rPr b="0" spc="-60" dirty="0">
                <a:solidFill>
                  <a:schemeClr val="bg1"/>
                </a:solidFill>
                <a:cs typeface="Calibri Light"/>
              </a:rPr>
              <a:t> </a:t>
            </a:r>
            <a:r>
              <a:rPr b="0" spc="-20" dirty="0">
                <a:solidFill>
                  <a:schemeClr val="bg1"/>
                </a:solidFill>
                <a:cs typeface="Calibri Light"/>
              </a:rPr>
              <a:t>plan</a:t>
            </a:r>
            <a:endParaRPr lang="en-US" b="0" spc="-20" dirty="0">
              <a:solidFill>
                <a:schemeClr val="bg1"/>
              </a:solidFill>
              <a:cs typeface="Calibri Light"/>
            </a:endParaRPr>
          </a:p>
          <a:p>
            <a:pPr marL="828040" marR="822960" algn="ctr">
              <a:lnSpc>
                <a:spcPct val="100000"/>
              </a:lnSpc>
              <a:spcBef>
                <a:spcPts val="5"/>
              </a:spcBef>
            </a:pPr>
            <a:endParaRPr sz="1600" dirty="0">
              <a:cs typeface="Calibri Light"/>
            </a:endParaRPr>
          </a:p>
        </p:txBody>
      </p:sp>
      <p:sp>
        <p:nvSpPr>
          <p:cNvPr id="6" name="object 6"/>
          <p:cNvSpPr txBox="1"/>
          <p:nvPr/>
        </p:nvSpPr>
        <p:spPr>
          <a:xfrm>
            <a:off x="5703878" y="1655426"/>
            <a:ext cx="817771" cy="443070"/>
          </a:xfrm>
          <a:prstGeom prst="rect">
            <a:avLst/>
          </a:prstGeom>
        </p:spPr>
        <p:txBody>
          <a:bodyPr vert="horz" wrap="square" lIns="0" tIns="12065" rIns="0" bIns="0" rtlCol="0">
            <a:spAutoFit/>
          </a:bodyPr>
          <a:lstStyle/>
          <a:p>
            <a:pPr marL="12700">
              <a:lnSpc>
                <a:spcPct val="100000"/>
              </a:lnSpc>
              <a:spcBef>
                <a:spcPts val="95"/>
              </a:spcBef>
            </a:pPr>
            <a:r>
              <a:rPr sz="2800" b="0" spc="-20" dirty="0">
                <a:solidFill>
                  <a:srgbClr val="1F3863"/>
                </a:solidFill>
                <a:cs typeface="Calibri Light"/>
              </a:rPr>
              <a:t>-</a:t>
            </a:r>
            <a:r>
              <a:rPr sz="2800" b="0" spc="-25" dirty="0">
                <a:solidFill>
                  <a:srgbClr val="172A4A"/>
                </a:solidFill>
                <a:cs typeface="Calibri Light"/>
              </a:rPr>
              <a:t>OR-</a:t>
            </a:r>
            <a:endParaRPr sz="2800" dirty="0">
              <a:cs typeface="Calibri Light"/>
            </a:endParaRPr>
          </a:p>
        </p:txBody>
      </p:sp>
      <p:sp>
        <p:nvSpPr>
          <p:cNvPr id="18" name="object 12">
            <a:extLst>
              <a:ext uri="{FF2B5EF4-FFF2-40B4-BE49-F238E27FC236}">
                <a16:creationId xmlns:a16="http://schemas.microsoft.com/office/drawing/2014/main" id="{A8A76C12-FEF1-650C-4422-621E222C21D4}"/>
              </a:ext>
            </a:extLst>
          </p:cNvPr>
          <p:cNvSpPr txBox="1"/>
          <p:nvPr/>
        </p:nvSpPr>
        <p:spPr>
          <a:xfrm>
            <a:off x="7119876" y="1487469"/>
            <a:ext cx="3917182" cy="290464"/>
          </a:xfrm>
          <a:prstGeom prst="rect">
            <a:avLst/>
          </a:prstGeom>
        </p:spPr>
        <p:txBody>
          <a:bodyPr vert="horz" wrap="square" lIns="0" tIns="13335" rIns="0" bIns="0" rtlCol="0">
            <a:spAutoFit/>
          </a:bodyPr>
          <a:lstStyle/>
          <a:p>
            <a:pPr marL="12700">
              <a:lnSpc>
                <a:spcPct val="100000"/>
              </a:lnSpc>
              <a:spcBef>
                <a:spcPts val="105"/>
              </a:spcBef>
              <a:tabLst>
                <a:tab pos="5170170" algn="l"/>
              </a:tabLst>
            </a:pPr>
            <a:r>
              <a:rPr b="0" spc="-20" dirty="0">
                <a:solidFill>
                  <a:srgbClr val="172A4A"/>
                </a:solidFill>
                <a:cs typeface="Calibri Light"/>
              </a:rPr>
              <a:t>Medicare</a:t>
            </a:r>
            <a:r>
              <a:rPr b="0" spc="-45" dirty="0">
                <a:solidFill>
                  <a:srgbClr val="172A4A"/>
                </a:solidFill>
                <a:cs typeface="Calibri Light"/>
              </a:rPr>
              <a:t> </a:t>
            </a:r>
            <a:r>
              <a:rPr b="0" spc="-25" dirty="0">
                <a:solidFill>
                  <a:srgbClr val="172A4A"/>
                </a:solidFill>
                <a:cs typeface="Calibri Light"/>
              </a:rPr>
              <a:t>Advantage</a:t>
            </a:r>
            <a:r>
              <a:rPr b="0" spc="-35" dirty="0">
                <a:solidFill>
                  <a:srgbClr val="172A4A"/>
                </a:solidFill>
                <a:cs typeface="Calibri Light"/>
              </a:rPr>
              <a:t> </a:t>
            </a:r>
            <a:r>
              <a:rPr b="0" dirty="0">
                <a:solidFill>
                  <a:srgbClr val="172A4A"/>
                </a:solidFill>
                <a:cs typeface="Calibri Light"/>
              </a:rPr>
              <a:t>Plan</a:t>
            </a:r>
            <a:r>
              <a:rPr b="0" spc="-35" dirty="0">
                <a:solidFill>
                  <a:srgbClr val="172A4A"/>
                </a:solidFill>
                <a:cs typeface="Calibri Light"/>
              </a:rPr>
              <a:t> </a:t>
            </a:r>
            <a:r>
              <a:rPr b="0" dirty="0">
                <a:solidFill>
                  <a:srgbClr val="172A4A"/>
                </a:solidFill>
                <a:cs typeface="Calibri Light"/>
              </a:rPr>
              <a:t>(HMO</a:t>
            </a:r>
            <a:r>
              <a:rPr b="0" spc="-45" dirty="0">
                <a:solidFill>
                  <a:srgbClr val="172A4A"/>
                </a:solidFill>
                <a:cs typeface="Calibri Light"/>
              </a:rPr>
              <a:t> </a:t>
            </a:r>
            <a:r>
              <a:rPr b="0" dirty="0">
                <a:solidFill>
                  <a:srgbClr val="172A4A"/>
                </a:solidFill>
                <a:cs typeface="Calibri Light"/>
              </a:rPr>
              <a:t>or</a:t>
            </a:r>
            <a:r>
              <a:rPr b="0" spc="-15" dirty="0">
                <a:solidFill>
                  <a:srgbClr val="172A4A"/>
                </a:solidFill>
                <a:cs typeface="Calibri Light"/>
              </a:rPr>
              <a:t> </a:t>
            </a:r>
            <a:r>
              <a:rPr b="0" spc="-20" dirty="0">
                <a:solidFill>
                  <a:srgbClr val="172A4A"/>
                </a:solidFill>
                <a:cs typeface="Calibri Light"/>
              </a:rPr>
              <a:t>PPO)</a:t>
            </a:r>
            <a:endParaRPr dirty="0">
              <a:cs typeface="Calibri Light"/>
            </a:endParaRPr>
          </a:p>
        </p:txBody>
      </p:sp>
      <p:sp>
        <p:nvSpPr>
          <p:cNvPr id="4" name="object 4"/>
          <p:cNvSpPr txBox="1"/>
          <p:nvPr/>
        </p:nvSpPr>
        <p:spPr>
          <a:xfrm>
            <a:off x="6950896" y="1889471"/>
            <a:ext cx="4255143" cy="911147"/>
          </a:xfrm>
          <a:prstGeom prst="rect">
            <a:avLst/>
          </a:prstGeom>
          <a:solidFill>
            <a:schemeClr val="accent2"/>
          </a:solidFill>
        </p:spPr>
        <p:txBody>
          <a:bodyPr vert="horz" wrap="square" lIns="0" tIns="79375" rIns="0" bIns="0" rtlCol="0">
            <a:spAutoFit/>
          </a:bodyPr>
          <a:lstStyle/>
          <a:p>
            <a:pPr marL="1905" algn="ctr">
              <a:lnSpc>
                <a:spcPct val="100000"/>
              </a:lnSpc>
              <a:spcBef>
                <a:spcPts val="625"/>
              </a:spcBef>
            </a:pPr>
            <a:r>
              <a:rPr b="0" u="sng" spc="-20" dirty="0">
                <a:solidFill>
                  <a:schemeClr val="bg1"/>
                </a:solidFill>
                <a:uFill>
                  <a:solidFill>
                    <a:srgbClr val="172A4A"/>
                  </a:solidFill>
                </a:uFill>
                <a:cs typeface="Calibri Light"/>
              </a:rPr>
              <a:t>Part</a:t>
            </a:r>
            <a:r>
              <a:rPr b="0" u="sng" spc="-50" dirty="0">
                <a:solidFill>
                  <a:schemeClr val="bg1"/>
                </a:solidFill>
                <a:uFill>
                  <a:solidFill>
                    <a:srgbClr val="172A4A"/>
                  </a:solidFill>
                </a:uFill>
                <a:cs typeface="Calibri Light"/>
              </a:rPr>
              <a:t> C</a:t>
            </a:r>
            <a:endParaRPr dirty="0">
              <a:solidFill>
                <a:schemeClr val="bg1"/>
              </a:solidFill>
              <a:cs typeface="Calibri Light"/>
            </a:endParaRPr>
          </a:p>
          <a:p>
            <a:pPr marL="255904" marR="246379" algn="ctr">
              <a:lnSpc>
                <a:spcPct val="100000"/>
              </a:lnSpc>
            </a:pPr>
            <a:r>
              <a:rPr b="0" dirty="0">
                <a:solidFill>
                  <a:schemeClr val="bg1"/>
                </a:solidFill>
                <a:cs typeface="Calibri Light"/>
              </a:rPr>
              <a:t>Combines Part</a:t>
            </a:r>
            <a:r>
              <a:rPr b="0" spc="-45" dirty="0">
                <a:solidFill>
                  <a:schemeClr val="bg1"/>
                </a:solidFill>
                <a:cs typeface="Calibri Light"/>
              </a:rPr>
              <a:t> </a:t>
            </a:r>
            <a:r>
              <a:rPr b="0" dirty="0">
                <a:solidFill>
                  <a:schemeClr val="bg1"/>
                </a:solidFill>
                <a:cs typeface="Calibri Light"/>
              </a:rPr>
              <a:t>A</a:t>
            </a:r>
            <a:r>
              <a:rPr b="0" spc="-45" dirty="0">
                <a:solidFill>
                  <a:schemeClr val="bg1"/>
                </a:solidFill>
                <a:cs typeface="Calibri Light"/>
              </a:rPr>
              <a:t> </a:t>
            </a:r>
            <a:r>
              <a:rPr b="0" dirty="0">
                <a:solidFill>
                  <a:schemeClr val="bg1"/>
                </a:solidFill>
                <a:cs typeface="Calibri Light"/>
              </a:rPr>
              <a:t>&amp;</a:t>
            </a:r>
            <a:r>
              <a:rPr b="0" spc="-40" dirty="0">
                <a:solidFill>
                  <a:schemeClr val="bg1"/>
                </a:solidFill>
                <a:cs typeface="Calibri Light"/>
              </a:rPr>
              <a:t> </a:t>
            </a:r>
            <a:r>
              <a:rPr b="0" dirty="0">
                <a:solidFill>
                  <a:schemeClr val="bg1"/>
                </a:solidFill>
                <a:cs typeface="Calibri Light"/>
              </a:rPr>
              <a:t>Part</a:t>
            </a:r>
            <a:r>
              <a:rPr b="0" spc="-45" dirty="0">
                <a:solidFill>
                  <a:schemeClr val="bg1"/>
                </a:solidFill>
                <a:cs typeface="Calibri Light"/>
              </a:rPr>
              <a:t> </a:t>
            </a:r>
            <a:r>
              <a:rPr b="0" dirty="0">
                <a:solidFill>
                  <a:schemeClr val="bg1"/>
                </a:solidFill>
                <a:cs typeface="Calibri Light"/>
              </a:rPr>
              <a:t>B</a:t>
            </a:r>
            <a:r>
              <a:rPr b="0" spc="-40" dirty="0">
                <a:solidFill>
                  <a:schemeClr val="bg1"/>
                </a:solidFill>
                <a:cs typeface="Calibri Light"/>
              </a:rPr>
              <a:t> </a:t>
            </a:r>
            <a:r>
              <a:rPr b="0" dirty="0">
                <a:solidFill>
                  <a:schemeClr val="bg1"/>
                </a:solidFill>
                <a:cs typeface="Calibri Light"/>
              </a:rPr>
              <a:t>medical,</a:t>
            </a:r>
            <a:r>
              <a:rPr b="0" spc="-45" dirty="0">
                <a:solidFill>
                  <a:schemeClr val="bg1"/>
                </a:solidFill>
                <a:cs typeface="Calibri Light"/>
              </a:rPr>
              <a:t> </a:t>
            </a:r>
            <a:r>
              <a:rPr b="0" spc="-25" dirty="0">
                <a:solidFill>
                  <a:schemeClr val="bg1"/>
                </a:solidFill>
                <a:cs typeface="Calibri Light"/>
              </a:rPr>
              <a:t>and </a:t>
            </a:r>
            <a:r>
              <a:rPr b="0" spc="-10" dirty="0">
                <a:solidFill>
                  <a:schemeClr val="bg1"/>
                </a:solidFill>
                <a:cs typeface="Calibri Light"/>
              </a:rPr>
              <a:t>usually</a:t>
            </a:r>
            <a:r>
              <a:rPr b="0" spc="-70" dirty="0">
                <a:solidFill>
                  <a:schemeClr val="bg1"/>
                </a:solidFill>
                <a:cs typeface="Calibri Light"/>
              </a:rPr>
              <a:t> </a:t>
            </a:r>
            <a:r>
              <a:rPr b="0" dirty="0">
                <a:solidFill>
                  <a:schemeClr val="bg1"/>
                </a:solidFill>
                <a:cs typeface="Calibri Light"/>
              </a:rPr>
              <a:t>Part</a:t>
            </a:r>
            <a:r>
              <a:rPr b="0" spc="-35" dirty="0">
                <a:solidFill>
                  <a:schemeClr val="bg1"/>
                </a:solidFill>
                <a:cs typeface="Calibri Light"/>
              </a:rPr>
              <a:t> </a:t>
            </a:r>
            <a:r>
              <a:rPr b="0" dirty="0">
                <a:solidFill>
                  <a:schemeClr val="bg1"/>
                </a:solidFill>
                <a:cs typeface="Calibri Light"/>
              </a:rPr>
              <a:t>D</a:t>
            </a:r>
            <a:r>
              <a:rPr b="0" spc="-25" dirty="0">
                <a:solidFill>
                  <a:schemeClr val="bg1"/>
                </a:solidFill>
                <a:cs typeface="Calibri Light"/>
              </a:rPr>
              <a:t> </a:t>
            </a:r>
            <a:r>
              <a:rPr b="0" spc="-10" dirty="0">
                <a:solidFill>
                  <a:schemeClr val="bg1"/>
                </a:solidFill>
                <a:cs typeface="Calibri Light"/>
              </a:rPr>
              <a:t>prescription</a:t>
            </a:r>
            <a:r>
              <a:rPr b="0" spc="15" dirty="0">
                <a:solidFill>
                  <a:schemeClr val="bg1"/>
                </a:solidFill>
                <a:cs typeface="Calibri Light"/>
              </a:rPr>
              <a:t> </a:t>
            </a:r>
            <a:r>
              <a:rPr b="0" spc="-10" dirty="0">
                <a:solidFill>
                  <a:schemeClr val="bg1"/>
                </a:solidFill>
                <a:cs typeface="Calibri Light"/>
              </a:rPr>
              <a:t>benefits</a:t>
            </a:r>
            <a:endParaRPr dirty="0">
              <a:solidFill>
                <a:schemeClr val="bg1"/>
              </a:solidFill>
              <a:cs typeface="Calibri Light"/>
            </a:endParaRPr>
          </a:p>
        </p:txBody>
      </p:sp>
      <p:sp>
        <p:nvSpPr>
          <p:cNvPr id="17" name="object 5">
            <a:extLst>
              <a:ext uri="{FF2B5EF4-FFF2-40B4-BE49-F238E27FC236}">
                <a16:creationId xmlns:a16="http://schemas.microsoft.com/office/drawing/2014/main" id="{4AC38F53-5311-7705-2B02-156FA07B92BC}"/>
              </a:ext>
            </a:extLst>
          </p:cNvPr>
          <p:cNvSpPr txBox="1"/>
          <p:nvPr/>
        </p:nvSpPr>
        <p:spPr>
          <a:xfrm>
            <a:off x="6248400" y="2912156"/>
            <a:ext cx="5943600" cy="312265"/>
          </a:xfrm>
          <a:prstGeom prst="rect">
            <a:avLst/>
          </a:prstGeom>
          <a:ln w="9525">
            <a:noFill/>
          </a:ln>
        </p:spPr>
        <p:txBody>
          <a:bodyPr vert="horz" wrap="square" lIns="0" tIns="34925" rIns="0" bIns="0" rtlCol="0">
            <a:spAutoFit/>
          </a:bodyPr>
          <a:lstStyle/>
          <a:p>
            <a:pPr algn="ctr">
              <a:lnSpc>
                <a:spcPct val="100000"/>
              </a:lnSpc>
              <a:spcBef>
                <a:spcPts val="275"/>
              </a:spcBef>
            </a:pPr>
            <a:r>
              <a:rPr b="0" spc="-10" dirty="0">
                <a:solidFill>
                  <a:srgbClr val="172A4A"/>
                </a:solidFill>
                <a:cs typeface="Calibri Light"/>
              </a:rPr>
              <a:t>Step</a:t>
            </a:r>
            <a:r>
              <a:rPr b="0" spc="-85" dirty="0">
                <a:solidFill>
                  <a:srgbClr val="172A4A"/>
                </a:solidFill>
                <a:cs typeface="Calibri Light"/>
              </a:rPr>
              <a:t> </a:t>
            </a:r>
            <a:r>
              <a:rPr b="0" dirty="0">
                <a:solidFill>
                  <a:srgbClr val="172A4A"/>
                </a:solidFill>
                <a:cs typeface="Calibri Light"/>
              </a:rPr>
              <a:t>2:</a:t>
            </a:r>
            <a:r>
              <a:rPr b="0" spc="-45" dirty="0">
                <a:solidFill>
                  <a:srgbClr val="172A4A"/>
                </a:solidFill>
                <a:cs typeface="Calibri Light"/>
              </a:rPr>
              <a:t> </a:t>
            </a:r>
            <a:r>
              <a:rPr b="0" dirty="0">
                <a:solidFill>
                  <a:srgbClr val="172A4A"/>
                </a:solidFill>
                <a:cs typeface="Calibri Light"/>
              </a:rPr>
              <a:t>Decide</a:t>
            </a:r>
            <a:r>
              <a:rPr b="0" spc="-30" dirty="0">
                <a:solidFill>
                  <a:srgbClr val="172A4A"/>
                </a:solidFill>
                <a:cs typeface="Calibri Light"/>
              </a:rPr>
              <a:t> </a:t>
            </a:r>
            <a:r>
              <a:rPr b="0" dirty="0">
                <a:solidFill>
                  <a:srgbClr val="172A4A"/>
                </a:solidFill>
                <a:cs typeface="Calibri Light"/>
              </a:rPr>
              <a:t>if</a:t>
            </a:r>
            <a:r>
              <a:rPr b="0" spc="-35" dirty="0">
                <a:solidFill>
                  <a:srgbClr val="172A4A"/>
                </a:solidFill>
                <a:cs typeface="Calibri Light"/>
              </a:rPr>
              <a:t> </a:t>
            </a:r>
            <a:r>
              <a:rPr b="0" dirty="0">
                <a:solidFill>
                  <a:srgbClr val="172A4A"/>
                </a:solidFill>
                <a:cs typeface="Calibri Light"/>
              </a:rPr>
              <a:t>you</a:t>
            </a:r>
            <a:r>
              <a:rPr b="0" spc="-15" dirty="0">
                <a:solidFill>
                  <a:srgbClr val="172A4A"/>
                </a:solidFill>
                <a:cs typeface="Calibri Light"/>
              </a:rPr>
              <a:t> </a:t>
            </a:r>
            <a:r>
              <a:rPr b="0" dirty="0">
                <a:solidFill>
                  <a:srgbClr val="172A4A"/>
                </a:solidFill>
                <a:cs typeface="Calibri Light"/>
              </a:rPr>
              <a:t>need</a:t>
            </a:r>
            <a:r>
              <a:rPr b="0" spc="-25" dirty="0">
                <a:solidFill>
                  <a:srgbClr val="172A4A"/>
                </a:solidFill>
                <a:cs typeface="Calibri Light"/>
              </a:rPr>
              <a:t> </a:t>
            </a:r>
            <a:r>
              <a:rPr b="0" spc="-10" dirty="0">
                <a:solidFill>
                  <a:srgbClr val="172A4A"/>
                </a:solidFill>
                <a:cs typeface="Calibri Light"/>
              </a:rPr>
              <a:t>prescription</a:t>
            </a:r>
            <a:r>
              <a:rPr b="0" dirty="0">
                <a:solidFill>
                  <a:srgbClr val="172A4A"/>
                </a:solidFill>
                <a:cs typeface="Calibri Light"/>
              </a:rPr>
              <a:t> drug</a:t>
            </a:r>
            <a:r>
              <a:rPr b="0" spc="-5" dirty="0">
                <a:solidFill>
                  <a:srgbClr val="172A4A"/>
                </a:solidFill>
                <a:cs typeface="Calibri Light"/>
              </a:rPr>
              <a:t> </a:t>
            </a:r>
            <a:r>
              <a:rPr b="0" spc="-10" dirty="0">
                <a:solidFill>
                  <a:srgbClr val="172A4A"/>
                </a:solidFill>
                <a:cs typeface="Calibri Light"/>
              </a:rPr>
              <a:t>coverage</a:t>
            </a:r>
            <a:endParaRPr dirty="0">
              <a:cs typeface="Calibri Light"/>
            </a:endParaRPr>
          </a:p>
        </p:txBody>
      </p:sp>
      <p:sp>
        <p:nvSpPr>
          <p:cNvPr id="8" name="object 8"/>
          <p:cNvSpPr txBox="1"/>
          <p:nvPr/>
        </p:nvSpPr>
        <p:spPr>
          <a:xfrm>
            <a:off x="7100286" y="3522186"/>
            <a:ext cx="4536347" cy="910506"/>
          </a:xfrm>
          <a:prstGeom prst="rect">
            <a:avLst/>
          </a:prstGeom>
          <a:solidFill>
            <a:schemeClr val="accent2"/>
          </a:solidFill>
        </p:spPr>
        <p:txBody>
          <a:bodyPr vert="horz" wrap="square" lIns="0" tIns="78740" rIns="0" bIns="0" rtlCol="0">
            <a:spAutoFit/>
          </a:bodyPr>
          <a:lstStyle/>
          <a:p>
            <a:pPr marL="1270" algn="ctr">
              <a:lnSpc>
                <a:spcPct val="100000"/>
              </a:lnSpc>
              <a:spcBef>
                <a:spcPts val="620"/>
              </a:spcBef>
            </a:pPr>
            <a:r>
              <a:rPr b="0" u="sng" spc="-20" dirty="0">
                <a:solidFill>
                  <a:schemeClr val="bg1"/>
                </a:solidFill>
                <a:uFill>
                  <a:solidFill>
                    <a:srgbClr val="172A4A"/>
                  </a:solidFill>
                </a:uFill>
                <a:cs typeface="Calibri Light"/>
              </a:rPr>
              <a:t>Part</a:t>
            </a:r>
            <a:r>
              <a:rPr b="0" u="sng" spc="-50" dirty="0">
                <a:solidFill>
                  <a:schemeClr val="bg1"/>
                </a:solidFill>
                <a:uFill>
                  <a:solidFill>
                    <a:srgbClr val="172A4A"/>
                  </a:solidFill>
                </a:uFill>
                <a:cs typeface="Calibri Light"/>
              </a:rPr>
              <a:t> D</a:t>
            </a:r>
            <a:endParaRPr dirty="0">
              <a:solidFill>
                <a:schemeClr val="bg1"/>
              </a:solidFill>
              <a:cs typeface="Calibri Light"/>
            </a:endParaRPr>
          </a:p>
          <a:p>
            <a:pPr marL="138430" marR="130175" algn="ctr">
              <a:lnSpc>
                <a:spcPct val="100000"/>
              </a:lnSpc>
            </a:pPr>
            <a:r>
              <a:rPr b="0" spc="-10" dirty="0">
                <a:solidFill>
                  <a:schemeClr val="bg1"/>
                </a:solidFill>
                <a:cs typeface="Calibri Light"/>
              </a:rPr>
              <a:t>Prescription</a:t>
            </a:r>
            <a:r>
              <a:rPr b="0" spc="-25" dirty="0">
                <a:solidFill>
                  <a:schemeClr val="bg1"/>
                </a:solidFill>
                <a:cs typeface="Calibri Light"/>
              </a:rPr>
              <a:t> </a:t>
            </a:r>
            <a:r>
              <a:rPr b="0" dirty="0">
                <a:solidFill>
                  <a:schemeClr val="bg1"/>
                </a:solidFill>
                <a:cs typeface="Calibri Light"/>
              </a:rPr>
              <a:t>benefits</a:t>
            </a:r>
            <a:r>
              <a:rPr b="0" spc="-40" dirty="0">
                <a:solidFill>
                  <a:schemeClr val="bg1"/>
                </a:solidFill>
                <a:cs typeface="Calibri Light"/>
              </a:rPr>
              <a:t> </a:t>
            </a:r>
            <a:r>
              <a:rPr b="0" dirty="0">
                <a:solidFill>
                  <a:schemeClr val="bg1"/>
                </a:solidFill>
                <a:cs typeface="Calibri Light"/>
              </a:rPr>
              <a:t>are</a:t>
            </a:r>
            <a:r>
              <a:rPr b="0" spc="-40" dirty="0">
                <a:solidFill>
                  <a:schemeClr val="bg1"/>
                </a:solidFill>
                <a:cs typeface="Calibri Light"/>
              </a:rPr>
              <a:t> </a:t>
            </a:r>
            <a:r>
              <a:rPr b="0" spc="-20" dirty="0">
                <a:solidFill>
                  <a:schemeClr val="bg1"/>
                </a:solidFill>
                <a:cs typeface="Calibri Light"/>
              </a:rPr>
              <a:t>offered</a:t>
            </a:r>
            <a:r>
              <a:rPr b="0" spc="-40" dirty="0">
                <a:solidFill>
                  <a:schemeClr val="bg1"/>
                </a:solidFill>
                <a:cs typeface="Calibri Light"/>
              </a:rPr>
              <a:t> </a:t>
            </a:r>
            <a:r>
              <a:rPr b="0" spc="-10" dirty="0">
                <a:solidFill>
                  <a:schemeClr val="bg1"/>
                </a:solidFill>
                <a:cs typeface="Calibri Light"/>
              </a:rPr>
              <a:t>together </a:t>
            </a:r>
            <a:r>
              <a:rPr b="0" dirty="0">
                <a:solidFill>
                  <a:schemeClr val="bg1"/>
                </a:solidFill>
                <a:cs typeface="Calibri Light"/>
              </a:rPr>
              <a:t>with</a:t>
            </a:r>
            <a:r>
              <a:rPr b="0" spc="-40" dirty="0">
                <a:solidFill>
                  <a:schemeClr val="bg1"/>
                </a:solidFill>
                <a:cs typeface="Calibri Light"/>
              </a:rPr>
              <a:t> </a:t>
            </a:r>
            <a:r>
              <a:rPr b="0" dirty="0">
                <a:solidFill>
                  <a:schemeClr val="bg1"/>
                </a:solidFill>
                <a:cs typeface="Calibri Light"/>
              </a:rPr>
              <a:t>the</a:t>
            </a:r>
            <a:r>
              <a:rPr b="0" spc="-45" dirty="0">
                <a:solidFill>
                  <a:schemeClr val="bg1"/>
                </a:solidFill>
                <a:cs typeface="Calibri Light"/>
              </a:rPr>
              <a:t> </a:t>
            </a:r>
            <a:r>
              <a:rPr b="0" dirty="0">
                <a:solidFill>
                  <a:schemeClr val="bg1"/>
                </a:solidFill>
                <a:cs typeface="Calibri Light"/>
              </a:rPr>
              <a:t>medical</a:t>
            </a:r>
            <a:r>
              <a:rPr b="0" spc="-45" dirty="0">
                <a:solidFill>
                  <a:schemeClr val="bg1"/>
                </a:solidFill>
                <a:cs typeface="Calibri Light"/>
              </a:rPr>
              <a:t> </a:t>
            </a:r>
            <a:r>
              <a:rPr b="0" dirty="0">
                <a:solidFill>
                  <a:schemeClr val="bg1"/>
                </a:solidFill>
                <a:cs typeface="Calibri Light"/>
              </a:rPr>
              <a:t>benefits</a:t>
            </a:r>
            <a:r>
              <a:rPr b="0" spc="-40" dirty="0">
                <a:solidFill>
                  <a:schemeClr val="bg1"/>
                </a:solidFill>
                <a:cs typeface="Calibri Light"/>
              </a:rPr>
              <a:t> </a:t>
            </a:r>
            <a:r>
              <a:rPr b="0" dirty="0">
                <a:solidFill>
                  <a:schemeClr val="bg1"/>
                </a:solidFill>
                <a:cs typeface="Calibri Light"/>
              </a:rPr>
              <a:t>under</a:t>
            </a:r>
            <a:r>
              <a:rPr b="0" spc="-25" dirty="0">
                <a:solidFill>
                  <a:schemeClr val="bg1"/>
                </a:solidFill>
                <a:cs typeface="Calibri Light"/>
              </a:rPr>
              <a:t> </a:t>
            </a:r>
            <a:r>
              <a:rPr b="0" dirty="0">
                <a:solidFill>
                  <a:schemeClr val="bg1"/>
                </a:solidFill>
                <a:cs typeface="Calibri Light"/>
              </a:rPr>
              <a:t>the</a:t>
            </a:r>
            <a:r>
              <a:rPr b="0" spc="-45" dirty="0">
                <a:solidFill>
                  <a:schemeClr val="bg1"/>
                </a:solidFill>
                <a:cs typeface="Calibri Light"/>
              </a:rPr>
              <a:t> </a:t>
            </a:r>
            <a:r>
              <a:rPr b="0" spc="-20" dirty="0">
                <a:solidFill>
                  <a:schemeClr val="bg1"/>
                </a:solidFill>
                <a:cs typeface="Calibri Light"/>
              </a:rPr>
              <a:t>plan</a:t>
            </a:r>
            <a:endParaRPr dirty="0">
              <a:solidFill>
                <a:schemeClr val="bg1"/>
              </a:solidFill>
              <a:cs typeface="Calibri Light"/>
            </a:endParaRPr>
          </a:p>
        </p:txBody>
      </p:sp>
      <p:sp>
        <p:nvSpPr>
          <p:cNvPr id="16" name="object 16"/>
          <p:cNvSpPr txBox="1"/>
          <p:nvPr/>
        </p:nvSpPr>
        <p:spPr>
          <a:xfrm>
            <a:off x="7396098" y="4656582"/>
            <a:ext cx="3190240" cy="1397177"/>
          </a:xfrm>
          <a:prstGeom prst="rect">
            <a:avLst/>
          </a:prstGeom>
        </p:spPr>
        <p:txBody>
          <a:bodyPr vert="horz" wrap="square" lIns="0" tIns="12065" rIns="0" bIns="0" rtlCol="0">
            <a:spAutoFit/>
          </a:bodyPr>
          <a:lstStyle/>
          <a:p>
            <a:pPr marL="12700" marR="5080" indent="-12700" algn="ctr">
              <a:lnSpc>
                <a:spcPct val="100000"/>
              </a:lnSpc>
              <a:spcBef>
                <a:spcPts val="95"/>
              </a:spcBef>
            </a:pPr>
            <a:r>
              <a:rPr b="0" dirty="0">
                <a:solidFill>
                  <a:schemeClr val="accent3"/>
                </a:solidFill>
                <a:cs typeface="Calibri Light"/>
              </a:rPr>
              <a:t>If</a:t>
            </a:r>
            <a:r>
              <a:rPr b="0" spc="-35" dirty="0">
                <a:solidFill>
                  <a:schemeClr val="accent3"/>
                </a:solidFill>
                <a:cs typeface="Calibri Light"/>
              </a:rPr>
              <a:t> </a:t>
            </a:r>
            <a:r>
              <a:rPr b="0" spc="-10" dirty="0">
                <a:solidFill>
                  <a:schemeClr val="accent3"/>
                </a:solidFill>
                <a:cs typeface="Calibri Light"/>
              </a:rPr>
              <a:t>you</a:t>
            </a:r>
            <a:r>
              <a:rPr b="0" spc="-70" dirty="0">
                <a:solidFill>
                  <a:schemeClr val="accent3"/>
                </a:solidFill>
                <a:cs typeface="Calibri Light"/>
              </a:rPr>
              <a:t> </a:t>
            </a:r>
            <a:r>
              <a:rPr b="0" dirty="0">
                <a:solidFill>
                  <a:schemeClr val="accent3"/>
                </a:solidFill>
                <a:cs typeface="Calibri Light"/>
              </a:rPr>
              <a:t>join</a:t>
            </a:r>
            <a:r>
              <a:rPr b="0" spc="-55" dirty="0">
                <a:solidFill>
                  <a:schemeClr val="accent3"/>
                </a:solidFill>
                <a:cs typeface="Calibri Light"/>
              </a:rPr>
              <a:t> </a:t>
            </a:r>
            <a:r>
              <a:rPr b="0" dirty="0">
                <a:solidFill>
                  <a:schemeClr val="accent3"/>
                </a:solidFill>
                <a:cs typeface="Calibri Light"/>
              </a:rPr>
              <a:t>a</a:t>
            </a:r>
            <a:r>
              <a:rPr b="0" spc="-30" dirty="0">
                <a:solidFill>
                  <a:schemeClr val="accent3"/>
                </a:solidFill>
                <a:cs typeface="Calibri Light"/>
              </a:rPr>
              <a:t> </a:t>
            </a:r>
            <a:r>
              <a:rPr b="0" spc="-25" dirty="0">
                <a:solidFill>
                  <a:schemeClr val="accent3"/>
                </a:solidFill>
                <a:cs typeface="Calibri Light"/>
              </a:rPr>
              <a:t>Medicare</a:t>
            </a:r>
            <a:r>
              <a:rPr b="0" spc="-65" dirty="0">
                <a:solidFill>
                  <a:schemeClr val="accent3"/>
                </a:solidFill>
                <a:cs typeface="Calibri Light"/>
              </a:rPr>
              <a:t> </a:t>
            </a:r>
            <a:r>
              <a:rPr b="0" spc="-10" dirty="0">
                <a:solidFill>
                  <a:schemeClr val="accent3"/>
                </a:solidFill>
                <a:cs typeface="Calibri Light"/>
              </a:rPr>
              <a:t>Advantage </a:t>
            </a:r>
            <a:r>
              <a:rPr b="0" dirty="0">
                <a:solidFill>
                  <a:schemeClr val="accent3"/>
                </a:solidFill>
                <a:cs typeface="Calibri Light"/>
              </a:rPr>
              <a:t>Plan</a:t>
            </a:r>
            <a:r>
              <a:rPr lang="en-US" spc="290" dirty="0">
                <a:solidFill>
                  <a:schemeClr val="accent3"/>
                </a:solidFill>
                <a:cs typeface="Calibri Light"/>
              </a:rPr>
              <a:t> </a:t>
            </a:r>
            <a:r>
              <a:rPr b="0" spc="-10" dirty="0">
                <a:solidFill>
                  <a:schemeClr val="accent3"/>
                </a:solidFill>
                <a:cs typeface="Calibri Light"/>
              </a:rPr>
              <a:t>you</a:t>
            </a:r>
            <a:r>
              <a:rPr b="0" spc="-50" dirty="0">
                <a:solidFill>
                  <a:schemeClr val="accent3"/>
                </a:solidFill>
                <a:cs typeface="Calibri Light"/>
              </a:rPr>
              <a:t> </a:t>
            </a:r>
            <a:r>
              <a:rPr b="0" u="sng" spc="-20" dirty="0">
                <a:solidFill>
                  <a:schemeClr val="accent3"/>
                </a:solidFill>
                <a:uFill>
                  <a:solidFill>
                    <a:srgbClr val="223E70"/>
                  </a:solidFill>
                </a:uFill>
                <a:cs typeface="Calibri Light"/>
              </a:rPr>
              <a:t>cannot</a:t>
            </a:r>
            <a:r>
              <a:rPr b="0" spc="-65" dirty="0">
                <a:solidFill>
                  <a:schemeClr val="accent3"/>
                </a:solidFill>
                <a:cs typeface="Calibri Light"/>
              </a:rPr>
              <a:t> </a:t>
            </a:r>
            <a:r>
              <a:rPr b="0" dirty="0">
                <a:solidFill>
                  <a:schemeClr val="accent3"/>
                </a:solidFill>
                <a:cs typeface="Calibri Light"/>
              </a:rPr>
              <a:t>join</a:t>
            </a:r>
            <a:r>
              <a:rPr b="0" spc="-55" dirty="0">
                <a:solidFill>
                  <a:schemeClr val="accent3"/>
                </a:solidFill>
                <a:cs typeface="Calibri Light"/>
              </a:rPr>
              <a:t> </a:t>
            </a:r>
            <a:r>
              <a:rPr b="0" dirty="0">
                <a:solidFill>
                  <a:schemeClr val="accent3"/>
                </a:solidFill>
                <a:cs typeface="Calibri Light"/>
              </a:rPr>
              <a:t>a</a:t>
            </a:r>
            <a:r>
              <a:rPr b="0" spc="-30" dirty="0">
                <a:solidFill>
                  <a:schemeClr val="accent3"/>
                </a:solidFill>
                <a:cs typeface="Calibri Light"/>
              </a:rPr>
              <a:t> stand-</a:t>
            </a:r>
            <a:r>
              <a:rPr b="0" spc="-20" dirty="0">
                <a:solidFill>
                  <a:schemeClr val="accent3"/>
                </a:solidFill>
                <a:cs typeface="Calibri Light"/>
              </a:rPr>
              <a:t>alone</a:t>
            </a:r>
            <a:r>
              <a:rPr b="0" spc="-65" dirty="0">
                <a:solidFill>
                  <a:schemeClr val="accent3"/>
                </a:solidFill>
                <a:cs typeface="Calibri Light"/>
              </a:rPr>
              <a:t> </a:t>
            </a:r>
            <a:r>
              <a:rPr b="0" spc="-25" dirty="0">
                <a:solidFill>
                  <a:schemeClr val="accent3"/>
                </a:solidFill>
                <a:cs typeface="Calibri Light"/>
              </a:rPr>
              <a:t>PDP</a:t>
            </a:r>
            <a:r>
              <a:rPr lang="en-US" spc="-25" dirty="0">
                <a:solidFill>
                  <a:schemeClr val="accent3"/>
                </a:solidFill>
                <a:cs typeface="Calibri Light"/>
              </a:rPr>
              <a:t> </a:t>
            </a:r>
            <a:r>
              <a:rPr b="0" dirty="0">
                <a:solidFill>
                  <a:schemeClr val="accent3"/>
                </a:solidFill>
                <a:cs typeface="Calibri Light"/>
              </a:rPr>
              <a:t>and</a:t>
            </a:r>
            <a:r>
              <a:rPr b="0" spc="-90" dirty="0">
                <a:solidFill>
                  <a:schemeClr val="accent3"/>
                </a:solidFill>
                <a:cs typeface="Calibri Light"/>
              </a:rPr>
              <a:t> </a:t>
            </a:r>
            <a:r>
              <a:rPr b="0" spc="-10" dirty="0">
                <a:solidFill>
                  <a:schemeClr val="accent3"/>
                </a:solidFill>
                <a:cs typeface="Calibri Light"/>
              </a:rPr>
              <a:t>you</a:t>
            </a:r>
            <a:r>
              <a:rPr b="0" spc="-80" dirty="0">
                <a:solidFill>
                  <a:schemeClr val="accent3"/>
                </a:solidFill>
                <a:cs typeface="Calibri Light"/>
              </a:rPr>
              <a:t> </a:t>
            </a:r>
            <a:r>
              <a:rPr b="0" dirty="0">
                <a:solidFill>
                  <a:schemeClr val="accent3"/>
                </a:solidFill>
                <a:cs typeface="Calibri Light"/>
              </a:rPr>
              <a:t>do</a:t>
            </a:r>
            <a:r>
              <a:rPr b="0" spc="-50" dirty="0">
                <a:solidFill>
                  <a:schemeClr val="accent3"/>
                </a:solidFill>
                <a:cs typeface="Calibri Light"/>
              </a:rPr>
              <a:t> </a:t>
            </a:r>
            <a:r>
              <a:rPr b="0" dirty="0">
                <a:solidFill>
                  <a:schemeClr val="accent3"/>
                </a:solidFill>
                <a:cs typeface="Calibri Light"/>
              </a:rPr>
              <a:t>not</a:t>
            </a:r>
            <a:r>
              <a:rPr b="0" spc="-75" dirty="0">
                <a:solidFill>
                  <a:schemeClr val="accent3"/>
                </a:solidFill>
                <a:cs typeface="Calibri Light"/>
              </a:rPr>
              <a:t> </a:t>
            </a:r>
            <a:r>
              <a:rPr b="0" spc="-20" dirty="0">
                <a:solidFill>
                  <a:schemeClr val="accent3"/>
                </a:solidFill>
                <a:cs typeface="Calibri Light"/>
              </a:rPr>
              <a:t>need</a:t>
            </a:r>
            <a:r>
              <a:rPr lang="en-US" b="0" spc="-20" dirty="0">
                <a:solidFill>
                  <a:schemeClr val="accent3"/>
                </a:solidFill>
                <a:cs typeface="Calibri Light"/>
              </a:rPr>
              <a:t> </a:t>
            </a:r>
            <a:r>
              <a:rPr b="0" spc="-10" dirty="0">
                <a:solidFill>
                  <a:schemeClr val="accent3"/>
                </a:solidFill>
                <a:cs typeface="Calibri Light"/>
              </a:rPr>
              <a:t>(and</a:t>
            </a:r>
            <a:r>
              <a:rPr b="0" spc="-65" dirty="0">
                <a:solidFill>
                  <a:schemeClr val="accent3"/>
                </a:solidFill>
                <a:cs typeface="Calibri Light"/>
              </a:rPr>
              <a:t> </a:t>
            </a:r>
            <a:r>
              <a:rPr b="0" spc="-20" dirty="0">
                <a:solidFill>
                  <a:schemeClr val="accent3"/>
                </a:solidFill>
                <a:cs typeface="Calibri Light"/>
              </a:rPr>
              <a:t>cannot</a:t>
            </a:r>
            <a:r>
              <a:rPr b="0" spc="-60" dirty="0">
                <a:solidFill>
                  <a:schemeClr val="accent3"/>
                </a:solidFill>
                <a:cs typeface="Calibri Light"/>
              </a:rPr>
              <a:t> </a:t>
            </a:r>
            <a:r>
              <a:rPr b="0" dirty="0">
                <a:solidFill>
                  <a:schemeClr val="accent3"/>
                </a:solidFill>
                <a:cs typeface="Calibri Light"/>
              </a:rPr>
              <a:t>be</a:t>
            </a:r>
            <a:r>
              <a:rPr b="0" spc="-45" dirty="0">
                <a:solidFill>
                  <a:schemeClr val="accent3"/>
                </a:solidFill>
                <a:cs typeface="Calibri Light"/>
              </a:rPr>
              <a:t> </a:t>
            </a:r>
            <a:r>
              <a:rPr b="0" spc="-10" dirty="0">
                <a:solidFill>
                  <a:schemeClr val="accent3"/>
                </a:solidFill>
                <a:cs typeface="Calibri Light"/>
              </a:rPr>
              <a:t>sold)</a:t>
            </a:r>
            <a:r>
              <a:rPr b="0" spc="-45" dirty="0">
                <a:solidFill>
                  <a:schemeClr val="accent3"/>
                </a:solidFill>
                <a:cs typeface="Calibri Light"/>
              </a:rPr>
              <a:t> </a:t>
            </a:r>
            <a:r>
              <a:rPr b="0" dirty="0">
                <a:solidFill>
                  <a:schemeClr val="accent3"/>
                </a:solidFill>
                <a:cs typeface="Calibri Light"/>
              </a:rPr>
              <a:t>a</a:t>
            </a:r>
            <a:r>
              <a:rPr b="0" spc="-15" dirty="0">
                <a:solidFill>
                  <a:schemeClr val="accent3"/>
                </a:solidFill>
                <a:cs typeface="Calibri Light"/>
              </a:rPr>
              <a:t> </a:t>
            </a:r>
            <a:r>
              <a:rPr b="0" spc="-25" dirty="0">
                <a:solidFill>
                  <a:schemeClr val="accent3"/>
                </a:solidFill>
                <a:cs typeface="Calibri Light"/>
              </a:rPr>
              <a:t>Medigap</a:t>
            </a:r>
            <a:r>
              <a:rPr b="0" spc="-60" dirty="0">
                <a:solidFill>
                  <a:schemeClr val="accent3"/>
                </a:solidFill>
                <a:cs typeface="Calibri Light"/>
              </a:rPr>
              <a:t> </a:t>
            </a:r>
            <a:r>
              <a:rPr b="0" spc="-10" dirty="0">
                <a:solidFill>
                  <a:schemeClr val="accent3"/>
                </a:solidFill>
                <a:cs typeface="Calibri Light"/>
              </a:rPr>
              <a:t>policy</a:t>
            </a:r>
            <a:endParaRPr dirty="0">
              <a:solidFill>
                <a:schemeClr val="accent3"/>
              </a:solidFill>
              <a:cs typeface="Calibri Light"/>
            </a:endParaRPr>
          </a:p>
        </p:txBody>
      </p:sp>
      <p:sp>
        <p:nvSpPr>
          <p:cNvPr id="11" name="object 11">
            <a:extLst>
              <a:ext uri="{C183D7F6-B498-43B3-948B-1728B52AA6E4}">
                <adec:decorative xmlns:adec="http://schemas.microsoft.com/office/drawing/2017/decorative" val="1"/>
              </a:ext>
            </a:extLst>
          </p:cNvPr>
          <p:cNvSpPr/>
          <p:nvPr/>
        </p:nvSpPr>
        <p:spPr>
          <a:xfrm flipH="1">
            <a:off x="5865962" y="2220467"/>
            <a:ext cx="243753" cy="3977836"/>
          </a:xfrm>
          <a:custGeom>
            <a:avLst/>
            <a:gdLst/>
            <a:ahLst/>
            <a:cxnLst/>
            <a:rect l="l" t="t" r="r" b="b"/>
            <a:pathLst>
              <a:path h="666750">
                <a:moveTo>
                  <a:pt x="0" y="0"/>
                </a:moveTo>
                <a:lnTo>
                  <a:pt x="0" y="666369"/>
                </a:lnTo>
              </a:path>
            </a:pathLst>
          </a:custGeom>
          <a:ln w="6350">
            <a:solidFill>
              <a:srgbClr val="223E70"/>
            </a:solidFill>
          </a:ln>
        </p:spPr>
        <p:txBody>
          <a:bodyPr wrap="square" lIns="0" tIns="0" rIns="0" bIns="0" rtlCol="0"/>
          <a:lstStyle/>
          <a:p>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38BB-CAD4-4D1E-B0BD-1245D730E6A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Eligibility and Enrollment</a:t>
            </a:r>
          </a:p>
        </p:txBody>
      </p:sp>
    </p:spTree>
    <p:custDataLst>
      <p:tags r:id="rId1"/>
    </p:custDataLst>
    <p:extLst>
      <p:ext uri="{BB962C8B-B14F-4D97-AF65-F5344CB8AC3E}">
        <p14:creationId xmlns:p14="http://schemas.microsoft.com/office/powerpoint/2010/main" val="62733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5D6-ECC3-32BE-9C67-90AEAFEDC17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Medicare Eligibility</a:t>
            </a:r>
          </a:p>
        </p:txBody>
      </p:sp>
      <p:sp>
        <p:nvSpPr>
          <p:cNvPr id="3" name="Content Placeholder 2">
            <a:extLst>
              <a:ext uri="{FF2B5EF4-FFF2-40B4-BE49-F238E27FC236}">
                <a16:creationId xmlns:a16="http://schemas.microsoft.com/office/drawing/2014/main" id="{3EF9211E-3E30-6B4D-7429-AFD3B249C161}"/>
              </a:ext>
            </a:extLst>
          </p:cNvPr>
          <p:cNvSpPr>
            <a:spLocks noGrp="1"/>
          </p:cNvSpPr>
          <p:nvPr>
            <p:ph sz="half" idx="1"/>
          </p:nvPr>
        </p:nvSpPr>
        <p:spPr>
          <a:xfrm>
            <a:off x="571501" y="990599"/>
            <a:ext cx="8142194" cy="2283621"/>
          </a:xfrm>
        </p:spPr>
        <p:txBody>
          <a:bodyPr/>
          <a:lstStyle/>
          <a:p>
            <a:pPr lvl="0" defTabSz="685800">
              <a:defRPr/>
            </a:pPr>
            <a:r>
              <a:rPr lang="en-US" sz="2800" b="1" dirty="0">
                <a:latin typeface="Arial" panose="020B0604020202020204" pitchFamily="34" charset="0"/>
                <a:ea typeface="Calibri" panose="020F0502020204030204" pitchFamily="34" charset="0"/>
                <a:cs typeface="Arial" panose="020B0604020202020204" pitchFamily="34" charset="0"/>
              </a:rPr>
              <a:t>Health insurance for:</a:t>
            </a:r>
          </a:p>
          <a:p>
            <a:pPr marL="721677" lvl="1" indent="-342900">
              <a:buClrTx/>
              <a:buSzPct val="100000"/>
              <a:defRPr/>
            </a:pPr>
            <a:r>
              <a:rPr lang="en-US" sz="2400" dirty="0">
                <a:latin typeface="Arial" panose="020B0604020202020204" pitchFamily="34" charset="0"/>
                <a:ea typeface="Calibri" panose="020F0502020204030204" pitchFamily="34" charset="0"/>
                <a:cs typeface="Arial" panose="020B0604020202020204" pitchFamily="34" charset="0"/>
              </a:rPr>
              <a:t>People 65 or older</a:t>
            </a:r>
          </a:p>
          <a:p>
            <a:pPr marL="721677" lvl="1" indent="-342900">
              <a:buClrTx/>
              <a:buSzPct val="100000"/>
              <a:defRPr/>
            </a:pPr>
            <a:r>
              <a:rPr lang="en-US" sz="2400" dirty="0">
                <a:latin typeface="Arial" panose="020B0604020202020204" pitchFamily="34" charset="0"/>
                <a:ea typeface="Calibri" panose="020F0502020204030204" pitchFamily="34" charset="0"/>
                <a:cs typeface="Arial" panose="020B0604020202020204" pitchFamily="34" charset="0"/>
              </a:rPr>
              <a:t>Certain people who are under 65 with disabilities </a:t>
            </a:r>
          </a:p>
          <a:p>
            <a:pPr marL="721677" lvl="1" indent="-342900">
              <a:buClrTx/>
              <a:buSzPct val="100000"/>
              <a:defRPr/>
            </a:pPr>
            <a:r>
              <a:rPr lang="en-US" sz="2400" dirty="0">
                <a:latin typeface="Arial" panose="020B0604020202020204" pitchFamily="34" charset="0"/>
                <a:ea typeface="Calibri" panose="020F0502020204030204" pitchFamily="34" charset="0"/>
                <a:cs typeface="Arial" panose="020B0604020202020204" pitchFamily="34" charset="0"/>
              </a:rPr>
              <a:t>People of any age with End-Stage Renal Disease (ESRD) (permanent kidney failure requiring dialysis or a kidney transplant)</a:t>
            </a:r>
          </a:p>
          <a:p>
            <a:endParaRPr lang="en-US" dirty="0"/>
          </a:p>
        </p:txBody>
      </p:sp>
      <p:pic>
        <p:nvPicPr>
          <p:cNvPr id="6" name="Picture 5" descr="Cover of Medicare and You handbook 2025.">
            <a:extLst>
              <a:ext uri="{FF2B5EF4-FFF2-40B4-BE49-F238E27FC236}">
                <a16:creationId xmlns:a16="http://schemas.microsoft.com/office/drawing/2014/main" id="{61829D3E-3324-B4ED-A68B-15E541F3A8D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886335" y="648953"/>
            <a:ext cx="2191730" cy="2869318"/>
          </a:xfrm>
          <a:prstGeom prst="rect">
            <a:avLst/>
          </a:prstGeom>
          <a:ln>
            <a:noFill/>
          </a:ln>
          <a:effectLst>
            <a:outerShdw blurRad="190500" algn="tl" rotWithShape="0">
              <a:srgbClr val="000000">
                <a:alpha val="70000"/>
              </a:srgbClr>
            </a:outerShdw>
          </a:effectLst>
        </p:spPr>
      </p:pic>
      <p:pic>
        <p:nvPicPr>
          <p:cNvPr id="5" name="object 6" descr="red background, white writing &quot;NEW&quot;.">
            <a:extLst>
              <a:ext uri="{FF2B5EF4-FFF2-40B4-BE49-F238E27FC236}">
                <a16:creationId xmlns:a16="http://schemas.microsoft.com/office/drawing/2014/main" id="{257388C3-EC8B-FA73-F6F8-708C7F892705}"/>
              </a:ext>
            </a:extLst>
          </p:cNvPr>
          <p:cNvPicPr/>
          <p:nvPr/>
        </p:nvPicPr>
        <p:blipFill>
          <a:blip r:embed="rId5" cstate="print"/>
          <a:stretch>
            <a:fillRect/>
          </a:stretch>
        </p:blipFill>
        <p:spPr>
          <a:xfrm>
            <a:off x="1344805" y="3583780"/>
            <a:ext cx="685800" cy="552660"/>
          </a:xfrm>
          <a:prstGeom prst="rect">
            <a:avLst/>
          </a:prstGeom>
        </p:spPr>
      </p:pic>
      <p:sp>
        <p:nvSpPr>
          <p:cNvPr id="4" name="Text Placeholder 3">
            <a:extLst>
              <a:ext uri="{FF2B5EF4-FFF2-40B4-BE49-F238E27FC236}">
                <a16:creationId xmlns:a16="http://schemas.microsoft.com/office/drawing/2014/main" id="{FF0AE301-A6A1-705B-F38C-1247300D213D}"/>
              </a:ext>
            </a:extLst>
          </p:cNvPr>
          <p:cNvSpPr txBox="1">
            <a:spLocks/>
          </p:cNvSpPr>
          <p:nvPr/>
        </p:nvSpPr>
        <p:spPr>
          <a:xfrm>
            <a:off x="374223" y="4231626"/>
            <a:ext cx="11459688" cy="1945336"/>
          </a:xfrm>
          <a:prstGeom prst="rect">
            <a:avLst/>
          </a:prstGeom>
          <a:solidFill>
            <a:sysClr val="window" lastClr="FFFFFF"/>
          </a:solidFill>
          <a:ln w="38100" cap="flat" cmpd="sng" algn="ctr">
            <a:solidFill>
              <a:srgbClr val="E97132"/>
            </a:solidFill>
            <a:prstDash val="solid"/>
            <a:miter lim="800000"/>
          </a:ln>
          <a:effectLst>
            <a:outerShdw blurRad="50800" dist="38100" dir="5400000" algn="t" rotWithShape="0">
              <a:prstClr val="black">
                <a:alpha val="40000"/>
              </a:prstClr>
            </a:outerShdw>
          </a:effectLst>
        </p:spPr>
        <p:txBody>
          <a:bodyPr vert="horz" lIns="91440" tIns="45720" rIns="91440" bIns="45720" rtlCol="0" anchor="ctr">
            <a:normAutofit fontScale="77500" lnSpcReduction="20000"/>
          </a:bodyPr>
          <a:lstStyle>
            <a:defPPr>
              <a:defRPr lang="en-US"/>
            </a:defPPr>
            <a:lvl1pPr marL="0" algn="ct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NEW July 2025</a:t>
            </a:r>
            <a:r>
              <a:rPr kumimoji="0" lang="en-US"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(H.R. 1 OB3) Medicare eligibility is restricted to:</a:t>
            </a:r>
          </a:p>
          <a:p>
            <a:pPr marL="445592" marR="0" lvl="1" indent="-28575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ea typeface="Calibri" panose="020F0502020204030204" pitchFamily="34" charset="0"/>
                <a:cs typeface="Calibri" panose="020F0502020204030204" pitchFamily="34" charset="0"/>
              </a:rPr>
              <a:t>U.S. citizens, </a:t>
            </a:r>
          </a:p>
          <a:p>
            <a:pPr marL="445592" marR="0" lvl="1" indent="-28575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ea typeface="Calibri" panose="020F0502020204030204" pitchFamily="34" charset="0"/>
                <a:cs typeface="Calibri" panose="020F0502020204030204" pitchFamily="34" charset="0"/>
              </a:rPr>
              <a:t>Permanent residents (i.e., green card holders), </a:t>
            </a:r>
          </a:p>
          <a:p>
            <a:pPr marL="445592" marR="0" lvl="1" indent="-28575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ea typeface="Calibri" panose="020F0502020204030204" pitchFamily="34" charset="0"/>
                <a:cs typeface="Calibri" panose="020F0502020204030204" pitchFamily="34" charset="0"/>
              </a:rPr>
              <a:t>Cuban-Haitian entrants, and </a:t>
            </a:r>
          </a:p>
          <a:p>
            <a:pPr marL="445592" marR="0" lvl="1" indent="-285750" algn="l" defTabSz="457200"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ea typeface="Calibri" panose="020F0502020204030204" pitchFamily="34" charset="0"/>
                <a:cs typeface="Calibri" panose="020F0502020204030204" pitchFamily="34" charset="0"/>
              </a:rPr>
              <a:t>People residing under the Compacts of Free Association.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333333"/>
              </a:solidFill>
              <a:effectLst/>
              <a:uLnTx/>
              <a:uFillTx/>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ea typeface="Calibri" panose="020F0502020204030204" pitchFamily="34" charset="0"/>
                <a:cs typeface="Calibri" panose="020F0502020204030204" pitchFamily="34" charset="0"/>
              </a:rPr>
              <a:t>Current Medicare coverage for those that do not meet these criteria will be terminated no later than January 2027.</a:t>
            </a:r>
          </a:p>
        </p:txBody>
      </p:sp>
    </p:spTree>
    <p:custDataLst>
      <p:tags r:id="rId1"/>
    </p:custDataLst>
    <p:extLst>
      <p:ext uri="{BB962C8B-B14F-4D97-AF65-F5344CB8AC3E}">
        <p14:creationId xmlns:p14="http://schemas.microsoft.com/office/powerpoint/2010/main" val="305550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5331-B067-6CFA-A0C1-03C628405C94}"/>
              </a:ext>
            </a:extLst>
          </p:cNvPr>
          <p:cNvSpPr>
            <a:spLocks noGrp="1"/>
          </p:cNvSpPr>
          <p:nvPr>
            <p:ph type="title"/>
          </p:nvPr>
        </p:nvSpPr>
        <p:spPr>
          <a:xfrm>
            <a:off x="571501" y="299811"/>
            <a:ext cx="3638549" cy="398803"/>
          </a:xfrm>
        </p:spPr>
        <p:txBody>
          <a:bodyPr/>
          <a:lstStyle/>
          <a:p>
            <a:r>
              <a:rPr lang="en-US" dirty="0">
                <a:latin typeface="Arial" panose="020B0604020202020204" pitchFamily="34" charset="0"/>
                <a:cs typeface="Arial" panose="020B0604020202020204" pitchFamily="34" charset="0"/>
              </a:rPr>
              <a:t>Enrollment Periods </a:t>
            </a:r>
          </a:p>
        </p:txBody>
      </p:sp>
      <p:graphicFrame>
        <p:nvGraphicFramePr>
          <p:cNvPr id="4" name="Content Placeholder 3" descr="Pie chart showing Medicare enrollment periods: &#10;•Initial Enrollment Period (IEP): 7 months around 65th birthday&#10;•can enroll in Medicare A,B,C, &amp; D&#10;•Special Enrollment Period (SEP): Qualifying events&#10;•can enroll in Medicare B, C, D&#10;•General Enrollment Period (GEP): January 1st -March 31st if Medicare Part B enrollment missed&#10;•Open Enrollment Period (OEP): October 15th-December 7th  &#10;•change Medicare health or drug plan&#10;•Medicare Advantage Open Enrollment Period (MA-OEP): January 1st- March 31st if currently enrolled in an MA plan&#10; &#10;">
            <a:extLst>
              <a:ext uri="{FF2B5EF4-FFF2-40B4-BE49-F238E27FC236}">
                <a16:creationId xmlns:a16="http://schemas.microsoft.com/office/drawing/2014/main" id="{2AC87348-A7B1-DCA4-1287-40C630747353}"/>
              </a:ext>
              <a:ext uri="{C183D7F6-B498-43B3-948B-1728B52AA6E4}">
                <adec:decorative xmlns:adec="http://schemas.microsoft.com/office/drawing/2017/decorative" val="0"/>
              </a:ext>
            </a:extLst>
          </p:cNvPr>
          <p:cNvGraphicFramePr>
            <a:graphicFrameLocks noGrp="1"/>
          </p:cNvGraphicFramePr>
          <p:nvPr>
            <p:ph sz="half" idx="1"/>
            <p:extLst>
              <p:ext uri="{D42A27DB-BD31-4B8C-83A1-F6EECF244321}">
                <p14:modId xmlns:p14="http://schemas.microsoft.com/office/powerpoint/2010/main" val="3063865564"/>
              </p:ext>
            </p:extLst>
          </p:nvPr>
        </p:nvGraphicFramePr>
        <p:xfrm>
          <a:off x="0" y="499212"/>
          <a:ext cx="8372475" cy="57290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BC63117-9F81-F7D2-266D-D1A78C74FF4B}"/>
              </a:ext>
            </a:extLst>
          </p:cNvPr>
          <p:cNvSpPr txBox="1"/>
          <p:nvPr/>
        </p:nvSpPr>
        <p:spPr>
          <a:xfrm>
            <a:off x="8286750" y="299811"/>
            <a:ext cx="3752850" cy="5355312"/>
          </a:xfrm>
          <a:prstGeom prst="rect">
            <a:avLst/>
          </a:prstGeom>
          <a:noFill/>
          <a:ln>
            <a:solidFill>
              <a:schemeClr val="tx1"/>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Initial Enrollment Period (IEP): 7 months around 65th birthday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can enroll in Medicare A,B,C, &amp; 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Special Enrollment Period (SEP):</a:t>
            </a:r>
            <a:r>
              <a:rPr lang="en-US" dirty="0">
                <a:solidFill>
                  <a:srgbClr val="000000"/>
                </a:solidFill>
                <a:latin typeface="Corbel" panose="020B0503020204020204"/>
              </a:rPr>
              <a:t> </a:t>
            </a:r>
            <a:r>
              <a:rPr kumimoji="0" lang="en-US" b="0" i="0" u="none" strike="noStrike" kern="1200" cap="none" spc="0" normalizeH="0" baseline="0" noProof="0" dirty="0">
                <a:ln>
                  <a:noFill/>
                </a:ln>
                <a:solidFill>
                  <a:srgbClr val="000000"/>
                </a:solidFill>
                <a:effectLst/>
                <a:uLnTx/>
                <a:uFillTx/>
                <a:latin typeface="Corbel" panose="020B0503020204020204"/>
                <a:ea typeface="+mn-ea"/>
                <a:cs typeface="+mn-cs"/>
              </a:rPr>
              <a:t>Qualifying events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can enroll in </a:t>
            </a: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Medicare </a:t>
            </a: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B, C, 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General Enrollment Period (GEP): January 1st -March 31st if Medicare Part B enrollment missed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Open Enrollment Period (OEP): October 15th-December 7th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change Medicare health or drug plan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Medicare Advantage Open Enrollment Period (</a:t>
            </a:r>
            <a:r>
              <a:rPr kumimoji="0" lang="en-US" sz="1800" b="0" i="0" u="none" strike="noStrike" kern="1200" cap="none" spc="0" normalizeH="0" baseline="0" noProof="0">
                <a:ln>
                  <a:noFill/>
                </a:ln>
                <a:solidFill>
                  <a:srgbClr val="000000"/>
                </a:solidFill>
                <a:effectLst/>
                <a:uLnTx/>
                <a:uFillTx/>
                <a:latin typeface="Corbel" panose="020B0503020204020204"/>
                <a:ea typeface="+mn-ea"/>
                <a:cs typeface="+mn-cs"/>
              </a:rPr>
              <a:t>MA-OEP): January </a:t>
            </a: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1st- March 31st if currently enrolled in an MA plan</a:t>
            </a:r>
          </a:p>
        </p:txBody>
      </p:sp>
    </p:spTree>
    <p:custDataLst>
      <p:tags r:id="rId1"/>
    </p:custDataLst>
    <p:extLst>
      <p:ext uri="{BB962C8B-B14F-4D97-AF65-F5344CB8AC3E}">
        <p14:creationId xmlns:p14="http://schemas.microsoft.com/office/powerpoint/2010/main" val="372720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A640-C58A-4828-B8C2-065D9676DDA6}"/>
              </a:ext>
            </a:extLst>
          </p:cNvPr>
          <p:cNvSpPr>
            <a:spLocks noGrp="1"/>
          </p:cNvSpPr>
          <p:nvPr>
            <p:ph type="title"/>
          </p:nvPr>
        </p:nvSpPr>
        <p:spPr>
          <a:xfrm>
            <a:off x="571499" y="299811"/>
            <a:ext cx="11049001" cy="398804"/>
          </a:xfrm>
        </p:spPr>
        <p:txBody>
          <a:bodyPr anchor="ctr">
            <a:normAutofit/>
          </a:bodyPr>
          <a:lstStyle/>
          <a:p>
            <a:pPr>
              <a:lnSpc>
                <a:spcPct val="90000"/>
              </a:lnSpc>
            </a:pPr>
            <a:r>
              <a:rPr lang="en-US" dirty="0">
                <a:latin typeface="Arial" panose="020B0604020202020204" pitchFamily="34" charset="0"/>
                <a:cs typeface="Arial" panose="020B0604020202020204" pitchFamily="34" charset="0"/>
              </a:rPr>
              <a:t>How does someone enroll in Medicare?</a:t>
            </a:r>
          </a:p>
        </p:txBody>
      </p:sp>
      <p:pic>
        <p:nvPicPr>
          <p:cNvPr id="2052" name="Picture 4" descr="Social Security Administration USA Logo.">
            <a:extLst>
              <a:ext uri="{FF2B5EF4-FFF2-40B4-BE49-F238E27FC236}">
                <a16:creationId xmlns:a16="http://schemas.microsoft.com/office/drawing/2014/main" id="{9F29B558-A193-47BA-B613-5DBCADF465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33" r="19844"/>
          <a:stretch/>
        </p:blipFill>
        <p:spPr bwMode="auto">
          <a:xfrm>
            <a:off x="1164285" y="1532890"/>
            <a:ext cx="4015238" cy="3792219"/>
          </a:xfrm>
          <a:prstGeom prst="rect">
            <a:avLst/>
          </a:prstGeom>
          <a:solidFill>
            <a:srgbClr val="FFFFFF"/>
          </a:solidFill>
          <a:effectLst>
            <a:outerShdw blurRad="508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8E0C4454-80A1-4E0E-B0DB-4B63BB1FE9D1}"/>
              </a:ext>
            </a:extLst>
          </p:cNvPr>
          <p:cNvSpPr>
            <a:spLocks noGrp="1"/>
          </p:cNvSpPr>
          <p:nvPr>
            <p:ph sz="half" idx="10"/>
          </p:nvPr>
        </p:nvSpPr>
        <p:spPr>
          <a:xfrm>
            <a:off x="6188150" y="1165224"/>
            <a:ext cx="5448484" cy="4867275"/>
          </a:xfrm>
        </p:spPr>
        <p:txBody>
          <a:bodyPr>
            <a:normAutofit lnSpcReduction="10000"/>
          </a:bodyPr>
          <a:lstStyle/>
          <a:p>
            <a:pPr marL="241300" indent="-229235">
              <a:spcBef>
                <a:spcPts val="95"/>
              </a:spcBef>
              <a:buFont typeface="Arial"/>
              <a:buChar char="•"/>
              <a:tabLst>
                <a:tab pos="241935" algn="l"/>
              </a:tabLst>
            </a:pPr>
            <a:r>
              <a:rPr lang="en-US" dirty="0">
                <a:latin typeface="Arial" panose="020B0604020202020204" pitchFamily="34" charset="0"/>
                <a:cs typeface="Arial" panose="020B0604020202020204" pitchFamily="34" charset="0"/>
              </a:rPr>
              <a:t>Social</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Security</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handles</a:t>
            </a:r>
            <a:r>
              <a:rPr lang="en-US" spc="-6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enrollment</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Parts</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75" dirty="0">
                <a:latin typeface="Arial" panose="020B0604020202020204" pitchFamily="34" charset="0"/>
                <a:cs typeface="Arial" panose="020B0604020202020204" pitchFamily="34" charset="0"/>
              </a:rPr>
              <a:t> </a:t>
            </a:r>
            <a:r>
              <a:rPr lang="en-US" spc="-50" dirty="0">
                <a:latin typeface="Arial" panose="020B0604020202020204" pitchFamily="34" charset="0"/>
                <a:cs typeface="Arial" panose="020B0604020202020204" pitchFamily="34" charset="0"/>
              </a:rPr>
              <a:t>B</a:t>
            </a:r>
          </a:p>
          <a:p>
            <a:pPr marL="12065">
              <a:spcBef>
                <a:spcPts val="95"/>
              </a:spcBef>
              <a:tabLst>
                <a:tab pos="241935" algn="l"/>
              </a:tabLst>
            </a:pPr>
            <a:endParaRPr lang="en-US" dirty="0">
              <a:latin typeface="Arial" panose="020B0604020202020204" pitchFamily="34" charset="0"/>
              <a:cs typeface="Arial" panose="020B0604020202020204" pitchFamily="34" charset="0"/>
            </a:endParaRPr>
          </a:p>
          <a:p>
            <a:pPr marL="241300" marR="5080" indent="-229235">
              <a:spcBef>
                <a:spcPts val="5"/>
              </a:spcBef>
              <a:buFont typeface="Arial"/>
              <a:buChar char="•"/>
              <a:tabLst>
                <a:tab pos="241935" algn="l"/>
              </a:tabLst>
            </a:pPr>
            <a:r>
              <a:rPr lang="en-US" b="1" dirty="0">
                <a:latin typeface="Arial" panose="020B0604020202020204" pitchFamily="34" charset="0"/>
                <a:cs typeface="Arial" panose="020B0604020202020204" pitchFamily="34" charset="0"/>
              </a:rPr>
              <a:t>If</a:t>
            </a:r>
            <a:r>
              <a:rPr lang="en-US" b="1" spc="-75" dirty="0">
                <a:latin typeface="Arial" panose="020B0604020202020204" pitchFamily="34" charset="0"/>
                <a:cs typeface="Arial" panose="020B0604020202020204" pitchFamily="34" charset="0"/>
              </a:rPr>
              <a:t> </a:t>
            </a:r>
            <a:r>
              <a:rPr lang="en-US" b="1" spc="-10" dirty="0">
                <a:latin typeface="Arial" panose="020B0604020202020204" pitchFamily="34" charset="0"/>
                <a:cs typeface="Arial" panose="020B0604020202020204" pitchFamily="34" charset="0"/>
              </a:rPr>
              <a:t>you’re</a:t>
            </a:r>
            <a:r>
              <a:rPr lang="en-US" b="1" spc="-75" dirty="0">
                <a:latin typeface="Arial" panose="020B0604020202020204" pitchFamily="34" charset="0"/>
                <a:cs typeface="Arial" panose="020B0604020202020204" pitchFamily="34" charset="0"/>
              </a:rPr>
              <a:t> </a:t>
            </a:r>
            <a:r>
              <a:rPr lang="en-US" b="1" u="sng" dirty="0">
                <a:uFill>
                  <a:solidFill>
                    <a:srgbClr val="1F3863"/>
                  </a:solidFill>
                </a:uFill>
                <a:latin typeface="Arial" panose="020B0604020202020204" pitchFamily="34" charset="0"/>
                <a:cs typeface="Arial" panose="020B0604020202020204" pitchFamily="34" charset="0"/>
              </a:rPr>
              <a:t>not</a:t>
            </a:r>
            <a:r>
              <a:rPr lang="en-US" b="1" spc="-8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receiving</a:t>
            </a:r>
            <a:r>
              <a:rPr lang="en-US" b="1" spc="-6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Social</a:t>
            </a:r>
            <a:r>
              <a:rPr lang="en-US" b="1" spc="-6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Security</a:t>
            </a:r>
            <a:r>
              <a:rPr lang="en-US" b="1" spc="-6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benefits</a:t>
            </a:r>
            <a:r>
              <a:rPr lang="en-US" b="0" dirty="0">
                <a:latin typeface="Arial" panose="020B0604020202020204" pitchFamily="34" charset="0"/>
                <a:cs typeface="Arial" panose="020B0604020202020204" pitchFamily="34" charset="0"/>
              </a:rPr>
              <a:t>,</a:t>
            </a:r>
            <a:r>
              <a:rPr lang="en-US" b="0" spc="-65"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you</a:t>
            </a:r>
            <a:r>
              <a:rPr lang="en-US" b="0" spc="-85"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will</a:t>
            </a:r>
            <a:r>
              <a:rPr lang="en-US" b="0" spc="-8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need</a:t>
            </a:r>
            <a:r>
              <a:rPr lang="en-US" b="0" spc="-85"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to</a:t>
            </a:r>
            <a:r>
              <a:rPr lang="en-US" b="0" spc="-80" dirty="0">
                <a:latin typeface="Arial" panose="020B0604020202020204" pitchFamily="34" charset="0"/>
                <a:cs typeface="Arial" panose="020B0604020202020204" pitchFamily="34" charset="0"/>
              </a:rPr>
              <a:t> </a:t>
            </a:r>
            <a:r>
              <a:rPr lang="en-US" b="0" spc="-10" dirty="0">
                <a:latin typeface="Arial" panose="020B0604020202020204" pitchFamily="34" charset="0"/>
                <a:cs typeface="Arial" panose="020B0604020202020204" pitchFamily="34" charset="0"/>
              </a:rPr>
              <a:t>enroll </a:t>
            </a:r>
            <a:r>
              <a:rPr lang="en-US" dirty="0">
                <a:latin typeface="Arial" panose="020B0604020202020204" pitchFamily="34" charset="0"/>
                <a:cs typeface="Arial" panose="020B0604020202020204" pitchFamily="34" charset="0"/>
              </a:rPr>
              <a:t>by</a:t>
            </a:r>
            <a:r>
              <a:rPr lang="en-US" spc="-7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making an appointment for an in-person or phone appointment at your local</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Social</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Security</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Office,</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enrolling</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online</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a:t>
            </a:r>
            <a:r>
              <a:rPr lang="en-US" spc="-70" dirty="0">
                <a:latin typeface="Arial" panose="020B0604020202020204" pitchFamily="34" charset="0"/>
                <a:cs typeface="Arial" panose="020B0604020202020204" pitchFamily="34" charset="0"/>
              </a:rPr>
              <a:t> </a:t>
            </a:r>
            <a:r>
              <a:rPr lang="en-US" u="sng" spc="-10" dirty="0">
                <a:uFill>
                  <a:solidFill>
                    <a:srgbClr val="1F3863"/>
                  </a:solidFill>
                </a:uFill>
                <a:latin typeface="Arial" panose="020B0604020202020204" pitchFamily="34" charset="0"/>
                <a:cs typeface="Arial" panose="020B0604020202020204" pitchFamily="34" charset="0"/>
                <a:hlinkClick r:id="rId4"/>
              </a:rPr>
              <a:t>www.ssa.gov</a:t>
            </a:r>
            <a:endParaRPr lang="en-US" u="sng" spc="-10" dirty="0">
              <a:uFill>
                <a:solidFill>
                  <a:srgbClr val="1F3863"/>
                </a:solidFill>
              </a:uFill>
              <a:latin typeface="Arial" panose="020B0604020202020204" pitchFamily="34" charset="0"/>
              <a:cs typeface="Arial" panose="020B0604020202020204" pitchFamily="34" charset="0"/>
            </a:endParaRPr>
          </a:p>
          <a:p>
            <a:pPr marL="12065" marR="5080">
              <a:spcBef>
                <a:spcPts val="5"/>
              </a:spcBef>
              <a:tabLst>
                <a:tab pos="241935" algn="l"/>
              </a:tabLst>
            </a:pPr>
            <a:endParaRPr lang="en-US" dirty="0">
              <a:latin typeface="Arial" panose="020B0604020202020204" pitchFamily="34" charset="0"/>
              <a:cs typeface="Arial" panose="020B0604020202020204" pitchFamily="34" charset="0"/>
            </a:endParaRPr>
          </a:p>
          <a:p>
            <a:pPr marL="241300" marR="455295" indent="-229235">
              <a:buFont typeface="Arial"/>
              <a:buChar char="•"/>
              <a:tabLst>
                <a:tab pos="241935" algn="l"/>
              </a:tabLst>
            </a:pPr>
            <a:r>
              <a:rPr lang="en-US" b="1" dirty="0">
                <a:latin typeface="Arial" panose="020B0604020202020204" pitchFamily="34" charset="0"/>
                <a:cs typeface="Arial" panose="020B0604020202020204" pitchFamily="34" charset="0"/>
              </a:rPr>
              <a:t>If</a:t>
            </a:r>
            <a:r>
              <a:rPr lang="en-US" b="1" spc="-100" dirty="0">
                <a:latin typeface="Arial" panose="020B0604020202020204" pitchFamily="34" charset="0"/>
                <a:cs typeface="Arial" panose="020B0604020202020204" pitchFamily="34" charset="0"/>
              </a:rPr>
              <a:t> </a:t>
            </a:r>
            <a:r>
              <a:rPr lang="en-US" b="1" spc="-10" dirty="0">
                <a:latin typeface="Arial" panose="020B0604020202020204" pitchFamily="34" charset="0"/>
                <a:cs typeface="Arial" panose="020B0604020202020204" pitchFamily="34" charset="0"/>
              </a:rPr>
              <a:t>you’re</a:t>
            </a:r>
            <a:r>
              <a:rPr lang="en-US" b="1" spc="-10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already</a:t>
            </a:r>
            <a:r>
              <a:rPr lang="en-US" b="1" spc="-7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receiving</a:t>
            </a:r>
            <a:r>
              <a:rPr lang="en-US" b="1" spc="-7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benefits</a:t>
            </a:r>
            <a:r>
              <a:rPr lang="en-US" b="1" spc="-8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from</a:t>
            </a:r>
            <a:r>
              <a:rPr lang="en-US" b="1" spc="-11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Social</a:t>
            </a:r>
            <a:r>
              <a:rPr lang="en-US" b="1" spc="-9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Security</a:t>
            </a:r>
            <a:r>
              <a:rPr lang="en-US" dirty="0">
                <a:latin typeface="Arial" panose="020B0604020202020204" pitchFamily="34" charset="0"/>
                <a:cs typeface="Arial" panose="020B0604020202020204" pitchFamily="34" charset="0"/>
              </a:rPr>
              <a:t>,</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you’ll</a:t>
            </a:r>
            <a:r>
              <a:rPr lang="en-US" spc="-9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get </a:t>
            </a:r>
            <a:r>
              <a:rPr lang="en-US" spc="-10" dirty="0">
                <a:latin typeface="Arial" panose="020B0604020202020204" pitchFamily="34" charset="0"/>
                <a:cs typeface="Arial" panose="020B0604020202020204" pitchFamily="34" charset="0"/>
              </a:rPr>
              <a:t>Medicare</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Part</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Part</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a:t>
            </a:r>
            <a:r>
              <a:rPr lang="en-US" spc="-9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automatically</a:t>
            </a:r>
            <a:r>
              <a:rPr lang="en-US" spc="-9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a:t>
            </a:r>
            <a:r>
              <a:rPr lang="en-US" spc="-8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you’re</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first</a:t>
            </a:r>
            <a:r>
              <a:rPr lang="en-US" spc="-8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eligible</a:t>
            </a:r>
            <a:endParaRPr lang="en-US" dirty="0">
              <a:latin typeface="Arial" panose="020B0604020202020204" pitchFamily="34" charset="0"/>
              <a:cs typeface="Arial" panose="020B0604020202020204" pitchFamily="34" charset="0"/>
            </a:endParaRPr>
          </a:p>
          <a:p>
            <a:endParaRPr lang="en-US" sz="2200" dirty="0"/>
          </a:p>
        </p:txBody>
      </p:sp>
    </p:spTree>
    <p:custDataLst>
      <p:tags r:id="rId1"/>
    </p:custDataLst>
    <p:extLst>
      <p:ext uri="{BB962C8B-B14F-4D97-AF65-F5344CB8AC3E}">
        <p14:creationId xmlns:p14="http://schemas.microsoft.com/office/powerpoint/2010/main" val="243125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5EFD5-1A34-7158-B873-243AA76B6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3F91AE-316F-B39C-48E8-010BB053ACCB}"/>
              </a:ext>
            </a:extLst>
          </p:cNvPr>
          <p:cNvSpPr>
            <a:spLocks noGrp="1"/>
          </p:cNvSpPr>
          <p:nvPr>
            <p:ph type="title"/>
          </p:nvPr>
        </p:nvSpPr>
        <p:spPr>
          <a:xfrm>
            <a:off x="571499" y="299811"/>
            <a:ext cx="11049001" cy="398804"/>
          </a:xfrm>
        </p:spPr>
        <p:txBody>
          <a:bodyPr anchor="ctr">
            <a:normAutofit/>
          </a:bodyPr>
          <a:lstStyle/>
          <a:p>
            <a:pPr>
              <a:lnSpc>
                <a:spcPct val="90000"/>
              </a:lnSpc>
            </a:pPr>
            <a:r>
              <a:rPr lang="en-US" dirty="0">
                <a:latin typeface="Arial" panose="020B0604020202020204" pitchFamily="34" charset="0"/>
                <a:cs typeface="Arial" panose="020B0604020202020204" pitchFamily="34" charset="0"/>
              </a:rPr>
              <a:t>Delaying Medicare Parts B &amp; D</a:t>
            </a:r>
          </a:p>
        </p:txBody>
      </p:sp>
      <p:sp>
        <p:nvSpPr>
          <p:cNvPr id="3" name="Content Placeholder 2">
            <a:extLst>
              <a:ext uri="{FF2B5EF4-FFF2-40B4-BE49-F238E27FC236}">
                <a16:creationId xmlns:a16="http://schemas.microsoft.com/office/drawing/2014/main" id="{7E1B731A-491A-6ACA-4321-21F332FD9E86}"/>
              </a:ext>
            </a:extLst>
          </p:cNvPr>
          <p:cNvSpPr>
            <a:spLocks noGrp="1"/>
          </p:cNvSpPr>
          <p:nvPr>
            <p:ph sz="half" idx="10"/>
          </p:nvPr>
        </p:nvSpPr>
        <p:spPr>
          <a:xfrm>
            <a:off x="571499" y="1165224"/>
            <a:ext cx="11369489" cy="4867275"/>
          </a:xfrm>
        </p:spPr>
        <p:txBody>
          <a:bodyPr>
            <a:normAutofit/>
          </a:bodyPr>
          <a:lstStyle/>
          <a:p>
            <a:pPr marL="355600" indent="-342900">
              <a:lnSpc>
                <a:spcPct val="100000"/>
              </a:lnSpc>
              <a:spcBef>
                <a:spcPts val="95"/>
              </a:spcBef>
              <a:buSzPct val="100000"/>
              <a:tabLst>
                <a:tab pos="354965" algn="l"/>
                <a:tab pos="5385435" algn="l"/>
                <a:tab pos="7304405" algn="l"/>
              </a:tabLst>
            </a:pPr>
            <a:r>
              <a:rPr lang="en-US" dirty="0">
                <a:latin typeface="Arial" panose="020B0604020202020204" pitchFamily="34" charset="0"/>
                <a:cs typeface="Arial" panose="020B0604020202020204" pitchFamily="34" charset="0"/>
              </a:rPr>
              <a:t>Evaluate</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should</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take</a:t>
            </a:r>
            <a:r>
              <a:rPr lang="en-US" spc="-50" dirty="0">
                <a:latin typeface="Arial" panose="020B0604020202020204" pitchFamily="34" charset="0"/>
                <a:cs typeface="Arial" panose="020B0604020202020204" pitchFamily="34" charset="0"/>
              </a:rPr>
              <a:t> </a:t>
            </a:r>
            <a:r>
              <a:rPr lang="en-US" spc="-20" dirty="0">
                <a:latin typeface="Arial" panose="020B0604020202020204" pitchFamily="34" charset="0"/>
                <a:cs typeface="Arial" panose="020B0604020202020204" pitchFamily="34" charset="0"/>
              </a:rPr>
              <a:t>Medicare</a:t>
            </a:r>
            <a:r>
              <a:rPr lang="en-US" spc="-1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1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spc="-3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no </a:t>
            </a:r>
            <a:r>
              <a:rPr lang="en-US" dirty="0">
                <a:latin typeface="Arial" panose="020B0604020202020204" pitchFamily="34" charset="0"/>
                <a:cs typeface="Arial" panose="020B0604020202020204" pitchFamily="34" charset="0"/>
              </a:rPr>
              <a:t>penalty</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waiting </a:t>
            </a:r>
            <a:r>
              <a:rPr lang="en-US" spc="-10" dirty="0">
                <a:latin typeface="Arial" panose="020B0604020202020204" pitchFamily="34" charset="0"/>
                <a:cs typeface="Arial" panose="020B0604020202020204" pitchFamily="34" charset="0"/>
              </a:rPr>
              <a:t>if eligible for Premium Free Part A</a:t>
            </a:r>
          </a:p>
          <a:p>
            <a:pPr marL="355600" indent="-342900">
              <a:lnSpc>
                <a:spcPct val="100000"/>
              </a:lnSpc>
              <a:spcBef>
                <a:spcPts val="95"/>
              </a:spcBef>
              <a:buSzPct val="100000"/>
              <a:tabLst>
                <a:tab pos="354965" algn="l"/>
                <a:tab pos="5385435" algn="l"/>
                <a:tab pos="7304405" algn="l"/>
              </a:tabLst>
            </a:pPr>
            <a:r>
              <a:rPr lang="en-US" spc="-25" dirty="0">
                <a:latin typeface="Arial" panose="020B0604020202020204" pitchFamily="34" charset="0"/>
                <a:cs typeface="Arial" panose="020B0604020202020204" pitchFamily="34" charset="0"/>
              </a:rPr>
              <a:t>If </a:t>
            </a:r>
            <a:r>
              <a:rPr lang="en-US" dirty="0">
                <a:latin typeface="Arial" panose="020B0604020202020204" pitchFamily="34" charset="0"/>
                <a:cs typeface="Arial" panose="020B0604020202020204" pitchFamily="34" charset="0"/>
              </a:rPr>
              <a:t>currently</a:t>
            </a:r>
            <a:r>
              <a:rPr lang="en-US" spc="-10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contributing</a:t>
            </a:r>
            <a:r>
              <a:rPr lang="en-US" spc="-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HSA,</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should</a:t>
            </a:r>
            <a:r>
              <a:rPr lang="en-US" spc="-10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delay</a:t>
            </a:r>
            <a:endParaRPr lang="en-US" dirty="0">
              <a:latin typeface="Arial" panose="020B0604020202020204" pitchFamily="34" charset="0"/>
              <a:cs typeface="Arial" panose="020B0604020202020204" pitchFamily="34" charset="0"/>
            </a:endParaRPr>
          </a:p>
          <a:p>
            <a:pPr marL="355600" marR="5080" indent="-342900">
              <a:lnSpc>
                <a:spcPct val="100000"/>
              </a:lnSpc>
              <a:spcBef>
                <a:spcPts val="805"/>
              </a:spcBef>
              <a:buSzPct val="100000"/>
              <a:tabLst>
                <a:tab pos="355600" algn="l"/>
              </a:tabLst>
            </a:pPr>
            <a:r>
              <a:rPr lang="en-US" dirty="0">
                <a:latin typeface="Arial" panose="020B0604020202020204" pitchFamily="34" charset="0"/>
                <a:cs typeface="Arial" panose="020B0604020202020204" pitchFamily="34" charset="0"/>
              </a:rPr>
              <a:t>There</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5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lifetime</a:t>
            </a:r>
            <a:r>
              <a:rPr lang="en-US" b="1"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penalty</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signing</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up</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Medicare</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Part</a:t>
            </a:r>
            <a:r>
              <a:rPr lang="en-US" spc="-40" dirty="0">
                <a:latin typeface="Arial" panose="020B0604020202020204" pitchFamily="34" charset="0"/>
                <a:cs typeface="Arial" panose="020B0604020202020204" pitchFamily="34" charset="0"/>
              </a:rPr>
              <a:t> </a:t>
            </a:r>
            <a:r>
              <a:rPr lang="en-US" spc="-50" dirty="0">
                <a:latin typeface="Arial" panose="020B0604020202020204" pitchFamily="34" charset="0"/>
                <a:cs typeface="Arial" panose="020B0604020202020204" pitchFamily="34" charset="0"/>
              </a:rPr>
              <a:t>B </a:t>
            </a:r>
            <a:r>
              <a:rPr lang="en-US" dirty="0">
                <a:latin typeface="Arial" panose="020B0604020202020204" pitchFamily="34" charset="0"/>
                <a:cs typeface="Arial" panose="020B0604020202020204" pitchFamily="34" charset="0"/>
              </a:rPr>
              <a:t>when</a:t>
            </a:r>
            <a:r>
              <a:rPr lang="en-US" spc="-10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initially</a:t>
            </a:r>
            <a:r>
              <a:rPr lang="en-US" spc="-9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eligible</a:t>
            </a:r>
          </a:p>
          <a:p>
            <a:pPr marL="812789" marR="5080" lvl="1" indent="-342900">
              <a:spcBef>
                <a:spcPts val="805"/>
              </a:spcBef>
              <a:buSzPct val="100000"/>
              <a:buFont typeface="Courier New" panose="02070309020205020404" pitchFamily="49" charset="0"/>
              <a:buChar char="o"/>
              <a:tabLst>
                <a:tab pos="355600" algn="l"/>
              </a:tabLst>
            </a:pPr>
            <a:r>
              <a:rPr lang="en-US" sz="2400" spc="-10" dirty="0">
                <a:latin typeface="Arial" panose="020B0604020202020204" pitchFamily="34" charset="0"/>
                <a:cs typeface="Arial" panose="020B0604020202020204" pitchFamily="34" charset="0"/>
              </a:rPr>
              <a:t>10% for every 12-month period you were not enrolled in Medicare Part B</a:t>
            </a:r>
            <a:endParaRPr lang="en-US" sz="2400" dirty="0">
              <a:latin typeface="Arial" panose="020B0604020202020204" pitchFamily="34" charset="0"/>
              <a:cs typeface="Arial" panose="020B0604020202020204" pitchFamily="34" charset="0"/>
            </a:endParaRPr>
          </a:p>
          <a:p>
            <a:pPr marL="355600" marR="22860" indent="-342900">
              <a:lnSpc>
                <a:spcPct val="100000"/>
              </a:lnSpc>
              <a:spcBef>
                <a:spcPts val="805"/>
              </a:spcBef>
              <a:buSzPct val="100000"/>
              <a:tabLst>
                <a:tab pos="355600" algn="l"/>
              </a:tabLst>
            </a:pPr>
            <a:r>
              <a:rPr lang="en-US" dirty="0">
                <a:latin typeface="Arial" panose="020B0604020202020204" pitchFamily="34" charset="0"/>
                <a:cs typeface="Arial" panose="020B0604020202020204" pitchFamily="34" charset="0"/>
              </a:rPr>
              <a:t>If enrolling</a:t>
            </a:r>
            <a:r>
              <a:rPr lang="en-US" spc="-1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late</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into</a:t>
            </a:r>
            <a:r>
              <a:rPr lang="en-US" spc="1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Part D,</a:t>
            </a:r>
            <a:r>
              <a:rPr lang="en-US" spc="1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there</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also</a:t>
            </a:r>
            <a:r>
              <a:rPr lang="en-US" spc="1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b="1" dirty="0">
                <a:latin typeface="Arial" panose="020B0604020202020204" pitchFamily="34" charset="0"/>
                <a:cs typeface="Arial" panose="020B0604020202020204" pitchFamily="34" charset="0"/>
              </a:rPr>
              <a:t> lifetime</a:t>
            </a:r>
            <a:r>
              <a:rPr lang="en-US" b="1" spc="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penalty,</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a:t>
            </a:r>
            <a:r>
              <a:rPr lang="en-US" spc="15"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have</a:t>
            </a:r>
            <a:r>
              <a:rPr lang="en-US" spc="-3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had</a:t>
            </a:r>
            <a:r>
              <a:rPr lang="en-US" spc="-2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prior</a:t>
            </a:r>
            <a:r>
              <a:rPr lang="en-US" spc="-5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creditable</a:t>
            </a:r>
            <a:r>
              <a:rPr lang="en-US" spc="-7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coverage</a:t>
            </a:r>
          </a:p>
          <a:p>
            <a:pPr marL="812789" marR="22860" lvl="1" indent="-342900">
              <a:spcBef>
                <a:spcPts val="805"/>
              </a:spcBef>
              <a:buSzPct val="100000"/>
              <a:buFont typeface="Courier New" panose="02070309020205020404" pitchFamily="49" charset="0"/>
              <a:buChar char="o"/>
              <a:tabLst>
                <a:tab pos="355600" algn="l"/>
              </a:tabLst>
            </a:pPr>
            <a:r>
              <a:rPr lang="en-US" sz="2400" spc="-10" dirty="0">
                <a:latin typeface="Arial" panose="020B0604020202020204" pitchFamily="34" charset="0"/>
                <a:cs typeface="Arial" panose="020B0604020202020204" pitchFamily="34" charset="0"/>
              </a:rPr>
              <a:t>1% for every month you were not enrolled in Medicare Prescription Drug Coverage or didn’t have other creditable coverage</a:t>
            </a:r>
            <a:endParaRPr lang="en-US" sz="2400" dirty="0">
              <a:latin typeface="Arial" panose="020B0604020202020204" pitchFamily="34" charset="0"/>
              <a:cs typeface="Arial" panose="020B0604020202020204" pitchFamily="34" charset="0"/>
            </a:endParaRPr>
          </a:p>
          <a:p>
            <a:pPr>
              <a:buSzPct val="100000"/>
            </a:pPr>
            <a:endParaRPr lang="en-US" sz="2200" dirty="0"/>
          </a:p>
        </p:txBody>
      </p:sp>
    </p:spTree>
    <p:custDataLst>
      <p:tags r:id="rId1"/>
    </p:custDataLst>
    <p:extLst>
      <p:ext uri="{BB962C8B-B14F-4D97-AF65-F5344CB8AC3E}">
        <p14:creationId xmlns:p14="http://schemas.microsoft.com/office/powerpoint/2010/main" val="85253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D0AA4AD-9087-FED6-65A3-5F2630BF5080}"/>
              </a:ext>
            </a:extLst>
          </p:cNvPr>
          <p:cNvSpPr>
            <a:spLocks noGrp="1"/>
          </p:cNvSpPr>
          <p:nvPr>
            <p:ph type="title"/>
          </p:nvPr>
        </p:nvSpPr>
        <p:spPr>
          <a:xfrm>
            <a:off x="169579" y="1223086"/>
            <a:ext cx="1754843" cy="1801468"/>
          </a:xfrm>
        </p:spPr>
        <p:txBody>
          <a:bodyPr/>
          <a:lstStyle/>
          <a:p>
            <a:r>
              <a:rPr lang="en-US" dirty="0">
                <a:latin typeface="Arial" panose="020B0604020202020204" pitchFamily="34" charset="0"/>
                <a:cs typeface="Arial" panose="020B0604020202020204" pitchFamily="34" charset="0"/>
              </a:rPr>
              <a:t>Medicare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Costs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2025*</a:t>
            </a:r>
          </a:p>
        </p:txBody>
      </p:sp>
      <p:sp>
        <p:nvSpPr>
          <p:cNvPr id="2" name="TextBox 1">
            <a:extLst>
              <a:ext uri="{FF2B5EF4-FFF2-40B4-BE49-F238E27FC236}">
                <a16:creationId xmlns:a16="http://schemas.microsoft.com/office/drawing/2014/main" id="{5F931296-2F4E-F79E-A32E-868D52271726}"/>
              </a:ext>
            </a:extLst>
          </p:cNvPr>
          <p:cNvSpPr txBox="1"/>
          <p:nvPr/>
        </p:nvSpPr>
        <p:spPr>
          <a:xfrm>
            <a:off x="169579" y="3428999"/>
            <a:ext cx="1634862" cy="120032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*Medicare premiums for 2026 not yet released. </a:t>
            </a:r>
          </a:p>
        </p:txBody>
      </p:sp>
      <p:graphicFrame>
        <p:nvGraphicFramePr>
          <p:cNvPr id="15" name="Table 14">
            <a:extLst>
              <a:ext uri="{FF2B5EF4-FFF2-40B4-BE49-F238E27FC236}">
                <a16:creationId xmlns:a16="http://schemas.microsoft.com/office/drawing/2014/main" id="{8BD27E14-9399-604C-8772-748C5C22C910}"/>
              </a:ext>
            </a:extLst>
          </p:cNvPr>
          <p:cNvGraphicFramePr>
            <a:graphicFrameLocks noGrp="1"/>
          </p:cNvGraphicFramePr>
          <p:nvPr>
            <p:extLst>
              <p:ext uri="{D42A27DB-BD31-4B8C-83A1-F6EECF244321}">
                <p14:modId xmlns:p14="http://schemas.microsoft.com/office/powerpoint/2010/main" val="2794217211"/>
              </p:ext>
            </p:extLst>
          </p:nvPr>
        </p:nvGraphicFramePr>
        <p:xfrm>
          <a:off x="1754843" y="71320"/>
          <a:ext cx="10267578" cy="5989640"/>
        </p:xfrm>
        <a:graphic>
          <a:graphicData uri="http://schemas.openxmlformats.org/drawingml/2006/table">
            <a:tbl>
              <a:tblPr firstRow="1" bandRow="1">
                <a:tableStyleId>{5C22544A-7EE6-4342-B048-85BDC9FD1C3A}</a:tableStyleId>
              </a:tblPr>
              <a:tblGrid>
                <a:gridCol w="3237008">
                  <a:extLst>
                    <a:ext uri="{9D8B030D-6E8A-4147-A177-3AD203B41FA5}">
                      <a16:colId xmlns:a16="http://schemas.microsoft.com/office/drawing/2014/main" val="1902326143"/>
                    </a:ext>
                  </a:extLst>
                </a:gridCol>
                <a:gridCol w="7030570">
                  <a:extLst>
                    <a:ext uri="{9D8B030D-6E8A-4147-A177-3AD203B41FA5}">
                      <a16:colId xmlns:a16="http://schemas.microsoft.com/office/drawing/2014/main" val="3211949922"/>
                    </a:ext>
                  </a:extLst>
                </a:gridCol>
              </a:tblGrid>
              <a:tr h="411880">
                <a:tc>
                  <a:txBody>
                    <a:bodyPr/>
                    <a:lstStyle/>
                    <a:p>
                      <a:r>
                        <a:rPr lang="en-US" sz="2200" dirty="0">
                          <a:solidFill>
                            <a:schemeClr val="bg1"/>
                          </a:solidFill>
                          <a:latin typeface="+mn-lt"/>
                        </a:rPr>
                        <a:t>Medicare Benefit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mn-lt"/>
                        </a:rPr>
                        <a:t>Cost in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420024"/>
                  </a:ext>
                </a:extLst>
              </a:tr>
              <a:tr h="411880">
                <a:tc>
                  <a:txBody>
                    <a:bodyPr/>
                    <a:lstStyle/>
                    <a:p>
                      <a:r>
                        <a:rPr lang="en-US" sz="2200" dirty="0">
                          <a:latin typeface="+mn-lt"/>
                        </a:rPr>
                        <a:t>Part A Premium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mn-lt"/>
                        </a:rPr>
                        <a:t>Free for most Medicare beneficiaries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4117950"/>
                  </a:ext>
                </a:extLst>
              </a:tr>
              <a:tr h="735499">
                <a:tc>
                  <a:txBody>
                    <a:bodyPr/>
                    <a:lstStyle/>
                    <a:p>
                      <a:r>
                        <a:rPr lang="en-US" sz="2200" dirty="0">
                          <a:latin typeface="+mn-lt"/>
                        </a:rPr>
                        <a:t>Part A Hospital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latin typeface="+mn-lt"/>
                        </a:rPr>
                        <a:t>$1,676 per benefit period (physician services charged to Part 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956732"/>
                  </a:ext>
                </a:extLst>
              </a:tr>
              <a:tr h="735499">
                <a:tc>
                  <a:txBody>
                    <a:bodyPr/>
                    <a:lstStyle/>
                    <a:p>
                      <a:r>
                        <a:rPr lang="en-US" sz="2200" dirty="0">
                          <a:latin typeface="+mn-lt"/>
                        </a:rPr>
                        <a:t>Hospital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41D45"/>
                          </a:solidFill>
                          <a:latin typeface="+mn-lt"/>
                          <a:cs typeface="Calibri"/>
                        </a:rPr>
                        <a:t>$0</a:t>
                      </a:r>
                      <a:r>
                        <a:rPr lang="en-US" sz="2200" spc="-40" dirty="0">
                          <a:solidFill>
                            <a:srgbClr val="141D45"/>
                          </a:solidFill>
                          <a:latin typeface="+mn-lt"/>
                          <a:cs typeface="Calibri"/>
                        </a:rPr>
                        <a:t> </a:t>
                      </a:r>
                      <a:r>
                        <a:rPr lang="en-US" sz="2200" dirty="0">
                          <a:solidFill>
                            <a:srgbClr val="141D45"/>
                          </a:solidFill>
                          <a:latin typeface="+mn-lt"/>
                          <a:cs typeface="Calibri"/>
                        </a:rPr>
                        <a:t>for</a:t>
                      </a:r>
                      <a:r>
                        <a:rPr lang="en-US" sz="2200" spc="-25" dirty="0">
                          <a:solidFill>
                            <a:srgbClr val="141D45"/>
                          </a:solidFill>
                          <a:latin typeface="+mn-lt"/>
                          <a:cs typeface="Calibri"/>
                        </a:rPr>
                        <a:t> </a:t>
                      </a:r>
                      <a:r>
                        <a:rPr lang="en-US" sz="2200" dirty="0">
                          <a:solidFill>
                            <a:srgbClr val="141D45"/>
                          </a:solidFill>
                          <a:latin typeface="+mn-lt"/>
                          <a:cs typeface="Calibri"/>
                        </a:rPr>
                        <a:t>days</a:t>
                      </a:r>
                      <a:r>
                        <a:rPr lang="en-US" sz="2200" spc="-50" dirty="0">
                          <a:solidFill>
                            <a:srgbClr val="141D45"/>
                          </a:solidFill>
                          <a:latin typeface="+mn-lt"/>
                          <a:cs typeface="Calibri"/>
                        </a:rPr>
                        <a:t> </a:t>
                      </a:r>
                      <a:r>
                        <a:rPr lang="en-US" sz="2200" dirty="0">
                          <a:solidFill>
                            <a:srgbClr val="141D45"/>
                          </a:solidFill>
                          <a:latin typeface="+mn-lt"/>
                          <a:cs typeface="Calibri"/>
                        </a:rPr>
                        <a:t>1–60;</a:t>
                      </a:r>
                      <a:r>
                        <a:rPr lang="en-US" sz="2200" spc="-35" dirty="0">
                          <a:solidFill>
                            <a:srgbClr val="141D45"/>
                          </a:solidFill>
                          <a:latin typeface="+mn-lt"/>
                          <a:cs typeface="Calibri"/>
                        </a:rPr>
                        <a:t> </a:t>
                      </a:r>
                      <a:r>
                        <a:rPr lang="en-US" sz="2200" dirty="0">
                          <a:solidFill>
                            <a:srgbClr val="141D45"/>
                          </a:solidFill>
                          <a:latin typeface="+mn-lt"/>
                          <a:cs typeface="Calibri"/>
                        </a:rPr>
                        <a:t>$419/day</a:t>
                      </a:r>
                      <a:r>
                        <a:rPr lang="en-US" sz="2200" spc="-75" dirty="0">
                          <a:solidFill>
                            <a:srgbClr val="141D45"/>
                          </a:solidFill>
                          <a:latin typeface="+mn-lt"/>
                          <a:cs typeface="Calibri"/>
                        </a:rPr>
                        <a:t> </a:t>
                      </a:r>
                      <a:r>
                        <a:rPr lang="en-US" sz="2200" dirty="0">
                          <a:solidFill>
                            <a:srgbClr val="141D45"/>
                          </a:solidFill>
                          <a:latin typeface="+mn-lt"/>
                          <a:cs typeface="Calibri"/>
                        </a:rPr>
                        <a:t>for</a:t>
                      </a:r>
                      <a:r>
                        <a:rPr lang="en-US" sz="2200" spc="-15" dirty="0">
                          <a:solidFill>
                            <a:srgbClr val="141D45"/>
                          </a:solidFill>
                          <a:latin typeface="+mn-lt"/>
                          <a:cs typeface="Calibri"/>
                        </a:rPr>
                        <a:t> </a:t>
                      </a:r>
                      <a:r>
                        <a:rPr lang="en-US" sz="2200" dirty="0">
                          <a:solidFill>
                            <a:srgbClr val="141D45"/>
                          </a:solidFill>
                          <a:latin typeface="+mn-lt"/>
                          <a:cs typeface="Calibri"/>
                        </a:rPr>
                        <a:t>days</a:t>
                      </a:r>
                      <a:r>
                        <a:rPr lang="en-US" sz="2200" spc="-50" dirty="0">
                          <a:solidFill>
                            <a:srgbClr val="141D45"/>
                          </a:solidFill>
                          <a:latin typeface="+mn-lt"/>
                          <a:cs typeface="Calibri"/>
                        </a:rPr>
                        <a:t> </a:t>
                      </a:r>
                      <a:r>
                        <a:rPr lang="en-US" sz="2200" dirty="0">
                          <a:solidFill>
                            <a:srgbClr val="141D45"/>
                          </a:solidFill>
                          <a:latin typeface="+mn-lt"/>
                          <a:cs typeface="Calibri"/>
                        </a:rPr>
                        <a:t>61-90</a:t>
                      </a:r>
                      <a:r>
                        <a:rPr lang="en-US" sz="2200" spc="-60" dirty="0">
                          <a:solidFill>
                            <a:srgbClr val="141D45"/>
                          </a:solidFill>
                          <a:latin typeface="+mn-lt"/>
                          <a:cs typeface="Calibri"/>
                        </a:rPr>
                        <a:t> </a:t>
                      </a:r>
                      <a:r>
                        <a:rPr lang="en-US" sz="2200" dirty="0">
                          <a:solidFill>
                            <a:srgbClr val="141D45"/>
                          </a:solidFill>
                          <a:latin typeface="+mn-lt"/>
                          <a:cs typeface="Calibri"/>
                        </a:rPr>
                        <a:t>(per</a:t>
                      </a:r>
                      <a:r>
                        <a:rPr lang="en-US" sz="2200" spc="-30" dirty="0">
                          <a:solidFill>
                            <a:srgbClr val="141D45"/>
                          </a:solidFill>
                          <a:latin typeface="+mn-lt"/>
                          <a:cs typeface="Calibri"/>
                        </a:rPr>
                        <a:t> </a:t>
                      </a:r>
                      <a:r>
                        <a:rPr lang="en-US" sz="2200" dirty="0">
                          <a:solidFill>
                            <a:srgbClr val="141D45"/>
                          </a:solidFill>
                          <a:latin typeface="+mn-lt"/>
                          <a:cs typeface="Calibri"/>
                        </a:rPr>
                        <a:t>benefit</a:t>
                      </a:r>
                      <a:r>
                        <a:rPr lang="en-US" sz="2200" spc="-25" dirty="0">
                          <a:solidFill>
                            <a:srgbClr val="141D45"/>
                          </a:solidFill>
                          <a:latin typeface="+mn-lt"/>
                          <a:cs typeface="Calibri"/>
                        </a:rPr>
                        <a:t> </a:t>
                      </a:r>
                      <a:r>
                        <a:rPr lang="en-US" sz="2200" spc="-10" dirty="0">
                          <a:solidFill>
                            <a:srgbClr val="141D45"/>
                          </a:solidFill>
                          <a:latin typeface="+mn-lt"/>
                          <a:cs typeface="Calibri"/>
                        </a:rPr>
                        <a:t>period) </a:t>
                      </a:r>
                      <a:endParaRPr lang="en-US" sz="2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218644"/>
                  </a:ext>
                </a:extLst>
              </a:tr>
              <a:tr h="735499">
                <a:tc>
                  <a:txBody>
                    <a:bodyPr/>
                    <a:lstStyle/>
                    <a:p>
                      <a:r>
                        <a:rPr lang="en-US" sz="2200" dirty="0">
                          <a:latin typeface="+mn-lt"/>
                        </a:rPr>
                        <a:t>SNF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dirty="0">
                          <a:solidFill>
                            <a:srgbClr val="141D45"/>
                          </a:solidFill>
                          <a:latin typeface="+mn-lt"/>
                          <a:cs typeface="Calibri"/>
                        </a:rPr>
                        <a:t>$0</a:t>
                      </a:r>
                      <a:r>
                        <a:rPr lang="en-US" sz="2200" spc="-40" dirty="0">
                          <a:solidFill>
                            <a:srgbClr val="141D45"/>
                          </a:solidFill>
                          <a:latin typeface="+mn-lt"/>
                          <a:cs typeface="Calibri"/>
                        </a:rPr>
                        <a:t> </a:t>
                      </a:r>
                      <a:r>
                        <a:rPr lang="en-US" sz="2200" dirty="0">
                          <a:solidFill>
                            <a:srgbClr val="141D45"/>
                          </a:solidFill>
                          <a:latin typeface="+mn-lt"/>
                          <a:cs typeface="Calibri"/>
                        </a:rPr>
                        <a:t>for</a:t>
                      </a:r>
                      <a:r>
                        <a:rPr lang="en-US" sz="2200" spc="-35" dirty="0">
                          <a:solidFill>
                            <a:srgbClr val="141D45"/>
                          </a:solidFill>
                          <a:latin typeface="+mn-lt"/>
                          <a:cs typeface="Calibri"/>
                        </a:rPr>
                        <a:t> </a:t>
                      </a:r>
                      <a:r>
                        <a:rPr lang="en-US" sz="2200" dirty="0">
                          <a:solidFill>
                            <a:srgbClr val="141D45"/>
                          </a:solidFill>
                          <a:latin typeface="+mn-lt"/>
                          <a:cs typeface="Calibri"/>
                        </a:rPr>
                        <a:t>days</a:t>
                      </a:r>
                      <a:r>
                        <a:rPr lang="en-US" sz="2200" spc="-50" dirty="0">
                          <a:solidFill>
                            <a:srgbClr val="141D45"/>
                          </a:solidFill>
                          <a:latin typeface="+mn-lt"/>
                          <a:cs typeface="Calibri"/>
                        </a:rPr>
                        <a:t> </a:t>
                      </a:r>
                      <a:r>
                        <a:rPr lang="en-US" sz="2200" dirty="0">
                          <a:solidFill>
                            <a:srgbClr val="141D45"/>
                          </a:solidFill>
                          <a:latin typeface="+mn-lt"/>
                          <a:cs typeface="Calibri"/>
                        </a:rPr>
                        <a:t>1–20;</a:t>
                      </a:r>
                      <a:r>
                        <a:rPr lang="en-US" sz="2200" spc="-45" dirty="0">
                          <a:solidFill>
                            <a:srgbClr val="141D45"/>
                          </a:solidFill>
                          <a:latin typeface="+mn-lt"/>
                          <a:cs typeface="Calibri"/>
                        </a:rPr>
                        <a:t> </a:t>
                      </a:r>
                      <a:r>
                        <a:rPr lang="en-US" sz="2200" dirty="0">
                          <a:solidFill>
                            <a:srgbClr val="141D45"/>
                          </a:solidFill>
                          <a:latin typeface="+mn-lt"/>
                          <a:cs typeface="Calibri"/>
                        </a:rPr>
                        <a:t>$209.50/day</a:t>
                      </a:r>
                      <a:r>
                        <a:rPr lang="en-US" sz="2200" spc="-85" dirty="0">
                          <a:solidFill>
                            <a:srgbClr val="141D45"/>
                          </a:solidFill>
                          <a:latin typeface="+mn-lt"/>
                          <a:cs typeface="Calibri"/>
                        </a:rPr>
                        <a:t> </a:t>
                      </a:r>
                      <a:r>
                        <a:rPr lang="en-US" sz="2200" dirty="0">
                          <a:solidFill>
                            <a:srgbClr val="141D45"/>
                          </a:solidFill>
                          <a:latin typeface="+mn-lt"/>
                          <a:cs typeface="Calibri"/>
                        </a:rPr>
                        <a:t>for</a:t>
                      </a:r>
                      <a:r>
                        <a:rPr lang="en-US" sz="2200" spc="-20" dirty="0">
                          <a:solidFill>
                            <a:srgbClr val="141D45"/>
                          </a:solidFill>
                          <a:latin typeface="+mn-lt"/>
                          <a:cs typeface="Calibri"/>
                        </a:rPr>
                        <a:t> </a:t>
                      </a:r>
                      <a:r>
                        <a:rPr lang="en-US" sz="2200" dirty="0">
                          <a:solidFill>
                            <a:srgbClr val="141D45"/>
                          </a:solidFill>
                          <a:latin typeface="+mn-lt"/>
                          <a:cs typeface="Calibri"/>
                        </a:rPr>
                        <a:t>days</a:t>
                      </a:r>
                      <a:r>
                        <a:rPr lang="en-US" sz="2200" spc="-50" dirty="0">
                          <a:solidFill>
                            <a:srgbClr val="141D45"/>
                          </a:solidFill>
                          <a:latin typeface="+mn-lt"/>
                          <a:cs typeface="Calibri"/>
                        </a:rPr>
                        <a:t> </a:t>
                      </a:r>
                      <a:r>
                        <a:rPr lang="en-US" sz="2200" dirty="0">
                          <a:solidFill>
                            <a:srgbClr val="141D45"/>
                          </a:solidFill>
                          <a:latin typeface="+mn-lt"/>
                          <a:cs typeface="Calibri"/>
                        </a:rPr>
                        <a:t>21–100</a:t>
                      </a:r>
                      <a:r>
                        <a:rPr lang="en-US" sz="2200" spc="-55" dirty="0">
                          <a:solidFill>
                            <a:srgbClr val="141D45"/>
                          </a:solidFill>
                          <a:latin typeface="+mn-lt"/>
                          <a:cs typeface="Calibri"/>
                        </a:rPr>
                        <a:t> </a:t>
                      </a:r>
                      <a:r>
                        <a:rPr lang="en-US" sz="2200" dirty="0">
                          <a:solidFill>
                            <a:srgbClr val="141D45"/>
                          </a:solidFill>
                          <a:latin typeface="+mn-lt"/>
                          <a:cs typeface="Calibri"/>
                        </a:rPr>
                        <a:t>(per</a:t>
                      </a:r>
                      <a:r>
                        <a:rPr lang="en-US" sz="2200" spc="-40" dirty="0">
                          <a:solidFill>
                            <a:srgbClr val="141D45"/>
                          </a:solidFill>
                          <a:latin typeface="+mn-lt"/>
                          <a:cs typeface="Calibri"/>
                        </a:rPr>
                        <a:t> </a:t>
                      </a:r>
                      <a:r>
                        <a:rPr lang="en-US" sz="2200" dirty="0">
                          <a:solidFill>
                            <a:srgbClr val="141D45"/>
                          </a:solidFill>
                          <a:latin typeface="+mn-lt"/>
                          <a:cs typeface="Calibri"/>
                        </a:rPr>
                        <a:t>benefit</a:t>
                      </a:r>
                      <a:r>
                        <a:rPr lang="en-US" sz="2200" spc="-35" dirty="0">
                          <a:solidFill>
                            <a:srgbClr val="141D45"/>
                          </a:solidFill>
                          <a:latin typeface="+mn-lt"/>
                          <a:cs typeface="Calibri"/>
                        </a:rPr>
                        <a:t> </a:t>
                      </a:r>
                      <a:r>
                        <a:rPr lang="en-US" sz="2200" spc="-10" dirty="0">
                          <a:solidFill>
                            <a:srgbClr val="141D45"/>
                          </a:solidFill>
                          <a:latin typeface="+mn-lt"/>
                          <a:cs typeface="Calibri"/>
                        </a:rPr>
                        <a:t>period)</a:t>
                      </a:r>
                      <a:endParaRPr lang="en-US" sz="2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287299"/>
                  </a:ext>
                </a:extLst>
              </a:tr>
              <a:tr h="1059119">
                <a:tc>
                  <a:txBody>
                    <a:bodyPr/>
                    <a:lstStyle/>
                    <a:p>
                      <a:r>
                        <a:rPr lang="en-US" sz="2200" dirty="0">
                          <a:latin typeface="+mn-lt"/>
                        </a:rPr>
                        <a:t>Part B Standard Premium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41D45"/>
                          </a:solidFill>
                          <a:latin typeface="+mn-lt"/>
                          <a:cs typeface="Calibri"/>
                        </a:rPr>
                        <a:t>$185.00/month</a:t>
                      </a:r>
                      <a:r>
                        <a:rPr lang="en-US" sz="2200" spc="-55" dirty="0">
                          <a:solidFill>
                            <a:srgbClr val="141D45"/>
                          </a:solidFill>
                          <a:latin typeface="+mn-lt"/>
                          <a:cs typeface="Calibri"/>
                        </a:rPr>
                        <a:t> </a:t>
                      </a:r>
                      <a:r>
                        <a:rPr lang="en-US" sz="2200" spc="-10" dirty="0">
                          <a:solidFill>
                            <a:srgbClr val="141D45"/>
                          </a:solidFill>
                          <a:latin typeface="+mn-lt"/>
                          <a:cs typeface="Calibri"/>
                        </a:rPr>
                        <a:t>(higher-</a:t>
                      </a:r>
                      <a:r>
                        <a:rPr lang="en-US" sz="2200" dirty="0">
                          <a:solidFill>
                            <a:srgbClr val="141D45"/>
                          </a:solidFill>
                          <a:latin typeface="+mn-lt"/>
                          <a:cs typeface="Calibri"/>
                        </a:rPr>
                        <a:t>income</a:t>
                      </a:r>
                      <a:r>
                        <a:rPr lang="en-US" sz="2200" spc="-30" dirty="0">
                          <a:solidFill>
                            <a:srgbClr val="141D45"/>
                          </a:solidFill>
                          <a:latin typeface="+mn-lt"/>
                          <a:cs typeface="Calibri"/>
                        </a:rPr>
                        <a:t> </a:t>
                      </a:r>
                      <a:r>
                        <a:rPr lang="en-US" sz="2200" dirty="0">
                          <a:solidFill>
                            <a:srgbClr val="141D45"/>
                          </a:solidFill>
                          <a:latin typeface="+mn-lt"/>
                          <a:cs typeface="Calibri"/>
                        </a:rPr>
                        <a:t>individuals</a:t>
                      </a:r>
                      <a:r>
                        <a:rPr lang="en-US" sz="2200" spc="-20" dirty="0">
                          <a:solidFill>
                            <a:srgbClr val="141D45"/>
                          </a:solidFill>
                          <a:latin typeface="+mn-lt"/>
                          <a:cs typeface="Calibri"/>
                        </a:rPr>
                        <a:t> </a:t>
                      </a:r>
                      <a:r>
                        <a:rPr lang="en-US" sz="2200" dirty="0">
                          <a:solidFill>
                            <a:srgbClr val="141D45"/>
                          </a:solidFill>
                          <a:latin typeface="+mn-lt"/>
                          <a:cs typeface="Calibri"/>
                        </a:rPr>
                        <a:t>may</a:t>
                      </a:r>
                      <a:r>
                        <a:rPr lang="en-US" sz="2200" spc="-30" dirty="0">
                          <a:solidFill>
                            <a:srgbClr val="141D45"/>
                          </a:solidFill>
                          <a:latin typeface="+mn-lt"/>
                          <a:cs typeface="Calibri"/>
                        </a:rPr>
                        <a:t> </a:t>
                      </a:r>
                      <a:r>
                        <a:rPr lang="en-US" sz="2200" dirty="0">
                          <a:solidFill>
                            <a:srgbClr val="141D45"/>
                          </a:solidFill>
                          <a:latin typeface="+mn-lt"/>
                          <a:cs typeface="Calibri"/>
                        </a:rPr>
                        <a:t>pay</a:t>
                      </a:r>
                      <a:r>
                        <a:rPr lang="en-US" sz="2200" spc="-45" dirty="0">
                          <a:solidFill>
                            <a:srgbClr val="141D45"/>
                          </a:solidFill>
                          <a:latin typeface="+mn-lt"/>
                          <a:cs typeface="Calibri"/>
                        </a:rPr>
                        <a:t> </a:t>
                      </a:r>
                      <a:r>
                        <a:rPr lang="en-US" sz="2200" dirty="0">
                          <a:solidFill>
                            <a:srgbClr val="141D45"/>
                          </a:solidFill>
                          <a:latin typeface="+mn-lt"/>
                          <a:cs typeface="Calibri"/>
                        </a:rPr>
                        <a:t>more</a:t>
                      </a:r>
                      <a:r>
                        <a:rPr lang="en-US" sz="2200" spc="-15" dirty="0">
                          <a:solidFill>
                            <a:srgbClr val="141D45"/>
                          </a:solidFill>
                          <a:latin typeface="+mn-lt"/>
                          <a:cs typeface="Calibri"/>
                        </a:rPr>
                        <a:t> </a:t>
                      </a:r>
                      <a:r>
                        <a:rPr lang="en-US" sz="2200" dirty="0">
                          <a:solidFill>
                            <a:srgbClr val="141D45"/>
                          </a:solidFill>
                          <a:latin typeface="+mn-lt"/>
                          <a:cs typeface="Calibri"/>
                        </a:rPr>
                        <a:t>due</a:t>
                      </a:r>
                      <a:r>
                        <a:rPr lang="en-US" sz="2200" spc="-25" dirty="0">
                          <a:solidFill>
                            <a:srgbClr val="141D45"/>
                          </a:solidFill>
                          <a:latin typeface="+mn-lt"/>
                          <a:cs typeface="Calibri"/>
                        </a:rPr>
                        <a:t> to </a:t>
                      </a:r>
                      <a:r>
                        <a:rPr lang="en-US" sz="2200" dirty="0">
                          <a:solidFill>
                            <a:srgbClr val="141D45"/>
                          </a:solidFill>
                          <a:latin typeface="+mn-lt"/>
                          <a:cs typeface="Calibri"/>
                        </a:rPr>
                        <a:t>IRMAA-</a:t>
                      </a:r>
                      <a:r>
                        <a:rPr lang="en-US" sz="2200" spc="-65" dirty="0">
                          <a:solidFill>
                            <a:srgbClr val="141D45"/>
                          </a:solidFill>
                          <a:latin typeface="+mn-lt"/>
                          <a:cs typeface="Calibri"/>
                        </a:rPr>
                        <a:t> </a:t>
                      </a:r>
                      <a:r>
                        <a:rPr lang="en-US" sz="2200" dirty="0">
                          <a:solidFill>
                            <a:srgbClr val="141D45"/>
                          </a:solidFill>
                          <a:latin typeface="+mn-lt"/>
                          <a:cs typeface="Calibri"/>
                        </a:rPr>
                        <a:t>Income</a:t>
                      </a:r>
                      <a:r>
                        <a:rPr lang="en-US" sz="2200" spc="-45" dirty="0">
                          <a:solidFill>
                            <a:srgbClr val="141D45"/>
                          </a:solidFill>
                          <a:latin typeface="+mn-lt"/>
                          <a:cs typeface="Calibri"/>
                        </a:rPr>
                        <a:t> </a:t>
                      </a:r>
                      <a:r>
                        <a:rPr lang="en-US" sz="2200" dirty="0">
                          <a:solidFill>
                            <a:srgbClr val="141D45"/>
                          </a:solidFill>
                          <a:latin typeface="+mn-lt"/>
                          <a:cs typeface="Calibri"/>
                        </a:rPr>
                        <a:t>Related</a:t>
                      </a:r>
                      <a:r>
                        <a:rPr lang="en-US" sz="2200" spc="-45" dirty="0">
                          <a:solidFill>
                            <a:srgbClr val="141D45"/>
                          </a:solidFill>
                          <a:latin typeface="+mn-lt"/>
                          <a:cs typeface="Calibri"/>
                        </a:rPr>
                        <a:t> </a:t>
                      </a:r>
                      <a:r>
                        <a:rPr lang="en-US" sz="2200" dirty="0">
                          <a:solidFill>
                            <a:srgbClr val="141D45"/>
                          </a:solidFill>
                          <a:latin typeface="+mn-lt"/>
                          <a:cs typeface="Calibri"/>
                        </a:rPr>
                        <a:t>Monthly</a:t>
                      </a:r>
                      <a:r>
                        <a:rPr lang="en-US" sz="2200" spc="-30" dirty="0">
                          <a:solidFill>
                            <a:srgbClr val="141D45"/>
                          </a:solidFill>
                          <a:latin typeface="+mn-lt"/>
                          <a:cs typeface="Calibri"/>
                        </a:rPr>
                        <a:t> </a:t>
                      </a:r>
                      <a:r>
                        <a:rPr lang="en-US" sz="2200" dirty="0">
                          <a:solidFill>
                            <a:srgbClr val="141D45"/>
                          </a:solidFill>
                          <a:latin typeface="+mn-lt"/>
                          <a:cs typeface="Calibri"/>
                        </a:rPr>
                        <a:t>Adjustment</a:t>
                      </a:r>
                      <a:r>
                        <a:rPr lang="en-US" sz="2200" spc="-50" dirty="0">
                          <a:solidFill>
                            <a:srgbClr val="141D45"/>
                          </a:solidFill>
                          <a:latin typeface="+mn-lt"/>
                          <a:cs typeface="Calibri"/>
                        </a:rPr>
                        <a:t> </a:t>
                      </a:r>
                      <a:r>
                        <a:rPr lang="en-US" sz="2200" spc="-10" dirty="0">
                          <a:solidFill>
                            <a:srgbClr val="141D45"/>
                          </a:solidFill>
                          <a:latin typeface="+mn-lt"/>
                          <a:cs typeface="Calibri"/>
                        </a:rPr>
                        <a:t>Amount)</a:t>
                      </a:r>
                      <a:endParaRPr lang="en-US" sz="2200" dirty="0">
                        <a:solidFill>
                          <a:srgbClr val="141D45"/>
                        </a:solidFill>
                        <a:latin typeface="+mn-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6055437"/>
                  </a:ext>
                </a:extLst>
              </a:tr>
              <a:tr h="411880">
                <a:tc>
                  <a:txBody>
                    <a:bodyPr/>
                    <a:lstStyle/>
                    <a:p>
                      <a:r>
                        <a:rPr lang="en-US" sz="2200" dirty="0">
                          <a:latin typeface="+mn-lt"/>
                        </a:rPr>
                        <a:t>Part B Deductible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41D45"/>
                          </a:solidFill>
                          <a:latin typeface="+mn-lt"/>
                          <a:cs typeface="Calibri"/>
                        </a:rPr>
                        <a:t>$257</a:t>
                      </a:r>
                      <a:r>
                        <a:rPr lang="en-US" sz="2200" spc="-35" dirty="0">
                          <a:solidFill>
                            <a:srgbClr val="141D45"/>
                          </a:solidFill>
                          <a:latin typeface="+mn-lt"/>
                          <a:cs typeface="Calibri"/>
                        </a:rPr>
                        <a:t> </a:t>
                      </a:r>
                      <a:r>
                        <a:rPr lang="en-US" sz="2200" dirty="0">
                          <a:solidFill>
                            <a:srgbClr val="141D45"/>
                          </a:solidFill>
                          <a:latin typeface="+mn-lt"/>
                          <a:cs typeface="Calibri"/>
                        </a:rPr>
                        <a:t>(annual</a:t>
                      </a:r>
                      <a:r>
                        <a:rPr lang="en-US" sz="2200" spc="-30" dirty="0">
                          <a:solidFill>
                            <a:srgbClr val="141D45"/>
                          </a:solidFill>
                          <a:latin typeface="+mn-lt"/>
                          <a:cs typeface="Calibri"/>
                        </a:rPr>
                        <a:t> </a:t>
                      </a:r>
                      <a:r>
                        <a:rPr lang="en-US" sz="2200" spc="-10" dirty="0">
                          <a:solidFill>
                            <a:srgbClr val="141D45"/>
                          </a:solidFill>
                          <a:latin typeface="+mn-lt"/>
                          <a:cs typeface="Calibri"/>
                        </a:rPr>
                        <a:t>deductible)</a:t>
                      </a:r>
                      <a:endParaRPr lang="en-US" sz="2200" dirty="0">
                        <a:solidFill>
                          <a:srgbClr val="141D45"/>
                        </a:solidFill>
                        <a:latin typeface="+mn-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28645"/>
                  </a:ext>
                </a:extLst>
              </a:tr>
              <a:tr h="494008">
                <a:tc>
                  <a:txBody>
                    <a:bodyPr/>
                    <a:lstStyle/>
                    <a:p>
                      <a:r>
                        <a:rPr lang="en-US" sz="2200" dirty="0">
                          <a:latin typeface="+mn-lt"/>
                        </a:rPr>
                        <a:t>Part B coinsurance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41D45"/>
                          </a:solidFill>
                          <a:latin typeface="+mn-lt"/>
                          <a:cs typeface="Calibri"/>
                        </a:rPr>
                        <a:t>20%</a:t>
                      </a:r>
                      <a:r>
                        <a:rPr lang="en-US" sz="2200" spc="-50" dirty="0">
                          <a:solidFill>
                            <a:srgbClr val="141D45"/>
                          </a:solidFill>
                          <a:latin typeface="+mn-lt"/>
                          <a:cs typeface="Calibri"/>
                        </a:rPr>
                        <a:t> </a:t>
                      </a:r>
                      <a:r>
                        <a:rPr lang="en-US" sz="2200" dirty="0">
                          <a:solidFill>
                            <a:srgbClr val="141D45"/>
                          </a:solidFill>
                          <a:latin typeface="+mn-lt"/>
                          <a:cs typeface="Calibri"/>
                        </a:rPr>
                        <a:t>(after</a:t>
                      </a:r>
                      <a:r>
                        <a:rPr lang="en-US" sz="2200" spc="-35" dirty="0">
                          <a:solidFill>
                            <a:srgbClr val="141D45"/>
                          </a:solidFill>
                          <a:latin typeface="+mn-lt"/>
                          <a:cs typeface="Calibri"/>
                        </a:rPr>
                        <a:t> </a:t>
                      </a:r>
                      <a:r>
                        <a:rPr lang="en-US" sz="2200" dirty="0">
                          <a:solidFill>
                            <a:srgbClr val="141D45"/>
                          </a:solidFill>
                          <a:latin typeface="+mn-lt"/>
                          <a:cs typeface="Calibri"/>
                        </a:rPr>
                        <a:t>deductible</a:t>
                      </a:r>
                      <a:r>
                        <a:rPr lang="en-US" sz="2200" spc="-35" dirty="0">
                          <a:solidFill>
                            <a:srgbClr val="141D45"/>
                          </a:solidFill>
                          <a:latin typeface="+mn-lt"/>
                          <a:cs typeface="Calibri"/>
                        </a:rPr>
                        <a:t> </a:t>
                      </a:r>
                      <a:r>
                        <a:rPr lang="en-US" sz="2200" dirty="0">
                          <a:solidFill>
                            <a:srgbClr val="141D45"/>
                          </a:solidFill>
                          <a:latin typeface="+mn-lt"/>
                          <a:cs typeface="Calibri"/>
                        </a:rPr>
                        <a:t>is</a:t>
                      </a:r>
                      <a:r>
                        <a:rPr lang="en-US" sz="2200" spc="-20" dirty="0">
                          <a:solidFill>
                            <a:srgbClr val="141D45"/>
                          </a:solidFill>
                          <a:latin typeface="+mn-lt"/>
                          <a:cs typeface="Calibri"/>
                        </a:rPr>
                        <a:t> </a:t>
                      </a:r>
                      <a:r>
                        <a:rPr lang="en-US" sz="2200" dirty="0">
                          <a:solidFill>
                            <a:srgbClr val="141D45"/>
                          </a:solidFill>
                          <a:latin typeface="+mn-lt"/>
                          <a:cs typeface="Calibri"/>
                        </a:rPr>
                        <a:t>met)</a:t>
                      </a:r>
                      <a:r>
                        <a:rPr lang="en-US" sz="2200" spc="-25" dirty="0">
                          <a:solidFill>
                            <a:srgbClr val="141D45"/>
                          </a:solidFill>
                          <a:latin typeface="+mn-lt"/>
                          <a:cs typeface="Calibri"/>
                        </a:rPr>
                        <a:t> </a:t>
                      </a:r>
                      <a:r>
                        <a:rPr lang="en-US" sz="2200" dirty="0">
                          <a:solidFill>
                            <a:srgbClr val="141D45"/>
                          </a:solidFill>
                          <a:latin typeface="+mn-lt"/>
                          <a:cs typeface="Calibri"/>
                        </a:rPr>
                        <a:t>for</a:t>
                      </a:r>
                      <a:r>
                        <a:rPr lang="en-US" sz="2200" spc="-15" dirty="0">
                          <a:solidFill>
                            <a:srgbClr val="141D45"/>
                          </a:solidFill>
                          <a:latin typeface="+mn-lt"/>
                          <a:cs typeface="Calibri"/>
                        </a:rPr>
                        <a:t> </a:t>
                      </a:r>
                      <a:r>
                        <a:rPr lang="en-US" sz="2200" dirty="0">
                          <a:solidFill>
                            <a:srgbClr val="141D45"/>
                          </a:solidFill>
                          <a:latin typeface="+mn-lt"/>
                          <a:cs typeface="Calibri"/>
                        </a:rPr>
                        <a:t>most</a:t>
                      </a:r>
                      <a:r>
                        <a:rPr lang="en-US" sz="2200" spc="-25" dirty="0">
                          <a:solidFill>
                            <a:srgbClr val="141D45"/>
                          </a:solidFill>
                          <a:latin typeface="+mn-lt"/>
                          <a:cs typeface="Calibri"/>
                        </a:rPr>
                        <a:t> </a:t>
                      </a:r>
                      <a:r>
                        <a:rPr lang="en-US" sz="2200" dirty="0">
                          <a:solidFill>
                            <a:srgbClr val="141D45"/>
                          </a:solidFill>
                          <a:latin typeface="+mn-lt"/>
                          <a:cs typeface="Calibri"/>
                        </a:rPr>
                        <a:t>Part</a:t>
                      </a:r>
                      <a:r>
                        <a:rPr lang="en-US" sz="2200" spc="-20" dirty="0">
                          <a:solidFill>
                            <a:srgbClr val="141D45"/>
                          </a:solidFill>
                          <a:latin typeface="+mn-lt"/>
                          <a:cs typeface="Calibri"/>
                        </a:rPr>
                        <a:t> </a:t>
                      </a:r>
                      <a:r>
                        <a:rPr lang="en-US" sz="2200" dirty="0">
                          <a:solidFill>
                            <a:srgbClr val="141D45"/>
                          </a:solidFill>
                          <a:latin typeface="+mn-lt"/>
                          <a:cs typeface="Calibri"/>
                        </a:rPr>
                        <a:t>B</a:t>
                      </a:r>
                      <a:r>
                        <a:rPr lang="en-US" sz="2200" spc="-35" dirty="0">
                          <a:solidFill>
                            <a:srgbClr val="141D45"/>
                          </a:solidFill>
                          <a:latin typeface="+mn-lt"/>
                          <a:cs typeface="Calibri"/>
                        </a:rPr>
                        <a:t> </a:t>
                      </a:r>
                      <a:r>
                        <a:rPr lang="en-US" sz="2200" spc="-10" dirty="0">
                          <a:solidFill>
                            <a:srgbClr val="141D45"/>
                          </a:solidFill>
                          <a:latin typeface="+mn-lt"/>
                          <a:cs typeface="Calibri"/>
                        </a:rPr>
                        <a:t>services</a:t>
                      </a:r>
                      <a:endParaRPr lang="en-US" sz="2200" dirty="0">
                        <a:solidFill>
                          <a:srgbClr val="141D45"/>
                        </a:solidFill>
                        <a:latin typeface="+mn-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311467"/>
                  </a:ext>
                </a:extLst>
              </a:tr>
              <a:tr h="832192">
                <a:tc>
                  <a:txBody>
                    <a:bodyPr/>
                    <a:lstStyle/>
                    <a:p>
                      <a:r>
                        <a:rPr lang="en-US" sz="2200" dirty="0">
                          <a:latin typeface="+mn-lt"/>
                        </a:rPr>
                        <a:t>Part D premium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141D45"/>
                          </a:solidFill>
                          <a:latin typeface="+mn-lt"/>
                          <a:cs typeface="Calibri"/>
                        </a:rPr>
                        <a:t>Range:</a:t>
                      </a:r>
                      <a:r>
                        <a:rPr lang="en-US" sz="2200" spc="-55" dirty="0">
                          <a:solidFill>
                            <a:srgbClr val="141D45"/>
                          </a:solidFill>
                          <a:latin typeface="+mn-lt"/>
                          <a:cs typeface="Calibri"/>
                        </a:rPr>
                        <a:t> </a:t>
                      </a:r>
                      <a:r>
                        <a:rPr lang="en-US" sz="2200" dirty="0">
                          <a:solidFill>
                            <a:srgbClr val="141D45"/>
                          </a:solidFill>
                          <a:latin typeface="+mn-lt"/>
                          <a:cs typeface="Calibri"/>
                        </a:rPr>
                        <a:t>$8.40-$238.60</a:t>
                      </a:r>
                      <a:r>
                        <a:rPr lang="en-US" sz="2200" spc="-10" dirty="0">
                          <a:solidFill>
                            <a:srgbClr val="141D45"/>
                          </a:solidFill>
                          <a:latin typeface="+mn-lt"/>
                          <a:cs typeface="Calibri"/>
                        </a:rPr>
                        <a:t>/month</a:t>
                      </a:r>
                      <a:r>
                        <a:rPr lang="en-US" sz="2200" spc="-110" dirty="0">
                          <a:solidFill>
                            <a:srgbClr val="141D45"/>
                          </a:solidFill>
                          <a:latin typeface="+mn-lt"/>
                          <a:cs typeface="Calibri"/>
                        </a:rPr>
                        <a:t> </a:t>
                      </a:r>
                      <a:r>
                        <a:rPr lang="en-US" sz="2200" spc="-10" dirty="0">
                          <a:solidFill>
                            <a:srgbClr val="141D45"/>
                          </a:solidFill>
                          <a:latin typeface="+mn-lt"/>
                          <a:cs typeface="Calibri"/>
                        </a:rPr>
                        <a:t>(higher-</a:t>
                      </a:r>
                      <a:r>
                        <a:rPr lang="en-US" sz="2200" dirty="0">
                          <a:solidFill>
                            <a:srgbClr val="141D45"/>
                          </a:solidFill>
                          <a:latin typeface="+mn-lt"/>
                          <a:cs typeface="Calibri"/>
                        </a:rPr>
                        <a:t>income</a:t>
                      </a:r>
                      <a:r>
                        <a:rPr lang="en-US" sz="2200" spc="-50" dirty="0">
                          <a:solidFill>
                            <a:srgbClr val="141D45"/>
                          </a:solidFill>
                          <a:latin typeface="+mn-lt"/>
                          <a:cs typeface="Calibri"/>
                        </a:rPr>
                        <a:t> </a:t>
                      </a:r>
                      <a:r>
                        <a:rPr lang="en-US" sz="2200" dirty="0">
                          <a:solidFill>
                            <a:srgbClr val="141D45"/>
                          </a:solidFill>
                          <a:latin typeface="+mn-lt"/>
                          <a:cs typeface="Calibri"/>
                        </a:rPr>
                        <a:t>individuals</a:t>
                      </a:r>
                      <a:r>
                        <a:rPr lang="en-US" sz="2200" spc="-45" dirty="0">
                          <a:solidFill>
                            <a:srgbClr val="141D45"/>
                          </a:solidFill>
                          <a:latin typeface="+mn-lt"/>
                          <a:cs typeface="Calibri"/>
                        </a:rPr>
                        <a:t> </a:t>
                      </a:r>
                      <a:r>
                        <a:rPr lang="en-US" sz="2200" dirty="0">
                          <a:solidFill>
                            <a:srgbClr val="141D45"/>
                          </a:solidFill>
                          <a:latin typeface="+mn-lt"/>
                          <a:cs typeface="Calibri"/>
                        </a:rPr>
                        <a:t>may</a:t>
                      </a:r>
                      <a:r>
                        <a:rPr lang="en-US" sz="2200" spc="-20" dirty="0">
                          <a:solidFill>
                            <a:srgbClr val="141D45"/>
                          </a:solidFill>
                          <a:latin typeface="+mn-lt"/>
                          <a:cs typeface="Calibri"/>
                        </a:rPr>
                        <a:t> </a:t>
                      </a:r>
                      <a:r>
                        <a:rPr lang="en-US" sz="2200" dirty="0">
                          <a:solidFill>
                            <a:srgbClr val="141D45"/>
                          </a:solidFill>
                          <a:latin typeface="+mn-lt"/>
                          <a:cs typeface="Calibri"/>
                        </a:rPr>
                        <a:t>pay</a:t>
                      </a:r>
                      <a:r>
                        <a:rPr lang="en-US" sz="2200" spc="-25" dirty="0">
                          <a:solidFill>
                            <a:srgbClr val="141D45"/>
                          </a:solidFill>
                          <a:latin typeface="+mn-lt"/>
                          <a:cs typeface="Calibri"/>
                        </a:rPr>
                        <a:t> </a:t>
                      </a:r>
                      <a:r>
                        <a:rPr lang="en-US" sz="2200" dirty="0">
                          <a:solidFill>
                            <a:srgbClr val="141D45"/>
                          </a:solidFill>
                          <a:latin typeface="+mn-lt"/>
                          <a:cs typeface="Calibri"/>
                        </a:rPr>
                        <a:t>more</a:t>
                      </a:r>
                      <a:r>
                        <a:rPr lang="en-US" sz="2200" spc="-20" dirty="0">
                          <a:solidFill>
                            <a:srgbClr val="141D45"/>
                          </a:solidFill>
                          <a:latin typeface="+mn-lt"/>
                          <a:cs typeface="Calibri"/>
                        </a:rPr>
                        <a:t> </a:t>
                      </a:r>
                      <a:r>
                        <a:rPr lang="en-US" sz="2200" dirty="0">
                          <a:solidFill>
                            <a:srgbClr val="141D45"/>
                          </a:solidFill>
                          <a:latin typeface="+mn-lt"/>
                          <a:cs typeface="Calibri"/>
                        </a:rPr>
                        <a:t>-</a:t>
                      </a:r>
                      <a:r>
                        <a:rPr lang="en-US" sz="2200" spc="-20" dirty="0">
                          <a:solidFill>
                            <a:srgbClr val="141D45"/>
                          </a:solidFill>
                          <a:latin typeface="+mn-lt"/>
                          <a:cs typeface="Calibri"/>
                        </a:rPr>
                        <a:t> </a:t>
                      </a:r>
                      <a:r>
                        <a:rPr lang="en-US" sz="2200" spc="-10" dirty="0">
                          <a:solidFill>
                            <a:srgbClr val="141D45"/>
                          </a:solidFill>
                          <a:latin typeface="+mn-lt"/>
                          <a:cs typeface="Calibri"/>
                        </a:rPr>
                        <a:t>IRMAA)</a:t>
                      </a:r>
                      <a:endParaRPr lang="en-US" sz="2200" dirty="0">
                        <a:solidFill>
                          <a:srgbClr val="141D45"/>
                        </a:solidFill>
                        <a:latin typeface="+mn-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955604"/>
                  </a:ext>
                </a:extLst>
              </a:tr>
            </a:tbl>
          </a:graphicData>
        </a:graphic>
      </p:graphicFrame>
      <p:sp>
        <p:nvSpPr>
          <p:cNvPr id="13" name="object 11">
            <a:extLst>
              <a:ext uri="{FF2B5EF4-FFF2-40B4-BE49-F238E27FC236}">
                <a16:creationId xmlns:a16="http://schemas.microsoft.com/office/drawing/2014/main" id="{36E0EC40-188B-A9B3-0834-21E4430326E1}"/>
              </a:ext>
            </a:extLst>
          </p:cNvPr>
          <p:cNvSpPr txBox="1"/>
          <p:nvPr/>
        </p:nvSpPr>
        <p:spPr>
          <a:xfrm>
            <a:off x="3592285" y="5946928"/>
            <a:ext cx="8519032" cy="426399"/>
          </a:xfrm>
          <a:prstGeom prst="rect">
            <a:avLst/>
          </a:prstGeom>
        </p:spPr>
        <p:txBody>
          <a:bodyPr vert="horz" wrap="square" lIns="0" tIns="117475"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795"/>
              </a:spcBef>
            </a:pPr>
            <a:r>
              <a:rPr sz="2000" b="1" i="1" dirty="0">
                <a:solidFill>
                  <a:srgbClr val="141D45"/>
                </a:solidFill>
                <a:cs typeface="Calibri"/>
              </a:rPr>
              <a:t>Note:</a:t>
            </a:r>
            <a:r>
              <a:rPr sz="2000" b="1" i="1" spc="-75" dirty="0">
                <a:solidFill>
                  <a:srgbClr val="141D45"/>
                </a:solidFill>
                <a:cs typeface="Calibri"/>
              </a:rPr>
              <a:t> </a:t>
            </a:r>
            <a:r>
              <a:rPr sz="2000" b="1" i="1" dirty="0">
                <a:solidFill>
                  <a:srgbClr val="141D45"/>
                </a:solidFill>
                <a:cs typeface="Calibri"/>
              </a:rPr>
              <a:t>Many</a:t>
            </a:r>
            <a:r>
              <a:rPr sz="2000" b="1" i="1" spc="-50" dirty="0">
                <a:solidFill>
                  <a:srgbClr val="141D45"/>
                </a:solidFill>
                <a:cs typeface="Calibri"/>
              </a:rPr>
              <a:t> </a:t>
            </a:r>
            <a:r>
              <a:rPr sz="2000" b="1" i="1" dirty="0">
                <a:solidFill>
                  <a:srgbClr val="141D45"/>
                </a:solidFill>
                <a:cs typeface="Calibri"/>
              </a:rPr>
              <a:t>preventive</a:t>
            </a:r>
            <a:r>
              <a:rPr sz="2000" b="1" i="1" spc="-50" dirty="0">
                <a:solidFill>
                  <a:srgbClr val="141D45"/>
                </a:solidFill>
                <a:cs typeface="Calibri"/>
              </a:rPr>
              <a:t> </a:t>
            </a:r>
            <a:r>
              <a:rPr sz="2000" b="1" i="1" dirty="0">
                <a:solidFill>
                  <a:srgbClr val="141D45"/>
                </a:solidFill>
                <a:cs typeface="Calibri"/>
              </a:rPr>
              <a:t>benefits</a:t>
            </a:r>
            <a:r>
              <a:rPr sz="2000" b="1" i="1" spc="-60" dirty="0">
                <a:solidFill>
                  <a:srgbClr val="141D45"/>
                </a:solidFill>
                <a:cs typeface="Calibri"/>
              </a:rPr>
              <a:t> </a:t>
            </a:r>
            <a:r>
              <a:rPr sz="2000" b="1" i="1" dirty="0">
                <a:solidFill>
                  <a:srgbClr val="141D45"/>
                </a:solidFill>
                <a:cs typeface="Calibri"/>
              </a:rPr>
              <a:t>are</a:t>
            </a:r>
            <a:r>
              <a:rPr sz="2000" b="1" i="1" spc="-40" dirty="0">
                <a:solidFill>
                  <a:srgbClr val="141D45"/>
                </a:solidFill>
                <a:cs typeface="Calibri"/>
              </a:rPr>
              <a:t> </a:t>
            </a:r>
            <a:r>
              <a:rPr sz="2000" b="1" i="1" dirty="0">
                <a:solidFill>
                  <a:srgbClr val="141D45"/>
                </a:solidFill>
                <a:cs typeface="Calibri"/>
              </a:rPr>
              <a:t>available</a:t>
            </a:r>
            <a:r>
              <a:rPr sz="2000" b="1" i="1" spc="-60" dirty="0">
                <a:solidFill>
                  <a:srgbClr val="141D45"/>
                </a:solidFill>
                <a:cs typeface="Calibri"/>
              </a:rPr>
              <a:t> </a:t>
            </a:r>
            <a:r>
              <a:rPr sz="2000" b="1" i="1" dirty="0">
                <a:solidFill>
                  <a:srgbClr val="141D45"/>
                </a:solidFill>
                <a:cs typeface="Calibri"/>
              </a:rPr>
              <a:t>at</a:t>
            </a:r>
            <a:r>
              <a:rPr sz="2000" b="1" i="1" spc="-50" dirty="0">
                <a:solidFill>
                  <a:srgbClr val="141D45"/>
                </a:solidFill>
                <a:cs typeface="Calibri"/>
              </a:rPr>
              <a:t> </a:t>
            </a:r>
            <a:r>
              <a:rPr sz="2000" b="1" i="1" dirty="0">
                <a:solidFill>
                  <a:srgbClr val="141D45"/>
                </a:solidFill>
                <a:cs typeface="Calibri"/>
              </a:rPr>
              <a:t>no</a:t>
            </a:r>
            <a:r>
              <a:rPr sz="2000" b="1" i="1" spc="-40" dirty="0">
                <a:solidFill>
                  <a:srgbClr val="141D45"/>
                </a:solidFill>
                <a:cs typeface="Calibri"/>
              </a:rPr>
              <a:t> </a:t>
            </a:r>
            <a:r>
              <a:rPr sz="2000" b="1" i="1" spc="-20" dirty="0">
                <a:solidFill>
                  <a:srgbClr val="141D45"/>
                </a:solidFill>
                <a:cs typeface="Calibri"/>
              </a:rPr>
              <a:t>cost</a:t>
            </a:r>
            <a:endParaRPr sz="2000" dirty="0">
              <a:solidFill>
                <a:srgbClr val="141D45"/>
              </a:solidFill>
              <a:cs typeface="Calibri"/>
            </a:endParaRPr>
          </a:p>
        </p:txBody>
      </p:sp>
    </p:spTree>
    <p:extLst>
      <p:ext uri="{BB962C8B-B14F-4D97-AF65-F5344CB8AC3E}">
        <p14:creationId xmlns:p14="http://schemas.microsoft.com/office/powerpoint/2010/main" val="220451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C9AC-09F2-E78B-FDA1-3444CFABD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3DCA1-B030-1CE1-49A8-A61B7729EC8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Screening for Medicare Savings Programs</a:t>
            </a:r>
          </a:p>
        </p:txBody>
      </p:sp>
      <p:sp>
        <p:nvSpPr>
          <p:cNvPr id="3" name="Content Placeholder 2">
            <a:extLst>
              <a:ext uri="{FF2B5EF4-FFF2-40B4-BE49-F238E27FC236}">
                <a16:creationId xmlns:a16="http://schemas.microsoft.com/office/drawing/2014/main" id="{B10B2F6F-DF73-5CD1-89B4-3368566AED51}"/>
              </a:ext>
            </a:extLst>
          </p:cNvPr>
          <p:cNvSpPr>
            <a:spLocks noGrp="1"/>
          </p:cNvSpPr>
          <p:nvPr>
            <p:ph sz="half" idx="1"/>
          </p:nvPr>
        </p:nvSpPr>
        <p:spPr>
          <a:xfrm>
            <a:off x="571501" y="990599"/>
            <a:ext cx="10509584" cy="5186363"/>
          </a:xfrm>
        </p:spPr>
        <p:txBody>
          <a:bodyPr/>
          <a:lstStyle/>
          <a:p>
            <a:pPr marL="342900" indent="-342900">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Qualified Medicare Beneficiary (QMB)- </a:t>
            </a:r>
            <a:r>
              <a:rPr lang="en-US" sz="2000" dirty="0">
                <a:latin typeface="Arial" panose="020B0604020202020204" pitchFamily="34" charset="0"/>
                <a:cs typeface="Arial" panose="020B0604020202020204" pitchFamily="34" charset="0"/>
              </a:rPr>
              <a:t>Medicare Part A (if applicable) and B premiums, deductibles &amp; co-pays, automatic Extra Help  </a:t>
            </a:r>
          </a:p>
          <a:p>
            <a:pPr marL="342900" indent="-342900">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Specified Low Income Medicare Beneficiary (SLMB)- </a:t>
            </a:r>
            <a:r>
              <a:rPr lang="en-US" sz="2000" dirty="0">
                <a:latin typeface="Arial" panose="020B0604020202020204" pitchFamily="34" charset="0"/>
                <a:cs typeface="Arial" panose="020B0604020202020204" pitchFamily="34" charset="0"/>
              </a:rPr>
              <a:t>pays Part B premium, automatic Extra Help</a:t>
            </a:r>
          </a:p>
          <a:p>
            <a:pPr marL="342900" indent="-342900">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Qualified Individual (QI)- </a:t>
            </a:r>
            <a:r>
              <a:rPr lang="en-US" sz="2000" dirty="0">
                <a:latin typeface="Arial" panose="020B0604020202020204" pitchFamily="34" charset="0"/>
                <a:cs typeface="Arial" panose="020B0604020202020204" pitchFamily="34" charset="0"/>
              </a:rPr>
              <a:t>pays Part B premium, automatic Extra Help</a:t>
            </a:r>
          </a:p>
          <a:p>
            <a:pPr>
              <a:lnSpc>
                <a:spcPct val="100000"/>
              </a:lnSpc>
            </a:pPr>
            <a:endParaRPr lang="en-US" dirty="0"/>
          </a:p>
        </p:txBody>
      </p:sp>
      <p:sp>
        <p:nvSpPr>
          <p:cNvPr id="5" name="Content Placeholder 2">
            <a:extLst>
              <a:ext uri="{FF2B5EF4-FFF2-40B4-BE49-F238E27FC236}">
                <a16:creationId xmlns:a16="http://schemas.microsoft.com/office/drawing/2014/main" id="{B9A2A729-C5C2-C4BE-6772-7DFAAA07B4DD}"/>
              </a:ext>
            </a:extLst>
          </p:cNvPr>
          <p:cNvSpPr txBox="1">
            <a:spLocks/>
          </p:cNvSpPr>
          <p:nvPr/>
        </p:nvSpPr>
        <p:spPr>
          <a:xfrm>
            <a:off x="571501" y="2969914"/>
            <a:ext cx="6743699" cy="32719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b="0" kern="1200">
                <a:solidFill>
                  <a:schemeClr val="accent3"/>
                </a:solidFill>
                <a:latin typeface="Corbel" panose="020B0503020204020204" pitchFamily="34" charset="0"/>
                <a:ea typeface="+mn-ea"/>
                <a:cs typeface="+mn-cs"/>
              </a:defRPr>
            </a:lvl1pPr>
            <a:lvl2pPr marL="574675" indent="-342900" algn="l" defTabSz="914400" rtl="0" eaLnBrk="1" latinLnBrk="0" hangingPunct="1">
              <a:lnSpc>
                <a:spcPct val="90000"/>
              </a:lnSpc>
              <a:spcBef>
                <a:spcPts val="500"/>
              </a:spcBef>
              <a:buClr>
                <a:srgbClr val="141D45"/>
              </a:buClr>
              <a:buSzPct val="110000"/>
              <a:buFont typeface="Arial" panose="020B0604020202020204" pitchFamily="34" charset="0"/>
              <a:buChar char="•"/>
              <a:tabLst/>
              <a:defRPr sz="2000" kern="1200">
                <a:solidFill>
                  <a:schemeClr val="accent3"/>
                </a:solidFill>
                <a:latin typeface="Corbel" panose="020B0503020204020204" pitchFamily="34" charset="0"/>
                <a:ea typeface="+mn-ea"/>
                <a:cs typeface="+mn-cs"/>
              </a:defRPr>
            </a:lvl2pPr>
            <a:lvl3pPr marL="914400" indent="-396875" algn="l" defTabSz="914400" rtl="0" eaLnBrk="1" latinLnBrk="0" hangingPunct="1">
              <a:lnSpc>
                <a:spcPct val="90000"/>
              </a:lnSpc>
              <a:spcBef>
                <a:spcPts val="500"/>
              </a:spcBef>
              <a:buClr>
                <a:srgbClr val="141D45"/>
              </a:buClr>
              <a:buFont typeface="Courier New" panose="02070309020205020404" pitchFamily="49" charset="0"/>
              <a:buChar char="o"/>
              <a:tabLst/>
              <a:defRPr sz="1800" kern="1200">
                <a:solidFill>
                  <a:schemeClr val="accent3"/>
                </a:solidFill>
                <a:latin typeface="Corbel" panose="020B0503020204020204" pitchFamily="34" charset="0"/>
                <a:ea typeface="+mn-ea"/>
                <a:cs typeface="+mn-cs"/>
              </a:defRPr>
            </a:lvl3pPr>
            <a:lvl4pPr marL="1314450" indent="-285750" algn="l" defTabSz="914400" rtl="0" eaLnBrk="1" latinLnBrk="0" hangingPunct="1">
              <a:lnSpc>
                <a:spcPct val="90000"/>
              </a:lnSpc>
              <a:spcBef>
                <a:spcPts val="500"/>
              </a:spcBef>
              <a:buClr>
                <a:srgbClr val="141D45"/>
              </a:buClr>
              <a:buFont typeface="Arial" panose="020B0604020202020204" pitchFamily="34" charset="0"/>
              <a:buChar char="‒"/>
              <a:defRPr sz="1600" kern="1200">
                <a:solidFill>
                  <a:schemeClr val="accent3"/>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Clr>
                <a:srgbClr val="141D45"/>
              </a:buClr>
              <a:buFontTx/>
              <a:buNone/>
              <a:defRPr sz="1800" kern="1200">
                <a:solidFill>
                  <a:srgbClr val="141D45"/>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Eligibility may impact Part D plan selection!</a:t>
            </a:r>
          </a:p>
          <a:p>
            <a:pPr marL="806450" lvl="1" indent="-349250">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Ensure proper use of Extra Help filter on Plan Finder</a:t>
            </a:r>
          </a:p>
          <a:p>
            <a:pPr marL="342900" indent="-34290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Medicare Savings Programs reminders:</a:t>
            </a:r>
          </a:p>
          <a:p>
            <a:pPr marL="800100" lvl="1">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Enroll at anytime in Medicare- Special enrollment Period to enroll in Medicare Part B</a:t>
            </a:r>
          </a:p>
          <a:p>
            <a:pPr marL="800100" lvl="1">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Medicare Part B Penalty eliminated</a:t>
            </a:r>
          </a:p>
          <a:p>
            <a:pPr marL="800100" lvl="1">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Medicare Part D Penalty eliminated</a:t>
            </a:r>
          </a:p>
          <a:p>
            <a:pPr marL="800100" lvl="1">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MSP not subject to Estate Recovery</a:t>
            </a:r>
          </a:p>
          <a:p>
            <a:pPr marL="800100" lvl="1">
              <a:lnSpc>
                <a:spcPct val="100000"/>
              </a:lnSpc>
              <a:buFont typeface="Courier New" panose="02070309020205020404" pitchFamily="49" charset="0"/>
              <a:buChar char="o"/>
            </a:pPr>
            <a:r>
              <a:rPr lang="en-US" sz="1800" dirty="0">
                <a:latin typeface="Arial" panose="020B0604020202020204" pitchFamily="34" charset="0"/>
                <a:cs typeface="Arial" panose="020B0604020202020204" pitchFamily="34" charset="0"/>
              </a:rPr>
              <a:t>Can use ACA/SACA or MHBI application</a:t>
            </a:r>
          </a:p>
          <a:p>
            <a:pPr marL="800100" lvl="1">
              <a:lnSpc>
                <a:spcPct val="100000"/>
              </a:lnSpc>
              <a:buFont typeface="Courier New" panose="02070309020205020404" pitchFamily="49" charset="0"/>
              <a:buChar char="o"/>
            </a:pPr>
            <a:endParaRPr lang="en-US" dirty="0"/>
          </a:p>
          <a:p>
            <a:pPr>
              <a:lnSpc>
                <a:spcPct val="100000"/>
              </a:lnSpc>
            </a:pPr>
            <a:endParaRPr lang="en-US" dirty="0"/>
          </a:p>
        </p:txBody>
      </p:sp>
      <p:graphicFrame>
        <p:nvGraphicFramePr>
          <p:cNvPr id="4" name="Table 3">
            <a:extLst>
              <a:ext uri="{FF2B5EF4-FFF2-40B4-BE49-F238E27FC236}">
                <a16:creationId xmlns:a16="http://schemas.microsoft.com/office/drawing/2014/main" id="{EDC1044C-38CD-9F9E-8445-7A532F7FD6D9}"/>
              </a:ext>
            </a:extLst>
          </p:cNvPr>
          <p:cNvGraphicFramePr>
            <a:graphicFrameLocks noGrp="1"/>
          </p:cNvGraphicFramePr>
          <p:nvPr>
            <p:extLst>
              <p:ext uri="{D42A27DB-BD31-4B8C-83A1-F6EECF244321}">
                <p14:modId xmlns:p14="http://schemas.microsoft.com/office/powerpoint/2010/main" val="690700096"/>
              </p:ext>
            </p:extLst>
          </p:nvPr>
        </p:nvGraphicFramePr>
        <p:xfrm>
          <a:off x="7468402" y="3061406"/>
          <a:ext cx="4293723" cy="2805995"/>
        </p:xfrm>
        <a:graphic>
          <a:graphicData uri="http://schemas.openxmlformats.org/drawingml/2006/table">
            <a:tbl>
              <a:tblPr firstRow="1" firstCol="1" bandRow="1">
                <a:tableStyleId>{5C22544A-7EE6-4342-B048-85BDC9FD1C3A}</a:tableStyleId>
              </a:tblPr>
              <a:tblGrid>
                <a:gridCol w="1663407">
                  <a:extLst>
                    <a:ext uri="{9D8B030D-6E8A-4147-A177-3AD203B41FA5}">
                      <a16:colId xmlns:a16="http://schemas.microsoft.com/office/drawing/2014/main" val="540239510"/>
                    </a:ext>
                  </a:extLst>
                </a:gridCol>
                <a:gridCol w="2630316">
                  <a:extLst>
                    <a:ext uri="{9D8B030D-6E8A-4147-A177-3AD203B41FA5}">
                      <a16:colId xmlns:a16="http://schemas.microsoft.com/office/drawing/2014/main" val="1805696208"/>
                    </a:ext>
                  </a:extLst>
                </a:gridCol>
              </a:tblGrid>
              <a:tr h="1351035">
                <a:tc>
                  <a:txBody>
                    <a:bodyPr/>
                    <a:lstStyle/>
                    <a:p>
                      <a:pPr algn="l"/>
                      <a:r>
                        <a:rPr lang="en-US" sz="2000" dirty="0">
                          <a:latin typeface="Arial" panose="020B0604020202020204" pitchFamily="34" charset="0"/>
                          <a:cs typeface="Arial" panose="020B0604020202020204" pitchFamily="34" charset="0"/>
                        </a:rPr>
                        <a:t>You are a</a:t>
                      </a:r>
                    </a:p>
                  </a:txBody>
                  <a:tcPr/>
                </a:tc>
                <a:tc>
                  <a:txBody>
                    <a:bodyPr/>
                    <a:lstStyle/>
                    <a:p>
                      <a:pPr algn="l"/>
                      <a:r>
                        <a:rPr lang="en-US" sz="2000" dirty="0">
                          <a:latin typeface="Arial" panose="020B0604020202020204" pitchFamily="34" charset="0"/>
                          <a:cs typeface="Arial" panose="020B0604020202020204" pitchFamily="34" charset="0"/>
                        </a:rPr>
                        <a:t>Your income is at or below *income limits change each year on March 1.</a:t>
                      </a:r>
                    </a:p>
                  </a:txBody>
                  <a:tcPr/>
                </a:tc>
                <a:extLst>
                  <a:ext uri="{0D108BD9-81ED-4DB2-BD59-A6C34878D82A}">
                    <a16:rowId xmlns:a16="http://schemas.microsoft.com/office/drawing/2014/main" val="2605580860"/>
                  </a:ext>
                </a:extLst>
              </a:tr>
              <a:tr h="727480">
                <a:tc>
                  <a:txBody>
                    <a:bodyPr/>
                    <a:lstStyle/>
                    <a:p>
                      <a:r>
                        <a:rPr lang="en-US" sz="2000" dirty="0">
                          <a:latin typeface="Arial" panose="020B0604020202020204" pitchFamily="34" charset="0"/>
                          <a:cs typeface="Arial" panose="020B0604020202020204" pitchFamily="34" charset="0"/>
                        </a:rPr>
                        <a:t>Single individual</a:t>
                      </a:r>
                    </a:p>
                  </a:txBody>
                  <a:tcPr/>
                </a:tc>
                <a:tc>
                  <a:txBody>
                    <a:bodyPr/>
                    <a:lstStyle/>
                    <a:p>
                      <a:r>
                        <a:rPr lang="en-US" sz="2000" dirty="0">
                          <a:latin typeface="Arial" panose="020B0604020202020204" pitchFamily="34" charset="0"/>
                          <a:cs typeface="Arial" panose="020B0604020202020204" pitchFamily="34" charset="0"/>
                        </a:rPr>
                        <a:t>$2,935</a:t>
                      </a:r>
                    </a:p>
                  </a:txBody>
                  <a:tcPr/>
                </a:tc>
                <a:extLst>
                  <a:ext uri="{0D108BD9-81ED-4DB2-BD59-A6C34878D82A}">
                    <a16:rowId xmlns:a16="http://schemas.microsoft.com/office/drawing/2014/main" val="3245748772"/>
                  </a:ext>
                </a:extLst>
              </a:tr>
              <a:tr h="727480">
                <a:tc>
                  <a:txBody>
                    <a:bodyPr/>
                    <a:lstStyle/>
                    <a:p>
                      <a:r>
                        <a:rPr lang="en-US" sz="2000" dirty="0">
                          <a:latin typeface="Arial" panose="020B0604020202020204" pitchFamily="34" charset="0"/>
                          <a:cs typeface="Arial" panose="020B0604020202020204" pitchFamily="34" charset="0"/>
                        </a:rPr>
                        <a:t>Married couple</a:t>
                      </a:r>
                    </a:p>
                  </a:txBody>
                  <a:tcPr/>
                </a:tc>
                <a:tc>
                  <a:txBody>
                    <a:bodyPr/>
                    <a:lstStyle/>
                    <a:p>
                      <a:r>
                        <a:rPr lang="en-US" sz="2000" dirty="0">
                          <a:latin typeface="Arial" panose="020B0604020202020204" pitchFamily="34" charset="0"/>
                          <a:cs typeface="Arial" panose="020B0604020202020204" pitchFamily="34" charset="0"/>
                        </a:rPr>
                        <a:t>$3,966</a:t>
                      </a:r>
                    </a:p>
                  </a:txBody>
                  <a:tcPr/>
                </a:tc>
                <a:extLst>
                  <a:ext uri="{0D108BD9-81ED-4DB2-BD59-A6C34878D82A}">
                    <a16:rowId xmlns:a16="http://schemas.microsoft.com/office/drawing/2014/main" val="3427021401"/>
                  </a:ext>
                </a:extLst>
              </a:tr>
            </a:tbl>
          </a:graphicData>
        </a:graphic>
      </p:graphicFrame>
    </p:spTree>
    <p:extLst>
      <p:ext uri="{BB962C8B-B14F-4D97-AF65-F5344CB8AC3E}">
        <p14:creationId xmlns:p14="http://schemas.microsoft.com/office/powerpoint/2010/main" val="374745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5C02-C10F-492A-9EE3-A5F72E4E65C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What’s New in 2026?</a:t>
            </a:r>
          </a:p>
        </p:txBody>
      </p:sp>
    </p:spTree>
    <p:custDataLst>
      <p:tags r:id="rId1"/>
    </p:custDataLst>
    <p:extLst>
      <p:ext uri="{BB962C8B-B14F-4D97-AF65-F5344CB8AC3E}">
        <p14:creationId xmlns:p14="http://schemas.microsoft.com/office/powerpoint/2010/main" val="93009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D8265-5BD6-21AE-5725-F93F6659E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36F1E-78C4-1875-040A-06A481015E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 SEP: MPF Incorrect Provider Network</a:t>
            </a:r>
          </a:p>
        </p:txBody>
      </p:sp>
      <p:pic>
        <p:nvPicPr>
          <p:cNvPr id="4" name="object 6" descr="red background, white writing &quot;NEW&quot;.">
            <a:extLst>
              <a:ext uri="{FF2B5EF4-FFF2-40B4-BE49-F238E27FC236}">
                <a16:creationId xmlns:a16="http://schemas.microsoft.com/office/drawing/2014/main" id="{05AFB904-53AB-61DA-1962-E1DDFB2C4253}"/>
              </a:ext>
            </a:extLst>
          </p:cNvPr>
          <p:cNvPicPr/>
          <p:nvPr/>
        </p:nvPicPr>
        <p:blipFill>
          <a:blip r:embed="rId3" cstate="print"/>
          <a:stretch>
            <a:fillRect/>
          </a:stretch>
        </p:blipFill>
        <p:spPr>
          <a:xfrm>
            <a:off x="10439400" y="64308"/>
            <a:ext cx="1350048" cy="1268612"/>
          </a:xfrm>
          <a:prstGeom prst="rect">
            <a:avLst/>
          </a:prstGeom>
        </p:spPr>
      </p:pic>
      <p:sp>
        <p:nvSpPr>
          <p:cNvPr id="3" name="Content Placeholder 2">
            <a:extLst>
              <a:ext uri="{FF2B5EF4-FFF2-40B4-BE49-F238E27FC236}">
                <a16:creationId xmlns:a16="http://schemas.microsoft.com/office/drawing/2014/main" id="{BAAEA5C2-CBBB-EA5A-DF8D-79DC6BD1BA65}"/>
              </a:ext>
            </a:extLst>
          </p:cNvPr>
          <p:cNvSpPr>
            <a:spLocks noGrp="1"/>
          </p:cNvSpPr>
          <p:nvPr>
            <p:ph sz="half" idx="4294967295"/>
          </p:nvPr>
        </p:nvSpPr>
        <p:spPr>
          <a:xfrm>
            <a:off x="563562" y="817158"/>
            <a:ext cx="11064875" cy="5624072"/>
          </a:xfrm>
        </p:spPr>
        <p:txBody>
          <a:bodyPr>
            <a:noAutofit/>
          </a:bodyPr>
          <a:lstStyle/>
          <a:p>
            <a:pPr lvl="0">
              <a:lnSpc>
                <a:spcPct val="110000"/>
              </a:lnSpc>
              <a:spcBef>
                <a:spcPts val="0"/>
              </a:spcBef>
              <a:buClr>
                <a:srgbClr val="000000"/>
              </a:buClr>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Special Enrollment Period (SEP) will be available if </a:t>
            </a:r>
            <a:r>
              <a:rPr lang="en-US" sz="2200" b="1" u="sng"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all</a:t>
            </a: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the following apply:  </a:t>
            </a:r>
          </a:p>
          <a:p>
            <a:pPr marL="571500" lvl="0" indent="-342900">
              <a:lnSpc>
                <a:spcPct val="110000"/>
              </a:lnSpc>
              <a:spcBef>
                <a:spcPts val="0"/>
              </a:spcBef>
              <a:buClr>
                <a:srgbClr val="000000"/>
              </a:buClr>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the MA plan enrollment application was completed through the Medicare Plan Finder (MPF),</a:t>
            </a:r>
          </a:p>
          <a:p>
            <a:pPr marL="571500" lvl="0" indent="-342900">
              <a:lnSpc>
                <a:spcPct val="110000"/>
              </a:lnSpc>
              <a:spcBef>
                <a:spcPts val="0"/>
              </a:spcBef>
              <a:buClr>
                <a:srgbClr val="000000"/>
              </a:buClr>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the MA plan effective date occurs between 1/1/26-12/1/26,</a:t>
            </a:r>
          </a:p>
          <a:p>
            <a:pPr marL="571500" lvl="0" indent="-342900">
              <a:lnSpc>
                <a:spcPct val="110000"/>
              </a:lnSpc>
              <a:spcBef>
                <a:spcPts val="0"/>
              </a:spcBef>
              <a:buClr>
                <a:srgbClr val="000000"/>
              </a:buClr>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discovered preferred provider is not in the MA plan network within three (3) months of the effective date of the MA plan election, and</a:t>
            </a:r>
          </a:p>
          <a:p>
            <a:pPr marL="571500" lvl="0" indent="-342900">
              <a:lnSpc>
                <a:spcPct val="110000"/>
              </a:lnSpc>
              <a:spcBef>
                <a:spcPts val="0"/>
              </a:spcBef>
              <a:buClr>
                <a:srgbClr val="000000"/>
              </a:buClr>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relied on incorrect MPF provider directory to confirm preferred provider network participation.</a:t>
            </a:r>
          </a:p>
          <a:p>
            <a:pPr lvl="0">
              <a:lnSpc>
                <a:spcPct val="110000"/>
              </a:lnSpc>
              <a:spcBef>
                <a:spcPts val="0"/>
              </a:spcBef>
              <a:buClr>
                <a:srgbClr val="000000"/>
              </a:buClr>
              <a:defRPr/>
            </a:pPr>
            <a:endPar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lvl="0">
              <a:lnSpc>
                <a:spcPct val="110000"/>
              </a:lnSpc>
              <a:spcBef>
                <a:spcPts val="0"/>
              </a:spcBef>
              <a:buClr>
                <a:srgbClr val="000000"/>
              </a:buClr>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Call 1-800-Medicare to confirm the enrollment occurred through MPF and process the SEP enrollment request change prospectively (effective the following month) into:</a:t>
            </a:r>
          </a:p>
          <a:p>
            <a:pPr marL="741363" lvl="1" indent="-342900">
              <a:lnSpc>
                <a:spcPct val="110000"/>
              </a:lnSpc>
              <a:buClr>
                <a:srgbClr val="000000"/>
              </a:buClr>
              <a:buSzPts val="2400"/>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Titillium Web"/>
              </a:rPr>
              <a:t>A new MA plan including MA-only or MA-Part D Prescription Drug (MA-PD) plan</a:t>
            </a:r>
          </a:p>
          <a:p>
            <a:pPr marL="741363" lvl="1" indent="-342900">
              <a:lnSpc>
                <a:spcPct val="110000"/>
              </a:lnSpc>
              <a:buClr>
                <a:srgbClr val="000000"/>
              </a:buClr>
              <a:buSzPts val="2400"/>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Titillium Web"/>
              </a:rPr>
              <a:t>A new Part D Prescription Drug plan (PDP) and return to Original Medicare</a:t>
            </a:r>
          </a:p>
          <a:p>
            <a:pPr marL="741363" lvl="1" indent="-342900">
              <a:lnSpc>
                <a:spcPct val="110000"/>
              </a:lnSpc>
              <a:buClr>
                <a:srgbClr val="000000"/>
              </a:buClr>
              <a:buSzPts val="2400"/>
              <a:buFont typeface="Courier New" panose="02070309020205020404" pitchFamily="49" charset="0"/>
              <a:buChar char="o"/>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Titillium Web"/>
              </a:rPr>
              <a:t>Return to Original Medicare </a:t>
            </a: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without Part D PDP</a:t>
            </a:r>
          </a:p>
          <a:p>
            <a:pPr>
              <a:lnSpc>
                <a:spcPct val="110000"/>
              </a:lnSpc>
            </a:pPr>
            <a:endParaRPr lang="en-US" sz="2100" dirty="0"/>
          </a:p>
        </p:txBody>
      </p:sp>
    </p:spTree>
    <p:extLst>
      <p:ext uri="{BB962C8B-B14F-4D97-AF65-F5344CB8AC3E}">
        <p14:creationId xmlns:p14="http://schemas.microsoft.com/office/powerpoint/2010/main" val="1679785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DB4171-CCDD-4009-B2C7-D52FFDA65DF3}"/>
              </a:ext>
            </a:extLst>
          </p:cNvPr>
          <p:cNvSpPr txBox="1">
            <a:spLocks noGrp="1"/>
          </p:cNvSpPr>
          <p:nvPr>
            <p:ph type="title" idx="4294967295"/>
          </p:nvPr>
        </p:nvSpPr>
        <p:spPr bwMode="auto">
          <a:xfrm>
            <a:off x="571500" y="365379"/>
            <a:ext cx="57150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Learning Objective</a:t>
            </a:r>
          </a:p>
        </p:txBody>
      </p:sp>
      <p:sp>
        <p:nvSpPr>
          <p:cNvPr id="5" name="Content Placeholder 2">
            <a:extLst>
              <a:ext uri="{FF2B5EF4-FFF2-40B4-BE49-F238E27FC236}">
                <a16:creationId xmlns:a16="http://schemas.microsoft.com/office/drawing/2014/main" id="{D70D5A57-0F5B-4189-BAB5-B917610D62E6}"/>
              </a:ext>
            </a:extLst>
          </p:cNvPr>
          <p:cNvSpPr>
            <a:spLocks noGrp="1"/>
          </p:cNvSpPr>
          <p:nvPr>
            <p:ph sz="half" idx="1"/>
          </p:nvPr>
        </p:nvSpPr>
        <p:spPr>
          <a:xfrm>
            <a:off x="571500" y="1573947"/>
            <a:ext cx="11065133" cy="4038373"/>
          </a:xfrm>
        </p:spPr>
        <p:txBody>
          <a:bodyPr>
            <a:normAutofit/>
          </a:bodyPr>
          <a:lstStyle/>
          <a:p>
            <a:r>
              <a:rPr lang="en-US" dirty="0">
                <a:latin typeface="Arial" panose="020B0604020202020204" pitchFamily="34" charset="0"/>
                <a:cs typeface="Arial" panose="020B0604020202020204" pitchFamily="34" charset="0"/>
              </a:rPr>
              <a:t>To increase access to and knowledge of Medicare related information so that the beneficiaries and assisters are aware of Medicare beneficiaries’ benefits, rights and options and to make a coverage choice that is likely to improve health care outcomes. </a:t>
            </a:r>
          </a:p>
        </p:txBody>
      </p:sp>
    </p:spTree>
    <p:custDataLst>
      <p:tags r:id="rId1"/>
    </p:custDataLst>
    <p:extLst>
      <p:ext uri="{BB962C8B-B14F-4D97-AF65-F5344CB8AC3E}">
        <p14:creationId xmlns:p14="http://schemas.microsoft.com/office/powerpoint/2010/main" val="207867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D37D-A710-9DDF-055F-418E26E64A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Medicare.gov Email and Multifactor Authentication (MFA)</a:t>
            </a:r>
          </a:p>
        </p:txBody>
      </p:sp>
      <p:pic>
        <p:nvPicPr>
          <p:cNvPr id="4" name="object 6" descr="red background, white writing &quot;NEW&quot;.">
            <a:extLst>
              <a:ext uri="{FF2B5EF4-FFF2-40B4-BE49-F238E27FC236}">
                <a16:creationId xmlns:a16="http://schemas.microsoft.com/office/drawing/2014/main" id="{0A3D9934-FA06-6117-BE41-72426A85602B}"/>
              </a:ext>
            </a:extLst>
          </p:cNvPr>
          <p:cNvPicPr/>
          <p:nvPr/>
        </p:nvPicPr>
        <p:blipFill>
          <a:blip r:embed="rId4" cstate="print"/>
          <a:stretch>
            <a:fillRect/>
          </a:stretch>
        </p:blipFill>
        <p:spPr>
          <a:xfrm>
            <a:off x="10286585" y="46731"/>
            <a:ext cx="1350048" cy="1268612"/>
          </a:xfrm>
          <a:prstGeom prst="rect">
            <a:avLst/>
          </a:prstGeom>
        </p:spPr>
      </p:pic>
      <p:sp>
        <p:nvSpPr>
          <p:cNvPr id="3" name="Content Placeholder 2">
            <a:extLst>
              <a:ext uri="{FF2B5EF4-FFF2-40B4-BE49-F238E27FC236}">
                <a16:creationId xmlns:a16="http://schemas.microsoft.com/office/drawing/2014/main" id="{87B927FE-FB99-CB26-81C2-384BE99D9B9C}"/>
              </a:ext>
            </a:extLst>
          </p:cNvPr>
          <p:cNvSpPr>
            <a:spLocks noGrp="1"/>
          </p:cNvSpPr>
          <p:nvPr>
            <p:ph sz="half" idx="4294967295"/>
          </p:nvPr>
        </p:nvSpPr>
        <p:spPr>
          <a:xfrm>
            <a:off x="571501" y="1420586"/>
            <a:ext cx="5400675" cy="4419600"/>
          </a:xfrm>
        </p:spPr>
        <p:txBody>
          <a:bodyPr>
            <a:noAutofit/>
          </a:bodyPr>
          <a:lstStyle/>
          <a:p>
            <a:pPr marL="342900" lvl="0" indent="-342900">
              <a:lnSpc>
                <a:spcPct val="100000"/>
              </a:lnSpc>
              <a:spcBef>
                <a:spcPts val="0"/>
              </a:spcBef>
              <a:buClr>
                <a:srgbClr val="000000"/>
              </a:buClr>
              <a:buFont typeface="Arial" panose="020B0604020202020204" pitchFamily="34" charset="0"/>
              <a:buChar char="•"/>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July 2025, CMS tested requiring an email address at Medicare.gov account creation, 50% were required to provide an email address and 50% could opt out</a:t>
            </a:r>
          </a:p>
          <a:p>
            <a:pPr marL="0" lvl="0" indent="0">
              <a:lnSpc>
                <a:spcPct val="100000"/>
              </a:lnSpc>
              <a:spcBef>
                <a:spcPts val="0"/>
              </a:spcBef>
              <a:buClr>
                <a:srgbClr val="000000"/>
              </a:buClr>
              <a:buNone/>
              <a:defRPr/>
            </a:pPr>
            <a:endPar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342900" lvl="0" indent="-342900">
              <a:lnSpc>
                <a:spcPct val="100000"/>
              </a:lnSpc>
              <a:spcBef>
                <a:spcPts val="0"/>
              </a:spcBef>
              <a:buClr>
                <a:srgbClr val="000000"/>
              </a:buClr>
              <a:buFont typeface="Arial" panose="020B0604020202020204" pitchFamily="34" charset="0"/>
              <a:buChar char="•"/>
              <a:defRPr/>
            </a:pPr>
            <a:r>
              <a:rPr lang="en-US" sz="22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September 2025 and moving forward, both an email address and MFA are required for NEW Medicare.gov accounts</a:t>
            </a:r>
          </a:p>
          <a:p>
            <a:pPr marL="0" lvl="0" indent="0">
              <a:lnSpc>
                <a:spcPct val="100000"/>
              </a:lnSpc>
              <a:spcBef>
                <a:spcPts val="0"/>
              </a:spcBef>
              <a:buClr>
                <a:srgbClr val="000000"/>
              </a:buClr>
              <a:buNone/>
              <a:defRPr/>
            </a:pPr>
            <a:endParaRPr lang="en-US" sz="22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342900" lvl="0" indent="-342900">
              <a:lnSpc>
                <a:spcPct val="100000"/>
              </a:lnSpc>
              <a:spcBef>
                <a:spcPts val="0"/>
              </a:spcBef>
              <a:buClr>
                <a:srgbClr val="000000"/>
              </a:buClr>
              <a:buFont typeface="Arial" panose="020B0604020202020204" pitchFamily="34" charset="0"/>
              <a:buChar char="•"/>
              <a:defRPr/>
            </a:pPr>
            <a:r>
              <a:rPr lang="en-US" sz="22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Existing care.gov accounts do not require an email address of MFA at this time</a:t>
            </a:r>
          </a:p>
        </p:txBody>
      </p:sp>
      <p:pic>
        <p:nvPicPr>
          <p:cNvPr id="5" name="Picture 4" descr="Medicare Plan Finder webpage">
            <a:extLst>
              <a:ext uri="{FF2B5EF4-FFF2-40B4-BE49-F238E27FC236}">
                <a16:creationId xmlns:a16="http://schemas.microsoft.com/office/drawing/2014/main" id="{B389F176-3060-2D43-BAA3-000C09D3EA4D}"/>
              </a:ext>
            </a:extLst>
          </p:cNvPr>
          <p:cNvPicPr>
            <a:picLocks noChangeAspect="1"/>
          </p:cNvPicPr>
          <p:nvPr/>
        </p:nvPicPr>
        <p:blipFill>
          <a:blip r:embed="rId5"/>
          <a:stretch>
            <a:fillRect/>
          </a:stretch>
        </p:blipFill>
        <p:spPr>
          <a:xfrm>
            <a:off x="6095999" y="1420586"/>
            <a:ext cx="5684097" cy="4419600"/>
          </a:xfrm>
          <a:prstGeom prst="rect">
            <a:avLst/>
          </a:prstGeom>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942967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8031-8F33-68B9-B431-30DBC39A64D7}"/>
              </a:ext>
            </a:extLst>
          </p:cNvPr>
          <p:cNvSpPr>
            <a:spLocks noGrp="1"/>
          </p:cNvSpPr>
          <p:nvPr>
            <p:ph type="title"/>
          </p:nvPr>
        </p:nvSpPr>
        <p:spPr>
          <a:xfrm>
            <a:off x="571499" y="299811"/>
            <a:ext cx="11049001" cy="398804"/>
          </a:xfrm>
        </p:spPr>
        <p:txBody>
          <a:bodyPr anchor="ctr">
            <a:normAutofit/>
          </a:bodyPr>
          <a:lstStyle/>
          <a:p>
            <a:pPr>
              <a:lnSpc>
                <a:spcPct val="90000"/>
              </a:lnSpc>
            </a:pPr>
            <a:r>
              <a:rPr lang="en-US" dirty="0">
                <a:latin typeface="Arial" panose="020B0604020202020204" pitchFamily="34" charset="0"/>
                <a:cs typeface="Arial" panose="020B0604020202020204" pitchFamily="34" charset="0"/>
              </a:rPr>
              <a:t>Medicare Prescription Payment Plan (MP3) Codification</a:t>
            </a:r>
          </a:p>
        </p:txBody>
      </p:sp>
      <p:sp>
        <p:nvSpPr>
          <p:cNvPr id="4" name="Content Placeholder 3">
            <a:extLst>
              <a:ext uri="{FF2B5EF4-FFF2-40B4-BE49-F238E27FC236}">
                <a16:creationId xmlns:a16="http://schemas.microsoft.com/office/drawing/2014/main" id="{A3A63F37-F9D2-1AB8-C637-1A6930150A76}"/>
              </a:ext>
            </a:extLst>
          </p:cNvPr>
          <p:cNvSpPr txBox="1">
            <a:spLocks noGrp="1"/>
          </p:cNvSpPr>
          <p:nvPr>
            <p:ph sz="half" idx="1"/>
          </p:nvPr>
        </p:nvSpPr>
        <p:spPr bwMode="auto">
          <a:xfrm>
            <a:off x="247162" y="899260"/>
            <a:ext cx="5778499" cy="5399201"/>
          </a:xfrm>
        </p:spPr>
        <p:style>
          <a:lnRef idx="2">
            <a:schemeClr val="accent2"/>
          </a:lnRef>
          <a:fillRef idx="1">
            <a:schemeClr val="lt1"/>
          </a:fillRef>
          <a:effectRef idx="0">
            <a:schemeClr val="accent2"/>
          </a:effectRef>
          <a:fontRef idx="minor">
            <a:schemeClr val="dk1"/>
          </a:fontRef>
        </p:style>
        <p:txBody>
          <a:bodyPr vert="horz" lIns="91440" tIns="45720" rIns="91440" bIns="45720" numCol="1"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342900" marR="0" lvl="0" indent="-342900" defTabSz="457200" rtl="0" eaLnBrk="0" fontAlgn="base" latinLnBrk="0" hangingPunct="0">
              <a:lnSpc>
                <a:spcPct val="110000"/>
              </a:lnSpc>
              <a:spcBef>
                <a:spcPct val="20000"/>
              </a:spcBef>
              <a:spcAft>
                <a:spcPct val="0"/>
              </a:spcAft>
              <a:buClr>
                <a:srgbClr val="000000"/>
              </a:buClr>
              <a:buSzTx/>
              <a:buFont typeface="Arial" pitchFamily="34" charset="0"/>
              <a:buChar char="•"/>
              <a:tabLst/>
              <a:defRPr/>
            </a:pPr>
            <a:r>
              <a:rPr kumimoji="0" lang="en-US" sz="20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Codifies and adds automatic re-enrollment, opt out option</a:t>
            </a:r>
          </a:p>
          <a:p>
            <a:pPr marL="342900" marR="0" lvl="0" indent="-342900" defTabSz="457200" rtl="0" eaLnBrk="0" fontAlgn="base" latinLnBrk="0" hangingPunct="0">
              <a:lnSpc>
                <a:spcPct val="110000"/>
              </a:lnSpc>
              <a:spcBef>
                <a:spcPct val="20000"/>
              </a:spcBef>
              <a:spcAft>
                <a:spcPct val="0"/>
              </a:spcAft>
              <a:buClr>
                <a:srgbClr val="000000"/>
              </a:buClr>
              <a:buSzTx/>
              <a:buFont typeface="Arial" pitchFamily="34" charset="0"/>
              <a:buChar char="•"/>
              <a:tabLst/>
              <a:defRPr/>
            </a:pPr>
            <a:r>
              <a:rPr kumimoji="0" lang="en-US" sz="20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MP3 helps high out-of-pocket drug costs (earlier in coverage)</a:t>
            </a:r>
          </a:p>
          <a:p>
            <a:pPr marR="0" lvl="1" defTabSz="457200" rtl="0" eaLnBrk="0" fontAlgn="base" latinLnBrk="0" hangingPunct="0">
              <a:lnSpc>
                <a:spcPct val="110000"/>
              </a:lnSpc>
              <a:spcBef>
                <a:spcPct val="20000"/>
              </a:spcBef>
              <a:spcAft>
                <a:spcPct val="0"/>
              </a:spcAft>
              <a:buClr>
                <a:srgbClr val="00000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Calculation = annual cost / months remaining </a:t>
            </a:r>
          </a:p>
          <a:p>
            <a:pPr marR="0" lvl="1" defTabSz="457200" rtl="0" eaLnBrk="0" fontAlgn="base" latinLnBrk="0" hangingPunct="0">
              <a:lnSpc>
                <a:spcPct val="110000"/>
              </a:lnSpc>
              <a:spcBef>
                <a:spcPct val="20000"/>
              </a:spcBef>
              <a:spcAft>
                <a:spcPct val="0"/>
              </a:spcAft>
              <a:buClr>
                <a:srgbClr val="00000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Cost may vary month-to-month </a:t>
            </a:r>
          </a:p>
          <a:p>
            <a:pPr marR="0" lvl="1" defTabSz="457200" rtl="0" eaLnBrk="0" fontAlgn="base" latinLnBrk="0" hangingPunct="0">
              <a:lnSpc>
                <a:spcPct val="110000"/>
              </a:lnSpc>
              <a:spcBef>
                <a:spcPct val="20000"/>
              </a:spcBef>
              <a:spcAft>
                <a:spcPct val="0"/>
              </a:spcAft>
              <a:buClr>
                <a:srgbClr val="00000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Spreads (“smooths”) cost vs. lower cost</a:t>
            </a:r>
          </a:p>
          <a:p>
            <a:pPr marR="0" lvl="1" defTabSz="457200" rtl="0" eaLnBrk="0" fontAlgn="base" latinLnBrk="0" hangingPunct="0">
              <a:lnSpc>
                <a:spcPct val="110000"/>
              </a:lnSpc>
              <a:spcBef>
                <a:spcPct val="20000"/>
              </a:spcBef>
              <a:spcAft>
                <a:spcPct val="0"/>
              </a:spcAft>
              <a:buClr>
                <a:srgbClr val="000000"/>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3"/>
                </a:solidFill>
                <a:effectLst/>
                <a:uLnTx/>
                <a:uFillTx/>
                <a:latin typeface="Arial" panose="020B0604020202020204" pitchFamily="34" charset="0"/>
                <a:cs typeface="Arial" panose="020B0604020202020204" pitchFamily="34" charset="0"/>
              </a:rPr>
              <a:t>Contact plan to sign up</a:t>
            </a:r>
          </a:p>
          <a:p>
            <a:pPr lvl="0">
              <a:lnSpc>
                <a:spcPct val="110000"/>
              </a:lnSpc>
              <a:buClr>
                <a:srgbClr val="000000"/>
              </a:buClr>
              <a:defRPr/>
            </a:pPr>
            <a:r>
              <a:rPr lang="en-US" sz="2000" dirty="0">
                <a:solidFill>
                  <a:schemeClr val="accent3"/>
                </a:solidFill>
                <a:latin typeface="Arial" panose="020B0604020202020204" pitchFamily="34" charset="0"/>
                <a:cs typeface="Arial" panose="020B0604020202020204" pitchFamily="34" charset="0"/>
              </a:rPr>
              <a:t>CMS Tip Sheet &amp; FAQs</a:t>
            </a:r>
          </a:p>
          <a:p>
            <a:pPr lvl="1">
              <a:lnSpc>
                <a:spcPct val="110000"/>
              </a:lnSpc>
              <a:buClr>
                <a:srgbClr val="000000"/>
              </a:buClr>
              <a:buSzTx/>
              <a:buFont typeface="Courier New" panose="02070309020205020404" pitchFamily="49" charset="0"/>
              <a:buChar char="o"/>
              <a:defRPr/>
            </a:pPr>
            <a:r>
              <a:rPr lang="en-US" sz="2000" dirty="0">
                <a:solidFill>
                  <a:schemeClr val="accent3"/>
                </a:solidFill>
                <a:latin typeface="Arial" panose="020B0604020202020204" pitchFamily="34" charset="0"/>
                <a:cs typeface="Arial" panose="020B0604020202020204" pitchFamily="34" charset="0"/>
                <a:hlinkClick r:id="rId3"/>
              </a:rPr>
              <a:t>What’s the Medicare Prescription Payment Plan</a:t>
            </a:r>
            <a:r>
              <a:rPr lang="en-US" sz="2000" dirty="0">
                <a:solidFill>
                  <a:schemeClr val="accent3"/>
                </a:solidFill>
                <a:latin typeface="Arial" panose="020B0604020202020204" pitchFamily="34" charset="0"/>
                <a:cs typeface="Arial" panose="020B0604020202020204" pitchFamily="34" charset="0"/>
              </a:rPr>
              <a:t>? (12 pages)</a:t>
            </a:r>
          </a:p>
          <a:p>
            <a:pPr lvl="2">
              <a:lnSpc>
                <a:spcPct val="110000"/>
              </a:lnSpc>
              <a:buClr>
                <a:srgbClr val="000000"/>
              </a:buClr>
              <a:buFont typeface="Courier New" panose="02070309020205020404" pitchFamily="49" charset="0"/>
              <a:buChar char="o"/>
              <a:defRPr/>
            </a:pPr>
            <a:r>
              <a:rPr lang="en-US" dirty="0">
                <a:solidFill>
                  <a:schemeClr val="accent3"/>
                </a:solidFill>
                <a:latin typeface="Arial" panose="020B0604020202020204" pitchFamily="34" charset="0"/>
                <a:cs typeface="Arial" panose="020B0604020202020204" pitchFamily="34" charset="0"/>
              </a:rPr>
              <a:t>Sample calculations (example on right)</a:t>
            </a:r>
          </a:p>
          <a:p>
            <a:pPr lvl="1">
              <a:lnSpc>
                <a:spcPct val="110000"/>
              </a:lnSpc>
              <a:buClr>
                <a:srgbClr val="000000"/>
              </a:buClr>
              <a:buSzTx/>
              <a:buFont typeface="Courier New" panose="02070309020205020404" pitchFamily="49" charset="0"/>
              <a:buChar char="o"/>
              <a:defRPr/>
            </a:pPr>
            <a:r>
              <a:rPr lang="en-US" sz="2000" dirty="0">
                <a:solidFill>
                  <a:schemeClr val="accent3"/>
                </a:solidFill>
                <a:latin typeface="Arial" panose="020B0604020202020204" pitchFamily="34" charset="0"/>
                <a:cs typeface="Arial" panose="020B0604020202020204" pitchFamily="34" charset="0"/>
              </a:rPr>
              <a:t>5/8/25 Plan </a:t>
            </a:r>
            <a:r>
              <a:rPr lang="en-US" sz="2000" dirty="0">
                <a:solidFill>
                  <a:schemeClr val="accent3"/>
                </a:solidFill>
                <a:latin typeface="Arial" panose="020B0604020202020204" pitchFamily="34" charset="0"/>
                <a:cs typeface="Arial" panose="020B0604020202020204" pitchFamily="34" charset="0"/>
                <a:hlinkClick r:id="rId4"/>
              </a:rPr>
              <a:t>FAQ Update to MP3  </a:t>
            </a:r>
            <a:endParaRPr lang="en-US" sz="2000" dirty="0">
              <a:solidFill>
                <a:schemeClr val="accent3"/>
              </a:solidFill>
              <a:latin typeface="Arial" panose="020B0604020202020204" pitchFamily="34" charset="0"/>
              <a:cs typeface="Arial" panose="020B0604020202020204" pitchFamily="34" charset="0"/>
            </a:endParaRPr>
          </a:p>
          <a:p>
            <a:pPr marL="742950" marR="0" lvl="1" indent="-285750" defTabSz="457200" rtl="0" eaLnBrk="0" fontAlgn="base" latinLnBrk="0" hangingPunct="0">
              <a:lnSpc>
                <a:spcPct val="110000"/>
              </a:lnSpc>
              <a:spcBef>
                <a:spcPct val="20000"/>
              </a:spcBef>
              <a:spcAft>
                <a:spcPct val="0"/>
              </a:spcAft>
              <a:buClr>
                <a:srgbClr val="000000"/>
              </a:buClr>
              <a:buSzTx/>
              <a:buFont typeface="Arial" pitchFamily="34" charset="0"/>
              <a:buChar char="–"/>
              <a:tabLst/>
              <a:defRPr/>
            </a:pPr>
            <a:endParaRPr kumimoji="0" lang="en-US" sz="1900" b="0" i="0" u="none" strike="noStrike" kern="1200" cap="none" spc="0" normalizeH="0" baseline="0" noProof="0" dirty="0">
              <a:ln>
                <a:noFill/>
              </a:ln>
              <a:solidFill>
                <a:schemeClr val="accent3"/>
              </a:solidFill>
              <a:effectLst/>
              <a:uLnTx/>
              <a:uFillTx/>
            </a:endParaRPr>
          </a:p>
          <a:p>
            <a:pPr marL="457200" marR="0" lvl="1" indent="0" defTabSz="457200" rtl="0" eaLnBrk="0" fontAlgn="base" latinLnBrk="0" hangingPunct="0">
              <a:lnSpc>
                <a:spcPct val="110000"/>
              </a:lnSpc>
              <a:spcBef>
                <a:spcPct val="20000"/>
              </a:spcBef>
              <a:spcAft>
                <a:spcPct val="0"/>
              </a:spcAft>
              <a:buClr>
                <a:srgbClr val="000000"/>
              </a:buClr>
              <a:buSzTx/>
              <a:buFont typeface="Arial" pitchFamily="34" charset="0"/>
              <a:buNone/>
              <a:tabLst/>
              <a:defRPr/>
            </a:pPr>
            <a:r>
              <a:rPr kumimoji="0" lang="en-US" sz="1900" b="0" i="0" u="none" strike="noStrike" kern="1200" cap="none" spc="0" normalizeH="0" baseline="0" noProof="0" dirty="0">
                <a:ln>
                  <a:noFill/>
                </a:ln>
                <a:solidFill>
                  <a:schemeClr val="accent3"/>
                </a:solidFill>
                <a:effectLst/>
                <a:uLnTx/>
                <a:uFillTx/>
              </a:rPr>
              <a:t>   </a:t>
            </a:r>
          </a:p>
        </p:txBody>
      </p:sp>
      <p:pic>
        <p:nvPicPr>
          <p:cNvPr id="5" name="Picture 4" descr="Scree shot of Page 7 from the CMS &quot;What's the Medicare Prescription Payment Plan&quot; tip sheet. It outlines an example of using MP3 with high costs to spread out payments over the course of the year rather than paying the high cost upfront earlier in the year.">
            <a:extLst>
              <a:ext uri="{FF2B5EF4-FFF2-40B4-BE49-F238E27FC236}">
                <a16:creationId xmlns:a16="http://schemas.microsoft.com/office/drawing/2014/main" id="{B685C286-5447-DB8C-D543-E76696F85F45}"/>
              </a:ext>
            </a:extLst>
          </p:cNvPr>
          <p:cNvPicPr>
            <a:picLocks noChangeAspect="1"/>
          </p:cNvPicPr>
          <p:nvPr/>
        </p:nvPicPr>
        <p:blipFill>
          <a:blip r:embed="rId5"/>
          <a:stretch>
            <a:fillRect/>
          </a:stretch>
        </p:blipFill>
        <p:spPr>
          <a:xfrm>
            <a:off x="6366132" y="1589483"/>
            <a:ext cx="5270501" cy="4018756"/>
          </a:xfrm>
          <a:prstGeom prst="rect">
            <a:avLst/>
          </a:prstGeom>
          <a:noFill/>
          <a:ln w="6350">
            <a:solidFill>
              <a:schemeClr val="tx1"/>
            </a:solidFill>
          </a:ln>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139589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33A2-BBD8-EF07-F84A-C5B8D029DD4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Medicare Advantage Supplemental Benefit Notification</a:t>
            </a:r>
          </a:p>
        </p:txBody>
      </p:sp>
      <p:pic>
        <p:nvPicPr>
          <p:cNvPr id="6" name="object 6" descr="NEW red burst.">
            <a:extLst>
              <a:ext uri="{FF2B5EF4-FFF2-40B4-BE49-F238E27FC236}">
                <a16:creationId xmlns:a16="http://schemas.microsoft.com/office/drawing/2014/main" id="{CEDD25E4-FD06-6AF1-ACBD-113CD0FE5BC5}"/>
              </a:ext>
            </a:extLst>
          </p:cNvPr>
          <p:cNvPicPr/>
          <p:nvPr/>
        </p:nvPicPr>
        <p:blipFill>
          <a:blip r:embed="rId3" cstate="print"/>
          <a:stretch>
            <a:fillRect/>
          </a:stretch>
        </p:blipFill>
        <p:spPr>
          <a:xfrm>
            <a:off x="9906000" y="230188"/>
            <a:ext cx="1350048" cy="1268612"/>
          </a:xfrm>
          <a:prstGeom prst="rect">
            <a:avLst/>
          </a:prstGeom>
        </p:spPr>
      </p:pic>
      <p:sp>
        <p:nvSpPr>
          <p:cNvPr id="3" name="Content Placeholder 2">
            <a:extLst>
              <a:ext uri="{FF2B5EF4-FFF2-40B4-BE49-F238E27FC236}">
                <a16:creationId xmlns:a16="http://schemas.microsoft.com/office/drawing/2014/main" id="{253131E7-F280-0696-7126-E343623CDE68}"/>
              </a:ext>
            </a:extLst>
          </p:cNvPr>
          <p:cNvSpPr>
            <a:spLocks noGrp="1"/>
          </p:cNvSpPr>
          <p:nvPr>
            <p:ph sz="half" idx="4294967295"/>
          </p:nvPr>
        </p:nvSpPr>
        <p:spPr>
          <a:xfrm>
            <a:off x="571500" y="1165225"/>
            <a:ext cx="7031498" cy="4867275"/>
          </a:xfrm>
        </p:spPr>
        <p:txBody>
          <a:bodyPr/>
          <a:lstStyle/>
          <a:p>
            <a:pPr marL="288925" indent="-288925">
              <a:lnSpc>
                <a:spcPct val="100000"/>
              </a:lnSpc>
            </a:pPr>
            <a:r>
              <a:rPr lang="en-US" sz="2800" dirty="0">
                <a:latin typeface="Arial" panose="020B0604020202020204" pitchFamily="34" charset="0"/>
                <a:ea typeface="Calibri" panose="020F0502020204030204" pitchFamily="34" charset="0"/>
                <a:cs typeface="Arial" panose="020B0604020202020204" pitchFamily="34" charset="0"/>
              </a:rPr>
              <a:t>Encourage use of MA Supplemental Benefits</a:t>
            </a:r>
          </a:p>
          <a:p>
            <a:pPr marL="854075" lvl="1" indent="-396875">
              <a:lnSpc>
                <a:spcPct val="100000"/>
              </a:lnSpc>
              <a:buFont typeface="Courier New" panose="02070309020205020404" pitchFamily="49" charset="0"/>
              <a:buChar char="o"/>
            </a:pPr>
            <a:r>
              <a:rPr lang="en-US" sz="2800" dirty="0">
                <a:latin typeface="Arial" panose="020B0604020202020204" pitchFamily="34" charset="0"/>
                <a:ea typeface="Calibri" panose="020F0502020204030204" pitchFamily="34" charset="0"/>
                <a:cs typeface="Arial" panose="020B0604020202020204" pitchFamily="34" charset="0"/>
              </a:rPr>
              <a:t>MA plans must notify members mid-year (mail a letter)</a:t>
            </a:r>
          </a:p>
          <a:p>
            <a:pPr marL="854075" lvl="1" indent="-396875">
              <a:lnSpc>
                <a:spcPct val="100000"/>
              </a:lnSpc>
              <a:buFont typeface="Courier New" panose="02070309020205020404" pitchFamily="49" charset="0"/>
              <a:buChar char="o"/>
            </a:pPr>
            <a:r>
              <a:rPr lang="en-US" sz="2800" dirty="0">
                <a:latin typeface="Arial" panose="020B0604020202020204" pitchFamily="34" charset="0"/>
                <a:ea typeface="Calibri" panose="020F0502020204030204" pitchFamily="34" charset="0"/>
                <a:cs typeface="Arial" panose="020B0604020202020204" pitchFamily="34" charset="0"/>
              </a:rPr>
              <a:t>List any supplemental benefits not used Jan. 1 to June 30</a:t>
            </a:r>
            <a:r>
              <a:rPr lang="en-US" sz="2800" baseline="30000" dirty="0">
                <a:latin typeface="Arial" panose="020B0604020202020204" pitchFamily="34" charset="0"/>
                <a:ea typeface="Calibri" panose="020F0502020204030204" pitchFamily="34" charset="0"/>
                <a:cs typeface="Arial" panose="020B0604020202020204" pitchFamily="34" charset="0"/>
              </a:rPr>
              <a:t>th</a:t>
            </a:r>
            <a:endParaRPr lang="en-US" sz="28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dirty="0"/>
          </a:p>
        </p:txBody>
      </p:sp>
      <p:pic>
        <p:nvPicPr>
          <p:cNvPr id="5" name="Picture 4">
            <a:extLst>
              <a:ext uri="{FF2B5EF4-FFF2-40B4-BE49-F238E27FC236}">
                <a16:creationId xmlns:a16="http://schemas.microsoft.com/office/drawing/2014/main" id="{C6F356B6-EF92-9906-D5E0-AA8432E76F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83583" y="2114357"/>
            <a:ext cx="2975106" cy="2969009"/>
          </a:xfrm>
          <a:prstGeom prst="rect">
            <a:avLst/>
          </a:prstGeom>
        </p:spPr>
      </p:pic>
    </p:spTree>
    <p:extLst>
      <p:ext uri="{BB962C8B-B14F-4D97-AF65-F5344CB8AC3E}">
        <p14:creationId xmlns:p14="http://schemas.microsoft.com/office/powerpoint/2010/main" val="392306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B2E3-95AA-F00E-E9A9-DA0E20AC45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Insulin Cost Sharing Change</a:t>
            </a:r>
          </a:p>
        </p:txBody>
      </p:sp>
      <p:pic>
        <p:nvPicPr>
          <p:cNvPr id="6" name="object 6" descr="NEW red burst.">
            <a:extLst>
              <a:ext uri="{FF2B5EF4-FFF2-40B4-BE49-F238E27FC236}">
                <a16:creationId xmlns:a16="http://schemas.microsoft.com/office/drawing/2014/main" id="{91FD37C5-879E-694B-F7D9-90D4A2127E97}"/>
              </a:ext>
            </a:extLst>
          </p:cNvPr>
          <p:cNvPicPr/>
          <p:nvPr/>
        </p:nvPicPr>
        <p:blipFill>
          <a:blip r:embed="rId3" cstate="print"/>
          <a:stretch>
            <a:fillRect/>
          </a:stretch>
        </p:blipFill>
        <p:spPr>
          <a:xfrm>
            <a:off x="10270452" y="174867"/>
            <a:ext cx="1350048" cy="1268612"/>
          </a:xfrm>
          <a:prstGeom prst="rect">
            <a:avLst/>
          </a:prstGeom>
        </p:spPr>
      </p:pic>
      <p:sp>
        <p:nvSpPr>
          <p:cNvPr id="3" name="Content Placeholder 2">
            <a:extLst>
              <a:ext uri="{FF2B5EF4-FFF2-40B4-BE49-F238E27FC236}">
                <a16:creationId xmlns:a16="http://schemas.microsoft.com/office/drawing/2014/main" id="{E8A8FD4D-8A49-75A3-5BAF-CCC90443DD0D}"/>
              </a:ext>
            </a:extLst>
          </p:cNvPr>
          <p:cNvSpPr>
            <a:spLocks noGrp="1"/>
          </p:cNvSpPr>
          <p:nvPr>
            <p:ph sz="half" idx="4294967295"/>
          </p:nvPr>
        </p:nvSpPr>
        <p:spPr>
          <a:xfrm>
            <a:off x="3226720" y="1443479"/>
            <a:ext cx="7834312" cy="4852987"/>
          </a:xfrm>
        </p:spPr>
        <p:txBody>
          <a:bodyPr>
            <a:normAutofit lnSpcReduction="10000"/>
          </a:bodyPr>
          <a:lstStyle/>
          <a:p>
            <a:pPr>
              <a:lnSpc>
                <a:spcPct val="100000"/>
              </a:lnSpc>
            </a:pPr>
            <a:r>
              <a:rPr lang="en-US" sz="2400" dirty="0">
                <a:latin typeface="Arial" panose="020B0604020202020204" pitchFamily="34" charset="0"/>
                <a:ea typeface="Calibri" panose="020F0502020204030204" pitchFamily="34" charset="0"/>
                <a:cs typeface="Arial" panose="020B0604020202020204" pitchFamily="34" charset="0"/>
              </a:rPr>
              <a:t>For 2026 and each subsequent year, covered insulin product covered under a prescription drug plan (PDP) or a Medicare Advantage prescription drug (MA-PD) plan prior to an enrollee reaching the annual out-of-pocket threshold, the “covered insulin product applicable cost-sharing amount” is the lesser of</a:t>
            </a:r>
          </a:p>
          <a:p>
            <a:pPr marL="804863" lvl="1" indent="-347663">
              <a:lnSpc>
                <a:spcPct val="100000"/>
              </a:lnSpc>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$35;</a:t>
            </a:r>
          </a:p>
          <a:p>
            <a:pPr marL="804863" lvl="1" indent="-347663">
              <a:lnSpc>
                <a:spcPct val="100000"/>
              </a:lnSpc>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An amount equal to 25 percent of the maximum fair price established for the covered insulin product in accordance with Part E of title XI; or</a:t>
            </a:r>
          </a:p>
          <a:p>
            <a:pPr marL="804863" lvl="1" indent="-347663">
              <a:lnSpc>
                <a:spcPct val="100000"/>
              </a:lnSpc>
              <a:buFont typeface="Courier New" panose="02070309020205020404" pitchFamily="49" charset="0"/>
              <a:buChar char="o"/>
            </a:pPr>
            <a:r>
              <a:rPr lang="en-US" dirty="0">
                <a:latin typeface="Arial" panose="020B0604020202020204" pitchFamily="34" charset="0"/>
                <a:ea typeface="Calibri" panose="020F0502020204030204" pitchFamily="34" charset="0"/>
                <a:cs typeface="Arial" panose="020B0604020202020204" pitchFamily="34" charset="0"/>
              </a:rPr>
              <a:t>An amount equal to 25 percent of the negotiated price, as defined in § 423.100, of the covered insulin product under the PDP or MA-PD plan.</a:t>
            </a:r>
          </a:p>
          <a:p>
            <a:pPr>
              <a:lnSpc>
                <a:spcPct val="100000"/>
              </a:lnSpc>
            </a:pPr>
            <a:endParaRPr lang="en-US" dirty="0"/>
          </a:p>
        </p:txBody>
      </p:sp>
      <p:pic>
        <p:nvPicPr>
          <p:cNvPr id="5" name="Google Shape;139;p2">
            <a:extLst>
              <a:ext uri="{FF2B5EF4-FFF2-40B4-BE49-F238E27FC236}">
                <a16:creationId xmlns:a16="http://schemas.microsoft.com/office/drawing/2014/main" id="{D680D61A-DCA3-E169-D859-02B33465BF55}"/>
              </a:ext>
              <a:ext uri="{C183D7F6-B498-43B3-948B-1728B52AA6E4}">
                <adec:decorative xmlns:adec="http://schemas.microsoft.com/office/drawing/2017/decorative" val="1"/>
              </a:ext>
            </a:extLst>
          </p:cNvPr>
          <p:cNvPicPr preferRelativeResize="0">
            <a:picLocks noChangeAspect="1"/>
          </p:cNvPicPr>
          <p:nvPr/>
        </p:nvPicPr>
        <p:blipFill rotWithShape="1">
          <a:blip r:embed="rId4">
            <a:alphaModFix/>
          </a:blip>
          <a:srcRect/>
          <a:stretch/>
        </p:blipFill>
        <p:spPr>
          <a:xfrm>
            <a:off x="571499" y="2286000"/>
            <a:ext cx="1903227" cy="1903227"/>
          </a:xfrm>
          <a:prstGeom prst="rect">
            <a:avLst/>
          </a:prstGeom>
          <a:noFill/>
          <a:ln>
            <a:noFill/>
          </a:ln>
        </p:spPr>
      </p:pic>
    </p:spTree>
    <p:extLst>
      <p:ext uri="{BB962C8B-B14F-4D97-AF65-F5344CB8AC3E}">
        <p14:creationId xmlns:p14="http://schemas.microsoft.com/office/powerpoint/2010/main" val="3840464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2861-3FA6-E796-4F6F-499202C044C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Medicare Drug Price Negotiation Program</a:t>
            </a:r>
          </a:p>
        </p:txBody>
      </p:sp>
      <p:pic>
        <p:nvPicPr>
          <p:cNvPr id="5" name="Picture 4" descr="Medicare Drug Price Negotiation Program Logo.">
            <a:extLst>
              <a:ext uri="{FF2B5EF4-FFF2-40B4-BE49-F238E27FC236}">
                <a16:creationId xmlns:a16="http://schemas.microsoft.com/office/drawing/2014/main" id="{BFA0F826-F65D-8DD0-D508-B04D4091D674}"/>
              </a:ext>
            </a:extLst>
          </p:cNvPr>
          <p:cNvPicPr>
            <a:picLocks noChangeAspect="1"/>
          </p:cNvPicPr>
          <p:nvPr/>
        </p:nvPicPr>
        <p:blipFill>
          <a:blip r:embed="rId2"/>
          <a:stretch>
            <a:fillRect/>
          </a:stretch>
        </p:blipFill>
        <p:spPr>
          <a:xfrm>
            <a:off x="10760529" y="33259"/>
            <a:ext cx="1219458" cy="1040745"/>
          </a:xfrm>
          <a:prstGeom prst="rect">
            <a:avLst/>
          </a:prstGeom>
        </p:spPr>
      </p:pic>
      <p:sp>
        <p:nvSpPr>
          <p:cNvPr id="3" name="Content Placeholder 2">
            <a:extLst>
              <a:ext uri="{FF2B5EF4-FFF2-40B4-BE49-F238E27FC236}">
                <a16:creationId xmlns:a16="http://schemas.microsoft.com/office/drawing/2014/main" id="{0E7D7849-1705-D3ED-8F19-43DE4A01AC07}"/>
              </a:ext>
            </a:extLst>
          </p:cNvPr>
          <p:cNvSpPr>
            <a:spLocks noGrp="1"/>
          </p:cNvSpPr>
          <p:nvPr>
            <p:ph sz="half" idx="1"/>
          </p:nvPr>
        </p:nvSpPr>
        <p:spPr>
          <a:xfrm>
            <a:off x="212013" y="1074004"/>
            <a:ext cx="5270501" cy="5294956"/>
          </a:xfrm>
          <a:ln>
            <a:solidFill>
              <a:schemeClr val="tx1"/>
            </a:solidFill>
          </a:ln>
        </p:spPr>
        <p:txBody>
          <a:bodyPr/>
          <a:lstStyle/>
          <a:p>
            <a:pPr marL="0" indent="0">
              <a:buNone/>
            </a:pPr>
            <a:r>
              <a:rPr lang="en-US" sz="2000" dirty="0">
                <a:latin typeface="Arial" panose="020B0604020202020204" pitchFamily="34" charset="0"/>
                <a:cs typeface="Arial" panose="020B0604020202020204" pitchFamily="34" charset="0"/>
              </a:rPr>
              <a:t>Negotiations for maximum fair prices for the following 10 Part D drugs were completed for plan year 2026:</a:t>
            </a:r>
          </a:p>
          <a:p>
            <a:pPr marL="285750" indent="-285750"/>
            <a:r>
              <a:rPr lang="en-US" sz="2000" dirty="0">
                <a:latin typeface="Arial" panose="020B0604020202020204" pitchFamily="34" charset="0"/>
                <a:cs typeface="Arial" panose="020B0604020202020204" pitchFamily="34" charset="0"/>
              </a:rPr>
              <a:t>Eliquis</a:t>
            </a:r>
          </a:p>
          <a:p>
            <a:pPr marL="285750" indent="-285750"/>
            <a:r>
              <a:rPr lang="en-US" sz="2000" dirty="0">
                <a:latin typeface="Arial" panose="020B0604020202020204" pitchFamily="34" charset="0"/>
                <a:cs typeface="Arial" panose="020B0604020202020204" pitchFamily="34" charset="0"/>
              </a:rPr>
              <a:t>Jardiance</a:t>
            </a:r>
          </a:p>
          <a:p>
            <a:pPr marL="285750" indent="-285750"/>
            <a:r>
              <a:rPr lang="en-US" sz="2000" dirty="0">
                <a:latin typeface="Arial" panose="020B0604020202020204" pitchFamily="34" charset="0"/>
                <a:cs typeface="Arial" panose="020B0604020202020204" pitchFamily="34" charset="0"/>
              </a:rPr>
              <a:t>Xarelto</a:t>
            </a:r>
          </a:p>
          <a:p>
            <a:pPr marL="285750" indent="-285750"/>
            <a:r>
              <a:rPr lang="en-US" sz="2000" dirty="0">
                <a:latin typeface="Arial" panose="020B0604020202020204" pitchFamily="34" charset="0"/>
                <a:cs typeface="Arial" panose="020B0604020202020204" pitchFamily="34" charset="0"/>
              </a:rPr>
              <a:t>Januvia</a:t>
            </a:r>
          </a:p>
          <a:p>
            <a:pPr marL="285750" indent="-285750"/>
            <a:r>
              <a:rPr lang="en-US" sz="2000" dirty="0" err="1">
                <a:latin typeface="Arial" panose="020B0604020202020204" pitchFamily="34" charset="0"/>
                <a:cs typeface="Arial" panose="020B0604020202020204" pitchFamily="34" charset="0"/>
              </a:rPr>
              <a:t>Farxiga</a:t>
            </a:r>
            <a:endParaRPr lang="en-US" sz="2000" dirty="0">
              <a:latin typeface="Arial" panose="020B0604020202020204" pitchFamily="34" charset="0"/>
              <a:cs typeface="Arial" panose="020B0604020202020204" pitchFamily="34" charset="0"/>
            </a:endParaRPr>
          </a:p>
          <a:p>
            <a:pPr marL="285750" indent="-285750"/>
            <a:r>
              <a:rPr lang="en-US" sz="2000" dirty="0">
                <a:latin typeface="Arial" panose="020B0604020202020204" pitchFamily="34" charset="0"/>
                <a:cs typeface="Arial" panose="020B0604020202020204" pitchFamily="34" charset="0"/>
              </a:rPr>
              <a:t>Entresto</a:t>
            </a:r>
          </a:p>
          <a:p>
            <a:pPr marL="285750" indent="-285750"/>
            <a:r>
              <a:rPr lang="en-US" sz="2000" dirty="0">
                <a:latin typeface="Arial" panose="020B0604020202020204" pitchFamily="34" charset="0"/>
                <a:cs typeface="Arial" panose="020B0604020202020204" pitchFamily="34" charset="0"/>
              </a:rPr>
              <a:t>Enbrel</a:t>
            </a:r>
          </a:p>
          <a:p>
            <a:pPr marL="285750" indent="-285750"/>
            <a:r>
              <a:rPr lang="en-US" sz="2000" dirty="0">
                <a:latin typeface="Arial" panose="020B0604020202020204" pitchFamily="34" charset="0"/>
                <a:cs typeface="Arial" panose="020B0604020202020204" pitchFamily="34" charset="0"/>
              </a:rPr>
              <a:t>Imbruvica</a:t>
            </a:r>
          </a:p>
          <a:p>
            <a:pPr marL="285750" indent="-285750"/>
            <a:r>
              <a:rPr lang="en-US" sz="2000" dirty="0">
                <a:latin typeface="Arial" panose="020B0604020202020204" pitchFamily="34" charset="0"/>
                <a:cs typeface="Arial" panose="020B0604020202020204" pitchFamily="34" charset="0"/>
              </a:rPr>
              <a:t>Stelara</a:t>
            </a:r>
          </a:p>
          <a:p>
            <a:pPr marL="285750" indent="-285750"/>
            <a:r>
              <a:rPr lang="en-US" sz="2000" dirty="0" err="1">
                <a:latin typeface="Arial" panose="020B0604020202020204" pitchFamily="34" charset="0"/>
                <a:cs typeface="Arial" panose="020B0604020202020204" pitchFamily="34" charset="0"/>
              </a:rPr>
              <a:t>Fiasp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Fiasp</a:t>
            </a:r>
            <a:r>
              <a:rPr lang="en-US" sz="2000" dirty="0">
                <a:latin typeface="Arial" panose="020B0604020202020204" pitchFamily="34" charset="0"/>
                <a:cs typeface="Arial" panose="020B0604020202020204" pitchFamily="34" charset="0"/>
              </a:rPr>
              <a:t> FlexTouch; </a:t>
            </a:r>
            <a:r>
              <a:rPr lang="en-US" sz="2000" dirty="0" err="1">
                <a:latin typeface="Arial" panose="020B0604020202020204" pitchFamily="34" charset="0"/>
                <a:cs typeface="Arial" panose="020B0604020202020204" pitchFamily="34" charset="0"/>
              </a:rPr>
              <a:t>Fiasp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PenFill</a:t>
            </a:r>
            <a:r>
              <a:rPr lang="en-US" sz="2000" dirty="0">
                <a:latin typeface="Arial" panose="020B0604020202020204" pitchFamily="34" charset="0"/>
                <a:cs typeface="Arial" panose="020B0604020202020204" pitchFamily="34" charset="0"/>
              </a:rPr>
              <a:t>; NovoLog </a:t>
            </a:r>
            <a:r>
              <a:rPr lang="en-US" sz="2000" dirty="0" err="1">
                <a:latin typeface="Arial" panose="020B0604020202020204" pitchFamily="34" charset="0"/>
                <a:cs typeface="Arial" panose="020B0604020202020204" pitchFamily="34" charset="0"/>
              </a:rPr>
              <a:t>FlexPen</a:t>
            </a:r>
            <a:r>
              <a:rPr lang="en-US" sz="2000" dirty="0">
                <a:latin typeface="Arial" panose="020B0604020202020204" pitchFamily="34" charset="0"/>
                <a:cs typeface="Arial" panose="020B0604020202020204" pitchFamily="34" charset="0"/>
              </a:rPr>
              <a:t>; NovoLog </a:t>
            </a:r>
            <a:r>
              <a:rPr lang="en-US" sz="2000" dirty="0" err="1">
                <a:latin typeface="Arial" panose="020B0604020202020204" pitchFamily="34" charset="0"/>
                <a:cs typeface="Arial" panose="020B0604020202020204" pitchFamily="34" charset="0"/>
              </a:rPr>
              <a:t>PenFill</a:t>
            </a:r>
            <a:r>
              <a:rPr lang="en-US" sz="2000" dirty="0">
                <a:latin typeface="Arial" panose="020B0604020202020204" pitchFamily="34" charset="0"/>
                <a:cs typeface="Arial" panose="020B0604020202020204" pitchFamily="34" charset="0"/>
              </a:rPr>
              <a:t> </a:t>
            </a:r>
          </a:p>
          <a:p>
            <a:endParaRPr lang="en-US" dirty="0"/>
          </a:p>
        </p:txBody>
      </p:sp>
      <p:sp>
        <p:nvSpPr>
          <p:cNvPr id="4" name="Content Placeholder 3">
            <a:extLst>
              <a:ext uri="{FF2B5EF4-FFF2-40B4-BE49-F238E27FC236}">
                <a16:creationId xmlns:a16="http://schemas.microsoft.com/office/drawing/2014/main" id="{4A9AA306-0BB0-12AF-91A2-D9A3E32E389B}"/>
              </a:ext>
            </a:extLst>
          </p:cNvPr>
          <p:cNvSpPr>
            <a:spLocks noGrp="1"/>
          </p:cNvSpPr>
          <p:nvPr>
            <p:ph sz="half" idx="10"/>
          </p:nvPr>
        </p:nvSpPr>
        <p:spPr>
          <a:xfrm>
            <a:off x="5664002" y="1054038"/>
            <a:ext cx="5956497" cy="5206085"/>
          </a:xfrm>
          <a:ln>
            <a:solidFill>
              <a:schemeClr val="tx1"/>
            </a:solidFill>
          </a:ln>
        </p:spPr>
        <p:txBody>
          <a:bodyPr/>
          <a:lstStyle/>
          <a:p>
            <a:r>
              <a:rPr lang="en-US" sz="2000" dirty="0">
                <a:latin typeface="Arial" panose="020B0604020202020204" pitchFamily="34" charset="0"/>
                <a:cs typeface="Arial" panose="020B0604020202020204" pitchFamily="34" charset="0"/>
              </a:rPr>
              <a:t>The following drugs covered under Part D were selected for the next cycle of maximum fair price negotiations for 2027: </a:t>
            </a:r>
          </a:p>
          <a:p>
            <a:pPr marL="285750" indent="-285750"/>
            <a:r>
              <a:rPr lang="en-US" sz="2000" dirty="0">
                <a:latin typeface="Arial" panose="020B0604020202020204" pitchFamily="34" charset="0"/>
                <a:cs typeface="Arial" panose="020B0604020202020204" pitchFamily="34" charset="0"/>
              </a:rPr>
              <a:t>Ozempic; </a:t>
            </a:r>
            <a:r>
              <a:rPr lang="en-US" sz="2000" dirty="0" err="1">
                <a:latin typeface="Arial" panose="020B0604020202020204" pitchFamily="34" charset="0"/>
                <a:cs typeface="Arial" panose="020B0604020202020204" pitchFamily="34" charset="0"/>
              </a:rPr>
              <a:t>Rybelsus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Wegovy</a:t>
            </a:r>
            <a:endParaRPr lang="en-US" sz="2000" dirty="0">
              <a:latin typeface="Arial" panose="020B0604020202020204" pitchFamily="34" charset="0"/>
              <a:cs typeface="Arial" panose="020B0604020202020204" pitchFamily="34" charset="0"/>
            </a:endParaRPr>
          </a:p>
          <a:p>
            <a:pPr marL="285750" indent="-285750"/>
            <a:r>
              <a:rPr lang="en-US" sz="2000" dirty="0" err="1">
                <a:latin typeface="Arial" panose="020B0604020202020204" pitchFamily="34" charset="0"/>
                <a:cs typeface="Arial" panose="020B0604020202020204" pitchFamily="34" charset="0"/>
              </a:rPr>
              <a:t>Trelegy</a:t>
            </a:r>
            <a:r>
              <a:rPr lang="en-US" sz="2000" dirty="0">
                <a:latin typeface="Arial" panose="020B0604020202020204" pitchFamily="34" charset="0"/>
                <a:cs typeface="Arial" panose="020B0604020202020204" pitchFamily="34" charset="0"/>
              </a:rPr>
              <a:t> Ellipta</a:t>
            </a:r>
          </a:p>
          <a:p>
            <a:pPr marL="285750" indent="-285750"/>
            <a:r>
              <a:rPr lang="en-US" sz="2000" dirty="0">
                <a:latin typeface="Arial" panose="020B0604020202020204" pitchFamily="34" charset="0"/>
                <a:cs typeface="Arial" panose="020B0604020202020204" pitchFamily="34" charset="0"/>
              </a:rPr>
              <a:t>Xtandi</a:t>
            </a:r>
          </a:p>
          <a:p>
            <a:pPr marL="285750" indent="-285750"/>
            <a:r>
              <a:rPr lang="en-US" sz="2000" dirty="0">
                <a:latin typeface="Arial" panose="020B0604020202020204" pitchFamily="34" charset="0"/>
                <a:cs typeface="Arial" panose="020B0604020202020204" pitchFamily="34" charset="0"/>
              </a:rPr>
              <a:t>Pomalyst</a:t>
            </a:r>
          </a:p>
          <a:p>
            <a:pPr marL="285750" indent="-285750"/>
            <a:r>
              <a:rPr lang="en-US" sz="2000" dirty="0" err="1">
                <a:latin typeface="Arial" panose="020B0604020202020204" pitchFamily="34" charset="0"/>
                <a:cs typeface="Arial" panose="020B0604020202020204" pitchFamily="34" charset="0"/>
              </a:rPr>
              <a:t>Ibrance</a:t>
            </a:r>
            <a:endParaRPr lang="en-US" sz="2000" dirty="0">
              <a:latin typeface="Arial" panose="020B0604020202020204" pitchFamily="34" charset="0"/>
              <a:cs typeface="Arial" panose="020B0604020202020204" pitchFamily="34" charset="0"/>
            </a:endParaRPr>
          </a:p>
          <a:p>
            <a:pPr marL="285750" indent="-285750"/>
            <a:r>
              <a:rPr lang="en-US" sz="2000" dirty="0" err="1">
                <a:latin typeface="Arial" panose="020B0604020202020204" pitchFamily="34" charset="0"/>
                <a:cs typeface="Arial" panose="020B0604020202020204" pitchFamily="34" charset="0"/>
              </a:rPr>
              <a:t>Ofev</a:t>
            </a:r>
            <a:endParaRPr lang="en-US" sz="2000" dirty="0">
              <a:latin typeface="Arial" panose="020B0604020202020204" pitchFamily="34" charset="0"/>
              <a:cs typeface="Arial" panose="020B0604020202020204" pitchFamily="34" charset="0"/>
            </a:endParaRPr>
          </a:p>
          <a:p>
            <a:pPr marL="285750" indent="-285750"/>
            <a:r>
              <a:rPr lang="en-US" sz="2000" dirty="0" err="1">
                <a:latin typeface="Arial" panose="020B0604020202020204" pitchFamily="34" charset="0"/>
                <a:cs typeface="Arial" panose="020B0604020202020204" pitchFamily="34" charset="0"/>
              </a:rPr>
              <a:t>Linzess</a:t>
            </a:r>
            <a:endParaRPr lang="en-US" sz="2000" dirty="0">
              <a:latin typeface="Arial" panose="020B0604020202020204" pitchFamily="34" charset="0"/>
              <a:cs typeface="Arial" panose="020B0604020202020204" pitchFamily="34" charset="0"/>
            </a:endParaRPr>
          </a:p>
          <a:p>
            <a:pPr marL="285750" indent="-285750"/>
            <a:r>
              <a:rPr lang="en-US" sz="2000" dirty="0" err="1">
                <a:latin typeface="Arial" panose="020B0604020202020204" pitchFamily="34" charset="0"/>
                <a:cs typeface="Arial" panose="020B0604020202020204" pitchFamily="34" charset="0"/>
              </a:rPr>
              <a:t>Calquence</a:t>
            </a:r>
            <a:endParaRPr lang="en-US" sz="2000" dirty="0">
              <a:latin typeface="Arial" panose="020B0604020202020204" pitchFamily="34" charset="0"/>
              <a:cs typeface="Arial" panose="020B0604020202020204" pitchFamily="34" charset="0"/>
            </a:endParaRPr>
          </a:p>
          <a:p>
            <a:pPr marL="285750" indent="-285750"/>
            <a:r>
              <a:rPr lang="en-US" sz="2000" dirty="0" err="1">
                <a:latin typeface="Arial" panose="020B0604020202020204" pitchFamily="34" charset="0"/>
                <a:cs typeface="Arial" panose="020B0604020202020204" pitchFamily="34" charset="0"/>
              </a:rPr>
              <a:t>Austedo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Austedo</a:t>
            </a:r>
            <a:r>
              <a:rPr lang="en-US" sz="2000" dirty="0">
                <a:latin typeface="Arial" panose="020B0604020202020204" pitchFamily="34" charset="0"/>
                <a:cs typeface="Arial" panose="020B0604020202020204" pitchFamily="34" charset="0"/>
              </a:rPr>
              <a:t> XR</a:t>
            </a:r>
          </a:p>
          <a:p>
            <a:pPr marL="285750" indent="-285750"/>
            <a:r>
              <a:rPr lang="en-US" sz="2000" dirty="0" err="1">
                <a:latin typeface="Arial" panose="020B0604020202020204" pitchFamily="34" charset="0"/>
                <a:cs typeface="Arial" panose="020B0604020202020204" pitchFamily="34" charset="0"/>
              </a:rPr>
              <a:t>Breo</a:t>
            </a:r>
            <a:r>
              <a:rPr lang="en-US" sz="2000" dirty="0">
                <a:latin typeface="Arial" panose="020B0604020202020204" pitchFamily="34" charset="0"/>
                <a:cs typeface="Arial" panose="020B0604020202020204" pitchFamily="34" charset="0"/>
              </a:rPr>
              <a:t> Ellipta</a:t>
            </a:r>
          </a:p>
          <a:p>
            <a:endParaRPr lang="en-US" dirty="0"/>
          </a:p>
        </p:txBody>
      </p:sp>
      <p:sp>
        <p:nvSpPr>
          <p:cNvPr id="7" name="TextBox 6">
            <a:extLst>
              <a:ext uri="{FF2B5EF4-FFF2-40B4-BE49-F238E27FC236}">
                <a16:creationId xmlns:a16="http://schemas.microsoft.com/office/drawing/2014/main" id="{81A2D784-367D-909C-D893-15ACAED6EA1F}"/>
              </a:ext>
            </a:extLst>
          </p:cNvPr>
          <p:cNvSpPr txBox="1"/>
          <p:nvPr/>
        </p:nvSpPr>
        <p:spPr>
          <a:xfrm>
            <a:off x="8499020" y="3004456"/>
            <a:ext cx="2909208"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Tradjenta</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Xifaxan</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Vraylar</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Janumet; Janumet XR</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Otezla</a:t>
            </a:r>
          </a:p>
          <a:p>
            <a:endParaRPr lang="en-US" dirty="0"/>
          </a:p>
        </p:txBody>
      </p:sp>
    </p:spTree>
    <p:extLst>
      <p:ext uri="{BB962C8B-B14F-4D97-AF65-F5344CB8AC3E}">
        <p14:creationId xmlns:p14="http://schemas.microsoft.com/office/powerpoint/2010/main" val="367306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3B53-C372-3794-3DF0-875A3841022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Medicare Advantage Updates/Important Reminders</a:t>
            </a:r>
          </a:p>
        </p:txBody>
      </p:sp>
      <p:sp>
        <p:nvSpPr>
          <p:cNvPr id="3" name="Content Placeholder 2">
            <a:extLst>
              <a:ext uri="{FF2B5EF4-FFF2-40B4-BE49-F238E27FC236}">
                <a16:creationId xmlns:a16="http://schemas.microsoft.com/office/drawing/2014/main" id="{3E773B49-E7A0-3992-7D96-D0F819D70486}"/>
              </a:ext>
            </a:extLst>
          </p:cNvPr>
          <p:cNvSpPr>
            <a:spLocks noGrp="1"/>
          </p:cNvSpPr>
          <p:nvPr>
            <p:ph sz="half" idx="1"/>
          </p:nvPr>
        </p:nvSpPr>
        <p:spPr>
          <a:xfrm>
            <a:off x="443910" y="866759"/>
            <a:ext cx="11432899" cy="5406450"/>
          </a:xfrm>
        </p:spPr>
        <p:txBody>
          <a:bodyPr/>
          <a:lstStyle/>
          <a:p>
            <a:pPr marL="641985" indent="-342900">
              <a:lnSpc>
                <a:spcPct val="100000"/>
              </a:lnSpc>
              <a:spcBef>
                <a:spcPts val="105"/>
              </a:spcBef>
              <a:buFont typeface="Arial" panose="020B0604020202020204" pitchFamily="34" charset="0"/>
              <a:buChar char="•"/>
            </a:pPr>
            <a:r>
              <a:rPr lang="en-US" sz="2300" spc="-30" dirty="0">
                <a:solidFill>
                  <a:srgbClr val="252525"/>
                </a:solidFill>
                <a:latin typeface="Arial" panose="020B0604020202020204" pitchFamily="34" charset="0"/>
                <a:cs typeface="Arial" panose="020B0604020202020204" pitchFamily="34" charset="0"/>
              </a:rPr>
              <a:t>10 insurance </a:t>
            </a:r>
            <a:r>
              <a:rPr lang="en-US" sz="2300" dirty="0">
                <a:solidFill>
                  <a:srgbClr val="252525"/>
                </a:solidFill>
                <a:latin typeface="Arial" panose="020B0604020202020204" pitchFamily="34" charset="0"/>
                <a:cs typeface="Arial" panose="020B0604020202020204" pitchFamily="34" charset="0"/>
              </a:rPr>
              <a:t>carriers</a:t>
            </a:r>
            <a:r>
              <a:rPr lang="en-US" sz="2300" spc="-5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offering</a:t>
            </a:r>
            <a:r>
              <a:rPr lang="en-US" sz="2300" spc="-1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Medicare Advantage plans in 2026</a:t>
            </a:r>
          </a:p>
          <a:p>
            <a:pPr marL="641985" indent="-342900">
              <a:lnSpc>
                <a:spcPct val="100000"/>
              </a:lnSpc>
              <a:spcBef>
                <a:spcPts val="105"/>
              </a:spcBef>
              <a:buFont typeface="Arial" panose="020B0604020202020204" pitchFamily="34" charset="0"/>
              <a:buChar char="•"/>
            </a:pPr>
            <a:r>
              <a:rPr lang="en-US" sz="2300" u="sng" spc="80" dirty="0">
                <a:solidFill>
                  <a:srgbClr val="FF0000"/>
                </a:solidFill>
                <a:latin typeface="Arial" panose="020B0604020202020204" pitchFamily="34" charset="0"/>
                <a:cs typeface="Arial" panose="020B0604020202020204" pitchFamily="34" charset="0"/>
              </a:rPr>
              <a:t>NEW MA SEP: MPF Incorrect Provider Network available 1/1/2026-12/1/2026</a:t>
            </a:r>
          </a:p>
          <a:p>
            <a:pPr marL="641985" indent="-342900">
              <a:lnSpc>
                <a:spcPct val="100000"/>
              </a:lnSpc>
              <a:spcBef>
                <a:spcPts val="105"/>
              </a:spcBef>
              <a:buFont typeface="Arial" panose="020B0604020202020204" pitchFamily="34" charset="0"/>
              <a:buChar char="•"/>
            </a:pPr>
            <a:r>
              <a:rPr lang="en-US" sz="2300" u="sng" spc="80" dirty="0">
                <a:solidFill>
                  <a:srgbClr val="252525"/>
                </a:solidFill>
                <a:latin typeface="Arial" panose="020B0604020202020204" pitchFamily="34" charset="0"/>
                <a:cs typeface="Arial" panose="020B0604020202020204" pitchFamily="34" charset="0"/>
              </a:rPr>
              <a:t>Always</a:t>
            </a:r>
            <a:r>
              <a:rPr lang="en-US" sz="2300" spc="30" dirty="0">
                <a:solidFill>
                  <a:srgbClr val="252525"/>
                </a:solidFill>
                <a:latin typeface="Arial" panose="020B0604020202020204" pitchFamily="34" charset="0"/>
                <a:cs typeface="Arial" panose="020B0604020202020204" pitchFamily="34" charset="0"/>
              </a:rPr>
              <a:t> </a:t>
            </a:r>
            <a:r>
              <a:rPr lang="en-US" sz="2300" spc="114" dirty="0">
                <a:solidFill>
                  <a:srgbClr val="252525"/>
                </a:solidFill>
                <a:latin typeface="Arial" panose="020B0604020202020204" pitchFamily="34" charset="0"/>
                <a:cs typeface="Arial" panose="020B0604020202020204" pitchFamily="34" charset="0"/>
              </a:rPr>
              <a:t>check</a:t>
            </a:r>
            <a:r>
              <a:rPr lang="en-US" sz="2300" spc="4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if</a:t>
            </a:r>
            <a:r>
              <a:rPr lang="en-US" sz="2300" spc="100" dirty="0">
                <a:solidFill>
                  <a:srgbClr val="252525"/>
                </a:solidFill>
                <a:latin typeface="Arial" panose="020B0604020202020204" pitchFamily="34" charset="0"/>
                <a:cs typeface="Arial" panose="020B0604020202020204" pitchFamily="34" charset="0"/>
              </a:rPr>
              <a:t> </a:t>
            </a:r>
            <a:r>
              <a:rPr lang="en-US" sz="2300" spc="95" dirty="0">
                <a:solidFill>
                  <a:srgbClr val="252525"/>
                </a:solidFill>
                <a:latin typeface="Arial" panose="020B0604020202020204" pitchFamily="34" charset="0"/>
                <a:cs typeface="Arial" panose="020B0604020202020204" pitchFamily="34" charset="0"/>
              </a:rPr>
              <a:t>doctors</a:t>
            </a:r>
            <a:r>
              <a:rPr lang="en-US" sz="2300" spc="30" dirty="0">
                <a:solidFill>
                  <a:srgbClr val="252525"/>
                </a:solidFill>
                <a:latin typeface="Arial" panose="020B0604020202020204" pitchFamily="34" charset="0"/>
                <a:cs typeface="Arial" panose="020B0604020202020204" pitchFamily="34" charset="0"/>
              </a:rPr>
              <a:t> </a:t>
            </a:r>
            <a:r>
              <a:rPr lang="en-US" sz="2300" spc="130" dirty="0">
                <a:solidFill>
                  <a:srgbClr val="252525"/>
                </a:solidFill>
                <a:latin typeface="Arial" panose="020B0604020202020204" pitchFamily="34" charset="0"/>
                <a:cs typeface="Arial" panose="020B0604020202020204" pitchFamily="34" charset="0"/>
              </a:rPr>
              <a:t>and</a:t>
            </a:r>
            <a:r>
              <a:rPr lang="en-US" sz="2300" spc="50" dirty="0">
                <a:solidFill>
                  <a:srgbClr val="252525"/>
                </a:solidFill>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hospitals</a:t>
            </a:r>
            <a:r>
              <a:rPr lang="en-US" sz="2300" spc="25" dirty="0">
                <a:solidFill>
                  <a:srgbClr val="252525"/>
                </a:solidFill>
                <a:latin typeface="Arial" panose="020B0604020202020204" pitchFamily="34" charset="0"/>
                <a:cs typeface="Arial" panose="020B0604020202020204" pitchFamily="34" charset="0"/>
              </a:rPr>
              <a:t> </a:t>
            </a:r>
            <a:r>
              <a:rPr lang="en-US" sz="2300" spc="110" dirty="0">
                <a:solidFill>
                  <a:srgbClr val="252525"/>
                </a:solidFill>
                <a:latin typeface="Arial" panose="020B0604020202020204" pitchFamily="34" charset="0"/>
                <a:cs typeface="Arial" panose="020B0604020202020204" pitchFamily="34" charset="0"/>
              </a:rPr>
              <a:t>accept</a:t>
            </a:r>
            <a:r>
              <a:rPr lang="en-US" sz="2300" spc="20" dirty="0">
                <a:solidFill>
                  <a:srgbClr val="252525"/>
                </a:solidFill>
                <a:latin typeface="Arial" panose="020B0604020202020204" pitchFamily="34" charset="0"/>
                <a:cs typeface="Arial" panose="020B0604020202020204" pitchFamily="34" charset="0"/>
              </a:rPr>
              <a:t> </a:t>
            </a:r>
            <a:r>
              <a:rPr lang="en-US" sz="2300" spc="105" dirty="0">
                <a:solidFill>
                  <a:srgbClr val="252525"/>
                </a:solidFill>
                <a:latin typeface="Arial" panose="020B0604020202020204" pitchFamily="34" charset="0"/>
                <a:cs typeface="Arial" panose="020B0604020202020204" pitchFamily="34" charset="0"/>
              </a:rPr>
              <a:t>plan</a:t>
            </a:r>
            <a:r>
              <a:rPr lang="en-US" sz="2300" spc="40" dirty="0">
                <a:solidFill>
                  <a:srgbClr val="252525"/>
                </a:solidFill>
                <a:latin typeface="Arial" panose="020B0604020202020204" pitchFamily="34" charset="0"/>
                <a:cs typeface="Arial" panose="020B0604020202020204" pitchFamily="34" charset="0"/>
              </a:rPr>
              <a:t> </a:t>
            </a:r>
            <a:r>
              <a:rPr lang="en-US" sz="2300" spc="130" dirty="0">
                <a:solidFill>
                  <a:srgbClr val="252525"/>
                </a:solidFill>
                <a:latin typeface="Arial" panose="020B0604020202020204" pitchFamily="34" charset="0"/>
                <a:cs typeface="Arial" panose="020B0604020202020204" pitchFamily="34" charset="0"/>
              </a:rPr>
              <a:t>and</a:t>
            </a:r>
            <a:r>
              <a:rPr lang="en-US" sz="2300" spc="4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if</a:t>
            </a:r>
            <a:r>
              <a:rPr lang="en-US" sz="2300" spc="100" dirty="0">
                <a:solidFill>
                  <a:srgbClr val="252525"/>
                </a:solidFill>
                <a:latin typeface="Arial" panose="020B0604020202020204" pitchFamily="34" charset="0"/>
                <a:cs typeface="Arial" panose="020B0604020202020204" pitchFamily="34" charset="0"/>
              </a:rPr>
              <a:t> </a:t>
            </a:r>
            <a:r>
              <a:rPr lang="en-US" sz="2300" spc="140" dirty="0">
                <a:solidFill>
                  <a:srgbClr val="252525"/>
                </a:solidFill>
                <a:latin typeface="Arial" panose="020B0604020202020204" pitchFamily="34" charset="0"/>
                <a:cs typeface="Arial" panose="020B0604020202020204" pitchFamily="34" charset="0"/>
              </a:rPr>
              <a:t>drugs</a:t>
            </a:r>
            <a:r>
              <a:rPr lang="en-US" sz="2300" spc="50" dirty="0">
                <a:solidFill>
                  <a:srgbClr val="252525"/>
                </a:solidFill>
                <a:latin typeface="Arial" panose="020B0604020202020204" pitchFamily="34" charset="0"/>
                <a:cs typeface="Arial" panose="020B0604020202020204" pitchFamily="34" charset="0"/>
              </a:rPr>
              <a:t> </a:t>
            </a:r>
            <a:r>
              <a:rPr lang="en-US" sz="2300" spc="105" dirty="0">
                <a:solidFill>
                  <a:srgbClr val="252525"/>
                </a:solidFill>
                <a:latin typeface="Arial" panose="020B0604020202020204" pitchFamily="34" charset="0"/>
                <a:cs typeface="Arial" panose="020B0604020202020204" pitchFamily="34" charset="0"/>
              </a:rPr>
              <a:t>covered</a:t>
            </a:r>
            <a:r>
              <a:rPr lang="en-US" sz="2300" spc="40" dirty="0">
                <a:solidFill>
                  <a:srgbClr val="252525"/>
                </a:solidFill>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(use</a:t>
            </a:r>
            <a:r>
              <a:rPr lang="en-US" sz="2300" spc="55" dirty="0">
                <a:solidFill>
                  <a:srgbClr val="252525"/>
                </a:solidFill>
                <a:latin typeface="Arial" panose="020B0604020202020204" pitchFamily="34" charset="0"/>
                <a:cs typeface="Arial" panose="020B0604020202020204" pitchFamily="34" charset="0"/>
              </a:rPr>
              <a:t> </a:t>
            </a:r>
            <a:r>
              <a:rPr lang="en-US" sz="2300" spc="60" dirty="0">
                <a:solidFill>
                  <a:srgbClr val="252525"/>
                </a:solidFill>
                <a:latin typeface="Arial" panose="020B0604020202020204" pitchFamily="34" charset="0"/>
                <a:cs typeface="Arial" panose="020B0604020202020204" pitchFamily="34" charset="0"/>
              </a:rPr>
              <a:t>Plan</a:t>
            </a:r>
            <a:r>
              <a:rPr lang="en-US" sz="2300" dirty="0">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Finder)</a:t>
            </a:r>
            <a:endParaRPr lang="en-US" sz="2300" dirty="0">
              <a:latin typeface="Arial" panose="020B0604020202020204" pitchFamily="34" charset="0"/>
              <a:cs typeface="Arial" panose="020B0604020202020204" pitchFamily="34" charset="0"/>
            </a:endParaRPr>
          </a:p>
          <a:p>
            <a:pPr marL="641985" indent="-342900">
              <a:lnSpc>
                <a:spcPct val="100000"/>
              </a:lnSpc>
              <a:spcBef>
                <a:spcPts val="105"/>
              </a:spcBef>
              <a:buFont typeface="Arial" panose="020B0604020202020204" pitchFamily="34" charset="0"/>
              <a:buChar char="•"/>
            </a:pPr>
            <a:r>
              <a:rPr lang="en-US" sz="2300" spc="150" dirty="0">
                <a:solidFill>
                  <a:srgbClr val="252525"/>
                </a:solidFill>
                <a:latin typeface="Arial" panose="020B0604020202020204" pitchFamily="34" charset="0"/>
                <a:cs typeface="Arial" panose="020B0604020202020204" pitchFamily="34" charset="0"/>
              </a:rPr>
              <a:t>Compare</a:t>
            </a:r>
            <a:r>
              <a:rPr lang="en-US" sz="2300" spc="50" dirty="0">
                <a:solidFill>
                  <a:srgbClr val="252525"/>
                </a:solidFill>
                <a:latin typeface="Arial" panose="020B0604020202020204" pitchFamily="34" charset="0"/>
                <a:cs typeface="Arial" panose="020B0604020202020204" pitchFamily="34" charset="0"/>
              </a:rPr>
              <a:t> </a:t>
            </a:r>
            <a:r>
              <a:rPr lang="en-US" sz="2300" spc="90" dirty="0">
                <a:solidFill>
                  <a:srgbClr val="252525"/>
                </a:solidFill>
                <a:latin typeface="Arial" panose="020B0604020202020204" pitchFamily="34" charset="0"/>
                <a:cs typeface="Arial" panose="020B0604020202020204" pitchFamily="34" charset="0"/>
              </a:rPr>
              <a:t>premiums,</a:t>
            </a:r>
            <a:r>
              <a:rPr lang="en-US" sz="2300" spc="5" dirty="0">
                <a:solidFill>
                  <a:srgbClr val="252525"/>
                </a:solidFill>
                <a:latin typeface="Arial" panose="020B0604020202020204" pitchFamily="34" charset="0"/>
                <a:cs typeface="Arial" panose="020B0604020202020204" pitchFamily="34" charset="0"/>
              </a:rPr>
              <a:t> </a:t>
            </a:r>
            <a:r>
              <a:rPr lang="en-US" sz="2300" spc="105" dirty="0">
                <a:solidFill>
                  <a:srgbClr val="252525"/>
                </a:solidFill>
                <a:latin typeface="Arial" panose="020B0604020202020204" pitchFamily="34" charset="0"/>
                <a:cs typeface="Arial" panose="020B0604020202020204" pitchFamily="34" charset="0"/>
              </a:rPr>
              <a:t>co-</a:t>
            </a:r>
            <a:r>
              <a:rPr lang="en-US" sz="2300" spc="80" dirty="0">
                <a:solidFill>
                  <a:srgbClr val="252525"/>
                </a:solidFill>
                <a:latin typeface="Arial" panose="020B0604020202020204" pitchFamily="34" charset="0"/>
                <a:cs typeface="Arial" panose="020B0604020202020204" pitchFamily="34" charset="0"/>
              </a:rPr>
              <a:t>pays,</a:t>
            </a:r>
            <a:r>
              <a:rPr lang="en-US" sz="2300" dirty="0">
                <a:solidFill>
                  <a:srgbClr val="252525"/>
                </a:solidFill>
                <a:latin typeface="Arial" panose="020B0604020202020204" pitchFamily="34" charset="0"/>
                <a:cs typeface="Arial" panose="020B0604020202020204" pitchFamily="34" charset="0"/>
              </a:rPr>
              <a:t> </a:t>
            </a:r>
            <a:r>
              <a:rPr lang="en-US" sz="2300" spc="100" dirty="0">
                <a:solidFill>
                  <a:srgbClr val="252525"/>
                </a:solidFill>
                <a:latin typeface="Arial" panose="020B0604020202020204" pitchFamily="34" charset="0"/>
                <a:cs typeface="Arial" panose="020B0604020202020204" pitchFamily="34" charset="0"/>
              </a:rPr>
              <a:t>deductibles,</a:t>
            </a:r>
            <a:r>
              <a:rPr lang="en-US" sz="2300" spc="-10" dirty="0">
                <a:solidFill>
                  <a:srgbClr val="252525"/>
                </a:solidFill>
                <a:latin typeface="Arial" panose="020B0604020202020204" pitchFamily="34" charset="0"/>
                <a:cs typeface="Arial" panose="020B0604020202020204" pitchFamily="34" charset="0"/>
              </a:rPr>
              <a:t> </a:t>
            </a:r>
            <a:r>
              <a:rPr lang="en-US" sz="2300" spc="130" dirty="0">
                <a:solidFill>
                  <a:srgbClr val="252525"/>
                </a:solidFill>
                <a:latin typeface="Arial" panose="020B0604020202020204" pitchFamily="34" charset="0"/>
                <a:cs typeface="Arial" panose="020B0604020202020204" pitchFamily="34" charset="0"/>
              </a:rPr>
              <a:t>and</a:t>
            </a:r>
            <a:r>
              <a:rPr lang="en-US" sz="2300" spc="75"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annual</a:t>
            </a:r>
            <a:r>
              <a:rPr lang="en-US" sz="2300" spc="65" dirty="0">
                <a:solidFill>
                  <a:srgbClr val="252525"/>
                </a:solidFill>
                <a:latin typeface="Arial" panose="020B0604020202020204" pitchFamily="34" charset="0"/>
                <a:cs typeface="Arial" panose="020B0604020202020204" pitchFamily="34" charset="0"/>
              </a:rPr>
              <a:t> </a:t>
            </a:r>
            <a:r>
              <a:rPr lang="en-US" sz="2300" spc="55" dirty="0">
                <a:solidFill>
                  <a:srgbClr val="252525"/>
                </a:solidFill>
                <a:latin typeface="Arial" panose="020B0604020202020204" pitchFamily="34" charset="0"/>
                <a:cs typeface="Arial" panose="020B0604020202020204" pitchFamily="34" charset="0"/>
              </a:rPr>
              <a:t>out-</a:t>
            </a:r>
            <a:r>
              <a:rPr lang="en-US" sz="2300" dirty="0">
                <a:solidFill>
                  <a:srgbClr val="252525"/>
                </a:solidFill>
                <a:latin typeface="Arial" panose="020B0604020202020204" pitchFamily="34" charset="0"/>
                <a:cs typeface="Arial" panose="020B0604020202020204" pitchFamily="34" charset="0"/>
              </a:rPr>
              <a:t>of-</a:t>
            </a:r>
            <a:r>
              <a:rPr lang="en-US" sz="2300" spc="100" dirty="0">
                <a:solidFill>
                  <a:srgbClr val="252525"/>
                </a:solidFill>
                <a:latin typeface="Arial" panose="020B0604020202020204" pitchFamily="34" charset="0"/>
                <a:cs typeface="Arial" panose="020B0604020202020204" pitchFamily="34" charset="0"/>
              </a:rPr>
              <a:t>pocket</a:t>
            </a:r>
            <a:r>
              <a:rPr lang="en-US" sz="2300" spc="50" dirty="0">
                <a:solidFill>
                  <a:srgbClr val="252525"/>
                </a:solidFill>
                <a:latin typeface="Arial" panose="020B0604020202020204" pitchFamily="34" charset="0"/>
                <a:cs typeface="Arial" panose="020B0604020202020204" pitchFamily="34" charset="0"/>
              </a:rPr>
              <a:t> </a:t>
            </a:r>
            <a:r>
              <a:rPr lang="en-US" sz="2300" spc="100" dirty="0">
                <a:solidFill>
                  <a:srgbClr val="252525"/>
                </a:solidFill>
                <a:latin typeface="Arial" panose="020B0604020202020204" pitchFamily="34" charset="0"/>
                <a:cs typeface="Arial" panose="020B0604020202020204" pitchFamily="34" charset="0"/>
              </a:rPr>
              <a:t>maximums</a:t>
            </a:r>
          </a:p>
          <a:p>
            <a:pPr marL="641985" indent="-342900">
              <a:lnSpc>
                <a:spcPct val="100000"/>
              </a:lnSpc>
              <a:spcBef>
                <a:spcPts val="105"/>
              </a:spcBef>
              <a:buFont typeface="Arial" panose="020B0604020202020204" pitchFamily="34" charset="0"/>
              <a:buChar char="•"/>
            </a:pPr>
            <a:r>
              <a:rPr lang="en-US" sz="2300" dirty="0">
                <a:latin typeface="Arial" panose="020B0604020202020204" pitchFamily="34" charset="0"/>
                <a:cs typeface="Arial" panose="020B0604020202020204" pitchFamily="34" charset="0"/>
              </a:rPr>
              <a:t>Check</a:t>
            </a:r>
            <a:r>
              <a:rPr lang="en-US" sz="2300" spc="-7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plans</a:t>
            </a:r>
            <a:r>
              <a:rPr lang="en-US" sz="2300" spc="-7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for</a:t>
            </a:r>
            <a:r>
              <a:rPr lang="en-US" sz="2300" spc="-7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Restrictions</a:t>
            </a:r>
            <a:r>
              <a:rPr lang="en-US" sz="2300" spc="-6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(Prior</a:t>
            </a:r>
            <a:r>
              <a:rPr lang="en-US" sz="2300" spc="-7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Authorization,</a:t>
            </a:r>
            <a:r>
              <a:rPr lang="en-US" sz="2300" spc="-7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Quantity </a:t>
            </a:r>
            <a:r>
              <a:rPr lang="en-US" sz="2300" dirty="0">
                <a:latin typeface="Arial" panose="020B0604020202020204" pitchFamily="34" charset="0"/>
                <a:cs typeface="Arial" panose="020B0604020202020204" pitchFamily="34" charset="0"/>
              </a:rPr>
              <a:t>Limits,</a:t>
            </a:r>
            <a:r>
              <a:rPr lang="en-US" sz="2300" spc="-5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Step</a:t>
            </a:r>
            <a:r>
              <a:rPr lang="en-US" sz="2300" spc="-8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Therapy)</a:t>
            </a:r>
            <a:endParaRPr lang="en-US" sz="2300" dirty="0">
              <a:latin typeface="Arial" panose="020B0604020202020204" pitchFamily="34" charset="0"/>
              <a:cs typeface="Arial" panose="020B0604020202020204" pitchFamily="34" charset="0"/>
            </a:endParaRPr>
          </a:p>
          <a:p>
            <a:pPr marL="641985" indent="-342900">
              <a:lnSpc>
                <a:spcPct val="100000"/>
              </a:lnSpc>
              <a:spcBef>
                <a:spcPts val="105"/>
              </a:spcBef>
              <a:buFont typeface="Arial" panose="020B0604020202020204" pitchFamily="34" charset="0"/>
              <a:buChar char="•"/>
            </a:pPr>
            <a:r>
              <a:rPr lang="en-US" sz="2300" i="1" spc="120" dirty="0">
                <a:solidFill>
                  <a:srgbClr val="252525"/>
                </a:solidFill>
                <a:latin typeface="Arial" panose="020B0604020202020204" pitchFamily="34" charset="0"/>
                <a:cs typeface="Arial" panose="020B0604020202020204" pitchFamily="34" charset="0"/>
              </a:rPr>
              <a:t>Cannot</a:t>
            </a:r>
            <a:r>
              <a:rPr lang="en-US" sz="2300" i="1" spc="30" dirty="0">
                <a:solidFill>
                  <a:srgbClr val="252525"/>
                </a:solidFill>
                <a:latin typeface="Arial" panose="020B0604020202020204" pitchFamily="34" charset="0"/>
                <a:cs typeface="Arial" panose="020B0604020202020204" pitchFamily="34" charset="0"/>
              </a:rPr>
              <a:t> </a:t>
            </a:r>
            <a:r>
              <a:rPr lang="en-US" sz="2300" spc="65" dirty="0">
                <a:solidFill>
                  <a:srgbClr val="252525"/>
                </a:solidFill>
                <a:latin typeface="Arial" panose="020B0604020202020204" pitchFamily="34" charset="0"/>
                <a:cs typeface="Arial" panose="020B0604020202020204" pitchFamily="34" charset="0"/>
              </a:rPr>
              <a:t>enroll</a:t>
            </a:r>
            <a:r>
              <a:rPr lang="en-US" sz="2300" spc="40" dirty="0">
                <a:solidFill>
                  <a:srgbClr val="252525"/>
                </a:solidFill>
                <a:latin typeface="Arial" panose="020B0604020202020204" pitchFamily="34" charset="0"/>
                <a:cs typeface="Arial" panose="020B0604020202020204" pitchFamily="34" charset="0"/>
              </a:rPr>
              <a:t> </a:t>
            </a:r>
            <a:r>
              <a:rPr lang="en-US" sz="2300" spc="55" dirty="0">
                <a:solidFill>
                  <a:srgbClr val="252525"/>
                </a:solidFill>
                <a:latin typeface="Arial" panose="020B0604020202020204" pitchFamily="34" charset="0"/>
                <a:cs typeface="Arial" panose="020B0604020202020204" pitchFamily="34" charset="0"/>
              </a:rPr>
              <a:t>in </a:t>
            </a:r>
            <a:r>
              <a:rPr lang="en-US" sz="2300" spc="95" dirty="0">
                <a:solidFill>
                  <a:srgbClr val="252525"/>
                </a:solidFill>
                <a:latin typeface="Arial" panose="020B0604020202020204" pitchFamily="34" charset="0"/>
                <a:cs typeface="Arial" panose="020B0604020202020204" pitchFamily="34" charset="0"/>
              </a:rPr>
              <a:t>an</a:t>
            </a:r>
            <a:r>
              <a:rPr lang="en-US" sz="2300" spc="55" dirty="0">
                <a:solidFill>
                  <a:srgbClr val="252525"/>
                </a:solidFill>
                <a:latin typeface="Arial" panose="020B0604020202020204" pitchFamily="34" charset="0"/>
                <a:cs typeface="Arial" panose="020B0604020202020204" pitchFamily="34" charset="0"/>
              </a:rPr>
              <a:t> </a:t>
            </a:r>
            <a:r>
              <a:rPr lang="en-US" sz="2300" spc="140" dirty="0">
                <a:solidFill>
                  <a:srgbClr val="252525"/>
                </a:solidFill>
                <a:latin typeface="Arial" panose="020B0604020202020204" pitchFamily="34" charset="0"/>
                <a:cs typeface="Arial" panose="020B0604020202020204" pitchFamily="34" charset="0"/>
              </a:rPr>
              <a:t>MA</a:t>
            </a:r>
            <a:r>
              <a:rPr lang="en-US" sz="2300" spc="5" dirty="0">
                <a:solidFill>
                  <a:srgbClr val="252525"/>
                </a:solidFill>
                <a:latin typeface="Arial" panose="020B0604020202020204" pitchFamily="34" charset="0"/>
                <a:cs typeface="Arial" panose="020B0604020202020204" pitchFamily="34" charset="0"/>
              </a:rPr>
              <a:t> </a:t>
            </a:r>
            <a:r>
              <a:rPr lang="en-US" sz="2300" spc="105" dirty="0">
                <a:solidFill>
                  <a:srgbClr val="252525"/>
                </a:solidFill>
                <a:latin typeface="Arial" panose="020B0604020202020204" pitchFamily="34" charset="0"/>
                <a:cs typeface="Arial" panose="020B0604020202020204" pitchFamily="34" charset="0"/>
              </a:rPr>
              <a:t>plan</a:t>
            </a:r>
            <a:r>
              <a:rPr lang="en-US" sz="2300" spc="40" dirty="0">
                <a:solidFill>
                  <a:srgbClr val="252525"/>
                </a:solidFill>
                <a:latin typeface="Arial" panose="020B0604020202020204" pitchFamily="34" charset="0"/>
                <a:cs typeface="Arial" panose="020B0604020202020204" pitchFamily="34" charset="0"/>
              </a:rPr>
              <a:t> </a:t>
            </a:r>
            <a:r>
              <a:rPr lang="en-US" sz="2300" spc="105" dirty="0">
                <a:solidFill>
                  <a:srgbClr val="252525"/>
                </a:solidFill>
                <a:latin typeface="Arial" panose="020B0604020202020204" pitchFamily="34" charset="0"/>
                <a:cs typeface="Arial" panose="020B0604020202020204" pitchFamily="34" charset="0"/>
              </a:rPr>
              <a:t>(HMO,</a:t>
            </a:r>
            <a:r>
              <a:rPr lang="en-US" sz="2300" spc="-10" dirty="0">
                <a:solidFill>
                  <a:srgbClr val="252525"/>
                </a:solidFill>
                <a:latin typeface="Arial" panose="020B0604020202020204" pitchFamily="34" charset="0"/>
                <a:cs typeface="Arial" panose="020B0604020202020204" pitchFamily="34" charset="0"/>
              </a:rPr>
              <a:t> </a:t>
            </a:r>
            <a:r>
              <a:rPr lang="en-US" sz="2300" spc="145" dirty="0">
                <a:solidFill>
                  <a:srgbClr val="252525"/>
                </a:solidFill>
                <a:latin typeface="Arial" panose="020B0604020202020204" pitchFamily="34" charset="0"/>
                <a:cs typeface="Arial" panose="020B0604020202020204" pitchFamily="34" charset="0"/>
              </a:rPr>
              <a:t>PPO)</a:t>
            </a:r>
            <a:r>
              <a:rPr lang="en-US" sz="2300" spc="55" dirty="0">
                <a:solidFill>
                  <a:srgbClr val="252525"/>
                </a:solidFill>
                <a:latin typeface="Arial" panose="020B0604020202020204" pitchFamily="34" charset="0"/>
                <a:cs typeface="Arial" panose="020B0604020202020204" pitchFamily="34" charset="0"/>
              </a:rPr>
              <a:t> </a:t>
            </a:r>
            <a:r>
              <a:rPr lang="en-US" sz="2300" spc="130" dirty="0">
                <a:solidFill>
                  <a:srgbClr val="252525"/>
                </a:solidFill>
                <a:latin typeface="Arial" panose="020B0604020202020204" pitchFamily="34" charset="0"/>
                <a:cs typeface="Arial" panose="020B0604020202020204" pitchFamily="34" charset="0"/>
              </a:rPr>
              <a:t>and</a:t>
            </a:r>
            <a:r>
              <a:rPr lang="en-US" sz="2300" spc="50"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a</a:t>
            </a:r>
            <a:r>
              <a:rPr lang="en-US" sz="2300" spc="45" dirty="0">
                <a:solidFill>
                  <a:srgbClr val="252525"/>
                </a:solidFill>
                <a:latin typeface="Arial" panose="020B0604020202020204" pitchFamily="34" charset="0"/>
                <a:cs typeface="Arial" panose="020B0604020202020204" pitchFamily="34" charset="0"/>
              </a:rPr>
              <a:t> </a:t>
            </a:r>
            <a:r>
              <a:rPr lang="en-US" sz="2300" spc="70" dirty="0">
                <a:solidFill>
                  <a:srgbClr val="252525"/>
                </a:solidFill>
                <a:latin typeface="Arial" panose="020B0604020202020204" pitchFamily="34" charset="0"/>
                <a:cs typeface="Arial" panose="020B0604020202020204" pitchFamily="34" charset="0"/>
              </a:rPr>
              <a:t>stand-</a:t>
            </a:r>
            <a:r>
              <a:rPr lang="en-US" sz="2300" spc="95" dirty="0">
                <a:solidFill>
                  <a:srgbClr val="252525"/>
                </a:solidFill>
                <a:latin typeface="Arial" panose="020B0604020202020204" pitchFamily="34" charset="0"/>
                <a:cs typeface="Arial" panose="020B0604020202020204" pitchFamily="34" charset="0"/>
              </a:rPr>
              <a:t>alone</a:t>
            </a:r>
            <a:r>
              <a:rPr lang="en-US" sz="2300" spc="35" dirty="0">
                <a:solidFill>
                  <a:srgbClr val="252525"/>
                </a:solidFill>
                <a:latin typeface="Arial" panose="020B0604020202020204" pitchFamily="34" charset="0"/>
                <a:cs typeface="Arial" panose="020B0604020202020204" pitchFamily="34" charset="0"/>
              </a:rPr>
              <a:t> </a:t>
            </a:r>
            <a:r>
              <a:rPr lang="en-US" sz="2300" spc="170" dirty="0">
                <a:solidFill>
                  <a:srgbClr val="252525"/>
                </a:solidFill>
                <a:latin typeface="Arial" panose="020B0604020202020204" pitchFamily="34" charset="0"/>
                <a:cs typeface="Arial" panose="020B0604020202020204" pitchFamily="34" charset="0"/>
              </a:rPr>
              <a:t>PDP</a:t>
            </a:r>
            <a:r>
              <a:rPr lang="en-US" sz="2300" spc="5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at</a:t>
            </a:r>
            <a:r>
              <a:rPr lang="en-US" sz="2300" spc="55" dirty="0">
                <a:solidFill>
                  <a:srgbClr val="252525"/>
                </a:solidFill>
                <a:latin typeface="Arial" panose="020B0604020202020204" pitchFamily="34" charset="0"/>
                <a:cs typeface="Arial" panose="020B0604020202020204" pitchFamily="34" charset="0"/>
              </a:rPr>
              <a:t> </a:t>
            </a:r>
            <a:r>
              <a:rPr lang="en-US" sz="2300" spc="60" dirty="0">
                <a:solidFill>
                  <a:srgbClr val="252525"/>
                </a:solidFill>
                <a:latin typeface="Arial" panose="020B0604020202020204" pitchFamily="34" charset="0"/>
                <a:cs typeface="Arial" panose="020B0604020202020204" pitchFamily="34" charset="0"/>
              </a:rPr>
              <a:t>the </a:t>
            </a:r>
            <a:r>
              <a:rPr lang="en-US" sz="2300" spc="114" dirty="0">
                <a:solidFill>
                  <a:srgbClr val="252525"/>
                </a:solidFill>
                <a:latin typeface="Arial" panose="020B0604020202020204" pitchFamily="34" charset="0"/>
                <a:cs typeface="Arial" panose="020B0604020202020204" pitchFamily="34" charset="0"/>
              </a:rPr>
              <a:t>same</a:t>
            </a:r>
            <a:r>
              <a:rPr lang="en-US" sz="2300" spc="55" dirty="0">
                <a:solidFill>
                  <a:srgbClr val="252525"/>
                </a:solidFill>
                <a:latin typeface="Arial" panose="020B0604020202020204" pitchFamily="34" charset="0"/>
                <a:cs typeface="Arial" panose="020B0604020202020204" pitchFamily="34" charset="0"/>
              </a:rPr>
              <a:t> </a:t>
            </a:r>
            <a:r>
              <a:rPr lang="en-US" sz="2300" spc="40" dirty="0">
                <a:solidFill>
                  <a:srgbClr val="252525"/>
                </a:solidFill>
                <a:latin typeface="Arial" panose="020B0604020202020204" pitchFamily="34" charset="0"/>
                <a:cs typeface="Arial" panose="020B0604020202020204" pitchFamily="34" charset="0"/>
              </a:rPr>
              <a:t>time</a:t>
            </a:r>
            <a:endParaRPr lang="en-US" sz="2300" dirty="0">
              <a:latin typeface="Arial" panose="020B0604020202020204" pitchFamily="34" charset="0"/>
              <a:cs typeface="Arial" panose="020B0604020202020204" pitchFamily="34" charset="0"/>
            </a:endParaRPr>
          </a:p>
          <a:p>
            <a:pPr marL="1099185" lvl="1" indent="-342900">
              <a:lnSpc>
                <a:spcPct val="100000"/>
              </a:lnSpc>
              <a:spcBef>
                <a:spcPts val="105"/>
              </a:spcBef>
              <a:buFont typeface="Courier New" panose="02070309020205020404" pitchFamily="49" charset="0"/>
              <a:buChar char="o"/>
            </a:pPr>
            <a:r>
              <a:rPr lang="en-US" sz="2300" spc="90" dirty="0">
                <a:solidFill>
                  <a:srgbClr val="252525"/>
                </a:solidFill>
                <a:latin typeface="Arial" panose="020B0604020202020204" pitchFamily="34" charset="0"/>
                <a:cs typeface="Arial" panose="020B0604020202020204" pitchFamily="34" charset="0"/>
              </a:rPr>
              <a:t>Selection</a:t>
            </a:r>
            <a:r>
              <a:rPr lang="en-US" sz="2300" spc="70" dirty="0">
                <a:solidFill>
                  <a:srgbClr val="252525"/>
                </a:solidFill>
                <a:latin typeface="Arial" panose="020B0604020202020204" pitchFamily="34" charset="0"/>
                <a:cs typeface="Arial" panose="020B0604020202020204" pitchFamily="34" charset="0"/>
              </a:rPr>
              <a:t> </a:t>
            </a:r>
            <a:r>
              <a:rPr lang="en-US" sz="2300" spc="65" dirty="0">
                <a:solidFill>
                  <a:srgbClr val="252525"/>
                </a:solidFill>
                <a:latin typeface="Arial" panose="020B0604020202020204" pitchFamily="34" charset="0"/>
                <a:cs typeface="Arial" panose="020B0604020202020204" pitchFamily="34" charset="0"/>
              </a:rPr>
              <a:t>of</a:t>
            </a:r>
            <a:r>
              <a:rPr lang="en-US" sz="2300" spc="135" dirty="0">
                <a:solidFill>
                  <a:srgbClr val="252525"/>
                </a:solidFill>
                <a:latin typeface="Arial" panose="020B0604020202020204" pitchFamily="34" charset="0"/>
                <a:cs typeface="Arial" panose="020B0604020202020204" pitchFamily="34" charset="0"/>
              </a:rPr>
              <a:t> </a:t>
            </a:r>
            <a:r>
              <a:rPr lang="en-US" sz="2300" spc="170" dirty="0">
                <a:solidFill>
                  <a:srgbClr val="252525"/>
                </a:solidFill>
                <a:latin typeface="Arial" panose="020B0604020202020204" pitchFamily="34" charset="0"/>
                <a:cs typeface="Arial" panose="020B0604020202020204" pitchFamily="34" charset="0"/>
              </a:rPr>
              <a:t>PDP</a:t>
            </a:r>
            <a:r>
              <a:rPr lang="en-US" sz="2300" spc="10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will</a:t>
            </a:r>
            <a:r>
              <a:rPr lang="en-US" sz="2300" spc="8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result</a:t>
            </a:r>
            <a:r>
              <a:rPr lang="en-US" sz="2300" spc="80" dirty="0">
                <a:solidFill>
                  <a:srgbClr val="252525"/>
                </a:solidFill>
                <a:latin typeface="Arial" panose="020B0604020202020204" pitchFamily="34" charset="0"/>
                <a:cs typeface="Arial" panose="020B0604020202020204" pitchFamily="34" charset="0"/>
              </a:rPr>
              <a:t> </a:t>
            </a:r>
            <a:r>
              <a:rPr lang="en-US" sz="2300" spc="55" dirty="0">
                <a:solidFill>
                  <a:srgbClr val="252525"/>
                </a:solidFill>
                <a:latin typeface="Arial" panose="020B0604020202020204" pitchFamily="34" charset="0"/>
                <a:cs typeface="Arial" panose="020B0604020202020204" pitchFamily="34" charset="0"/>
              </a:rPr>
              <a:t>in</a:t>
            </a:r>
            <a:r>
              <a:rPr lang="en-US" sz="2300" spc="105" dirty="0">
                <a:solidFill>
                  <a:srgbClr val="252525"/>
                </a:solidFill>
                <a:latin typeface="Arial" panose="020B0604020202020204" pitchFamily="34" charset="0"/>
                <a:cs typeface="Arial" panose="020B0604020202020204" pitchFamily="34" charset="0"/>
              </a:rPr>
              <a:t> </a:t>
            </a:r>
            <a:r>
              <a:rPr lang="en-US" sz="2300" spc="80" dirty="0">
                <a:solidFill>
                  <a:srgbClr val="252525"/>
                </a:solidFill>
                <a:latin typeface="Arial" panose="020B0604020202020204" pitchFamily="34" charset="0"/>
                <a:cs typeface="Arial" panose="020B0604020202020204" pitchFamily="34" charset="0"/>
              </a:rPr>
              <a:t>disenrollment</a:t>
            </a:r>
            <a:r>
              <a:rPr lang="en-US" sz="2300" spc="60" dirty="0">
                <a:solidFill>
                  <a:srgbClr val="252525"/>
                </a:solidFill>
                <a:latin typeface="Arial" panose="020B0604020202020204" pitchFamily="34" charset="0"/>
                <a:cs typeface="Arial" panose="020B0604020202020204" pitchFamily="34" charset="0"/>
              </a:rPr>
              <a:t> </a:t>
            </a:r>
            <a:r>
              <a:rPr lang="en-US" sz="2300" spc="55" dirty="0">
                <a:solidFill>
                  <a:srgbClr val="252525"/>
                </a:solidFill>
                <a:latin typeface="Arial" panose="020B0604020202020204" pitchFamily="34" charset="0"/>
                <a:cs typeface="Arial" panose="020B0604020202020204" pitchFamily="34" charset="0"/>
              </a:rPr>
              <a:t>from</a:t>
            </a:r>
            <a:r>
              <a:rPr lang="en-US" sz="2300" spc="95" dirty="0">
                <a:solidFill>
                  <a:srgbClr val="252525"/>
                </a:solidFill>
                <a:latin typeface="Arial" panose="020B0604020202020204" pitchFamily="34" charset="0"/>
                <a:cs typeface="Arial" panose="020B0604020202020204" pitchFamily="34" charset="0"/>
              </a:rPr>
              <a:t> </a:t>
            </a:r>
            <a:r>
              <a:rPr lang="en-US" sz="2300" spc="140" dirty="0">
                <a:solidFill>
                  <a:srgbClr val="252525"/>
                </a:solidFill>
                <a:latin typeface="Arial" panose="020B0604020202020204" pitchFamily="34" charset="0"/>
                <a:cs typeface="Arial" panose="020B0604020202020204" pitchFamily="34" charset="0"/>
              </a:rPr>
              <a:t>MA</a:t>
            </a:r>
            <a:r>
              <a:rPr lang="en-US" sz="2300" spc="45"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plan</a:t>
            </a:r>
            <a:endParaRPr lang="en-US" sz="2300" dirty="0">
              <a:latin typeface="Arial" panose="020B0604020202020204" pitchFamily="34" charset="0"/>
              <a:cs typeface="Arial" panose="020B0604020202020204" pitchFamily="34" charset="0"/>
            </a:endParaRPr>
          </a:p>
          <a:p>
            <a:pPr marL="641985" indent="-342900">
              <a:lnSpc>
                <a:spcPct val="100000"/>
              </a:lnSpc>
              <a:spcBef>
                <a:spcPts val="105"/>
              </a:spcBef>
              <a:buFont typeface="Arial" panose="020B0604020202020204" pitchFamily="34" charset="0"/>
              <a:buChar char="•"/>
            </a:pPr>
            <a:r>
              <a:rPr lang="en-US" sz="2300" spc="135" dirty="0">
                <a:solidFill>
                  <a:srgbClr val="252525"/>
                </a:solidFill>
                <a:latin typeface="Arial" panose="020B0604020202020204" pitchFamily="34" charset="0"/>
                <a:cs typeface="Arial" panose="020B0604020202020204" pitchFamily="34" charset="0"/>
              </a:rPr>
              <a:t>New</a:t>
            </a:r>
            <a:r>
              <a:rPr lang="en-US" sz="2300" spc="70" dirty="0">
                <a:solidFill>
                  <a:srgbClr val="252525"/>
                </a:solidFill>
                <a:latin typeface="Arial" panose="020B0604020202020204" pitchFamily="34" charset="0"/>
                <a:cs typeface="Arial" panose="020B0604020202020204" pitchFamily="34" charset="0"/>
              </a:rPr>
              <a:t> </a:t>
            </a:r>
            <a:r>
              <a:rPr lang="en-US" sz="2300" spc="140" dirty="0">
                <a:solidFill>
                  <a:srgbClr val="252525"/>
                </a:solidFill>
                <a:latin typeface="Arial" panose="020B0604020202020204" pitchFamily="34" charset="0"/>
                <a:cs typeface="Arial" panose="020B0604020202020204" pitchFamily="34" charset="0"/>
              </a:rPr>
              <a:t>MA</a:t>
            </a:r>
            <a:r>
              <a:rPr lang="en-US" sz="2300" spc="40" dirty="0">
                <a:solidFill>
                  <a:srgbClr val="252525"/>
                </a:solidFill>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enrollment</a:t>
            </a:r>
            <a:r>
              <a:rPr lang="en-US" sz="2300" spc="4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will</a:t>
            </a:r>
            <a:r>
              <a:rPr lang="en-US" sz="2300" spc="8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result</a:t>
            </a:r>
            <a:r>
              <a:rPr lang="en-US" sz="2300" spc="70" dirty="0">
                <a:solidFill>
                  <a:srgbClr val="252525"/>
                </a:solidFill>
                <a:latin typeface="Arial" panose="020B0604020202020204" pitchFamily="34" charset="0"/>
                <a:cs typeface="Arial" panose="020B0604020202020204" pitchFamily="34" charset="0"/>
              </a:rPr>
              <a:t> </a:t>
            </a:r>
            <a:r>
              <a:rPr lang="en-US" sz="2300" spc="55" dirty="0">
                <a:solidFill>
                  <a:srgbClr val="252525"/>
                </a:solidFill>
                <a:latin typeface="Arial" panose="020B0604020202020204" pitchFamily="34" charset="0"/>
                <a:cs typeface="Arial" panose="020B0604020202020204" pitchFamily="34" charset="0"/>
              </a:rPr>
              <a:t>in</a:t>
            </a:r>
            <a:r>
              <a:rPr lang="en-US" sz="2300" spc="80" dirty="0">
                <a:solidFill>
                  <a:srgbClr val="252525"/>
                </a:solidFill>
                <a:latin typeface="Arial" panose="020B0604020202020204" pitchFamily="34" charset="0"/>
                <a:cs typeface="Arial" panose="020B0604020202020204" pitchFamily="34" charset="0"/>
              </a:rPr>
              <a:t> </a:t>
            </a:r>
            <a:r>
              <a:rPr lang="en-US" sz="2300" spc="70" dirty="0">
                <a:solidFill>
                  <a:srgbClr val="252525"/>
                </a:solidFill>
                <a:latin typeface="Arial" panose="020B0604020202020204" pitchFamily="34" charset="0"/>
                <a:cs typeface="Arial" panose="020B0604020202020204" pitchFamily="34" charset="0"/>
              </a:rPr>
              <a:t>automatic</a:t>
            </a:r>
            <a:r>
              <a:rPr lang="en-US" sz="2300" spc="55" dirty="0">
                <a:solidFill>
                  <a:srgbClr val="252525"/>
                </a:solidFill>
                <a:latin typeface="Arial" panose="020B0604020202020204" pitchFamily="34" charset="0"/>
                <a:cs typeface="Arial" panose="020B0604020202020204" pitchFamily="34" charset="0"/>
              </a:rPr>
              <a:t> </a:t>
            </a:r>
            <a:r>
              <a:rPr lang="en-US" sz="2300" spc="80" dirty="0">
                <a:solidFill>
                  <a:srgbClr val="252525"/>
                </a:solidFill>
                <a:latin typeface="Arial" panose="020B0604020202020204" pitchFamily="34" charset="0"/>
                <a:cs typeface="Arial" panose="020B0604020202020204" pitchFamily="34" charset="0"/>
              </a:rPr>
              <a:t>disenrollment</a:t>
            </a:r>
            <a:r>
              <a:rPr lang="en-US" sz="2300" spc="40" dirty="0">
                <a:solidFill>
                  <a:srgbClr val="252525"/>
                </a:solidFill>
                <a:latin typeface="Arial" panose="020B0604020202020204" pitchFamily="34" charset="0"/>
                <a:cs typeface="Arial" panose="020B0604020202020204" pitchFamily="34" charset="0"/>
              </a:rPr>
              <a:t> </a:t>
            </a:r>
            <a:r>
              <a:rPr lang="en-US" sz="2300" spc="65" dirty="0">
                <a:solidFill>
                  <a:srgbClr val="252525"/>
                </a:solidFill>
                <a:latin typeface="Arial" panose="020B0604020202020204" pitchFamily="34" charset="0"/>
                <a:cs typeface="Arial" panose="020B0604020202020204" pitchFamily="34" charset="0"/>
              </a:rPr>
              <a:t>from </a:t>
            </a:r>
            <a:r>
              <a:rPr lang="en-US" sz="2300" spc="70" dirty="0">
                <a:solidFill>
                  <a:srgbClr val="252525"/>
                </a:solidFill>
                <a:latin typeface="Arial" panose="020B0604020202020204" pitchFamily="34" charset="0"/>
                <a:cs typeface="Arial" panose="020B0604020202020204" pitchFamily="34" charset="0"/>
              </a:rPr>
              <a:t>prior</a:t>
            </a:r>
            <a:r>
              <a:rPr lang="en-US" sz="2300" spc="75" dirty="0">
                <a:solidFill>
                  <a:srgbClr val="252525"/>
                </a:solidFill>
                <a:latin typeface="Arial" panose="020B0604020202020204" pitchFamily="34" charset="0"/>
                <a:cs typeface="Arial" panose="020B0604020202020204" pitchFamily="34" charset="0"/>
              </a:rPr>
              <a:t> </a:t>
            </a:r>
            <a:r>
              <a:rPr lang="en-US" sz="2300" spc="140" dirty="0">
                <a:solidFill>
                  <a:srgbClr val="252525"/>
                </a:solidFill>
                <a:latin typeface="Arial" panose="020B0604020202020204" pitchFamily="34" charset="0"/>
                <a:cs typeface="Arial" panose="020B0604020202020204" pitchFamily="34" charset="0"/>
              </a:rPr>
              <a:t>MA</a:t>
            </a:r>
            <a:r>
              <a:rPr lang="en-US" sz="2300" spc="35" dirty="0">
                <a:solidFill>
                  <a:srgbClr val="252525"/>
                </a:solidFill>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or </a:t>
            </a:r>
            <a:r>
              <a:rPr lang="en-US" sz="2300" spc="170" dirty="0">
                <a:solidFill>
                  <a:srgbClr val="252525"/>
                </a:solidFill>
                <a:latin typeface="Arial" panose="020B0604020202020204" pitchFamily="34" charset="0"/>
                <a:cs typeface="Arial" panose="020B0604020202020204" pitchFamily="34" charset="0"/>
              </a:rPr>
              <a:t>PDP</a:t>
            </a:r>
            <a:r>
              <a:rPr lang="en-US" sz="2300" spc="80"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plan</a:t>
            </a:r>
            <a:endParaRPr lang="en-US" sz="2300" dirty="0">
              <a:latin typeface="Arial" panose="020B0604020202020204" pitchFamily="34" charset="0"/>
              <a:cs typeface="Arial" panose="020B0604020202020204" pitchFamily="34" charset="0"/>
            </a:endParaRPr>
          </a:p>
          <a:p>
            <a:pPr marL="641985" indent="-342900">
              <a:lnSpc>
                <a:spcPct val="100000"/>
              </a:lnSpc>
              <a:spcBef>
                <a:spcPts val="105"/>
              </a:spcBef>
              <a:buFont typeface="Arial" panose="020B0604020202020204" pitchFamily="34" charset="0"/>
              <a:buChar char="•"/>
            </a:pPr>
            <a:r>
              <a:rPr lang="en-US" sz="2300" spc="80" dirty="0">
                <a:solidFill>
                  <a:srgbClr val="252525"/>
                </a:solidFill>
                <a:latin typeface="Arial" panose="020B0604020202020204" pitchFamily="34" charset="0"/>
                <a:cs typeface="Arial" panose="020B0604020202020204" pitchFamily="34" charset="0"/>
              </a:rPr>
              <a:t>Plans</a:t>
            </a:r>
            <a:r>
              <a:rPr lang="en-US" sz="2300" spc="100"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may</a:t>
            </a:r>
            <a:r>
              <a:rPr lang="en-US" sz="2300" spc="12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offer</a:t>
            </a:r>
            <a:r>
              <a:rPr lang="en-US" sz="2300" spc="9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extra</a:t>
            </a:r>
            <a:r>
              <a:rPr lang="en-US" sz="2300" spc="114" dirty="0">
                <a:solidFill>
                  <a:srgbClr val="252525"/>
                </a:solidFill>
                <a:latin typeface="Arial" panose="020B0604020202020204" pitchFamily="34" charset="0"/>
                <a:cs typeface="Arial" panose="020B0604020202020204" pitchFamily="34" charset="0"/>
              </a:rPr>
              <a:t> </a:t>
            </a:r>
            <a:r>
              <a:rPr lang="en-US" sz="2300" spc="65" dirty="0">
                <a:solidFill>
                  <a:srgbClr val="252525"/>
                </a:solidFill>
                <a:latin typeface="Arial" panose="020B0604020202020204" pitchFamily="34" charset="0"/>
                <a:cs typeface="Arial" panose="020B0604020202020204" pitchFamily="34" charset="0"/>
              </a:rPr>
              <a:t>benefits-</a:t>
            </a:r>
            <a:r>
              <a:rPr lang="en-US" sz="2300" spc="90" dirty="0">
                <a:solidFill>
                  <a:srgbClr val="252525"/>
                </a:solidFill>
                <a:latin typeface="Arial" panose="020B0604020202020204" pitchFamily="34" charset="0"/>
                <a:cs typeface="Arial" panose="020B0604020202020204" pitchFamily="34" charset="0"/>
              </a:rPr>
              <a:t> </a:t>
            </a:r>
            <a:r>
              <a:rPr lang="en-US" sz="2300" spc="114" dirty="0">
                <a:solidFill>
                  <a:srgbClr val="252525"/>
                </a:solidFill>
                <a:latin typeface="Arial" panose="020B0604020202020204" pitchFamily="34" charset="0"/>
                <a:cs typeface="Arial" panose="020B0604020202020204" pitchFamily="34" charset="0"/>
              </a:rPr>
              <a:t>check</a:t>
            </a:r>
            <a:r>
              <a:rPr lang="en-US" sz="2300" spc="9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with</a:t>
            </a:r>
            <a:r>
              <a:rPr lang="en-US" sz="2300" spc="110"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individual</a:t>
            </a:r>
            <a:r>
              <a:rPr lang="en-US" sz="2300" spc="70" dirty="0">
                <a:solidFill>
                  <a:srgbClr val="252525"/>
                </a:solidFill>
                <a:latin typeface="Arial" panose="020B0604020202020204" pitchFamily="34" charset="0"/>
                <a:cs typeface="Arial" panose="020B0604020202020204" pitchFamily="34" charset="0"/>
              </a:rPr>
              <a:t> </a:t>
            </a:r>
            <a:r>
              <a:rPr lang="en-US" sz="2300" spc="90" dirty="0">
                <a:solidFill>
                  <a:srgbClr val="252525"/>
                </a:solidFill>
                <a:latin typeface="Arial" panose="020B0604020202020204" pitchFamily="34" charset="0"/>
                <a:cs typeface="Arial" panose="020B0604020202020204" pitchFamily="34" charset="0"/>
              </a:rPr>
              <a:t>plans</a:t>
            </a:r>
          </a:p>
          <a:p>
            <a:pPr marL="641985" indent="-342900">
              <a:lnSpc>
                <a:spcPct val="100000"/>
              </a:lnSpc>
              <a:spcBef>
                <a:spcPts val="105"/>
              </a:spcBef>
              <a:buFont typeface="Arial" panose="020B0604020202020204" pitchFamily="34" charset="0"/>
              <a:buChar char="•"/>
            </a:pPr>
            <a:r>
              <a:rPr lang="en-US" sz="2300" dirty="0">
                <a:solidFill>
                  <a:srgbClr val="252525"/>
                </a:solidFill>
                <a:latin typeface="Arial" panose="020B0604020202020204" pitchFamily="34" charset="0"/>
                <a:cs typeface="Arial" panose="020B0604020202020204" pitchFamily="34" charset="0"/>
              </a:rPr>
              <a:t>Part</a:t>
            </a:r>
            <a:r>
              <a:rPr lang="en-US" sz="2300" spc="45" dirty="0">
                <a:solidFill>
                  <a:srgbClr val="252525"/>
                </a:solidFill>
                <a:latin typeface="Arial" panose="020B0604020202020204" pitchFamily="34" charset="0"/>
                <a:cs typeface="Arial" panose="020B0604020202020204" pitchFamily="34" charset="0"/>
              </a:rPr>
              <a:t> </a:t>
            </a:r>
            <a:r>
              <a:rPr lang="en-US" sz="2300" spc="160" dirty="0">
                <a:solidFill>
                  <a:srgbClr val="252525"/>
                </a:solidFill>
                <a:latin typeface="Arial" panose="020B0604020202020204" pitchFamily="34" charset="0"/>
                <a:cs typeface="Arial" panose="020B0604020202020204" pitchFamily="34" charset="0"/>
              </a:rPr>
              <a:t>B</a:t>
            </a:r>
            <a:r>
              <a:rPr lang="en-US" sz="2300" spc="55" dirty="0">
                <a:solidFill>
                  <a:srgbClr val="252525"/>
                </a:solidFill>
                <a:latin typeface="Arial" panose="020B0604020202020204" pitchFamily="34" charset="0"/>
                <a:cs typeface="Arial" panose="020B0604020202020204" pitchFamily="34" charset="0"/>
              </a:rPr>
              <a:t> </a:t>
            </a:r>
            <a:r>
              <a:rPr lang="en-US" sz="2300" spc="135" dirty="0">
                <a:solidFill>
                  <a:srgbClr val="252525"/>
                </a:solidFill>
                <a:latin typeface="Arial" panose="020B0604020202020204" pitchFamily="34" charset="0"/>
                <a:cs typeface="Arial" panose="020B0604020202020204" pitchFamily="34" charset="0"/>
              </a:rPr>
              <a:t>drugs</a:t>
            </a:r>
            <a:r>
              <a:rPr lang="en-US" sz="2300" spc="50"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may</a:t>
            </a:r>
            <a:r>
              <a:rPr lang="en-US" sz="2300" spc="60" dirty="0">
                <a:solidFill>
                  <a:srgbClr val="252525"/>
                </a:solidFill>
                <a:latin typeface="Arial" panose="020B0604020202020204" pitchFamily="34" charset="0"/>
                <a:cs typeface="Arial" panose="020B0604020202020204" pitchFamily="34" charset="0"/>
              </a:rPr>
              <a:t> </a:t>
            </a:r>
            <a:r>
              <a:rPr lang="en-US" sz="2300" spc="170" dirty="0">
                <a:solidFill>
                  <a:srgbClr val="252525"/>
                </a:solidFill>
                <a:latin typeface="Arial" panose="020B0604020202020204" pitchFamily="34" charset="0"/>
                <a:cs typeface="Arial" panose="020B0604020202020204" pitchFamily="34" charset="0"/>
              </a:rPr>
              <a:t>be</a:t>
            </a:r>
            <a:r>
              <a:rPr lang="en-US" sz="2300" spc="40"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subject</a:t>
            </a:r>
            <a:r>
              <a:rPr lang="en-US" sz="2300" spc="30" dirty="0">
                <a:solidFill>
                  <a:srgbClr val="252525"/>
                </a:solidFill>
                <a:latin typeface="Arial" panose="020B0604020202020204" pitchFamily="34" charset="0"/>
                <a:cs typeface="Arial" panose="020B0604020202020204" pitchFamily="34" charset="0"/>
              </a:rPr>
              <a:t> </a:t>
            </a:r>
            <a:r>
              <a:rPr lang="en-US" sz="2300" spc="60" dirty="0">
                <a:solidFill>
                  <a:srgbClr val="252525"/>
                </a:solidFill>
                <a:latin typeface="Arial" panose="020B0604020202020204" pitchFamily="34" charset="0"/>
                <a:cs typeface="Arial" panose="020B0604020202020204" pitchFamily="34" charset="0"/>
              </a:rPr>
              <a:t>to</a:t>
            </a:r>
            <a:r>
              <a:rPr lang="en-US" sz="2300" spc="50" dirty="0">
                <a:solidFill>
                  <a:srgbClr val="252525"/>
                </a:solidFill>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prior</a:t>
            </a:r>
            <a:r>
              <a:rPr lang="en-US" sz="2300" spc="35" dirty="0">
                <a:solidFill>
                  <a:srgbClr val="252525"/>
                </a:solidFill>
                <a:latin typeface="Arial" panose="020B0604020202020204" pitchFamily="34" charset="0"/>
                <a:cs typeface="Arial" panose="020B0604020202020204" pitchFamily="34" charset="0"/>
              </a:rPr>
              <a:t> </a:t>
            </a:r>
            <a:r>
              <a:rPr lang="en-US" sz="2300" spc="60" dirty="0">
                <a:solidFill>
                  <a:srgbClr val="252525"/>
                </a:solidFill>
                <a:latin typeface="Arial" panose="020B0604020202020204" pitchFamily="34" charset="0"/>
                <a:cs typeface="Arial" panose="020B0604020202020204" pitchFamily="34" charset="0"/>
              </a:rPr>
              <a:t>authorization</a:t>
            </a:r>
            <a:r>
              <a:rPr lang="en-US" sz="2300" spc="25" dirty="0">
                <a:solidFill>
                  <a:srgbClr val="252525"/>
                </a:solidFill>
                <a:latin typeface="Arial" panose="020B0604020202020204" pitchFamily="34" charset="0"/>
                <a:cs typeface="Arial" panose="020B0604020202020204" pitchFamily="34" charset="0"/>
              </a:rPr>
              <a:t> </a:t>
            </a:r>
            <a:r>
              <a:rPr lang="en-US" sz="2300" spc="75" dirty="0">
                <a:solidFill>
                  <a:srgbClr val="252525"/>
                </a:solidFill>
                <a:latin typeface="Arial" panose="020B0604020202020204" pitchFamily="34" charset="0"/>
                <a:cs typeface="Arial" panose="020B0604020202020204" pitchFamily="34" charset="0"/>
              </a:rPr>
              <a:t>or</a:t>
            </a:r>
            <a:r>
              <a:rPr lang="en-US" sz="2300" spc="55" dirty="0">
                <a:solidFill>
                  <a:srgbClr val="252525"/>
                </a:solidFill>
                <a:latin typeface="Arial" panose="020B0604020202020204" pitchFamily="34" charset="0"/>
                <a:cs typeface="Arial" panose="020B0604020202020204" pitchFamily="34" charset="0"/>
              </a:rPr>
              <a:t> </a:t>
            </a:r>
            <a:r>
              <a:rPr lang="en-US" sz="2300" spc="95" dirty="0">
                <a:solidFill>
                  <a:srgbClr val="252525"/>
                </a:solidFill>
                <a:latin typeface="Arial" panose="020B0604020202020204" pitchFamily="34" charset="0"/>
                <a:cs typeface="Arial" panose="020B0604020202020204" pitchFamily="34" charset="0"/>
              </a:rPr>
              <a:t>step</a:t>
            </a:r>
            <a:r>
              <a:rPr lang="en-US" sz="2300" spc="55" dirty="0">
                <a:solidFill>
                  <a:srgbClr val="252525"/>
                </a:solidFill>
                <a:latin typeface="Arial" panose="020B0604020202020204" pitchFamily="34" charset="0"/>
                <a:cs typeface="Arial" panose="020B0604020202020204" pitchFamily="34" charset="0"/>
              </a:rPr>
              <a:t> </a:t>
            </a:r>
            <a:r>
              <a:rPr lang="en-US" sz="2300" spc="50" dirty="0">
                <a:solidFill>
                  <a:srgbClr val="252525"/>
                </a:solidFill>
                <a:latin typeface="Arial" panose="020B0604020202020204" pitchFamily="34" charset="0"/>
                <a:cs typeface="Arial" panose="020B0604020202020204" pitchFamily="34" charset="0"/>
              </a:rPr>
              <a:t>therapy.</a:t>
            </a:r>
            <a:r>
              <a:rPr lang="en-US" sz="2300" spc="480" dirty="0">
                <a:solidFill>
                  <a:srgbClr val="252525"/>
                </a:solidFill>
                <a:latin typeface="Arial" panose="020B0604020202020204" pitchFamily="34" charset="0"/>
                <a:cs typeface="Arial" panose="020B0604020202020204" pitchFamily="34" charset="0"/>
              </a:rPr>
              <a:t> </a:t>
            </a:r>
            <a:r>
              <a:rPr lang="en-US" sz="2300" spc="165" dirty="0">
                <a:solidFill>
                  <a:srgbClr val="252525"/>
                </a:solidFill>
                <a:latin typeface="Arial" panose="020B0604020202020204" pitchFamily="34" charset="0"/>
                <a:cs typeface="Arial" panose="020B0604020202020204" pitchFamily="34" charset="0"/>
              </a:rPr>
              <a:t>Some</a:t>
            </a:r>
            <a:r>
              <a:rPr lang="en-US" sz="2300" spc="45" dirty="0">
                <a:solidFill>
                  <a:srgbClr val="252525"/>
                </a:solidFill>
                <a:latin typeface="Arial" panose="020B0604020202020204" pitchFamily="34" charset="0"/>
                <a:cs typeface="Arial" panose="020B0604020202020204" pitchFamily="34" charset="0"/>
              </a:rPr>
              <a:t> </a:t>
            </a:r>
            <a:r>
              <a:rPr lang="en-US" sz="2300" spc="140" dirty="0">
                <a:solidFill>
                  <a:srgbClr val="252525"/>
                </a:solidFill>
                <a:latin typeface="Arial" panose="020B0604020202020204" pitchFamily="34" charset="0"/>
                <a:cs typeface="Arial" panose="020B0604020202020204" pitchFamily="34" charset="0"/>
              </a:rPr>
              <a:t>MA</a:t>
            </a:r>
            <a:r>
              <a:rPr lang="en-US" sz="2300" spc="15" dirty="0">
                <a:solidFill>
                  <a:srgbClr val="252525"/>
                </a:solidFill>
                <a:latin typeface="Arial" panose="020B0604020202020204" pitchFamily="34" charset="0"/>
                <a:cs typeface="Arial" panose="020B0604020202020204" pitchFamily="34" charset="0"/>
              </a:rPr>
              <a:t> </a:t>
            </a:r>
            <a:r>
              <a:rPr lang="en-US" sz="2300" spc="100" dirty="0">
                <a:solidFill>
                  <a:srgbClr val="252525"/>
                </a:solidFill>
                <a:latin typeface="Arial" panose="020B0604020202020204" pitchFamily="34" charset="0"/>
                <a:cs typeface="Arial" panose="020B0604020202020204" pitchFamily="34" charset="0"/>
              </a:rPr>
              <a:t>plans</a:t>
            </a:r>
            <a:r>
              <a:rPr lang="en-US" sz="2300" spc="45" dirty="0">
                <a:solidFill>
                  <a:srgbClr val="252525"/>
                </a:solidFill>
                <a:latin typeface="Arial" panose="020B0604020202020204" pitchFamily="34" charset="0"/>
                <a:cs typeface="Arial" panose="020B0604020202020204" pitchFamily="34" charset="0"/>
              </a:rPr>
              <a:t> </a:t>
            </a:r>
            <a:r>
              <a:rPr lang="en-US" sz="2300" spc="60" dirty="0">
                <a:solidFill>
                  <a:srgbClr val="252525"/>
                </a:solidFill>
                <a:latin typeface="Arial" panose="020B0604020202020204" pitchFamily="34" charset="0"/>
                <a:cs typeface="Arial" panose="020B0604020202020204" pitchFamily="34" charset="0"/>
              </a:rPr>
              <a:t>may</a:t>
            </a:r>
            <a:r>
              <a:rPr lang="en-US" sz="2300" dirty="0">
                <a:latin typeface="Arial" panose="020B0604020202020204" pitchFamily="34" charset="0"/>
                <a:cs typeface="Arial" panose="020B0604020202020204" pitchFamily="34" charset="0"/>
              </a:rPr>
              <a:t> </a:t>
            </a:r>
            <a:r>
              <a:rPr lang="en-US" sz="2300" spc="120" dirty="0">
                <a:solidFill>
                  <a:srgbClr val="252525"/>
                </a:solidFill>
                <a:latin typeface="Arial" panose="020B0604020202020204" pitchFamily="34" charset="0"/>
                <a:cs typeface="Arial" panose="020B0604020202020204" pitchFamily="34" charset="0"/>
              </a:rPr>
              <a:t>charge</a:t>
            </a:r>
            <a:r>
              <a:rPr lang="en-US" sz="2300" spc="55" dirty="0">
                <a:solidFill>
                  <a:srgbClr val="252525"/>
                </a:solidFill>
                <a:latin typeface="Arial" panose="020B0604020202020204" pitchFamily="34" charset="0"/>
                <a:cs typeface="Arial" panose="020B0604020202020204" pitchFamily="34" charset="0"/>
              </a:rPr>
              <a:t> </a:t>
            </a:r>
            <a:r>
              <a:rPr lang="en-US" sz="2300" spc="85" dirty="0">
                <a:solidFill>
                  <a:srgbClr val="252525"/>
                </a:solidFill>
                <a:latin typeface="Arial" panose="020B0604020202020204" pitchFamily="34" charset="0"/>
                <a:cs typeface="Arial" panose="020B0604020202020204" pitchFamily="34" charset="0"/>
              </a:rPr>
              <a:t>a</a:t>
            </a:r>
            <a:r>
              <a:rPr lang="en-US" sz="2300" spc="55" dirty="0">
                <a:solidFill>
                  <a:srgbClr val="252525"/>
                </a:solidFill>
                <a:latin typeface="Arial" panose="020B0604020202020204" pitchFamily="34" charset="0"/>
                <a:cs typeface="Arial" panose="020B0604020202020204" pitchFamily="34" charset="0"/>
              </a:rPr>
              <a:t> percentage co-insurance</a:t>
            </a:r>
            <a:r>
              <a:rPr lang="en-US" sz="2300" spc="25"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for</a:t>
            </a:r>
            <a:r>
              <a:rPr lang="en-US" sz="2300" spc="60" dirty="0">
                <a:solidFill>
                  <a:srgbClr val="252525"/>
                </a:solidFill>
                <a:latin typeface="Arial" panose="020B0604020202020204" pitchFamily="34" charset="0"/>
                <a:cs typeface="Arial" panose="020B0604020202020204" pitchFamily="34" charset="0"/>
              </a:rPr>
              <a:t> </a:t>
            </a:r>
            <a:r>
              <a:rPr lang="en-US" sz="2300" dirty="0">
                <a:solidFill>
                  <a:srgbClr val="252525"/>
                </a:solidFill>
                <a:latin typeface="Arial" panose="020B0604020202020204" pitchFamily="34" charset="0"/>
                <a:cs typeface="Arial" panose="020B0604020202020204" pitchFamily="34" charset="0"/>
              </a:rPr>
              <a:t>Part</a:t>
            </a:r>
            <a:r>
              <a:rPr lang="en-US" sz="2300" spc="55" dirty="0">
                <a:solidFill>
                  <a:srgbClr val="252525"/>
                </a:solidFill>
                <a:latin typeface="Arial" panose="020B0604020202020204" pitchFamily="34" charset="0"/>
                <a:cs typeface="Arial" panose="020B0604020202020204" pitchFamily="34" charset="0"/>
              </a:rPr>
              <a:t> </a:t>
            </a:r>
            <a:r>
              <a:rPr lang="en-US" sz="2300" spc="170" dirty="0">
                <a:solidFill>
                  <a:srgbClr val="252525"/>
                </a:solidFill>
                <a:latin typeface="Arial" panose="020B0604020202020204" pitchFamily="34" charset="0"/>
                <a:cs typeface="Arial" panose="020B0604020202020204" pitchFamily="34" charset="0"/>
              </a:rPr>
              <a:t>B</a:t>
            </a:r>
            <a:r>
              <a:rPr lang="en-US" sz="2300" spc="70" dirty="0">
                <a:solidFill>
                  <a:srgbClr val="252525"/>
                </a:solidFill>
                <a:latin typeface="Arial" panose="020B0604020202020204" pitchFamily="34" charset="0"/>
                <a:cs typeface="Arial" panose="020B0604020202020204" pitchFamily="34" charset="0"/>
              </a:rPr>
              <a:t> </a:t>
            </a:r>
            <a:r>
              <a:rPr lang="en-US" sz="2300" spc="125" dirty="0">
                <a:solidFill>
                  <a:srgbClr val="252525"/>
                </a:solidFill>
                <a:latin typeface="Arial" panose="020B0604020202020204" pitchFamily="34" charset="0"/>
                <a:cs typeface="Arial" panose="020B0604020202020204" pitchFamily="34" charset="0"/>
              </a:rPr>
              <a:t>drugs</a:t>
            </a:r>
            <a:endParaRPr lang="en-US" sz="2300" dirty="0">
              <a:latin typeface="Arial" panose="020B0604020202020204" pitchFamily="34" charset="0"/>
              <a:cs typeface="Arial" panose="020B0604020202020204" pitchFamily="34" charset="0"/>
            </a:endParaRPr>
          </a:p>
          <a:p>
            <a:pPr marL="342900" indent="-342900">
              <a:lnSpc>
                <a:spcPct val="100000"/>
              </a:lnSpc>
              <a:buFont typeface="Arial" panose="020B0604020202020204" pitchFamily="34" charset="0"/>
              <a:buChar char="•"/>
            </a:pPr>
            <a:endParaRPr lang="en-US" sz="2200" dirty="0"/>
          </a:p>
        </p:txBody>
      </p:sp>
    </p:spTree>
    <p:extLst>
      <p:ext uri="{BB962C8B-B14F-4D97-AF65-F5344CB8AC3E}">
        <p14:creationId xmlns:p14="http://schemas.microsoft.com/office/powerpoint/2010/main" val="359731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54B9B-D8DE-7106-3A53-56CAA43BF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3390F-06F3-15D6-1E86-8380418073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Medicare Part D Updates</a:t>
            </a:r>
          </a:p>
        </p:txBody>
      </p:sp>
      <p:sp>
        <p:nvSpPr>
          <p:cNvPr id="3" name="Content Placeholder 2">
            <a:extLst>
              <a:ext uri="{FF2B5EF4-FFF2-40B4-BE49-F238E27FC236}">
                <a16:creationId xmlns:a16="http://schemas.microsoft.com/office/drawing/2014/main" id="{83A2FC67-83DD-C03C-1BB3-73D9ECBC0E71}"/>
              </a:ext>
            </a:extLst>
          </p:cNvPr>
          <p:cNvSpPr>
            <a:spLocks noGrp="1"/>
          </p:cNvSpPr>
          <p:nvPr>
            <p:ph sz="half" idx="1"/>
          </p:nvPr>
        </p:nvSpPr>
        <p:spPr>
          <a:xfrm>
            <a:off x="563434" y="1098920"/>
            <a:ext cx="9856474" cy="3855851"/>
          </a:xfrm>
        </p:spPr>
        <p:txBody>
          <a:bodyPr/>
          <a:lstStyle/>
          <a:p>
            <a:pPr marL="469900" indent="-457200">
              <a:lnSpc>
                <a:spcPct val="100000"/>
              </a:lnSpc>
              <a:spcBef>
                <a:spcPts val="95"/>
              </a:spcBef>
              <a:buFont typeface="Arial" panose="020B0604020202020204" pitchFamily="34" charset="0"/>
              <a:buChar char="•"/>
              <a:tabLst>
                <a:tab pos="469265" algn="l"/>
                <a:tab pos="1691639" algn="l"/>
              </a:tabLst>
            </a:pPr>
            <a:r>
              <a:rPr lang="en-US" spc="-20" dirty="0">
                <a:latin typeface="Arial" panose="020B0604020202020204" pitchFamily="34" charset="0"/>
                <a:cs typeface="Arial" panose="020B0604020202020204" pitchFamily="34" charset="0"/>
              </a:rPr>
              <a:t>Total of 6 companies that offer a total</a:t>
            </a:r>
            <a:r>
              <a:rPr lang="en-US" spc="-14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of 11 </a:t>
            </a:r>
            <a:r>
              <a:rPr lang="en-US" dirty="0">
                <a:latin typeface="Arial" panose="020B0604020202020204" pitchFamily="34" charset="0"/>
                <a:cs typeface="Arial" panose="020B0604020202020204" pitchFamily="34" charset="0"/>
              </a:rPr>
              <a:t>plans</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available</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55" dirty="0">
                <a:latin typeface="Arial" panose="020B0604020202020204" pitchFamily="34" charset="0"/>
                <a:cs typeface="Arial" panose="020B0604020202020204" pitchFamily="34" charset="0"/>
              </a:rPr>
              <a:t> </a:t>
            </a:r>
            <a:r>
              <a:rPr lang="en-US" spc="-20" dirty="0">
                <a:latin typeface="Arial" panose="020B0604020202020204" pitchFamily="34" charset="0"/>
                <a:cs typeface="Arial" panose="020B0604020202020204" pitchFamily="34" charset="0"/>
              </a:rPr>
              <a:t>2026</a:t>
            </a:r>
            <a:endParaRPr lang="en-US" dirty="0">
              <a:latin typeface="Arial" panose="020B0604020202020204" pitchFamily="34" charset="0"/>
              <a:cs typeface="Arial" panose="020B0604020202020204" pitchFamily="34" charset="0"/>
            </a:endParaRPr>
          </a:p>
          <a:p>
            <a:pPr marL="927100" lvl="1" indent="-457200">
              <a:lnSpc>
                <a:spcPct val="100000"/>
              </a:lnSpc>
              <a:buFont typeface="Courier New" panose="02070309020205020404" pitchFamily="49" charset="0"/>
              <a:buChar char="o"/>
              <a:tabLst>
                <a:tab pos="926465" algn="l"/>
              </a:tabLst>
            </a:pPr>
            <a:r>
              <a:rPr lang="en-US" sz="2400" dirty="0">
                <a:latin typeface="Arial" panose="020B0604020202020204" pitchFamily="34" charset="0"/>
                <a:cs typeface="Arial" panose="020B0604020202020204" pitchFamily="34" charset="0"/>
              </a:rPr>
              <a:t>Decrease from</a:t>
            </a:r>
            <a:r>
              <a:rPr lang="en-US" sz="2400" spc="-25" dirty="0">
                <a:latin typeface="Arial" panose="020B0604020202020204" pitchFamily="34" charset="0"/>
                <a:cs typeface="Arial" panose="020B0604020202020204" pitchFamily="34" charset="0"/>
              </a:rPr>
              <a:t> 14 </a:t>
            </a:r>
            <a:r>
              <a:rPr lang="en-US" sz="2400" dirty="0">
                <a:latin typeface="Arial" panose="020B0604020202020204" pitchFamily="34" charset="0"/>
                <a:cs typeface="Arial" panose="020B0604020202020204" pitchFamily="34" charset="0"/>
              </a:rPr>
              <a:t>plans</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offered</a:t>
            </a:r>
            <a:r>
              <a:rPr lang="en-US" sz="2400" spc="-4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a:t>
            </a:r>
            <a:r>
              <a:rPr lang="en-US" sz="2400" spc="-40" dirty="0">
                <a:latin typeface="Arial" panose="020B0604020202020204" pitchFamily="34" charset="0"/>
                <a:cs typeface="Arial" panose="020B0604020202020204" pitchFamily="34" charset="0"/>
              </a:rPr>
              <a:t> </a:t>
            </a:r>
            <a:r>
              <a:rPr lang="en-US" sz="2400" spc="-20" dirty="0">
                <a:latin typeface="Arial" panose="020B0604020202020204" pitchFamily="34" charset="0"/>
                <a:cs typeface="Arial" panose="020B0604020202020204" pitchFamily="34" charset="0"/>
              </a:rPr>
              <a:t>2025</a:t>
            </a:r>
            <a:endParaRPr lang="en-US" sz="2400" dirty="0">
              <a:latin typeface="Arial" panose="020B0604020202020204" pitchFamily="34" charset="0"/>
              <a:cs typeface="Arial" panose="020B0604020202020204" pitchFamily="34" charset="0"/>
            </a:endParaRPr>
          </a:p>
          <a:p>
            <a:pPr marL="469900" indent="-457200">
              <a:lnSpc>
                <a:spcPct val="100000"/>
              </a:lnSpc>
              <a:buFont typeface="Arial" panose="020B0604020202020204" pitchFamily="34" charset="0"/>
              <a:buChar char="•"/>
              <a:tabLst>
                <a:tab pos="469265" algn="l"/>
              </a:tabLst>
            </a:pPr>
            <a:r>
              <a:rPr lang="en-US" spc="-15"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plans</a:t>
            </a:r>
            <a:r>
              <a:rPr lang="en-US" spc="-1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a:t>
            </a:r>
            <a:r>
              <a:rPr lang="en-US" spc="-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1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$0</a:t>
            </a:r>
            <a:r>
              <a:rPr lang="en-US" spc="-2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deductible:</a:t>
            </a:r>
          </a:p>
          <a:p>
            <a:pPr marL="927100" lvl="1" indent="-457200">
              <a:lnSpc>
                <a:spcPct val="100000"/>
              </a:lnSpc>
              <a:buFont typeface="Courier New" panose="02070309020205020404" pitchFamily="49" charset="0"/>
              <a:buChar char="o"/>
              <a:tabLst>
                <a:tab pos="469265" algn="l"/>
              </a:tabLst>
            </a:pPr>
            <a:r>
              <a:rPr lang="en-US" sz="2400" spc="-10" dirty="0">
                <a:latin typeface="Arial" panose="020B0604020202020204" pitchFamily="34" charset="0"/>
                <a:cs typeface="Arial" panose="020B0604020202020204" pitchFamily="34" charset="0"/>
              </a:rPr>
              <a:t>Blue Medicare RX Premiere</a:t>
            </a:r>
          </a:p>
          <a:p>
            <a:pPr marL="927100" lvl="1" indent="-457200">
              <a:lnSpc>
                <a:spcPct val="100000"/>
              </a:lnSpc>
              <a:buFont typeface="Courier New" panose="02070309020205020404" pitchFamily="49" charset="0"/>
              <a:buChar char="o"/>
              <a:tabLst>
                <a:tab pos="469265" algn="l"/>
              </a:tabLst>
            </a:pPr>
            <a:r>
              <a:rPr lang="en-US" sz="2400" spc="-10" dirty="0">
                <a:latin typeface="Arial" panose="020B0604020202020204" pitchFamily="34" charset="0"/>
                <a:cs typeface="Arial" panose="020B0604020202020204" pitchFamily="34" charset="0"/>
              </a:rPr>
              <a:t>Humana Premier RX</a:t>
            </a:r>
            <a:endParaRPr lang="en-US" sz="2400" dirty="0">
              <a:latin typeface="Arial" panose="020B0604020202020204" pitchFamily="34" charset="0"/>
              <a:cs typeface="Arial" panose="020B0604020202020204" pitchFamily="34" charset="0"/>
            </a:endParaRPr>
          </a:p>
          <a:p>
            <a:pPr marL="469900" indent="-457200">
              <a:lnSpc>
                <a:spcPct val="100000"/>
              </a:lnSpc>
              <a:spcAft>
                <a:spcPts val="600"/>
              </a:spcAft>
              <a:buFont typeface="Arial" panose="020B0604020202020204" pitchFamily="34" charset="0"/>
              <a:buChar char="•"/>
              <a:tabLst>
                <a:tab pos="469265" algn="l"/>
              </a:tabLst>
            </a:pPr>
            <a:r>
              <a:rPr lang="en-US" dirty="0">
                <a:latin typeface="Arial" panose="020B0604020202020204" pitchFamily="34" charset="0"/>
                <a:cs typeface="Arial" panose="020B0604020202020204" pitchFamily="34" charset="0"/>
              </a:rPr>
              <a:t>4 plans</a:t>
            </a:r>
            <a:r>
              <a:rPr lang="en-US" spc="-2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a:t>
            </a:r>
            <a:r>
              <a:rPr lang="en-US" spc="-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a:t>
            </a:r>
            <a:r>
              <a:rPr lang="en-US" spc="-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apply</a:t>
            </a:r>
            <a:r>
              <a:rPr lang="en-US" spc="-2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a:t>
            </a:r>
            <a:r>
              <a:rPr lang="en-US" spc="-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deductible</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2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a:t>
            </a:r>
            <a:r>
              <a:rPr lang="en-US" spc="-2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tiers</a:t>
            </a:r>
            <a:endParaRPr lang="en-US" dirty="0">
              <a:latin typeface="Arial" panose="020B0604020202020204" pitchFamily="34" charset="0"/>
              <a:cs typeface="Arial" panose="020B0604020202020204" pitchFamily="34" charset="0"/>
            </a:endParaRPr>
          </a:p>
          <a:p>
            <a:pPr marL="469900" indent="-457200">
              <a:lnSpc>
                <a:spcPct val="100000"/>
              </a:lnSpc>
              <a:spcBef>
                <a:spcPts val="5"/>
              </a:spcBef>
              <a:buFont typeface="Arial" panose="020B0604020202020204" pitchFamily="34" charset="0"/>
              <a:buChar char="•"/>
              <a:tabLst>
                <a:tab pos="469265" algn="l"/>
              </a:tabLst>
            </a:pPr>
            <a:r>
              <a:rPr lang="en-US" spc="-20" dirty="0">
                <a:latin typeface="Arial" panose="020B0604020202020204" pitchFamily="34" charset="0"/>
                <a:cs typeface="Arial" panose="020B0604020202020204" pitchFamily="34" charset="0"/>
              </a:rPr>
              <a:t>5 STAR plans in 2026- No announcement yet</a:t>
            </a:r>
            <a:endParaRPr lang="en-US" dirty="0">
              <a:latin typeface="Arial" panose="020B0604020202020204" pitchFamily="34" charset="0"/>
              <a:cs typeface="Arial" panose="020B0604020202020204" pitchFamily="34" charset="0"/>
            </a:endParaRPr>
          </a:p>
          <a:p>
            <a:pPr>
              <a:lnSpc>
                <a:spcPct val="100000"/>
              </a:lnSpc>
            </a:pPr>
            <a:endParaRPr lang="en-US" dirty="0"/>
          </a:p>
        </p:txBody>
      </p:sp>
    </p:spTree>
    <p:extLst>
      <p:ext uri="{BB962C8B-B14F-4D97-AF65-F5344CB8AC3E}">
        <p14:creationId xmlns:p14="http://schemas.microsoft.com/office/powerpoint/2010/main" val="85207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900E-2E84-5E4A-641E-7F952C4B659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2026 Medigap Updates</a:t>
            </a:r>
          </a:p>
        </p:txBody>
      </p:sp>
      <p:sp>
        <p:nvSpPr>
          <p:cNvPr id="3" name="Content Placeholder 2">
            <a:extLst>
              <a:ext uri="{FF2B5EF4-FFF2-40B4-BE49-F238E27FC236}">
                <a16:creationId xmlns:a16="http://schemas.microsoft.com/office/drawing/2014/main" id="{E9F30E59-3F87-3770-D7FD-DD5B6552B399}"/>
              </a:ext>
            </a:extLst>
          </p:cNvPr>
          <p:cNvSpPr>
            <a:spLocks noGrp="1"/>
          </p:cNvSpPr>
          <p:nvPr>
            <p:ph sz="half" idx="1"/>
          </p:nvPr>
        </p:nvSpPr>
        <p:spPr>
          <a:xfrm>
            <a:off x="571043" y="998116"/>
            <a:ext cx="11049457" cy="4839158"/>
          </a:xfrm>
        </p:spPr>
        <p:txBody>
          <a:bodyPr/>
          <a:lstStyle/>
          <a:p>
            <a:pPr marL="355600" indent="-342900">
              <a:lnSpc>
                <a:spcPct val="100000"/>
              </a:lnSpc>
              <a:spcBef>
                <a:spcPts val="100"/>
              </a:spcBef>
              <a:buFont typeface="Arial" panose="020B0604020202020204" pitchFamily="34" charset="0"/>
              <a:buChar char="•"/>
              <a:tabLst>
                <a:tab pos="298450" algn="l"/>
              </a:tabLst>
            </a:pPr>
            <a:r>
              <a:rPr lang="en-US" sz="2000" dirty="0">
                <a:latin typeface="Arial" panose="020B0604020202020204" pitchFamily="34" charset="0"/>
                <a:ea typeface="Calibri"/>
                <a:cs typeface="Arial" panose="020B0604020202020204" pitchFamily="34" charset="0"/>
              </a:rPr>
              <a:t>Humana has notified the DOI that it will stop selling all of its Medicare Supplement products beginning April 1, 2026, at which time these products will no longer be available to new customers.  All existing members may remain enrolled.</a:t>
            </a:r>
          </a:p>
          <a:p>
            <a:pPr marL="355600" indent="-342900">
              <a:lnSpc>
                <a:spcPct val="100000"/>
              </a:lnSpc>
              <a:spcBef>
                <a:spcPts val="100"/>
              </a:spcBef>
              <a:buFont typeface="Arial" panose="020B0604020202020204" pitchFamily="34" charset="0"/>
              <a:buChar char="•"/>
              <a:tabLst>
                <a:tab pos="298450" algn="l"/>
              </a:tabLst>
            </a:pPr>
            <a:endParaRPr lang="en-US" sz="800" i="1" dirty="0">
              <a:latin typeface="Arial" panose="020B0604020202020204" pitchFamily="34" charset="0"/>
              <a:cs typeface="Arial" panose="020B0604020202020204" pitchFamily="34" charset="0"/>
            </a:endParaRPr>
          </a:p>
          <a:p>
            <a:pPr marL="342900" indent="-342900" fontAlgn="base">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The 15% discount and $150 eyewear reimbursement </a:t>
            </a:r>
            <a:r>
              <a:rPr lang="en-US" sz="2000" u="sng" dirty="0">
                <a:latin typeface="Arial" panose="020B0604020202020204" pitchFamily="34" charset="0"/>
                <a:cs typeface="Arial" panose="020B0604020202020204" pitchFamily="34" charset="0"/>
              </a:rPr>
              <a:t>will no longer be offered</a:t>
            </a:r>
            <a:r>
              <a:rPr lang="en-US" sz="2000" dirty="0">
                <a:latin typeface="Arial" panose="020B0604020202020204" pitchFamily="34" charset="0"/>
                <a:cs typeface="Arial" panose="020B0604020202020204" pitchFamily="34" charset="0"/>
              </a:rPr>
              <a:t> on </a:t>
            </a:r>
            <a:r>
              <a:rPr lang="en-US" sz="2000" b="1" u="sng" dirty="0">
                <a:latin typeface="Arial" panose="020B0604020202020204" pitchFamily="34" charset="0"/>
                <a:cs typeface="Arial" panose="020B0604020202020204" pitchFamily="34" charset="0"/>
              </a:rPr>
              <a:t>Fallon </a:t>
            </a:r>
            <a:r>
              <a:rPr lang="en-US" sz="2000" dirty="0">
                <a:latin typeface="Arial" panose="020B0604020202020204" pitchFamily="34" charset="0"/>
                <a:cs typeface="Arial" panose="020B0604020202020204" pitchFamily="34" charset="0"/>
              </a:rPr>
              <a:t>Medicare Supplement Core, 1 or 1A plans, effective January 1, 2026.​</a:t>
            </a:r>
          </a:p>
          <a:p>
            <a:pPr marL="800100" lvl="1" indent="-342900" fontAlgn="base">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Any current members, enrolled in one of those plans will be “grandfathered” while </a:t>
            </a:r>
            <a:r>
              <a:rPr lang="en-US" b="1" u="sng" dirty="0">
                <a:latin typeface="Arial" panose="020B0604020202020204" pitchFamily="34" charset="0"/>
                <a:cs typeface="Arial" panose="020B0604020202020204" pitchFamily="34" charset="0"/>
              </a:rPr>
              <a:t>Fallon</a:t>
            </a:r>
            <a:r>
              <a:rPr lang="en-US" dirty="0">
                <a:latin typeface="Arial" panose="020B0604020202020204" pitchFamily="34" charset="0"/>
                <a:cs typeface="Arial" panose="020B0604020202020204" pitchFamily="34" charset="0"/>
              </a:rPr>
              <a:t> discontinues those two benefits.​</a:t>
            </a:r>
          </a:p>
          <a:p>
            <a:pPr marL="800100" lvl="1" indent="-342900" fontAlgn="base">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Annual Notice of Change letters will be going to existing members soon, which will allow members to plan accordingly.</a:t>
            </a:r>
          </a:p>
          <a:p>
            <a:pPr marL="355600" indent="-342900">
              <a:lnSpc>
                <a:spcPct val="100000"/>
              </a:lnSpc>
              <a:spcBef>
                <a:spcPts val="100"/>
              </a:spcBef>
              <a:buFont typeface="Arial" panose="020B0604020202020204" pitchFamily="34" charset="0"/>
              <a:buChar char="•"/>
              <a:tabLst>
                <a:tab pos="298450" algn="l"/>
              </a:tabLst>
            </a:pPr>
            <a:endParaRPr lang="en-US" sz="800" dirty="0">
              <a:latin typeface="Arial" panose="020B0604020202020204" pitchFamily="34" charset="0"/>
              <a:ea typeface="Calibri"/>
              <a:cs typeface="Arial" panose="020B0604020202020204" pitchFamily="34" charset="0"/>
            </a:endParaRPr>
          </a:p>
          <a:p>
            <a:pPr marL="355600" indent="-342900">
              <a:lnSpc>
                <a:spcPct val="100000"/>
              </a:lnSpc>
              <a:spcBef>
                <a:spcPts val="100"/>
              </a:spcBef>
              <a:buFont typeface="Arial" panose="020B0604020202020204" pitchFamily="34" charset="0"/>
              <a:buChar char="•"/>
              <a:tabLst>
                <a:tab pos="298450" algn="l"/>
              </a:tabLst>
            </a:pPr>
            <a:r>
              <a:rPr lang="en-US" sz="2000" dirty="0">
                <a:latin typeface="Arial" panose="020B0604020202020204" pitchFamily="34" charset="0"/>
                <a:ea typeface="Calibri"/>
                <a:cs typeface="Arial" panose="020B0604020202020204" pitchFamily="34" charset="0"/>
              </a:rPr>
              <a:t>Rate</a:t>
            </a:r>
            <a:r>
              <a:rPr lang="en-US" sz="2000" spc="-60" dirty="0">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increases average 10%</a:t>
            </a:r>
            <a:r>
              <a:rPr lang="en-US" sz="2000" spc="-60" dirty="0">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across</a:t>
            </a:r>
            <a:r>
              <a:rPr lang="en-US" sz="2000" spc="-55" dirty="0">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all</a:t>
            </a:r>
            <a:r>
              <a:rPr lang="en-US" sz="2000" spc="-60" dirty="0">
                <a:latin typeface="Arial" panose="020B0604020202020204" pitchFamily="34" charset="0"/>
                <a:ea typeface="Calibri"/>
                <a:cs typeface="Arial" panose="020B0604020202020204" pitchFamily="34" charset="0"/>
              </a:rPr>
              <a:t> </a:t>
            </a:r>
            <a:r>
              <a:rPr lang="en-US" sz="2000" dirty="0">
                <a:latin typeface="Arial" panose="020B0604020202020204" pitchFamily="34" charset="0"/>
                <a:ea typeface="Calibri"/>
                <a:cs typeface="Arial" panose="020B0604020202020204" pitchFamily="34" charset="0"/>
              </a:rPr>
              <a:t>available</a:t>
            </a:r>
            <a:r>
              <a:rPr lang="en-US" sz="2000" spc="-55" dirty="0">
                <a:latin typeface="Arial" panose="020B0604020202020204" pitchFamily="34" charset="0"/>
                <a:ea typeface="Calibri"/>
                <a:cs typeface="Arial" panose="020B0604020202020204" pitchFamily="34" charset="0"/>
              </a:rPr>
              <a:t> </a:t>
            </a:r>
            <a:r>
              <a:rPr lang="en-US" sz="2000" spc="-10" dirty="0">
                <a:latin typeface="Arial" panose="020B0604020202020204" pitchFamily="34" charset="0"/>
                <a:ea typeface="Calibri"/>
                <a:cs typeface="Arial" panose="020B0604020202020204" pitchFamily="34" charset="0"/>
              </a:rPr>
              <a:t>plans</a:t>
            </a:r>
            <a:endParaRPr lang="en-US" sz="2000" dirty="0">
              <a:latin typeface="Arial" panose="020B0604020202020204" pitchFamily="34" charset="0"/>
              <a:ea typeface="Calibri"/>
              <a:cs typeface="Arial" panose="020B0604020202020204" pitchFamily="34" charset="0"/>
            </a:endParaRPr>
          </a:p>
          <a:p>
            <a:pPr marL="812800" lvl="1" indent="-342900">
              <a:lnSpc>
                <a:spcPct val="100000"/>
              </a:lnSpc>
              <a:buFont typeface="Courier New" panose="02070309020205020404" pitchFamily="49" charset="0"/>
              <a:buChar char="o"/>
              <a:tabLst>
                <a:tab pos="755650" algn="l"/>
                <a:tab pos="4163060" algn="l"/>
                <a:tab pos="5029835" algn="l"/>
              </a:tabLst>
            </a:pPr>
            <a:r>
              <a:rPr lang="en-US" dirty="0">
                <a:latin typeface="Arial" panose="020B0604020202020204" pitchFamily="34" charset="0"/>
                <a:cs typeface="Arial" panose="020B0604020202020204" pitchFamily="34" charset="0"/>
              </a:rPr>
              <a:t>Lowest</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Core</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price</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7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2026: BCBS $142.64</a:t>
            </a:r>
            <a:endParaRPr lang="en-US" dirty="0">
              <a:latin typeface="Arial" panose="020B0604020202020204" pitchFamily="34" charset="0"/>
              <a:cs typeface="Arial" panose="020B0604020202020204" pitchFamily="34" charset="0"/>
            </a:endParaRPr>
          </a:p>
          <a:p>
            <a:pPr marL="812800" lvl="1" indent="-342900">
              <a:lnSpc>
                <a:spcPct val="100000"/>
              </a:lnSpc>
              <a:buFont typeface="Courier New" panose="02070309020205020404" pitchFamily="49" charset="0"/>
              <a:buChar char="o"/>
              <a:tabLst>
                <a:tab pos="755650" algn="l"/>
                <a:tab pos="4163060" algn="l"/>
                <a:tab pos="5029835" algn="l"/>
              </a:tabLst>
            </a:pPr>
            <a:r>
              <a:rPr lang="en-US" dirty="0">
                <a:latin typeface="Arial" panose="020B0604020202020204" pitchFamily="34" charset="0"/>
                <a:cs typeface="Arial" panose="020B0604020202020204" pitchFamily="34" charset="0"/>
              </a:rPr>
              <a:t>Lowest</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Supplement</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1A</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price</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7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2026: BCBS $233.24</a:t>
            </a:r>
            <a:endParaRPr lang="en-US" dirty="0">
              <a:latin typeface="Arial" panose="020B0604020202020204" pitchFamily="34" charset="0"/>
              <a:cs typeface="Arial" panose="020B0604020202020204" pitchFamily="34" charset="0"/>
            </a:endParaRPr>
          </a:p>
          <a:p>
            <a:pPr marL="812800" lvl="1" indent="-342900">
              <a:lnSpc>
                <a:spcPct val="100000"/>
              </a:lnSpc>
              <a:buFont typeface="Courier New" panose="02070309020205020404" pitchFamily="49" charset="0"/>
              <a:buChar char="o"/>
              <a:tabLst>
                <a:tab pos="755650" algn="l"/>
                <a:tab pos="4163060" algn="l"/>
                <a:tab pos="5029835" algn="l"/>
              </a:tabLst>
            </a:pPr>
            <a:r>
              <a:rPr lang="en-US" dirty="0">
                <a:latin typeface="Arial" panose="020B0604020202020204" pitchFamily="34" charset="0"/>
                <a:cs typeface="Arial" panose="020B0604020202020204" pitchFamily="34" charset="0"/>
              </a:rPr>
              <a:t>Lowest</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Supplement</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price</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7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2026: Humana $283.03</a:t>
            </a:r>
          </a:p>
          <a:p>
            <a:pPr>
              <a:lnSpc>
                <a:spcPct val="100000"/>
              </a:lnSpc>
            </a:pPr>
            <a:endParaRPr lang="en-US" dirty="0"/>
          </a:p>
        </p:txBody>
      </p:sp>
    </p:spTree>
    <p:extLst>
      <p:ext uri="{BB962C8B-B14F-4D97-AF65-F5344CB8AC3E}">
        <p14:creationId xmlns:p14="http://schemas.microsoft.com/office/powerpoint/2010/main" val="4059211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8233-1CFA-9800-F2DA-1B16AD460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3EF68-481F-B22F-4E91-FC1C75DE452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Other Resources</a:t>
            </a:r>
          </a:p>
        </p:txBody>
      </p:sp>
    </p:spTree>
    <p:custDataLst>
      <p:tags r:id="rId1"/>
    </p:custDataLst>
    <p:extLst>
      <p:ext uri="{BB962C8B-B14F-4D97-AF65-F5344CB8AC3E}">
        <p14:creationId xmlns:p14="http://schemas.microsoft.com/office/powerpoint/2010/main" val="65918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DC8E-6369-A013-AAE4-0D644C6F4136}"/>
              </a:ext>
            </a:extLst>
          </p:cNvPr>
          <p:cNvSpPr>
            <a:spLocks noGrp="1"/>
          </p:cNvSpPr>
          <p:nvPr>
            <p:ph type="title"/>
          </p:nvPr>
        </p:nvSpPr>
        <p:spPr>
          <a:xfrm>
            <a:off x="359094" y="287079"/>
            <a:ext cx="8304943" cy="1031358"/>
          </a:xfrm>
        </p:spPr>
        <p:txBody>
          <a:bodyPr/>
          <a:lstStyle/>
          <a:p>
            <a:r>
              <a:rPr lang="en-US" dirty="0">
                <a:latin typeface="Arial" panose="020B0604020202020204" pitchFamily="34" charset="0"/>
                <a:cs typeface="Arial" panose="020B0604020202020204" pitchFamily="34" charset="0"/>
              </a:rPr>
              <a:t>Reminder: Transitioning from the Health Connector to Medicare</a:t>
            </a:r>
          </a:p>
        </p:txBody>
      </p:sp>
      <p:pic>
        <p:nvPicPr>
          <p:cNvPr id="6" name="object 4" descr="Massachusetts Health Connector Logo.">
            <a:extLst>
              <a:ext uri="{FF2B5EF4-FFF2-40B4-BE49-F238E27FC236}">
                <a16:creationId xmlns:a16="http://schemas.microsoft.com/office/drawing/2014/main" id="{1C1D4E54-843A-0EEC-69D4-C86D2CE98225}"/>
              </a:ext>
            </a:extLst>
          </p:cNvPr>
          <p:cNvPicPr/>
          <p:nvPr/>
        </p:nvPicPr>
        <p:blipFill>
          <a:blip r:embed="rId2" cstate="print"/>
          <a:stretch>
            <a:fillRect/>
          </a:stretch>
        </p:blipFill>
        <p:spPr>
          <a:xfrm>
            <a:off x="9144599" y="194384"/>
            <a:ext cx="2156195" cy="849903"/>
          </a:xfrm>
          <a:prstGeom prst="rect">
            <a:avLst/>
          </a:prstGeom>
        </p:spPr>
      </p:pic>
      <p:sp>
        <p:nvSpPr>
          <p:cNvPr id="3" name="Content Placeholder 2">
            <a:extLst>
              <a:ext uri="{FF2B5EF4-FFF2-40B4-BE49-F238E27FC236}">
                <a16:creationId xmlns:a16="http://schemas.microsoft.com/office/drawing/2014/main" id="{1847D3D0-2344-9A9B-F5F7-6504206ACE0E}"/>
              </a:ext>
            </a:extLst>
          </p:cNvPr>
          <p:cNvSpPr>
            <a:spLocks noGrp="1"/>
          </p:cNvSpPr>
          <p:nvPr>
            <p:ph sz="half" idx="1"/>
          </p:nvPr>
        </p:nvSpPr>
        <p:spPr>
          <a:xfrm>
            <a:off x="359094" y="1573371"/>
            <a:ext cx="11473812" cy="4351338"/>
          </a:xfrm>
        </p:spPr>
        <p:txBody>
          <a:bodyPr/>
          <a:lstStyle/>
          <a:p>
            <a:pPr marL="354965" marR="5080" indent="-342900">
              <a:lnSpc>
                <a:spcPct val="100000"/>
              </a:lnSpc>
              <a:spcBef>
                <a:spcPts val="95"/>
              </a:spcBef>
              <a:buSzPct val="100000"/>
              <a:buFont typeface="Arial" panose="020B0604020202020204" pitchFamily="34" charset="0"/>
              <a:buChar char="•"/>
              <a:tabLst>
                <a:tab pos="354965" algn="l"/>
              </a:tabLst>
            </a:pPr>
            <a:r>
              <a:rPr lang="en-US" dirty="0">
                <a:latin typeface="Arial" panose="020B0604020202020204" pitchFamily="34" charset="0"/>
                <a:cs typeface="Arial" panose="020B0604020202020204" pitchFamily="34" charset="0"/>
              </a:rPr>
              <a:t>For</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those</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Connector</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who</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become</a:t>
            </a:r>
            <a:r>
              <a:rPr lang="en-US" spc="-6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eligible</a:t>
            </a:r>
            <a:r>
              <a:rPr lang="en-US" spc="-85"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Premium-free</a:t>
            </a:r>
            <a:r>
              <a:rPr lang="en-US" b="1" spc="-9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Medicare</a:t>
            </a:r>
            <a:r>
              <a:rPr lang="en-US" b="1" spc="-85"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Part</a:t>
            </a:r>
            <a:r>
              <a:rPr lang="en-US" b="1" spc="-15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a:t>
            </a:r>
            <a:r>
              <a:rPr lang="en-US" b="1" spc="-1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a:t>
            </a:r>
            <a:r>
              <a:rPr lang="en-US" spc="-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means</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they</a:t>
            </a:r>
            <a:r>
              <a:rPr lang="en-US" spc="-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earned</a:t>
            </a:r>
            <a:r>
              <a:rPr lang="en-US" spc="-9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40 </a:t>
            </a:r>
            <a:r>
              <a:rPr lang="en-US" dirty="0">
                <a:latin typeface="Arial" panose="020B0604020202020204" pitchFamily="34" charset="0"/>
                <a:cs typeface="Arial" panose="020B0604020202020204" pitchFamily="34" charset="0"/>
              </a:rPr>
              <a:t>credits</a:t>
            </a:r>
            <a:r>
              <a:rPr lang="en-US" spc="-1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working</a:t>
            </a:r>
            <a:r>
              <a:rPr lang="en-US" spc="-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under</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Social</a:t>
            </a:r>
            <a:r>
              <a:rPr lang="en-US" spc="-114"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Security</a:t>
            </a:r>
            <a:r>
              <a:rPr lang="en-US" spc="-1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paying</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into</a:t>
            </a:r>
            <a:r>
              <a:rPr lang="en-US" spc="-3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Medicare):</a:t>
            </a:r>
          </a:p>
          <a:p>
            <a:pPr marL="771525" lvl="1" indent="-342900">
              <a:lnSpc>
                <a:spcPct val="100000"/>
              </a:lnSpc>
              <a:spcBef>
                <a:spcPts val="600"/>
              </a:spcBef>
              <a:buSzPct val="100000"/>
              <a:buFont typeface="Courier New" panose="02070309020205020404" pitchFamily="49" charset="0"/>
              <a:buChar char="o"/>
              <a:tabLst>
                <a:tab pos="715010" algn="l"/>
              </a:tabLst>
            </a:pPr>
            <a:r>
              <a:rPr lang="en-US" sz="2400" dirty="0">
                <a:latin typeface="Arial" panose="020B0604020202020204" pitchFamily="34" charset="0"/>
                <a:cs typeface="Arial" panose="020B0604020202020204" pitchFamily="34" charset="0"/>
              </a:rPr>
              <a:t>They</a:t>
            </a:r>
            <a:r>
              <a:rPr lang="en-US" sz="2400" spc="-8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should</a:t>
            </a:r>
            <a:r>
              <a:rPr lang="en-US" sz="2400" spc="-7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sign</a:t>
            </a:r>
            <a:r>
              <a:rPr lang="en-US" sz="2400" spc="-8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up</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a:t>
            </a:r>
            <a:r>
              <a:rPr lang="en-US" sz="2400" spc="20"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Medicare</a:t>
            </a:r>
            <a:endParaRPr lang="en-US" sz="2400" dirty="0">
              <a:latin typeface="Arial" panose="020B0604020202020204" pitchFamily="34" charset="0"/>
              <a:cs typeface="Arial" panose="020B0604020202020204" pitchFamily="34" charset="0"/>
            </a:endParaRPr>
          </a:p>
          <a:p>
            <a:pPr marL="771525" lvl="1" indent="-342900">
              <a:lnSpc>
                <a:spcPct val="100000"/>
              </a:lnSpc>
              <a:spcBef>
                <a:spcPts val="605"/>
              </a:spcBef>
              <a:buSzPct val="100000"/>
              <a:buFont typeface="Courier New" panose="02070309020205020404" pitchFamily="49" charset="0"/>
              <a:buChar char="o"/>
              <a:tabLst>
                <a:tab pos="715010" algn="l"/>
              </a:tabLst>
            </a:pPr>
            <a:r>
              <a:rPr lang="en-US" sz="2400" dirty="0">
                <a:latin typeface="Arial" panose="020B0604020202020204" pitchFamily="34" charset="0"/>
                <a:cs typeface="Arial" panose="020B0604020202020204" pitchFamily="34" charset="0"/>
              </a:rPr>
              <a:t>They</a:t>
            </a:r>
            <a:r>
              <a:rPr lang="en-US" sz="2400" spc="-1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will</a:t>
            </a:r>
            <a:r>
              <a:rPr lang="en-US" sz="2400" spc="-1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lose</a:t>
            </a:r>
            <a:r>
              <a:rPr lang="en-US" sz="2400" spc="-1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their</a:t>
            </a:r>
            <a:r>
              <a:rPr lang="en-US" sz="2400" spc="-9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Health</a:t>
            </a:r>
            <a:r>
              <a:rPr lang="en-US" sz="2400" spc="-1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Connector </a:t>
            </a:r>
            <a:r>
              <a:rPr lang="en-US" sz="2400" spc="-10" dirty="0">
                <a:latin typeface="Arial" panose="020B0604020202020204" pitchFamily="34" charset="0"/>
                <a:cs typeface="Arial" panose="020B0604020202020204" pitchFamily="34" charset="0"/>
              </a:rPr>
              <a:t>coverage</a:t>
            </a:r>
            <a:endParaRPr lang="en-US" sz="2400" dirty="0">
              <a:latin typeface="Arial" panose="020B0604020202020204" pitchFamily="34" charset="0"/>
              <a:cs typeface="Arial" panose="020B0604020202020204" pitchFamily="34" charset="0"/>
            </a:endParaRPr>
          </a:p>
          <a:p>
            <a:pPr marL="771525" lvl="1" indent="-342900">
              <a:lnSpc>
                <a:spcPct val="100000"/>
              </a:lnSpc>
              <a:spcBef>
                <a:spcPts val="600"/>
              </a:spcBef>
              <a:buSzPct val="100000"/>
              <a:buFont typeface="Courier New" panose="02070309020205020404" pitchFamily="49" charset="0"/>
              <a:buChar char="o"/>
              <a:tabLst>
                <a:tab pos="715010" algn="l"/>
              </a:tabLst>
            </a:pPr>
            <a:r>
              <a:rPr lang="en-US" sz="2400" dirty="0">
                <a:latin typeface="Arial" panose="020B0604020202020204" pitchFamily="34" charset="0"/>
                <a:cs typeface="Arial" panose="020B0604020202020204" pitchFamily="34" charset="0"/>
              </a:rPr>
              <a:t>They</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will</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lose</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any</a:t>
            </a:r>
            <a:r>
              <a:rPr lang="en-US" sz="2400" spc="-6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tax</a:t>
            </a:r>
            <a:r>
              <a:rPr lang="en-US" sz="2400" spc="-6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credits</a:t>
            </a:r>
            <a:r>
              <a:rPr lang="en-US" sz="2400" spc="-9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they</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a:t>
            </a:r>
            <a:r>
              <a:rPr lang="en-US" sz="2400" spc="3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receiving</a:t>
            </a:r>
            <a:endParaRPr lang="en-US" sz="2400" dirty="0">
              <a:latin typeface="Arial" panose="020B0604020202020204" pitchFamily="34" charset="0"/>
              <a:cs typeface="Arial" panose="020B0604020202020204" pitchFamily="34" charset="0"/>
            </a:endParaRPr>
          </a:p>
          <a:p>
            <a:pPr marL="770890" marR="361950" lvl="1" indent="-342900">
              <a:lnSpc>
                <a:spcPct val="100000"/>
              </a:lnSpc>
              <a:spcBef>
                <a:spcPts val="600"/>
              </a:spcBef>
              <a:buSzPct val="100000"/>
              <a:buFont typeface="Courier New" panose="02070309020205020404" pitchFamily="49" charset="0"/>
              <a:buChar char="o"/>
              <a:tabLst>
                <a:tab pos="715010" algn="l"/>
              </a:tabLst>
            </a:pPr>
            <a:r>
              <a:rPr lang="en-US" sz="2400" dirty="0">
                <a:latin typeface="Arial" panose="020B0604020202020204" pitchFamily="34" charset="0"/>
                <a:cs typeface="Arial" panose="020B0604020202020204" pitchFamily="34" charset="0"/>
              </a:rPr>
              <a:t>If</a:t>
            </a:r>
            <a:r>
              <a:rPr lang="en-US" sz="2400" spc="-6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they</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don’t</a:t>
            </a:r>
            <a:r>
              <a:rPr lang="en-US" sz="2400" spc="-7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sign</a:t>
            </a:r>
            <a:r>
              <a:rPr lang="en-US" sz="2400" spc="-5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up</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a:t>
            </a:r>
            <a:r>
              <a:rPr lang="en-US" sz="2400" spc="-5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Medicare,</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they</a:t>
            </a:r>
            <a:r>
              <a:rPr lang="en-US" sz="2400" spc="-7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may</a:t>
            </a:r>
            <a:r>
              <a:rPr lang="en-US" sz="2400" spc="-5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a:t>
            </a:r>
            <a:r>
              <a:rPr lang="en-US" sz="2400" spc="-5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subject</a:t>
            </a:r>
            <a:r>
              <a:rPr lang="en-US" sz="2400" spc="-9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a:t>
            </a:r>
            <a:r>
              <a:rPr lang="en-US" sz="2400" spc="-65" dirty="0">
                <a:latin typeface="Arial" panose="020B0604020202020204" pitchFamily="34" charset="0"/>
                <a:cs typeface="Arial" panose="020B0604020202020204" pitchFamily="34" charset="0"/>
              </a:rPr>
              <a:t> </a:t>
            </a:r>
            <a:r>
              <a:rPr lang="en-US" sz="2400" spc="-50"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late</a:t>
            </a:r>
            <a:r>
              <a:rPr lang="en-US" sz="2400" spc="-14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enrollment</a:t>
            </a:r>
            <a:r>
              <a:rPr lang="en-US" sz="2400" spc="-5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penalty</a:t>
            </a:r>
          </a:p>
          <a:p>
            <a:pPr marL="770890" marR="361950" lvl="1" indent="-342900">
              <a:lnSpc>
                <a:spcPct val="100000"/>
              </a:lnSpc>
              <a:spcBef>
                <a:spcPts val="600"/>
              </a:spcBef>
              <a:buSzPct val="127272"/>
              <a:buFont typeface="Arial" panose="020B0604020202020204" pitchFamily="34" charset="0"/>
              <a:buChar char="•"/>
              <a:tabLst>
                <a:tab pos="715010" algn="l"/>
              </a:tabLst>
            </a:pPr>
            <a:endParaRPr lang="en-US" sz="2400" spc="-10" dirty="0">
              <a:latin typeface="Arial" panose="020B0604020202020204" pitchFamily="34" charset="0"/>
              <a:cs typeface="Arial" panose="020B0604020202020204" pitchFamily="34" charset="0"/>
            </a:endParaRPr>
          </a:p>
          <a:p>
            <a:pPr marL="370851" marR="361950" indent="-342900">
              <a:lnSpc>
                <a:spcPct val="100000"/>
              </a:lnSpc>
              <a:spcBef>
                <a:spcPts val="600"/>
              </a:spcBef>
              <a:buSzPct val="100000"/>
              <a:buFont typeface="Arial" panose="020B0604020202020204" pitchFamily="34" charset="0"/>
              <a:buChar char="•"/>
              <a:tabLst>
                <a:tab pos="715010" algn="l"/>
              </a:tabLst>
            </a:pPr>
            <a:r>
              <a:rPr lang="en-US" spc="-10" dirty="0">
                <a:latin typeface="Arial" panose="020B0604020202020204" pitchFamily="34" charset="0"/>
                <a:cs typeface="Arial" panose="020B0604020202020204" pitchFamily="34" charset="0"/>
              </a:rPr>
              <a:t>If you are</a:t>
            </a:r>
            <a:r>
              <a:rPr lang="en-US" b="1" spc="-10" dirty="0">
                <a:latin typeface="Arial" panose="020B0604020202020204" pitchFamily="34" charset="0"/>
                <a:cs typeface="Arial" panose="020B0604020202020204" pitchFamily="34" charset="0"/>
              </a:rPr>
              <a:t> </a:t>
            </a:r>
            <a:r>
              <a:rPr lang="en-US" b="1" u="sng" spc="-10" dirty="0">
                <a:latin typeface="Arial" panose="020B0604020202020204" pitchFamily="34" charset="0"/>
                <a:cs typeface="Arial" panose="020B0604020202020204" pitchFamily="34" charset="0"/>
              </a:rPr>
              <a:t>not</a:t>
            </a:r>
            <a:r>
              <a:rPr lang="en-US" b="1" spc="-1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eligible for Premium-free Medicare Part A, you can keep a Health Connector plan</a:t>
            </a:r>
          </a:p>
          <a:p>
            <a:pPr marL="342900" indent="-342900">
              <a:lnSpc>
                <a:spcPct val="100000"/>
              </a:lnSpc>
              <a:buFont typeface="Arial" panose="020B0604020202020204" pitchFamily="34" charset="0"/>
              <a:buChar char="•"/>
            </a:pPr>
            <a:endParaRPr lang="en-US" dirty="0"/>
          </a:p>
        </p:txBody>
      </p:sp>
    </p:spTree>
    <p:extLst>
      <p:ext uri="{BB962C8B-B14F-4D97-AF65-F5344CB8AC3E}">
        <p14:creationId xmlns:p14="http://schemas.microsoft.com/office/powerpoint/2010/main" val="202794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7DB4171-CCDD-4009-B2C7-D52FFDA65DF3}"/>
              </a:ext>
            </a:extLst>
          </p:cNvPr>
          <p:cNvSpPr txBox="1">
            <a:spLocks noGrp="1"/>
          </p:cNvSpPr>
          <p:nvPr>
            <p:ph type="title" idx="4294967295"/>
          </p:nvPr>
        </p:nvSpPr>
        <p:spPr bwMode="auto">
          <a:xfrm>
            <a:off x="571500" y="365379"/>
            <a:ext cx="57150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Agenda</a:t>
            </a:r>
          </a:p>
        </p:txBody>
      </p:sp>
      <p:sp>
        <p:nvSpPr>
          <p:cNvPr id="5" name="Content Placeholder 2">
            <a:extLst>
              <a:ext uri="{FF2B5EF4-FFF2-40B4-BE49-F238E27FC236}">
                <a16:creationId xmlns:a16="http://schemas.microsoft.com/office/drawing/2014/main" id="{D70D5A57-0F5B-4189-BAB5-B917610D62E6}"/>
              </a:ext>
            </a:extLst>
          </p:cNvPr>
          <p:cNvSpPr>
            <a:spLocks noGrp="1"/>
          </p:cNvSpPr>
          <p:nvPr>
            <p:ph sz="half" idx="1"/>
          </p:nvPr>
        </p:nvSpPr>
        <p:spPr>
          <a:xfrm>
            <a:off x="571500" y="1573947"/>
            <a:ext cx="11065133" cy="4038373"/>
          </a:xfrm>
        </p:spPr>
        <p:txBody>
          <a:bodyPr>
            <a:norm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SHINE overview</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Medicare 101</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Eligibility and Enrollment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What's new in 2026?</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Other Resources</a:t>
            </a:r>
          </a:p>
          <a:p>
            <a:pPr marL="342900" indent="-342900">
              <a:buFont typeface="Arial" panose="020B0604020202020204" pitchFamily="34" charset="0"/>
              <a:buChar char="•"/>
            </a:pPr>
            <a:endParaRPr lang="en-US" dirty="0">
              <a:latin typeface="+mn-lt"/>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6BBD-3E50-3367-F6C8-6F291B370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6081A-1017-C6A0-9BA8-F8D41A45EFA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Senior Medicare Patrol</a:t>
            </a:r>
          </a:p>
        </p:txBody>
      </p:sp>
      <p:pic>
        <p:nvPicPr>
          <p:cNvPr id="4" name="object 3" descr="Senior Medicare Patrol Logo (SMP) - Empowering Senior To Prevent Healthcare Fraud.">
            <a:extLst>
              <a:ext uri="{FF2B5EF4-FFF2-40B4-BE49-F238E27FC236}">
                <a16:creationId xmlns:a16="http://schemas.microsoft.com/office/drawing/2014/main" id="{26028478-A7DA-24EE-1671-DF38BB5AE5C4}"/>
              </a:ext>
            </a:extLst>
          </p:cNvPr>
          <p:cNvPicPr>
            <a:picLocks noGrp="1"/>
          </p:cNvPicPr>
          <p:nvPr>
            <p:ph sz="half" idx="1"/>
          </p:nvPr>
        </p:nvPicPr>
        <p:blipFill>
          <a:blip r:embed="rId2" cstate="print"/>
          <a:stretch>
            <a:fillRect/>
          </a:stretch>
        </p:blipFill>
        <p:spPr>
          <a:xfrm>
            <a:off x="9680028" y="149526"/>
            <a:ext cx="2376706" cy="1095950"/>
          </a:xfrm>
          <a:prstGeom prst="rect">
            <a:avLst/>
          </a:prstGeom>
        </p:spPr>
      </p:pic>
      <p:sp>
        <p:nvSpPr>
          <p:cNvPr id="6" name="TextBox 5">
            <a:extLst>
              <a:ext uri="{FF2B5EF4-FFF2-40B4-BE49-F238E27FC236}">
                <a16:creationId xmlns:a16="http://schemas.microsoft.com/office/drawing/2014/main" id="{474B65E9-38AB-A06B-2A4B-1907B868F6EB}"/>
              </a:ext>
            </a:extLst>
          </p:cNvPr>
          <p:cNvSpPr txBox="1"/>
          <p:nvPr/>
        </p:nvSpPr>
        <p:spPr>
          <a:xfrm>
            <a:off x="509095" y="1072055"/>
            <a:ext cx="11410003" cy="5050100"/>
          </a:xfrm>
          <a:prstGeom prst="rect">
            <a:avLst/>
          </a:prstGeom>
          <a:noFill/>
        </p:spPr>
        <p:txBody>
          <a:bodyPr wrap="square">
            <a:spAutoFit/>
          </a:bodyPr>
          <a:lstStyle/>
          <a:p>
            <a:pPr marL="0" indent="0">
              <a:spcBef>
                <a:spcPts val="700"/>
              </a:spcBef>
              <a:buNone/>
            </a:pPr>
            <a:r>
              <a:rPr lang="en-US" sz="2400" spc="-10" dirty="0">
                <a:latin typeface="Arial" panose="020B0604020202020204" pitchFamily="34" charset="0"/>
                <a:cs typeface="Arial" panose="020B0604020202020204" pitchFamily="34" charset="0"/>
              </a:rPr>
              <a:t>Mission:</a:t>
            </a:r>
            <a:endParaRPr lang="en-US" sz="2400" dirty="0">
              <a:latin typeface="Arial" panose="020B0604020202020204" pitchFamily="34" charset="0"/>
              <a:cs typeface="Arial" panose="020B0604020202020204" pitchFamily="34" charset="0"/>
            </a:endParaRPr>
          </a:p>
          <a:p>
            <a:pPr marL="0" marR="5080" indent="0">
              <a:spcBef>
                <a:spcPts val="600"/>
              </a:spcBef>
              <a:buNone/>
            </a:pPr>
            <a:r>
              <a:rPr lang="en-US" sz="2400" dirty="0">
                <a:latin typeface="Arial" panose="020B0604020202020204" pitchFamily="34" charset="0"/>
                <a:cs typeface="Arial" panose="020B0604020202020204" pitchFamily="34" charset="0"/>
              </a:rPr>
              <a:t>Reach</a:t>
            </a:r>
            <a:r>
              <a:rPr lang="en-US" sz="2400"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educate</a:t>
            </a:r>
            <a:r>
              <a:rPr lang="en-US" sz="2400" spc="-15"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Medicare</a:t>
            </a:r>
            <a:r>
              <a:rPr lang="en-US" sz="2400" b="1" i="1" spc="-45"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and</a:t>
            </a:r>
            <a:r>
              <a:rPr lang="en-US" sz="2400" b="1" i="1" spc="-25"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Medicaid</a:t>
            </a:r>
            <a:r>
              <a:rPr lang="en-US" sz="2400" b="1" i="1"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beneficiaries,</a:t>
            </a:r>
            <a:r>
              <a:rPr lang="en-US" sz="2400" spc="-1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family</a:t>
            </a:r>
            <a:r>
              <a:rPr lang="en-US" sz="2400" spc="-30"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members, </a:t>
            </a:r>
            <a:r>
              <a:rPr lang="en-US" sz="2400" dirty="0">
                <a:latin typeface="Arial" panose="020B0604020202020204" pitchFamily="34" charset="0"/>
                <a:cs typeface="Arial" panose="020B0604020202020204" pitchFamily="34" charset="0"/>
              </a:rPr>
              <a:t>caregivers</a:t>
            </a:r>
            <a:r>
              <a:rPr lang="en-US" sz="2400" spc="-4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professionals</a:t>
            </a:r>
            <a:r>
              <a:rPr lang="en-US" sz="2400" spc="-1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a:t>
            </a:r>
            <a:r>
              <a:rPr lang="en-US" sz="2400" spc="-4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a:t>
            </a:r>
            <a:r>
              <a:rPr lang="en-US" sz="2400" spc="-4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importance</a:t>
            </a:r>
            <a:r>
              <a:rPr lang="en-US" sz="2400" spc="-1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a:t>
            </a:r>
            <a:r>
              <a:rPr lang="en-US" sz="2400" spc="-4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becoming</a:t>
            </a:r>
            <a:r>
              <a:rPr lang="en-US" sz="2400" spc="-1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engaged</a:t>
            </a:r>
            <a:r>
              <a:rPr lang="en-US" sz="2400" spc="-10" dirty="0">
                <a:latin typeface="Arial" panose="020B0604020202020204" pitchFamily="34" charset="0"/>
                <a:cs typeface="Arial" panose="020B0604020202020204" pitchFamily="34" charset="0"/>
              </a:rPr>
              <a:t> healthcare </a:t>
            </a:r>
            <a:r>
              <a:rPr lang="en-US" sz="2400" dirty="0">
                <a:latin typeface="Arial" panose="020B0604020202020204" pitchFamily="34" charset="0"/>
                <a:cs typeface="Arial" panose="020B0604020202020204" pitchFamily="34" charset="0"/>
              </a:rPr>
              <a:t>consumers</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protect,</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detect</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spc="-2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report</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healthcare</a:t>
            </a:r>
            <a:r>
              <a:rPr lang="en-US" sz="2400" spc="-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errors,</a:t>
            </a:r>
            <a:r>
              <a:rPr lang="en-US" sz="2400" spc="-2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fraud</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a:t>
            </a:r>
            <a:r>
              <a:rPr lang="en-US" sz="2400" spc="-1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abuse.</a:t>
            </a:r>
            <a:endParaRPr lang="en-US" sz="2400" dirty="0">
              <a:latin typeface="Arial" panose="020B0604020202020204" pitchFamily="34" charset="0"/>
              <a:cs typeface="Arial" panose="020B0604020202020204" pitchFamily="34" charset="0"/>
            </a:endParaRPr>
          </a:p>
          <a:p>
            <a:pPr marL="0" indent="0">
              <a:spcBef>
                <a:spcPts val="1215"/>
              </a:spcBef>
              <a:buNone/>
            </a:pPr>
            <a:r>
              <a:rPr lang="en-US" sz="2400" dirty="0">
                <a:latin typeface="Arial" panose="020B0604020202020204" pitchFamily="34" charset="0"/>
                <a:cs typeface="Arial" panose="020B0604020202020204" pitchFamily="34" charset="0"/>
              </a:rPr>
              <a:t>SMP</a:t>
            </a:r>
            <a:r>
              <a:rPr lang="en-US" sz="2400" spc="-8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Program</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Presentations</a:t>
            </a:r>
            <a:r>
              <a:rPr lang="en-US" sz="2400" spc="-20"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cover:</a:t>
            </a:r>
            <a:endParaRPr lang="en-US" sz="2400" dirty="0">
              <a:latin typeface="Arial" panose="020B0604020202020204" pitchFamily="34" charset="0"/>
              <a:cs typeface="Arial" panose="020B0604020202020204" pitchFamily="34" charset="0"/>
            </a:endParaRPr>
          </a:p>
          <a:p>
            <a:pPr marL="238760" indent="-205104">
              <a:spcBef>
                <a:spcPts val="505"/>
              </a:spcBef>
              <a:buChar char="•"/>
              <a:tabLst>
                <a:tab pos="238760" algn="l"/>
              </a:tabLst>
            </a:pPr>
            <a:r>
              <a:rPr lang="en-US" sz="2400" dirty="0">
                <a:latin typeface="Arial" panose="020B0604020202020204" pitchFamily="34" charset="0"/>
                <a:cs typeface="Arial" panose="020B0604020202020204" pitchFamily="34" charset="0"/>
              </a:rPr>
              <a:t>Billing</a:t>
            </a:r>
            <a:r>
              <a:rPr lang="en-US" sz="2400" spc="-1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errors,</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fraud</a:t>
            </a:r>
            <a:r>
              <a:rPr lang="en-US" sz="2400"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and/or</a:t>
            </a:r>
            <a:r>
              <a:rPr lang="en-US" sz="2400" spc="-1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abuse</a:t>
            </a:r>
            <a:endParaRPr lang="en-US" sz="2400" dirty="0">
              <a:latin typeface="Arial" panose="020B0604020202020204" pitchFamily="34" charset="0"/>
              <a:cs typeface="Arial" panose="020B0604020202020204" pitchFamily="34" charset="0"/>
            </a:endParaRPr>
          </a:p>
          <a:p>
            <a:pPr marL="238760" indent="-205104">
              <a:spcBef>
                <a:spcPts val="490"/>
              </a:spcBef>
              <a:buChar char="•"/>
              <a:tabLst>
                <a:tab pos="238760" algn="l"/>
              </a:tabLst>
            </a:pPr>
            <a:r>
              <a:rPr lang="en-US" sz="2400" dirty="0">
                <a:latin typeface="Arial" panose="020B0604020202020204" pitchFamily="34" charset="0"/>
                <a:cs typeface="Arial" panose="020B0604020202020204" pitchFamily="34" charset="0"/>
              </a:rPr>
              <a:t>Deceptive</a:t>
            </a:r>
            <a:r>
              <a:rPr lang="en-US" sz="2400" spc="-5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Marketing</a:t>
            </a:r>
            <a:endParaRPr lang="en-US" sz="2400" dirty="0">
              <a:latin typeface="Arial" panose="020B0604020202020204" pitchFamily="34" charset="0"/>
              <a:cs typeface="Arial" panose="020B0604020202020204" pitchFamily="34" charset="0"/>
            </a:endParaRPr>
          </a:p>
          <a:p>
            <a:pPr marL="238760" indent="-205104">
              <a:spcBef>
                <a:spcPts val="505"/>
              </a:spcBef>
              <a:buChar char="•"/>
              <a:tabLst>
                <a:tab pos="238760" algn="l"/>
              </a:tabLst>
            </a:pPr>
            <a:r>
              <a:rPr lang="en-US" sz="2400" dirty="0">
                <a:latin typeface="Arial" panose="020B0604020202020204" pitchFamily="34" charset="0"/>
                <a:cs typeface="Arial" panose="020B0604020202020204" pitchFamily="34" charset="0"/>
              </a:rPr>
              <a:t>Concerns</a:t>
            </a:r>
            <a:r>
              <a:rPr lang="en-US" sz="2400" spc="-1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related</a:t>
            </a:r>
            <a:r>
              <a:rPr lang="en-US" sz="2400" spc="-2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Quality</a:t>
            </a:r>
            <a:r>
              <a:rPr lang="en-US" sz="2400" spc="-1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a:t>
            </a:r>
            <a:r>
              <a:rPr lang="en-US" sz="2400" spc="-35" dirty="0">
                <a:latin typeface="Arial" panose="020B0604020202020204" pitchFamily="34" charset="0"/>
                <a:cs typeface="Arial" panose="020B0604020202020204" pitchFamily="34" charset="0"/>
              </a:rPr>
              <a:t> </a:t>
            </a:r>
            <a:r>
              <a:rPr lang="en-US" sz="2400" spc="-20" dirty="0">
                <a:latin typeface="Arial" panose="020B0604020202020204" pitchFamily="34" charset="0"/>
                <a:cs typeface="Arial" panose="020B0604020202020204" pitchFamily="34" charset="0"/>
              </a:rPr>
              <a:t>Care</a:t>
            </a:r>
            <a:endParaRPr lang="en-US" sz="2400" dirty="0">
              <a:latin typeface="Arial" panose="020B0604020202020204" pitchFamily="34" charset="0"/>
              <a:cs typeface="Arial" panose="020B0604020202020204" pitchFamily="34" charset="0"/>
            </a:endParaRPr>
          </a:p>
          <a:p>
            <a:pPr marL="238760" indent="-205104">
              <a:spcBef>
                <a:spcPts val="505"/>
              </a:spcBef>
              <a:buChar char="•"/>
              <a:tabLst>
                <a:tab pos="238760" algn="l"/>
              </a:tabLst>
            </a:pPr>
            <a:r>
              <a:rPr lang="en-US" sz="2400" dirty="0">
                <a:latin typeface="Arial" panose="020B0604020202020204" pitchFamily="34" charset="0"/>
                <a:cs typeface="Arial" panose="020B0604020202020204" pitchFamily="34" charset="0"/>
              </a:rPr>
              <a:t>COVID</a:t>
            </a:r>
            <a:r>
              <a:rPr lang="en-US" sz="2400" spc="-4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Fraud,</a:t>
            </a:r>
            <a:r>
              <a:rPr lang="en-US" sz="2400" spc="-3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Vaccine</a:t>
            </a:r>
            <a:r>
              <a:rPr lang="en-US" sz="2400" spc="-3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Fraud,</a:t>
            </a:r>
            <a:r>
              <a:rPr lang="en-US" sz="2400" spc="-2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Braces</a:t>
            </a:r>
            <a:endParaRPr lang="en-US" sz="2400" dirty="0">
              <a:latin typeface="Arial" panose="020B0604020202020204" pitchFamily="34" charset="0"/>
              <a:cs typeface="Arial" panose="020B0604020202020204" pitchFamily="34" charset="0"/>
            </a:endParaRPr>
          </a:p>
          <a:p>
            <a:pPr marL="33020" marR="1742439" indent="0">
              <a:spcBef>
                <a:spcPts val="100"/>
              </a:spcBef>
              <a:buNone/>
            </a:pPr>
            <a:endParaRPr lang="en-US" sz="2400" b="1" dirty="0">
              <a:latin typeface="Arial" panose="020B0604020202020204" pitchFamily="34" charset="0"/>
              <a:cs typeface="Arial" panose="020B0604020202020204" pitchFamily="34" charset="0"/>
            </a:endParaRPr>
          </a:p>
          <a:p>
            <a:pPr marL="33020" marR="1742439" indent="0">
              <a:spcBef>
                <a:spcPts val="100"/>
              </a:spcBef>
              <a:buNone/>
            </a:pPr>
            <a:r>
              <a:rPr lang="en-US" sz="2400" b="1" dirty="0">
                <a:latin typeface="Arial" panose="020B0604020202020204" pitchFamily="34" charset="0"/>
                <a:cs typeface="Arial" panose="020B0604020202020204" pitchFamily="34" charset="0"/>
              </a:rPr>
              <a:t>Contact:</a:t>
            </a:r>
            <a:r>
              <a:rPr lang="en-US" sz="2400" b="1" spc="-65" dirty="0">
                <a:latin typeface="Arial" panose="020B0604020202020204" pitchFamily="34" charset="0"/>
                <a:cs typeface="Arial" panose="020B0604020202020204" pitchFamily="34" charset="0"/>
              </a:rPr>
              <a:t> </a:t>
            </a:r>
            <a:r>
              <a:rPr lang="en-US" sz="2400" spc="-20" dirty="0">
                <a:latin typeface="Arial" panose="020B0604020202020204" pitchFamily="34" charset="0"/>
                <a:cs typeface="Arial" panose="020B0604020202020204" pitchFamily="34" charset="0"/>
              </a:rPr>
              <a:t>MA</a:t>
            </a:r>
            <a:r>
              <a:rPr lang="en-US" sz="2400" spc="-11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SMP</a:t>
            </a:r>
            <a:r>
              <a:rPr lang="en-US" sz="2400" spc="-7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Program</a:t>
            </a:r>
            <a:r>
              <a:rPr lang="en-US" sz="2400" spc="-30" dirty="0">
                <a:latin typeface="Arial" panose="020B0604020202020204" pitchFamily="34" charset="0"/>
                <a:cs typeface="Arial" panose="020B0604020202020204" pitchFamily="34" charset="0"/>
              </a:rPr>
              <a:t> </a:t>
            </a:r>
            <a:r>
              <a:rPr lang="en-US" sz="2400" u="sng" spc="-25" dirty="0">
                <a:solidFill>
                  <a:srgbClr val="2F85EC"/>
                </a:solidFill>
                <a:uFill>
                  <a:solidFill>
                    <a:srgbClr val="2F85EC"/>
                  </a:solidFill>
                </a:uFill>
                <a:latin typeface="Arial" panose="020B0604020202020204" pitchFamily="34" charset="0"/>
                <a:cs typeface="Arial" panose="020B0604020202020204" pitchFamily="34" charset="0"/>
                <a:hlinkClick r:id="rId3"/>
              </a:rPr>
              <a:t>info@MASMP.org</a:t>
            </a:r>
            <a:r>
              <a:rPr lang="en-US" sz="2400" u="sng" spc="-25" dirty="0">
                <a:solidFill>
                  <a:srgbClr val="2F85EC"/>
                </a:solidFill>
                <a:uFill>
                  <a:solidFill>
                    <a:srgbClr val="2F85EC"/>
                  </a:solidFill>
                </a:u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or</a:t>
            </a:r>
            <a:r>
              <a:rPr lang="en-US" sz="2400" spc="-35" dirty="0">
                <a:latin typeface="Arial" panose="020B0604020202020204" pitchFamily="34" charset="0"/>
                <a:cs typeface="Arial" panose="020B0604020202020204" pitchFamily="34" charset="0"/>
              </a:rPr>
              <a:t> </a:t>
            </a:r>
            <a:r>
              <a:rPr lang="en-US" sz="2400" spc="-20" dirty="0">
                <a:latin typeface="Arial" panose="020B0604020202020204" pitchFamily="34" charset="0"/>
                <a:cs typeface="Arial" panose="020B0604020202020204" pitchFamily="34" charset="0"/>
              </a:rPr>
              <a:t>800-892-0890 </a:t>
            </a:r>
          </a:p>
          <a:p>
            <a:pPr marL="33020" marR="1742439" indent="0">
              <a:spcBef>
                <a:spcPts val="100"/>
              </a:spcBef>
              <a:buNone/>
            </a:pPr>
            <a:r>
              <a:rPr lang="en-US" sz="2400" u="sng" spc="-10" dirty="0">
                <a:solidFill>
                  <a:srgbClr val="0000FF"/>
                </a:solidFill>
                <a:uFill>
                  <a:solidFill>
                    <a:srgbClr val="0000FF"/>
                  </a:solidFill>
                </a:uFill>
                <a:latin typeface="Arial" panose="020B0604020202020204" pitchFamily="34" charset="0"/>
                <a:cs typeface="Arial" panose="020B0604020202020204" pitchFamily="34" charset="0"/>
                <a:hlinkClick r:id="rId4"/>
              </a:rPr>
              <a:t>Senior Medicare Patrol Website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880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97CB-13C5-F7A7-F66E-47C509B7A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5EB7AB-D364-F43B-E174-CC522C09BDF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My Ombudsman</a:t>
            </a:r>
          </a:p>
        </p:txBody>
      </p:sp>
      <p:sp>
        <p:nvSpPr>
          <p:cNvPr id="3" name="Content Placeholder 2">
            <a:extLst>
              <a:ext uri="{FF2B5EF4-FFF2-40B4-BE49-F238E27FC236}">
                <a16:creationId xmlns:a16="http://schemas.microsoft.com/office/drawing/2014/main" id="{6912BE9B-51C7-5109-6B81-9E9FC0814070}"/>
              </a:ext>
            </a:extLst>
          </p:cNvPr>
          <p:cNvSpPr>
            <a:spLocks noGrp="1"/>
          </p:cNvSpPr>
          <p:nvPr>
            <p:ph sz="half" idx="1"/>
          </p:nvPr>
        </p:nvSpPr>
        <p:spPr>
          <a:xfrm>
            <a:off x="563433" y="1098921"/>
            <a:ext cx="11065133" cy="4568232"/>
          </a:xfrm>
        </p:spPr>
        <p:txBody>
          <a:bodyPr/>
          <a:lstStyle/>
          <a:p>
            <a:pPr marL="469265" marR="5080" indent="-457200">
              <a:lnSpc>
                <a:spcPct val="100000"/>
              </a:lnSpc>
              <a:spcBef>
                <a:spcPts val="95"/>
              </a:spcBef>
              <a:buClr>
                <a:srgbClr val="1F497A"/>
              </a:buClr>
              <a:buSzPct val="125000"/>
              <a:buFont typeface="Arial" panose="020B0604020202020204" pitchFamily="34" charset="0"/>
              <a:buChar char="•"/>
              <a:tabLst>
                <a:tab pos="299085" algn="l"/>
              </a:tabLst>
            </a:pPr>
            <a:r>
              <a:rPr lang="en-US" dirty="0">
                <a:latin typeface="Arial" panose="020B0604020202020204" pitchFamily="34" charset="0"/>
                <a:cs typeface="Arial" panose="020B0604020202020204" pitchFamily="34" charset="0"/>
              </a:rPr>
              <a:t>Assists</a:t>
            </a:r>
            <a:r>
              <a:rPr lang="en-US" spc="-9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individuals</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address</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concerns</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conflicts</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a:t>
            </a:r>
            <a:r>
              <a:rPr lang="en-US" spc="-7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may </a:t>
            </a:r>
            <a:r>
              <a:rPr lang="en-US" dirty="0">
                <a:latin typeface="Arial" panose="020B0604020202020204" pitchFamily="34" charset="0"/>
                <a:cs typeface="Arial" panose="020B0604020202020204" pitchFamily="34" charset="0"/>
              </a:rPr>
              <a:t>interfere</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their</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enrollment</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any</a:t>
            </a:r>
            <a:r>
              <a:rPr lang="en-US" spc="-8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MassHealth</a:t>
            </a:r>
            <a:r>
              <a:rPr lang="en-US" spc="-6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Managed </a:t>
            </a:r>
            <a:r>
              <a:rPr lang="en-US" dirty="0">
                <a:latin typeface="Arial" panose="020B0604020202020204" pitchFamily="34" charset="0"/>
                <a:cs typeface="Arial" panose="020B0604020202020204" pitchFamily="34" charset="0"/>
              </a:rPr>
              <a:t>Care</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including</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One</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Care,</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SCO</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55" dirty="0">
                <a:latin typeface="Arial" panose="020B0604020202020204" pitchFamily="34" charset="0"/>
                <a:cs typeface="Arial" panose="020B0604020202020204" pitchFamily="34" charset="0"/>
              </a:rPr>
              <a:t> </a:t>
            </a:r>
            <a:r>
              <a:rPr lang="en-US" spc="-20" dirty="0">
                <a:latin typeface="Arial" panose="020B0604020202020204" pitchFamily="34" charset="0"/>
                <a:cs typeface="Arial" panose="020B0604020202020204" pitchFamily="34" charset="0"/>
              </a:rPr>
              <a:t>PACE</a:t>
            </a:r>
            <a:endParaRPr lang="en-US" dirty="0">
              <a:latin typeface="Arial" panose="020B0604020202020204" pitchFamily="34" charset="0"/>
              <a:cs typeface="Arial" panose="020B0604020202020204" pitchFamily="34" charset="0"/>
            </a:endParaRPr>
          </a:p>
          <a:p>
            <a:pPr marL="469265" marR="598805" indent="-457200">
              <a:lnSpc>
                <a:spcPct val="100000"/>
              </a:lnSpc>
              <a:spcBef>
                <a:spcPts val="605"/>
              </a:spcBef>
              <a:buClr>
                <a:srgbClr val="1F497A"/>
              </a:buClr>
              <a:buSzPct val="125000"/>
              <a:buFont typeface="Arial" panose="020B0604020202020204" pitchFamily="34" charset="0"/>
              <a:buChar char="•"/>
              <a:tabLst>
                <a:tab pos="299085" algn="l"/>
              </a:tabLst>
            </a:pPr>
            <a:r>
              <a:rPr lang="en-US" dirty="0">
                <a:latin typeface="Arial" panose="020B0604020202020204" pitchFamily="34" charset="0"/>
                <a:cs typeface="Arial" panose="020B0604020202020204" pitchFamily="34" charset="0"/>
              </a:rPr>
              <a:t>Works</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MassHealth</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plans</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help</a:t>
            </a:r>
            <a:r>
              <a:rPr lang="en-US" spc="-7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members </a:t>
            </a:r>
            <a:r>
              <a:rPr lang="en-US" dirty="0">
                <a:latin typeface="Arial" panose="020B0604020202020204" pitchFamily="34" charset="0"/>
                <a:cs typeface="Arial" panose="020B0604020202020204" pitchFamily="34" charset="0"/>
              </a:rPr>
              <a:t>resolve</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concerns</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ensure</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access</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benefits</a:t>
            </a:r>
            <a:r>
              <a:rPr lang="en-US" spc="-6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and </a:t>
            </a:r>
            <a:r>
              <a:rPr lang="en-US" spc="-10" dirty="0">
                <a:latin typeface="Arial" panose="020B0604020202020204" pitchFamily="34" charset="0"/>
                <a:cs typeface="Arial" panose="020B0604020202020204" pitchFamily="34" charset="0"/>
              </a:rPr>
              <a:t>services</a:t>
            </a:r>
            <a:endParaRPr lang="en-US" dirty="0">
              <a:latin typeface="Arial" panose="020B0604020202020204" pitchFamily="34" charset="0"/>
              <a:cs typeface="Arial" panose="020B0604020202020204" pitchFamily="34" charset="0"/>
            </a:endParaRPr>
          </a:p>
          <a:p>
            <a:pPr marL="469900" indent="-457200">
              <a:lnSpc>
                <a:spcPct val="100000"/>
              </a:lnSpc>
              <a:spcBef>
                <a:spcPts val="600"/>
              </a:spcBef>
              <a:buClr>
                <a:srgbClr val="1F497A"/>
              </a:buClr>
              <a:buSzPct val="125000"/>
              <a:buFont typeface="Arial" panose="020B0604020202020204" pitchFamily="34" charset="0"/>
              <a:buChar char="•"/>
              <a:tabLst>
                <a:tab pos="299085" algn="l"/>
              </a:tabLst>
            </a:pPr>
            <a:r>
              <a:rPr lang="en-US" dirty="0">
                <a:latin typeface="Arial" panose="020B0604020202020204" pitchFamily="34" charset="0"/>
                <a:cs typeface="Arial" panose="020B0604020202020204" pitchFamily="34" charset="0"/>
              </a:rPr>
              <a:t>Contact:</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Phone:</a:t>
            </a:r>
            <a:r>
              <a:rPr lang="en-US" spc="-5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855-</a:t>
            </a:r>
            <a:r>
              <a:rPr lang="en-US" spc="-20" dirty="0">
                <a:latin typeface="Arial" panose="020B0604020202020204" pitchFamily="34" charset="0"/>
                <a:cs typeface="Arial" panose="020B0604020202020204" pitchFamily="34" charset="0"/>
              </a:rPr>
              <a:t>781-9898</a:t>
            </a:r>
            <a:endParaRPr lang="en-US" dirty="0">
              <a:latin typeface="Arial" panose="020B0604020202020204" pitchFamily="34" charset="0"/>
              <a:cs typeface="Arial" panose="020B0604020202020204" pitchFamily="34" charset="0"/>
            </a:endParaRPr>
          </a:p>
          <a:p>
            <a:pPr marL="1384300" marR="2128520">
              <a:lnSpc>
                <a:spcPct val="100000"/>
              </a:lnSpc>
            </a:pPr>
            <a:r>
              <a:rPr lang="en-US" spc="-10" dirty="0">
                <a:latin typeface="Arial" panose="020B0604020202020204" pitchFamily="34" charset="0"/>
                <a:cs typeface="Arial" panose="020B0604020202020204" pitchFamily="34" charset="0"/>
              </a:rPr>
              <a:t>Videophone:</a:t>
            </a:r>
            <a:r>
              <a:rPr lang="en-US" spc="-2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339-</a:t>
            </a:r>
            <a:r>
              <a:rPr lang="en-US" spc="-20" dirty="0">
                <a:latin typeface="Arial" panose="020B0604020202020204" pitchFamily="34" charset="0"/>
                <a:cs typeface="Arial" panose="020B0604020202020204" pitchFamily="34" charset="0"/>
              </a:rPr>
              <a:t>224-6831</a:t>
            </a:r>
            <a:r>
              <a:rPr lang="en-US" spc="5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Email:</a:t>
            </a:r>
            <a:r>
              <a:rPr lang="en-US" spc="-75" dirty="0">
                <a:latin typeface="Arial" panose="020B0604020202020204" pitchFamily="34" charset="0"/>
                <a:cs typeface="Arial" panose="020B0604020202020204" pitchFamily="34" charset="0"/>
              </a:rPr>
              <a:t> </a:t>
            </a:r>
            <a:r>
              <a:rPr lang="en-US" u="sng" spc="-10" dirty="0">
                <a:solidFill>
                  <a:srgbClr val="0000FF"/>
                </a:solidFill>
                <a:uFill>
                  <a:solidFill>
                    <a:srgbClr val="0000FF"/>
                  </a:solidFill>
                </a:uFill>
                <a:latin typeface="Arial" panose="020B0604020202020204" pitchFamily="34" charset="0"/>
                <a:cs typeface="Arial" panose="020B0604020202020204" pitchFamily="34" charset="0"/>
                <a:hlinkClick r:id="rId2"/>
              </a:rPr>
              <a:t>info@myombudsman.org</a:t>
            </a:r>
            <a:r>
              <a:rPr lang="en-US" spc="-10" dirty="0">
                <a:solidFill>
                  <a:srgbClr val="0000FF"/>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Website:</a:t>
            </a:r>
            <a:r>
              <a:rPr lang="en-US" spc="-130" dirty="0">
                <a:latin typeface="Arial" panose="020B0604020202020204" pitchFamily="34" charset="0"/>
                <a:cs typeface="Arial" panose="020B0604020202020204" pitchFamily="34" charset="0"/>
              </a:rPr>
              <a:t> </a:t>
            </a:r>
            <a:r>
              <a:rPr lang="en-US" u="sng" spc="-10" dirty="0" err="1">
                <a:solidFill>
                  <a:srgbClr val="0000FF"/>
                </a:solidFill>
                <a:uFill>
                  <a:solidFill>
                    <a:srgbClr val="0000FF"/>
                  </a:solidFill>
                </a:uFill>
                <a:latin typeface="Arial" panose="020B0604020202020204" pitchFamily="34" charset="0"/>
                <a:cs typeface="Arial" panose="020B0604020202020204" pitchFamily="34" charset="0"/>
                <a:hlinkClick r:id="rId3"/>
              </a:rPr>
              <a:t>MyOmbudsman</a:t>
            </a:r>
            <a:r>
              <a:rPr lang="en-US" u="sng" spc="-10" dirty="0">
                <a:solidFill>
                  <a:srgbClr val="0000FF"/>
                </a:solidFill>
                <a:uFill>
                  <a:solidFill>
                    <a:srgbClr val="0000FF"/>
                  </a:solidFill>
                </a:uFill>
                <a:latin typeface="Arial" panose="020B0604020202020204" pitchFamily="34" charset="0"/>
                <a:cs typeface="Arial" panose="020B0604020202020204" pitchFamily="34" charset="0"/>
                <a:hlinkClick r:id="rId3"/>
              </a:rPr>
              <a:t> Website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4060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746A3-CA09-4DF3-7770-F9C57261E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B630F3-4564-2B6F-7C32-456D70B5F77C}"/>
              </a:ext>
            </a:extLst>
          </p:cNvPr>
          <p:cNvSpPr>
            <a:spLocks noGrp="1"/>
          </p:cNvSpPr>
          <p:nvPr>
            <p:ph type="title"/>
          </p:nvPr>
        </p:nvSpPr>
        <p:spPr>
          <a:xfrm>
            <a:off x="240426" y="551922"/>
            <a:ext cx="8477906" cy="598823"/>
          </a:xfrm>
        </p:spPr>
        <p:txBody>
          <a:bodyPr/>
          <a:lstStyle/>
          <a:p>
            <a:r>
              <a:rPr lang="en-US" dirty="0">
                <a:latin typeface="Arial" panose="020B0604020202020204" pitchFamily="34" charset="0"/>
                <a:cs typeface="Arial" panose="020B0604020202020204" pitchFamily="34" charset="0"/>
              </a:rPr>
              <a:t>Mass College of Pharmacy and Health Sciences Pharmacy Outreach Program</a:t>
            </a:r>
          </a:p>
        </p:txBody>
      </p:sp>
      <p:pic>
        <p:nvPicPr>
          <p:cNvPr id="4" name="Content Placeholder 3" descr="Massachusetts College of Pharmacy and Health Sciences (MCPHS) logo - pharmacy outreach program.">
            <a:extLst>
              <a:ext uri="{FF2B5EF4-FFF2-40B4-BE49-F238E27FC236}">
                <a16:creationId xmlns:a16="http://schemas.microsoft.com/office/drawing/2014/main" id="{B68CC695-B130-D721-1949-818A28A46FC5}"/>
              </a:ext>
            </a:extLst>
          </p:cNvPr>
          <p:cNvPicPr>
            <a:picLocks noGrp="1"/>
          </p:cNvPicPr>
          <p:nvPr>
            <p:ph sz="half" idx="1"/>
          </p:nvPr>
        </p:nvPicPr>
        <p:blipFill>
          <a:blip r:embed="rId4"/>
          <a:stretch>
            <a:fillRect/>
          </a:stretch>
        </p:blipFill>
        <p:spPr>
          <a:xfrm>
            <a:off x="8476703" y="145644"/>
            <a:ext cx="3715297" cy="598823"/>
          </a:xfrm>
          <a:prstGeom prst="rect">
            <a:avLst/>
          </a:prstGeom>
        </p:spPr>
      </p:pic>
      <p:sp>
        <p:nvSpPr>
          <p:cNvPr id="6" name="TextBox 5">
            <a:extLst>
              <a:ext uri="{FF2B5EF4-FFF2-40B4-BE49-F238E27FC236}">
                <a16:creationId xmlns:a16="http://schemas.microsoft.com/office/drawing/2014/main" id="{185EB7D5-BD3D-B15A-32B8-41A08317284E}"/>
              </a:ext>
            </a:extLst>
          </p:cNvPr>
          <p:cNvSpPr txBox="1"/>
          <p:nvPr/>
        </p:nvSpPr>
        <p:spPr>
          <a:xfrm>
            <a:off x="279841" y="1364479"/>
            <a:ext cx="11380686" cy="3116238"/>
          </a:xfrm>
          <a:prstGeom prst="rect">
            <a:avLst/>
          </a:prstGeom>
          <a:noFill/>
        </p:spPr>
        <p:txBody>
          <a:bodyPr wrap="square">
            <a:spAutoFit/>
          </a:bodyPr>
          <a:lstStyle/>
          <a:p>
            <a:pPr marL="354965" indent="-342265">
              <a:buChar char="•"/>
              <a:tabLst>
                <a:tab pos="354965" algn="l"/>
              </a:tabLst>
            </a:pPr>
            <a:r>
              <a:rPr lang="en-US" sz="2300" dirty="0">
                <a:latin typeface="Arial" panose="020B0604020202020204" pitchFamily="34" charset="0"/>
                <a:cs typeface="Arial" panose="020B0604020202020204" pitchFamily="34" charset="0"/>
              </a:rPr>
              <a:t>Free</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information</a:t>
            </a:r>
            <a:r>
              <a:rPr lang="en-US" sz="2300" spc="-6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and</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referral</a:t>
            </a:r>
            <a:r>
              <a:rPr lang="en-US" sz="2300" spc="-6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service</a:t>
            </a:r>
            <a:r>
              <a:rPr lang="en-US" sz="2300" spc="-4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to</a:t>
            </a:r>
            <a:r>
              <a:rPr lang="en-US" sz="2300" spc="-2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help</a:t>
            </a:r>
            <a:r>
              <a:rPr lang="en-US" sz="2300" spc="-1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people</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take</a:t>
            </a:r>
            <a:r>
              <a:rPr lang="en-US" sz="2300" spc="-4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medications</a:t>
            </a:r>
            <a:r>
              <a:rPr lang="en-US" sz="230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appropriately</a:t>
            </a:r>
            <a:endParaRPr lang="en-US" sz="2300" dirty="0">
              <a:latin typeface="Arial" panose="020B0604020202020204" pitchFamily="34" charset="0"/>
              <a:cs typeface="Arial" panose="020B0604020202020204" pitchFamily="34" charset="0"/>
            </a:endParaRPr>
          </a:p>
          <a:p>
            <a:pPr marL="354965" marR="10160" indent="-342900">
              <a:spcBef>
                <a:spcPts val="300"/>
              </a:spcBef>
              <a:buChar char="•"/>
              <a:tabLst>
                <a:tab pos="354965" algn="l"/>
              </a:tabLst>
            </a:pPr>
            <a:r>
              <a:rPr lang="en-US" sz="2300" dirty="0">
                <a:latin typeface="Arial" panose="020B0604020202020204" pitchFamily="34" charset="0"/>
                <a:cs typeface="Arial" panose="020B0604020202020204" pitchFamily="34" charset="0"/>
              </a:rPr>
              <a:t>Mission:</a:t>
            </a:r>
            <a:r>
              <a:rPr lang="en-US" sz="2300" spc="-80" dirty="0">
                <a:latin typeface="Arial" panose="020B0604020202020204" pitchFamily="34" charset="0"/>
                <a:cs typeface="Arial" panose="020B0604020202020204" pitchFamily="34" charset="0"/>
              </a:rPr>
              <a:t> </a:t>
            </a:r>
            <a:r>
              <a:rPr lang="en-US" sz="2300" spc="-100" dirty="0">
                <a:latin typeface="Arial" panose="020B0604020202020204" pitchFamily="34" charset="0"/>
                <a:cs typeface="Arial" panose="020B0604020202020204" pitchFamily="34" charset="0"/>
              </a:rPr>
              <a:t>To</a:t>
            </a:r>
            <a:r>
              <a:rPr lang="en-US" sz="2300" spc="-2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promote</a:t>
            </a:r>
            <a:r>
              <a:rPr lang="en-US" sz="2300" spc="-4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medication</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adherence</a:t>
            </a:r>
            <a:r>
              <a:rPr lang="en-US" sz="2300" spc="-6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for</a:t>
            </a:r>
            <a:r>
              <a:rPr lang="en-US" sz="2300" spc="-2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the</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community</a:t>
            </a:r>
            <a:r>
              <a:rPr lang="en-US" sz="2300" spc="-5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through </a:t>
            </a:r>
            <a:r>
              <a:rPr lang="en-US" sz="2300" dirty="0">
                <a:latin typeface="Arial" panose="020B0604020202020204" pitchFamily="34" charset="0"/>
                <a:cs typeface="Arial" panose="020B0604020202020204" pitchFamily="34" charset="0"/>
              </a:rPr>
              <a:t>cost</a:t>
            </a:r>
            <a:r>
              <a:rPr lang="en-US" sz="2300" spc="-4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solutions</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and</a:t>
            </a:r>
            <a:r>
              <a:rPr lang="en-US" sz="2300" spc="-15"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education</a:t>
            </a:r>
            <a:endParaRPr lang="en-US" sz="2300" dirty="0">
              <a:latin typeface="Arial" panose="020B0604020202020204" pitchFamily="34" charset="0"/>
              <a:cs typeface="Arial" panose="020B0604020202020204" pitchFamily="34" charset="0"/>
            </a:endParaRPr>
          </a:p>
          <a:p>
            <a:pPr marL="354965" indent="-342265">
              <a:spcBef>
                <a:spcPts val="305"/>
              </a:spcBef>
              <a:buChar char="•"/>
              <a:tabLst>
                <a:tab pos="354965" algn="l"/>
              </a:tabLst>
            </a:pPr>
            <a:r>
              <a:rPr lang="en-US" sz="2300" dirty="0">
                <a:latin typeface="Arial" panose="020B0604020202020204" pitchFamily="34" charset="0"/>
                <a:cs typeface="Arial" panose="020B0604020202020204" pitchFamily="34" charset="0"/>
              </a:rPr>
              <a:t>Pharmacists,</a:t>
            </a:r>
            <a:r>
              <a:rPr lang="en-US" sz="2300" spc="-6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SHINE counselors,</a:t>
            </a:r>
            <a:r>
              <a:rPr lang="en-US" sz="2300" spc="-5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and</a:t>
            </a:r>
            <a:r>
              <a:rPr lang="en-US" sz="2300" spc="-2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pharmacy</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students</a:t>
            </a:r>
            <a:r>
              <a:rPr lang="en-US" sz="2300" spc="-4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on</a:t>
            </a:r>
            <a:r>
              <a:rPr lang="en-US" sz="2300" spc="-15"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staff</a:t>
            </a:r>
            <a:endParaRPr lang="en-US" sz="2300" dirty="0">
              <a:latin typeface="Arial" panose="020B0604020202020204" pitchFamily="34" charset="0"/>
              <a:cs typeface="Arial" panose="020B0604020202020204" pitchFamily="34" charset="0"/>
            </a:endParaRPr>
          </a:p>
          <a:p>
            <a:pPr marL="354965" marR="5080" indent="-342900">
              <a:spcBef>
                <a:spcPts val="300"/>
              </a:spcBef>
              <a:buChar char="•"/>
              <a:tabLst>
                <a:tab pos="354965" algn="l"/>
              </a:tabLst>
            </a:pPr>
            <a:r>
              <a:rPr lang="en-US" sz="2300" dirty="0">
                <a:latin typeface="Arial" panose="020B0604020202020204" pitchFamily="34" charset="0"/>
                <a:cs typeface="Arial" panose="020B0604020202020204" pitchFamily="34" charset="0"/>
              </a:rPr>
              <a:t>Funded</a:t>
            </a:r>
            <a:r>
              <a:rPr lang="en-US" sz="2300" spc="-5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by</a:t>
            </a:r>
            <a:r>
              <a:rPr lang="en-US" sz="2300" spc="-1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Executive Office of Aging &amp; Independence,</a:t>
            </a:r>
            <a:r>
              <a:rPr lang="en-US" sz="2300" spc="-1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City</a:t>
            </a:r>
            <a:r>
              <a:rPr lang="en-US" sz="2300" spc="-1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of</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Boston,</a:t>
            </a:r>
            <a:r>
              <a:rPr lang="en-US" sz="2300" spc="-2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Central</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Mass</a:t>
            </a:r>
            <a:r>
              <a:rPr lang="en-US" sz="2300" spc="-1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Agency</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on</a:t>
            </a:r>
            <a:r>
              <a:rPr lang="en-US" sz="2300" spc="-1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Aging,</a:t>
            </a:r>
            <a:r>
              <a:rPr lang="en-US" sz="2300" spc="-30" dirty="0">
                <a:latin typeface="Arial" panose="020B0604020202020204" pitchFamily="34" charset="0"/>
                <a:cs typeface="Arial" panose="020B0604020202020204" pitchFamily="34" charset="0"/>
              </a:rPr>
              <a:t> </a:t>
            </a:r>
            <a:r>
              <a:rPr lang="en-US" sz="2300" spc="-25" dirty="0">
                <a:latin typeface="Arial" panose="020B0604020202020204" pitchFamily="34" charset="0"/>
                <a:cs typeface="Arial" panose="020B0604020202020204" pitchFamily="34" charset="0"/>
              </a:rPr>
              <a:t>and </a:t>
            </a:r>
            <a:r>
              <a:rPr lang="en-US" sz="2300" dirty="0">
                <a:latin typeface="Arial" panose="020B0604020202020204" pitchFamily="34" charset="0"/>
                <a:cs typeface="Arial" panose="020B0604020202020204" pitchFamily="34" charset="0"/>
              </a:rPr>
              <a:t>the</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Massachusetts</a:t>
            </a:r>
            <a:r>
              <a:rPr lang="en-US" sz="2300" spc="-7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College</a:t>
            </a:r>
            <a:r>
              <a:rPr lang="en-US" sz="2300" spc="-1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of</a:t>
            </a:r>
            <a:r>
              <a:rPr lang="en-US" sz="2300" spc="-35"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Pharmacy</a:t>
            </a:r>
            <a:r>
              <a:rPr lang="en-US" sz="2300" spc="-5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and</a:t>
            </a:r>
            <a:r>
              <a:rPr lang="en-US" sz="2300" spc="-30" dirty="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Health</a:t>
            </a:r>
            <a:r>
              <a:rPr lang="en-US" sz="2300" spc="-30" dirty="0">
                <a:latin typeface="Arial" panose="020B0604020202020204" pitchFamily="34" charset="0"/>
                <a:cs typeface="Arial" panose="020B0604020202020204" pitchFamily="34" charset="0"/>
              </a:rPr>
              <a:t> </a:t>
            </a:r>
            <a:r>
              <a:rPr lang="en-US" sz="2300" spc="-10" dirty="0">
                <a:latin typeface="Arial" panose="020B0604020202020204" pitchFamily="34" charset="0"/>
                <a:cs typeface="Arial" panose="020B0604020202020204" pitchFamily="34" charset="0"/>
              </a:rPr>
              <a:t>Sciences </a:t>
            </a:r>
          </a:p>
          <a:p>
            <a:pPr marL="354965" marR="5080" indent="-342900">
              <a:spcBef>
                <a:spcPts val="300"/>
              </a:spcBef>
              <a:buChar char="•"/>
              <a:tabLst>
                <a:tab pos="354965" algn="l"/>
              </a:tabLst>
            </a:pPr>
            <a:r>
              <a:rPr lang="en-US" sz="2300" spc="-10" dirty="0">
                <a:latin typeface="Arial" panose="020B0604020202020204" pitchFamily="34" charset="0"/>
                <a:cs typeface="Arial" panose="020B0604020202020204" pitchFamily="34" charset="0"/>
              </a:rPr>
              <a:t>Help Line: 866-633-1617</a:t>
            </a:r>
          </a:p>
          <a:p>
            <a:pPr marL="354965" marR="5080" indent="-342900">
              <a:spcBef>
                <a:spcPts val="300"/>
              </a:spcBef>
              <a:buChar char="•"/>
              <a:tabLst>
                <a:tab pos="354965" algn="l"/>
              </a:tabLst>
            </a:pPr>
            <a:r>
              <a:rPr lang="en-US" sz="2300" spc="-10" dirty="0">
                <a:solidFill>
                  <a:srgbClr val="91278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MCPHS Pharmacy Outreach Website</a:t>
            </a:r>
            <a:endParaRPr lang="en-US" sz="2300" spc="-10" dirty="0">
              <a:solidFill>
                <a:srgbClr val="91278F"/>
              </a:solidFill>
              <a:latin typeface="Arial" panose="020B0604020202020204" pitchFamily="34" charset="0"/>
              <a:cs typeface="Arial" panose="020B0604020202020204" pitchFamily="34" charset="0"/>
            </a:endParaRPr>
          </a:p>
        </p:txBody>
      </p:sp>
      <p:sp>
        <p:nvSpPr>
          <p:cNvPr id="5" name="object 11">
            <a:extLst>
              <a:ext uri="{FF2B5EF4-FFF2-40B4-BE49-F238E27FC236}">
                <a16:creationId xmlns:a16="http://schemas.microsoft.com/office/drawing/2014/main" id="{BA53CF73-0107-E806-105B-818E84A001CC}"/>
              </a:ext>
              <a:ext uri="{C183D7F6-B498-43B3-948B-1728B52AA6E4}">
                <adec:decorative xmlns:adec="http://schemas.microsoft.com/office/drawing/2017/decorative" val="1"/>
              </a:ext>
            </a:extLst>
          </p:cNvPr>
          <p:cNvSpPr/>
          <p:nvPr/>
        </p:nvSpPr>
        <p:spPr>
          <a:xfrm>
            <a:off x="1702340" y="4480717"/>
            <a:ext cx="1835900" cy="1579061"/>
          </a:xfrm>
          <a:custGeom>
            <a:avLst/>
            <a:gdLst/>
            <a:ahLst/>
            <a:cxnLst/>
            <a:rect l="l" t="t" r="r" b="b"/>
            <a:pathLst>
              <a:path w="1146175" h="1146175">
                <a:moveTo>
                  <a:pt x="0" y="573023"/>
                </a:moveTo>
                <a:lnTo>
                  <a:pt x="1899" y="526027"/>
                </a:lnTo>
                <a:lnTo>
                  <a:pt x="7499" y="480076"/>
                </a:lnTo>
                <a:lnTo>
                  <a:pt x="16652" y="435320"/>
                </a:lnTo>
                <a:lnTo>
                  <a:pt x="29212" y="391904"/>
                </a:lnTo>
                <a:lnTo>
                  <a:pt x="45029" y="349977"/>
                </a:lnTo>
                <a:lnTo>
                  <a:pt x="63957" y="309686"/>
                </a:lnTo>
                <a:lnTo>
                  <a:pt x="85849" y="271179"/>
                </a:lnTo>
                <a:lnTo>
                  <a:pt x="110557" y="234603"/>
                </a:lnTo>
                <a:lnTo>
                  <a:pt x="137933" y="200106"/>
                </a:lnTo>
                <a:lnTo>
                  <a:pt x="167830" y="167835"/>
                </a:lnTo>
                <a:lnTo>
                  <a:pt x="200101" y="137937"/>
                </a:lnTo>
                <a:lnTo>
                  <a:pt x="234598" y="110560"/>
                </a:lnTo>
                <a:lnTo>
                  <a:pt x="271174" y="85852"/>
                </a:lnTo>
                <a:lnTo>
                  <a:pt x="309681" y="63960"/>
                </a:lnTo>
                <a:lnTo>
                  <a:pt x="349972" y="45031"/>
                </a:lnTo>
                <a:lnTo>
                  <a:pt x="391899" y="29213"/>
                </a:lnTo>
                <a:lnTo>
                  <a:pt x="435315" y="16653"/>
                </a:lnTo>
                <a:lnTo>
                  <a:pt x="480073" y="7499"/>
                </a:lnTo>
                <a:lnTo>
                  <a:pt x="526025" y="1899"/>
                </a:lnTo>
                <a:lnTo>
                  <a:pt x="573024" y="0"/>
                </a:lnTo>
                <a:lnTo>
                  <a:pt x="620022" y="1899"/>
                </a:lnTo>
                <a:lnTo>
                  <a:pt x="665974" y="7499"/>
                </a:lnTo>
                <a:lnTo>
                  <a:pt x="710732" y="16653"/>
                </a:lnTo>
                <a:lnTo>
                  <a:pt x="754148" y="29213"/>
                </a:lnTo>
                <a:lnTo>
                  <a:pt x="796075" y="45031"/>
                </a:lnTo>
                <a:lnTo>
                  <a:pt x="836366" y="63960"/>
                </a:lnTo>
                <a:lnTo>
                  <a:pt x="874873" y="85852"/>
                </a:lnTo>
                <a:lnTo>
                  <a:pt x="911449" y="110560"/>
                </a:lnTo>
                <a:lnTo>
                  <a:pt x="945946" y="137937"/>
                </a:lnTo>
                <a:lnTo>
                  <a:pt x="978217" y="167835"/>
                </a:lnTo>
                <a:lnTo>
                  <a:pt x="1008114" y="200106"/>
                </a:lnTo>
                <a:lnTo>
                  <a:pt x="1035490" y="234603"/>
                </a:lnTo>
                <a:lnTo>
                  <a:pt x="1060198" y="271179"/>
                </a:lnTo>
                <a:lnTo>
                  <a:pt x="1082090" y="309686"/>
                </a:lnTo>
                <a:lnTo>
                  <a:pt x="1101018" y="349977"/>
                </a:lnTo>
                <a:lnTo>
                  <a:pt x="1116835" y="391904"/>
                </a:lnTo>
                <a:lnTo>
                  <a:pt x="1129395" y="435320"/>
                </a:lnTo>
                <a:lnTo>
                  <a:pt x="1138548" y="480076"/>
                </a:lnTo>
                <a:lnTo>
                  <a:pt x="1144148" y="526027"/>
                </a:lnTo>
                <a:lnTo>
                  <a:pt x="1146048" y="573023"/>
                </a:lnTo>
                <a:lnTo>
                  <a:pt x="1144148" y="620020"/>
                </a:lnTo>
                <a:lnTo>
                  <a:pt x="1138548" y="665971"/>
                </a:lnTo>
                <a:lnTo>
                  <a:pt x="1129395" y="710727"/>
                </a:lnTo>
                <a:lnTo>
                  <a:pt x="1116835" y="754143"/>
                </a:lnTo>
                <a:lnTo>
                  <a:pt x="1101018" y="796070"/>
                </a:lnTo>
                <a:lnTo>
                  <a:pt x="1082090" y="836361"/>
                </a:lnTo>
                <a:lnTo>
                  <a:pt x="1060198" y="874868"/>
                </a:lnTo>
                <a:lnTo>
                  <a:pt x="1035490" y="911444"/>
                </a:lnTo>
                <a:lnTo>
                  <a:pt x="1008114" y="945941"/>
                </a:lnTo>
                <a:lnTo>
                  <a:pt x="978217" y="978212"/>
                </a:lnTo>
                <a:lnTo>
                  <a:pt x="945946" y="1008110"/>
                </a:lnTo>
                <a:lnTo>
                  <a:pt x="911449" y="1035487"/>
                </a:lnTo>
                <a:lnTo>
                  <a:pt x="874873" y="1060195"/>
                </a:lnTo>
                <a:lnTo>
                  <a:pt x="836366" y="1082087"/>
                </a:lnTo>
                <a:lnTo>
                  <a:pt x="796075" y="1101016"/>
                </a:lnTo>
                <a:lnTo>
                  <a:pt x="754148" y="1116834"/>
                </a:lnTo>
                <a:lnTo>
                  <a:pt x="710732" y="1129394"/>
                </a:lnTo>
                <a:lnTo>
                  <a:pt x="665974" y="1138548"/>
                </a:lnTo>
                <a:lnTo>
                  <a:pt x="620022" y="1144148"/>
                </a:lnTo>
                <a:lnTo>
                  <a:pt x="573024" y="1146048"/>
                </a:lnTo>
                <a:lnTo>
                  <a:pt x="526025" y="1144148"/>
                </a:lnTo>
                <a:lnTo>
                  <a:pt x="480073" y="1138548"/>
                </a:lnTo>
                <a:lnTo>
                  <a:pt x="435315" y="1129394"/>
                </a:lnTo>
                <a:lnTo>
                  <a:pt x="391899" y="1116834"/>
                </a:lnTo>
                <a:lnTo>
                  <a:pt x="349972" y="1101016"/>
                </a:lnTo>
                <a:lnTo>
                  <a:pt x="309681" y="1082087"/>
                </a:lnTo>
                <a:lnTo>
                  <a:pt x="271174" y="1060195"/>
                </a:lnTo>
                <a:lnTo>
                  <a:pt x="234598" y="1035487"/>
                </a:lnTo>
                <a:lnTo>
                  <a:pt x="200101" y="1008110"/>
                </a:lnTo>
                <a:lnTo>
                  <a:pt x="167830" y="978212"/>
                </a:lnTo>
                <a:lnTo>
                  <a:pt x="137933" y="945941"/>
                </a:lnTo>
                <a:lnTo>
                  <a:pt x="110557" y="911444"/>
                </a:lnTo>
                <a:lnTo>
                  <a:pt x="85849" y="874868"/>
                </a:lnTo>
                <a:lnTo>
                  <a:pt x="63957" y="836361"/>
                </a:lnTo>
                <a:lnTo>
                  <a:pt x="45029" y="796070"/>
                </a:lnTo>
                <a:lnTo>
                  <a:pt x="29212" y="754143"/>
                </a:lnTo>
                <a:lnTo>
                  <a:pt x="16652" y="710727"/>
                </a:lnTo>
                <a:lnTo>
                  <a:pt x="7499" y="665971"/>
                </a:lnTo>
                <a:lnTo>
                  <a:pt x="1899" y="620020"/>
                </a:lnTo>
                <a:lnTo>
                  <a:pt x="0" y="573023"/>
                </a:lnTo>
                <a:close/>
              </a:path>
            </a:pathLst>
          </a:custGeom>
          <a:ln w="25400">
            <a:solidFill>
              <a:srgbClr val="4674AB"/>
            </a:solidFill>
          </a:ln>
        </p:spPr>
        <p:txBody>
          <a:bodyPr wrap="square" lIns="0" tIns="0" rIns="0" bIns="0" rtlCol="0"/>
          <a:lstStyle/>
          <a:p>
            <a:endParaRPr/>
          </a:p>
        </p:txBody>
      </p:sp>
      <p:sp>
        <p:nvSpPr>
          <p:cNvPr id="3" name="TextBox 2">
            <a:extLst>
              <a:ext uri="{FF2B5EF4-FFF2-40B4-BE49-F238E27FC236}">
                <a16:creationId xmlns:a16="http://schemas.microsoft.com/office/drawing/2014/main" id="{881E1FEA-7D6B-C303-79D5-1E259277DD82}"/>
              </a:ext>
            </a:extLst>
          </p:cNvPr>
          <p:cNvSpPr txBox="1"/>
          <p:nvPr/>
        </p:nvSpPr>
        <p:spPr>
          <a:xfrm>
            <a:off x="1995553" y="4753189"/>
            <a:ext cx="1416223" cy="923330"/>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cs typeface="Arial" panose="020B0604020202020204" pitchFamily="34" charset="0"/>
              </a:rPr>
              <a:t>Improve Access to Medications</a:t>
            </a:r>
          </a:p>
        </p:txBody>
      </p:sp>
      <p:sp>
        <p:nvSpPr>
          <p:cNvPr id="13" name="Plus Sign 12" descr="Plus Sign">
            <a:extLst>
              <a:ext uri="{FF2B5EF4-FFF2-40B4-BE49-F238E27FC236}">
                <a16:creationId xmlns:a16="http://schemas.microsoft.com/office/drawing/2014/main" id="{7DFC822F-6CAE-2B2E-7807-8BF38C4093B2}"/>
              </a:ext>
            </a:extLst>
          </p:cNvPr>
          <p:cNvSpPr/>
          <p:nvPr/>
        </p:nvSpPr>
        <p:spPr>
          <a:xfrm>
            <a:off x="3714223" y="5003705"/>
            <a:ext cx="533400" cy="533084"/>
          </a:xfrm>
          <a:prstGeom prst="mathPlus">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8BE2FB-1ECF-859A-74CC-A4A0B6140D70}"/>
              </a:ext>
            </a:extLst>
          </p:cNvPr>
          <p:cNvSpPr txBox="1"/>
          <p:nvPr/>
        </p:nvSpPr>
        <p:spPr>
          <a:xfrm>
            <a:off x="4474553" y="4753189"/>
            <a:ext cx="1771061" cy="1137234"/>
          </a:xfrm>
          <a:prstGeom prst="rect">
            <a:avLst/>
          </a:prstGeom>
          <a:noFill/>
        </p:spPr>
        <p:txBody>
          <a:bodyPr wrap="square" rtlCol="0">
            <a:spAutoFit/>
          </a:bodyPr>
          <a:lstStyle/>
          <a:p>
            <a:pPr marL="9144">
              <a:lnSpc>
                <a:spcPct val="92000"/>
              </a:lnSpc>
              <a:spcBef>
                <a:spcPts val="215"/>
              </a:spcBef>
            </a:pPr>
            <a:r>
              <a:rPr lang="en-US" dirty="0">
                <a:latin typeface="Arial" panose="020B0604020202020204" pitchFamily="34" charset="0"/>
                <a:ea typeface="Calibri" panose="020F0502020204030204" pitchFamily="34" charset="0"/>
                <a:cs typeface="Arial" panose="020B0604020202020204" pitchFamily="34" charset="0"/>
              </a:rPr>
              <a:t>Improve Understanding of </a:t>
            </a:r>
          </a:p>
          <a:p>
            <a:pPr marL="9144">
              <a:lnSpc>
                <a:spcPct val="92000"/>
              </a:lnSpc>
              <a:spcBef>
                <a:spcPts val="215"/>
              </a:spcBef>
            </a:pPr>
            <a:r>
              <a:rPr lang="en-US" dirty="0">
                <a:latin typeface="Arial" panose="020B0604020202020204" pitchFamily="34" charset="0"/>
                <a:ea typeface="Calibri" panose="020F0502020204030204" pitchFamily="34" charset="0"/>
                <a:cs typeface="Arial" panose="020B0604020202020204" pitchFamily="34" charset="0"/>
              </a:rPr>
              <a:t>Medications</a:t>
            </a:r>
          </a:p>
        </p:txBody>
      </p:sp>
      <p:sp>
        <p:nvSpPr>
          <p:cNvPr id="11" name="object 11">
            <a:extLst>
              <a:ext uri="{FF2B5EF4-FFF2-40B4-BE49-F238E27FC236}">
                <a16:creationId xmlns:a16="http://schemas.microsoft.com/office/drawing/2014/main" id="{97692D36-F50D-AA61-C701-CF666EC510ED}"/>
              </a:ext>
              <a:ext uri="{C183D7F6-B498-43B3-948B-1728B52AA6E4}">
                <adec:decorative xmlns:adec="http://schemas.microsoft.com/office/drawing/2017/decorative" val="1"/>
              </a:ext>
            </a:extLst>
          </p:cNvPr>
          <p:cNvSpPr/>
          <p:nvPr/>
        </p:nvSpPr>
        <p:spPr>
          <a:xfrm>
            <a:off x="4247623" y="4480717"/>
            <a:ext cx="1922015" cy="1579061"/>
          </a:xfrm>
          <a:custGeom>
            <a:avLst/>
            <a:gdLst/>
            <a:ahLst/>
            <a:cxnLst/>
            <a:rect l="l" t="t" r="r" b="b"/>
            <a:pathLst>
              <a:path w="1146175" h="1146175">
                <a:moveTo>
                  <a:pt x="0" y="573023"/>
                </a:moveTo>
                <a:lnTo>
                  <a:pt x="1899" y="526027"/>
                </a:lnTo>
                <a:lnTo>
                  <a:pt x="7499" y="480076"/>
                </a:lnTo>
                <a:lnTo>
                  <a:pt x="16652" y="435320"/>
                </a:lnTo>
                <a:lnTo>
                  <a:pt x="29212" y="391904"/>
                </a:lnTo>
                <a:lnTo>
                  <a:pt x="45029" y="349977"/>
                </a:lnTo>
                <a:lnTo>
                  <a:pt x="63957" y="309686"/>
                </a:lnTo>
                <a:lnTo>
                  <a:pt x="85849" y="271179"/>
                </a:lnTo>
                <a:lnTo>
                  <a:pt x="110557" y="234603"/>
                </a:lnTo>
                <a:lnTo>
                  <a:pt x="137933" y="200106"/>
                </a:lnTo>
                <a:lnTo>
                  <a:pt x="167830" y="167835"/>
                </a:lnTo>
                <a:lnTo>
                  <a:pt x="200101" y="137937"/>
                </a:lnTo>
                <a:lnTo>
                  <a:pt x="234598" y="110560"/>
                </a:lnTo>
                <a:lnTo>
                  <a:pt x="271174" y="85852"/>
                </a:lnTo>
                <a:lnTo>
                  <a:pt x="309681" y="63960"/>
                </a:lnTo>
                <a:lnTo>
                  <a:pt x="349972" y="45031"/>
                </a:lnTo>
                <a:lnTo>
                  <a:pt x="391899" y="29213"/>
                </a:lnTo>
                <a:lnTo>
                  <a:pt x="435315" y="16653"/>
                </a:lnTo>
                <a:lnTo>
                  <a:pt x="480073" y="7499"/>
                </a:lnTo>
                <a:lnTo>
                  <a:pt x="526025" y="1899"/>
                </a:lnTo>
                <a:lnTo>
                  <a:pt x="573024" y="0"/>
                </a:lnTo>
                <a:lnTo>
                  <a:pt x="620022" y="1899"/>
                </a:lnTo>
                <a:lnTo>
                  <a:pt x="665974" y="7499"/>
                </a:lnTo>
                <a:lnTo>
                  <a:pt x="710732" y="16653"/>
                </a:lnTo>
                <a:lnTo>
                  <a:pt x="754148" y="29213"/>
                </a:lnTo>
                <a:lnTo>
                  <a:pt x="796075" y="45031"/>
                </a:lnTo>
                <a:lnTo>
                  <a:pt x="836366" y="63960"/>
                </a:lnTo>
                <a:lnTo>
                  <a:pt x="874873" y="85852"/>
                </a:lnTo>
                <a:lnTo>
                  <a:pt x="911449" y="110560"/>
                </a:lnTo>
                <a:lnTo>
                  <a:pt x="945946" y="137937"/>
                </a:lnTo>
                <a:lnTo>
                  <a:pt x="978217" y="167835"/>
                </a:lnTo>
                <a:lnTo>
                  <a:pt x="1008114" y="200106"/>
                </a:lnTo>
                <a:lnTo>
                  <a:pt x="1035490" y="234603"/>
                </a:lnTo>
                <a:lnTo>
                  <a:pt x="1060198" y="271179"/>
                </a:lnTo>
                <a:lnTo>
                  <a:pt x="1082090" y="309686"/>
                </a:lnTo>
                <a:lnTo>
                  <a:pt x="1101018" y="349977"/>
                </a:lnTo>
                <a:lnTo>
                  <a:pt x="1116835" y="391904"/>
                </a:lnTo>
                <a:lnTo>
                  <a:pt x="1129395" y="435320"/>
                </a:lnTo>
                <a:lnTo>
                  <a:pt x="1138548" y="480076"/>
                </a:lnTo>
                <a:lnTo>
                  <a:pt x="1144148" y="526027"/>
                </a:lnTo>
                <a:lnTo>
                  <a:pt x="1146048" y="573023"/>
                </a:lnTo>
                <a:lnTo>
                  <a:pt x="1144148" y="620020"/>
                </a:lnTo>
                <a:lnTo>
                  <a:pt x="1138548" y="665971"/>
                </a:lnTo>
                <a:lnTo>
                  <a:pt x="1129395" y="710727"/>
                </a:lnTo>
                <a:lnTo>
                  <a:pt x="1116835" y="754143"/>
                </a:lnTo>
                <a:lnTo>
                  <a:pt x="1101018" y="796070"/>
                </a:lnTo>
                <a:lnTo>
                  <a:pt x="1082090" y="836361"/>
                </a:lnTo>
                <a:lnTo>
                  <a:pt x="1060198" y="874868"/>
                </a:lnTo>
                <a:lnTo>
                  <a:pt x="1035490" y="911444"/>
                </a:lnTo>
                <a:lnTo>
                  <a:pt x="1008114" y="945941"/>
                </a:lnTo>
                <a:lnTo>
                  <a:pt x="978217" y="978212"/>
                </a:lnTo>
                <a:lnTo>
                  <a:pt x="945946" y="1008110"/>
                </a:lnTo>
                <a:lnTo>
                  <a:pt x="911449" y="1035487"/>
                </a:lnTo>
                <a:lnTo>
                  <a:pt x="874873" y="1060195"/>
                </a:lnTo>
                <a:lnTo>
                  <a:pt x="836366" y="1082087"/>
                </a:lnTo>
                <a:lnTo>
                  <a:pt x="796075" y="1101016"/>
                </a:lnTo>
                <a:lnTo>
                  <a:pt x="754148" y="1116834"/>
                </a:lnTo>
                <a:lnTo>
                  <a:pt x="710732" y="1129394"/>
                </a:lnTo>
                <a:lnTo>
                  <a:pt x="665974" y="1138548"/>
                </a:lnTo>
                <a:lnTo>
                  <a:pt x="620022" y="1144148"/>
                </a:lnTo>
                <a:lnTo>
                  <a:pt x="573024" y="1146048"/>
                </a:lnTo>
                <a:lnTo>
                  <a:pt x="526025" y="1144148"/>
                </a:lnTo>
                <a:lnTo>
                  <a:pt x="480073" y="1138548"/>
                </a:lnTo>
                <a:lnTo>
                  <a:pt x="435315" y="1129394"/>
                </a:lnTo>
                <a:lnTo>
                  <a:pt x="391899" y="1116834"/>
                </a:lnTo>
                <a:lnTo>
                  <a:pt x="349972" y="1101016"/>
                </a:lnTo>
                <a:lnTo>
                  <a:pt x="309681" y="1082087"/>
                </a:lnTo>
                <a:lnTo>
                  <a:pt x="271174" y="1060195"/>
                </a:lnTo>
                <a:lnTo>
                  <a:pt x="234598" y="1035487"/>
                </a:lnTo>
                <a:lnTo>
                  <a:pt x="200101" y="1008110"/>
                </a:lnTo>
                <a:lnTo>
                  <a:pt x="167830" y="978212"/>
                </a:lnTo>
                <a:lnTo>
                  <a:pt x="137933" y="945941"/>
                </a:lnTo>
                <a:lnTo>
                  <a:pt x="110557" y="911444"/>
                </a:lnTo>
                <a:lnTo>
                  <a:pt x="85849" y="874868"/>
                </a:lnTo>
                <a:lnTo>
                  <a:pt x="63957" y="836361"/>
                </a:lnTo>
                <a:lnTo>
                  <a:pt x="45029" y="796070"/>
                </a:lnTo>
                <a:lnTo>
                  <a:pt x="29212" y="754143"/>
                </a:lnTo>
                <a:lnTo>
                  <a:pt x="16652" y="710727"/>
                </a:lnTo>
                <a:lnTo>
                  <a:pt x="7499" y="665971"/>
                </a:lnTo>
                <a:lnTo>
                  <a:pt x="1899" y="620020"/>
                </a:lnTo>
                <a:lnTo>
                  <a:pt x="0" y="573023"/>
                </a:lnTo>
                <a:close/>
              </a:path>
            </a:pathLst>
          </a:custGeom>
          <a:ln w="25400">
            <a:solidFill>
              <a:srgbClr val="4674AB"/>
            </a:solidFill>
          </a:ln>
        </p:spPr>
        <p:txBody>
          <a:bodyPr wrap="square" lIns="0" tIns="0" rIns="0" bIns="0" rtlCol="0"/>
          <a:lstStyle/>
          <a:p>
            <a:endParaRPr/>
          </a:p>
        </p:txBody>
      </p:sp>
      <p:sp>
        <p:nvSpPr>
          <p:cNvPr id="14" name="Equals 13" descr="Equal Symbol">
            <a:extLst>
              <a:ext uri="{FF2B5EF4-FFF2-40B4-BE49-F238E27FC236}">
                <a16:creationId xmlns:a16="http://schemas.microsoft.com/office/drawing/2014/main" id="{439FC6F5-7EF7-4825-E2A0-CCF4271385CE}"/>
              </a:ext>
            </a:extLst>
          </p:cNvPr>
          <p:cNvSpPr/>
          <p:nvPr/>
        </p:nvSpPr>
        <p:spPr>
          <a:xfrm>
            <a:off x="6196869" y="5006666"/>
            <a:ext cx="596264" cy="497901"/>
          </a:xfrm>
          <a:prstGeom prst="mathEqual">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bject 16">
            <a:extLst>
              <a:ext uri="{FF2B5EF4-FFF2-40B4-BE49-F238E27FC236}">
                <a16:creationId xmlns:a16="http://schemas.microsoft.com/office/drawing/2014/main" id="{D77C28B8-255A-8526-E227-B848559EBF2D}"/>
              </a:ext>
              <a:ext uri="{C183D7F6-B498-43B3-948B-1728B52AA6E4}">
                <adec:decorative xmlns:adec="http://schemas.microsoft.com/office/drawing/2017/decorative" val="1"/>
              </a:ext>
            </a:extLst>
          </p:cNvPr>
          <p:cNvSpPr/>
          <p:nvPr/>
        </p:nvSpPr>
        <p:spPr>
          <a:xfrm>
            <a:off x="6911078" y="4468017"/>
            <a:ext cx="1807254" cy="1579061"/>
          </a:xfrm>
          <a:custGeom>
            <a:avLst/>
            <a:gdLst/>
            <a:ahLst/>
            <a:cxnLst/>
            <a:rect l="l" t="t" r="r" b="b"/>
            <a:pathLst>
              <a:path w="1144904" h="1146175">
                <a:moveTo>
                  <a:pt x="0" y="573023"/>
                </a:moveTo>
                <a:lnTo>
                  <a:pt x="1896" y="526027"/>
                </a:lnTo>
                <a:lnTo>
                  <a:pt x="7488" y="480076"/>
                </a:lnTo>
                <a:lnTo>
                  <a:pt x="16628" y="435320"/>
                </a:lnTo>
                <a:lnTo>
                  <a:pt x="29169" y="391904"/>
                </a:lnTo>
                <a:lnTo>
                  <a:pt x="44963" y="349977"/>
                </a:lnTo>
                <a:lnTo>
                  <a:pt x="63865" y="309686"/>
                </a:lnTo>
                <a:lnTo>
                  <a:pt x="85725" y="271179"/>
                </a:lnTo>
                <a:lnTo>
                  <a:pt x="110398" y="234603"/>
                </a:lnTo>
                <a:lnTo>
                  <a:pt x="137736" y="200106"/>
                </a:lnTo>
                <a:lnTo>
                  <a:pt x="167592" y="167835"/>
                </a:lnTo>
                <a:lnTo>
                  <a:pt x="199819" y="137937"/>
                </a:lnTo>
                <a:lnTo>
                  <a:pt x="234269" y="110560"/>
                </a:lnTo>
                <a:lnTo>
                  <a:pt x="270795" y="85852"/>
                </a:lnTo>
                <a:lnTo>
                  <a:pt x="309251" y="63960"/>
                </a:lnTo>
                <a:lnTo>
                  <a:pt x="349490" y="45031"/>
                </a:lnTo>
                <a:lnTo>
                  <a:pt x="391363" y="29213"/>
                </a:lnTo>
                <a:lnTo>
                  <a:pt x="434724" y="16653"/>
                </a:lnTo>
                <a:lnTo>
                  <a:pt x="479425" y="7499"/>
                </a:lnTo>
                <a:lnTo>
                  <a:pt x="525320" y="1899"/>
                </a:lnTo>
                <a:lnTo>
                  <a:pt x="572262" y="0"/>
                </a:lnTo>
                <a:lnTo>
                  <a:pt x="619203" y="1899"/>
                </a:lnTo>
                <a:lnTo>
                  <a:pt x="665098" y="7499"/>
                </a:lnTo>
                <a:lnTo>
                  <a:pt x="709799" y="16653"/>
                </a:lnTo>
                <a:lnTo>
                  <a:pt x="753160" y="29213"/>
                </a:lnTo>
                <a:lnTo>
                  <a:pt x="795033" y="45031"/>
                </a:lnTo>
                <a:lnTo>
                  <a:pt x="835272" y="63960"/>
                </a:lnTo>
                <a:lnTo>
                  <a:pt x="873728" y="85852"/>
                </a:lnTo>
                <a:lnTo>
                  <a:pt x="910254" y="110560"/>
                </a:lnTo>
                <a:lnTo>
                  <a:pt x="944704" y="137937"/>
                </a:lnTo>
                <a:lnTo>
                  <a:pt x="976931" y="167835"/>
                </a:lnTo>
                <a:lnTo>
                  <a:pt x="1006787" y="200106"/>
                </a:lnTo>
                <a:lnTo>
                  <a:pt x="1034125" y="234603"/>
                </a:lnTo>
                <a:lnTo>
                  <a:pt x="1058798" y="271179"/>
                </a:lnTo>
                <a:lnTo>
                  <a:pt x="1080658" y="309686"/>
                </a:lnTo>
                <a:lnTo>
                  <a:pt x="1099560" y="349977"/>
                </a:lnTo>
                <a:lnTo>
                  <a:pt x="1115354" y="391904"/>
                </a:lnTo>
                <a:lnTo>
                  <a:pt x="1127895" y="435320"/>
                </a:lnTo>
                <a:lnTo>
                  <a:pt x="1137035" y="480076"/>
                </a:lnTo>
                <a:lnTo>
                  <a:pt x="1142627" y="526027"/>
                </a:lnTo>
                <a:lnTo>
                  <a:pt x="1144524" y="573023"/>
                </a:lnTo>
                <a:lnTo>
                  <a:pt x="1142627" y="620020"/>
                </a:lnTo>
                <a:lnTo>
                  <a:pt x="1137035" y="665971"/>
                </a:lnTo>
                <a:lnTo>
                  <a:pt x="1127895" y="710727"/>
                </a:lnTo>
                <a:lnTo>
                  <a:pt x="1115354" y="754143"/>
                </a:lnTo>
                <a:lnTo>
                  <a:pt x="1099560" y="796070"/>
                </a:lnTo>
                <a:lnTo>
                  <a:pt x="1080658" y="836361"/>
                </a:lnTo>
                <a:lnTo>
                  <a:pt x="1058798" y="874868"/>
                </a:lnTo>
                <a:lnTo>
                  <a:pt x="1034125" y="911444"/>
                </a:lnTo>
                <a:lnTo>
                  <a:pt x="1006787" y="945941"/>
                </a:lnTo>
                <a:lnTo>
                  <a:pt x="976931" y="978212"/>
                </a:lnTo>
                <a:lnTo>
                  <a:pt x="944704" y="1008110"/>
                </a:lnTo>
                <a:lnTo>
                  <a:pt x="910254" y="1035487"/>
                </a:lnTo>
                <a:lnTo>
                  <a:pt x="873728" y="1060195"/>
                </a:lnTo>
                <a:lnTo>
                  <a:pt x="835272" y="1082087"/>
                </a:lnTo>
                <a:lnTo>
                  <a:pt x="795033" y="1101016"/>
                </a:lnTo>
                <a:lnTo>
                  <a:pt x="753160" y="1116834"/>
                </a:lnTo>
                <a:lnTo>
                  <a:pt x="709799" y="1129394"/>
                </a:lnTo>
                <a:lnTo>
                  <a:pt x="665098" y="1138548"/>
                </a:lnTo>
                <a:lnTo>
                  <a:pt x="619203" y="1144148"/>
                </a:lnTo>
                <a:lnTo>
                  <a:pt x="572262" y="1146048"/>
                </a:lnTo>
                <a:lnTo>
                  <a:pt x="525320" y="1144148"/>
                </a:lnTo>
                <a:lnTo>
                  <a:pt x="479425" y="1138548"/>
                </a:lnTo>
                <a:lnTo>
                  <a:pt x="434724" y="1129394"/>
                </a:lnTo>
                <a:lnTo>
                  <a:pt x="391363" y="1116834"/>
                </a:lnTo>
                <a:lnTo>
                  <a:pt x="349490" y="1101016"/>
                </a:lnTo>
                <a:lnTo>
                  <a:pt x="309251" y="1082087"/>
                </a:lnTo>
                <a:lnTo>
                  <a:pt x="270795" y="1060195"/>
                </a:lnTo>
                <a:lnTo>
                  <a:pt x="234269" y="1035487"/>
                </a:lnTo>
                <a:lnTo>
                  <a:pt x="199819" y="1008110"/>
                </a:lnTo>
                <a:lnTo>
                  <a:pt x="167592" y="978212"/>
                </a:lnTo>
                <a:lnTo>
                  <a:pt x="137736" y="945941"/>
                </a:lnTo>
                <a:lnTo>
                  <a:pt x="110398" y="911444"/>
                </a:lnTo>
                <a:lnTo>
                  <a:pt x="85725" y="874868"/>
                </a:lnTo>
                <a:lnTo>
                  <a:pt x="63865" y="836361"/>
                </a:lnTo>
                <a:lnTo>
                  <a:pt x="44963" y="796070"/>
                </a:lnTo>
                <a:lnTo>
                  <a:pt x="29169" y="754143"/>
                </a:lnTo>
                <a:lnTo>
                  <a:pt x="16628" y="710727"/>
                </a:lnTo>
                <a:lnTo>
                  <a:pt x="7488" y="665971"/>
                </a:lnTo>
                <a:lnTo>
                  <a:pt x="1896" y="620020"/>
                </a:lnTo>
                <a:lnTo>
                  <a:pt x="0" y="573023"/>
                </a:lnTo>
                <a:close/>
              </a:path>
            </a:pathLst>
          </a:custGeom>
          <a:ln w="25399">
            <a:solidFill>
              <a:srgbClr val="4674AB"/>
            </a:solidFill>
          </a:ln>
        </p:spPr>
        <p:txBody>
          <a:bodyPr wrap="square" lIns="0" tIns="0" rIns="0" bIns="0" rtlCol="0"/>
          <a:lstStyle/>
          <a:p>
            <a:endParaRPr/>
          </a:p>
        </p:txBody>
      </p:sp>
      <p:sp>
        <p:nvSpPr>
          <p:cNvPr id="8" name="TextBox 7">
            <a:extLst>
              <a:ext uri="{FF2B5EF4-FFF2-40B4-BE49-F238E27FC236}">
                <a16:creationId xmlns:a16="http://schemas.microsoft.com/office/drawing/2014/main" id="{E843532D-6E65-8159-2087-EB7260A41EB3}"/>
              </a:ext>
            </a:extLst>
          </p:cNvPr>
          <p:cNvSpPr txBox="1"/>
          <p:nvPr/>
        </p:nvSpPr>
        <p:spPr>
          <a:xfrm>
            <a:off x="7215832" y="4559592"/>
            <a:ext cx="1416223" cy="1392048"/>
          </a:xfrm>
          <a:prstGeom prst="rect">
            <a:avLst/>
          </a:prstGeom>
          <a:noFill/>
        </p:spPr>
        <p:txBody>
          <a:bodyPr wrap="square" rtlCol="0">
            <a:spAutoFit/>
          </a:bodyPr>
          <a:lstStyle/>
          <a:p>
            <a:pPr marL="9144">
              <a:lnSpc>
                <a:spcPct val="92000"/>
              </a:lnSpc>
              <a:spcBef>
                <a:spcPts val="215"/>
              </a:spcBef>
            </a:pPr>
            <a:r>
              <a:rPr lang="en-US" dirty="0">
                <a:latin typeface="Arial" panose="020B0604020202020204" pitchFamily="34" charset="0"/>
                <a:ea typeface="Calibri" panose="020F0502020204030204" pitchFamily="34" charset="0"/>
                <a:cs typeface="Arial" panose="020B0604020202020204" pitchFamily="34" charset="0"/>
              </a:rPr>
              <a:t>*Better Adherence</a:t>
            </a:r>
          </a:p>
          <a:p>
            <a:pPr marL="9144">
              <a:lnSpc>
                <a:spcPct val="92000"/>
              </a:lnSpc>
              <a:spcBef>
                <a:spcPts val="215"/>
              </a:spcBef>
            </a:pPr>
            <a:r>
              <a:rPr lang="en-US" dirty="0">
                <a:latin typeface="Arial" panose="020B0604020202020204" pitchFamily="34" charset="0"/>
                <a:ea typeface="Calibri" panose="020F0502020204030204" pitchFamily="34" charset="0"/>
                <a:cs typeface="Arial" panose="020B0604020202020204" pitchFamily="34" charset="0"/>
              </a:rPr>
              <a:t>*Improved Health Outcomes</a:t>
            </a:r>
          </a:p>
        </p:txBody>
      </p:sp>
    </p:spTree>
    <p:custDataLst>
      <p:tags r:id="rId1"/>
    </p:custDataLst>
    <p:extLst>
      <p:ext uri="{BB962C8B-B14F-4D97-AF65-F5344CB8AC3E}">
        <p14:creationId xmlns:p14="http://schemas.microsoft.com/office/powerpoint/2010/main" val="160537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8237-6326-8171-06E0-4CBF4A5FCE0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Mass Options</a:t>
            </a:r>
          </a:p>
        </p:txBody>
      </p:sp>
      <p:pic>
        <p:nvPicPr>
          <p:cNvPr id="5" name="object 3" descr="Mass Options Logo - &#10;&quot;Your Connection to local aging and disability services&quot;.">
            <a:extLst>
              <a:ext uri="{FF2B5EF4-FFF2-40B4-BE49-F238E27FC236}">
                <a16:creationId xmlns:a16="http://schemas.microsoft.com/office/drawing/2014/main" id="{18511DE6-9BC8-D28C-9F77-87C38578AE1C}"/>
              </a:ext>
            </a:extLst>
          </p:cNvPr>
          <p:cNvPicPr/>
          <p:nvPr/>
        </p:nvPicPr>
        <p:blipFill>
          <a:blip r:embed="rId2" cstate="print"/>
          <a:stretch>
            <a:fillRect/>
          </a:stretch>
        </p:blipFill>
        <p:spPr>
          <a:xfrm>
            <a:off x="10388446" y="22339"/>
            <a:ext cx="1675400" cy="1352550"/>
          </a:xfrm>
          <a:prstGeom prst="rect">
            <a:avLst/>
          </a:prstGeom>
        </p:spPr>
      </p:pic>
      <p:sp>
        <p:nvSpPr>
          <p:cNvPr id="3" name="Content Placeholder 2">
            <a:extLst>
              <a:ext uri="{FF2B5EF4-FFF2-40B4-BE49-F238E27FC236}">
                <a16:creationId xmlns:a16="http://schemas.microsoft.com/office/drawing/2014/main" id="{6A7F22BC-79B4-B6CF-F28A-982393379804}"/>
              </a:ext>
            </a:extLst>
          </p:cNvPr>
          <p:cNvSpPr>
            <a:spLocks noGrp="1"/>
          </p:cNvSpPr>
          <p:nvPr>
            <p:ph sz="half" idx="1"/>
          </p:nvPr>
        </p:nvSpPr>
        <p:spPr>
          <a:xfrm>
            <a:off x="737754" y="835818"/>
            <a:ext cx="9168245" cy="5186363"/>
          </a:xfrm>
        </p:spPr>
        <p:txBody>
          <a:bodyPr/>
          <a:lstStyle/>
          <a:p>
            <a:r>
              <a:rPr lang="en-US" dirty="0">
                <a:latin typeface="Arial" panose="020B0604020202020204" pitchFamily="34" charset="0"/>
                <a:cs typeface="Arial" panose="020B0604020202020204" pitchFamily="34" charset="0"/>
              </a:rPr>
              <a:t>Connects Older Adults, individuals with disabilities and their caregivers with agencies and organizations that best meet their needs:</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Housing</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Food</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Caregiver supports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Health and wellness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Day services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Insurance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Transportation</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In-home supports</a:t>
            </a:r>
          </a:p>
          <a:p>
            <a:endParaRPr lang="en-US" dirty="0"/>
          </a:p>
        </p:txBody>
      </p:sp>
      <p:sp>
        <p:nvSpPr>
          <p:cNvPr id="4" name="TextBox 3">
            <a:extLst>
              <a:ext uri="{FF2B5EF4-FFF2-40B4-BE49-F238E27FC236}">
                <a16:creationId xmlns:a16="http://schemas.microsoft.com/office/drawing/2014/main" id="{97085ADA-2962-26D7-81DE-B7EBACACB44F}"/>
              </a:ext>
            </a:extLst>
          </p:cNvPr>
          <p:cNvSpPr txBox="1"/>
          <p:nvPr/>
        </p:nvSpPr>
        <p:spPr>
          <a:xfrm>
            <a:off x="5195454" y="2767279"/>
            <a:ext cx="4017818"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For more information you can:</a:t>
            </a:r>
          </a:p>
          <a:p>
            <a:r>
              <a:rPr lang="en-US" sz="2000" dirty="0">
                <a:latin typeface="Arial" panose="020B0604020202020204" pitchFamily="34" charset="0"/>
                <a:cs typeface="Arial" panose="020B0604020202020204" pitchFamily="34" charset="0"/>
              </a:rPr>
              <a:t>Call: 1-800-243-4636</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Visit: </a:t>
            </a:r>
            <a:r>
              <a:rPr lang="en-US" sz="2000" u="sng" spc="-10" dirty="0" err="1">
                <a:solidFill>
                  <a:srgbClr val="0000FF"/>
                </a:solidFill>
                <a:uFill>
                  <a:solidFill>
                    <a:srgbClr val="0000FF"/>
                  </a:solidFill>
                </a:uFill>
                <a:latin typeface="Arial" panose="020B0604020202020204" pitchFamily="34" charset="0"/>
                <a:cs typeface="Arial" panose="020B0604020202020204" pitchFamily="34" charset="0"/>
                <a:hlinkClick r:id="rId3"/>
              </a:rPr>
              <a:t>MassOptions</a:t>
            </a:r>
            <a:r>
              <a:rPr lang="en-US" sz="2000" u="sng" spc="-10" dirty="0">
                <a:solidFill>
                  <a:srgbClr val="0000FF"/>
                </a:solidFill>
                <a:uFill>
                  <a:solidFill>
                    <a:srgbClr val="0000FF"/>
                  </a:solidFill>
                </a:uFill>
                <a:latin typeface="Arial" panose="020B0604020202020204" pitchFamily="34" charset="0"/>
                <a:cs typeface="Arial" panose="020B0604020202020204" pitchFamily="34" charset="0"/>
                <a:hlinkClick r:id="rId3"/>
              </a:rPr>
              <a:t> Website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02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1976-72CF-E6CA-6484-337D00315E98}"/>
              </a:ext>
            </a:extLst>
          </p:cNvPr>
          <p:cNvSpPr>
            <a:spLocks noGrp="1"/>
          </p:cNvSpPr>
          <p:nvPr>
            <p:ph type="title"/>
          </p:nvPr>
        </p:nvSpPr>
        <p:spPr/>
        <p:txBody>
          <a:bodyPr/>
          <a:lstStyle/>
          <a:p>
            <a:r>
              <a:rPr lang="en-US" dirty="0"/>
              <a:t>Other Resources for Consumers</a:t>
            </a:r>
          </a:p>
        </p:txBody>
      </p:sp>
      <p:graphicFrame>
        <p:nvGraphicFramePr>
          <p:cNvPr id="4" name="Table 3">
            <a:extLst>
              <a:ext uri="{FF2B5EF4-FFF2-40B4-BE49-F238E27FC236}">
                <a16:creationId xmlns:a16="http://schemas.microsoft.com/office/drawing/2014/main" id="{3E971136-7566-63D3-7515-ED2235B3D464}"/>
              </a:ext>
            </a:extLst>
          </p:cNvPr>
          <p:cNvGraphicFramePr>
            <a:graphicFrameLocks noGrp="1"/>
          </p:cNvGraphicFramePr>
          <p:nvPr>
            <p:extLst>
              <p:ext uri="{D42A27DB-BD31-4B8C-83A1-F6EECF244321}">
                <p14:modId xmlns:p14="http://schemas.microsoft.com/office/powerpoint/2010/main" val="882232689"/>
              </p:ext>
            </p:extLst>
          </p:nvPr>
        </p:nvGraphicFramePr>
        <p:xfrm>
          <a:off x="571502" y="812609"/>
          <a:ext cx="11065131" cy="5486400"/>
        </p:xfrm>
        <a:graphic>
          <a:graphicData uri="http://schemas.openxmlformats.org/drawingml/2006/table">
            <a:tbl>
              <a:tblPr firstRow="1" bandRow="1">
                <a:tableStyleId>{5C22544A-7EE6-4342-B048-85BDC9FD1C3A}</a:tableStyleId>
              </a:tblPr>
              <a:tblGrid>
                <a:gridCol w="7181759">
                  <a:extLst>
                    <a:ext uri="{9D8B030D-6E8A-4147-A177-3AD203B41FA5}">
                      <a16:colId xmlns:a16="http://schemas.microsoft.com/office/drawing/2014/main" val="858118545"/>
                    </a:ext>
                  </a:extLst>
                </a:gridCol>
                <a:gridCol w="3883372">
                  <a:extLst>
                    <a:ext uri="{9D8B030D-6E8A-4147-A177-3AD203B41FA5}">
                      <a16:colId xmlns:a16="http://schemas.microsoft.com/office/drawing/2014/main" val="1580298805"/>
                    </a:ext>
                  </a:extLst>
                </a:gridCol>
              </a:tblGrid>
              <a:tr h="356264">
                <a:tc>
                  <a:txBody>
                    <a:bodyPr/>
                    <a:lstStyle/>
                    <a:p>
                      <a:r>
                        <a:rPr lang="en-US" dirty="0">
                          <a:latin typeface="Arial" panose="020B0604020202020204" pitchFamily="34" charset="0"/>
                          <a:cs typeface="Arial" panose="020B0604020202020204" pitchFamily="34" charset="0"/>
                        </a:rPr>
                        <a:t>Name of Agency/Organization</a:t>
                      </a:r>
                    </a:p>
                  </a:txBody>
                  <a:tcPr/>
                </a:tc>
                <a:tc>
                  <a:txBody>
                    <a:bodyPr/>
                    <a:lstStyle/>
                    <a:p>
                      <a:r>
                        <a:rPr lang="en-US">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Number</a:t>
                      </a:r>
                    </a:p>
                  </a:txBody>
                  <a:tcPr/>
                </a:tc>
                <a:extLst>
                  <a:ext uri="{0D108BD9-81ED-4DB2-BD59-A6C34878D82A}">
                    <a16:rowId xmlns:a16="http://schemas.microsoft.com/office/drawing/2014/main" val="1451010378"/>
                  </a:ext>
                </a:extLst>
              </a:tr>
              <a:tr h="356264">
                <a:tc>
                  <a:txBody>
                    <a:bodyPr/>
                    <a:lstStyle/>
                    <a:p>
                      <a:r>
                        <a:rPr lang="en-US" b="1" dirty="0">
                          <a:latin typeface="Arial" panose="020B0604020202020204" pitchFamily="34" charset="0"/>
                          <a:cs typeface="Arial" panose="020B0604020202020204" pitchFamily="34" charset="0"/>
                        </a:rPr>
                        <a:t>Social Security Administration</a:t>
                      </a:r>
                    </a:p>
                  </a:txBody>
                  <a:tcPr/>
                </a:tc>
                <a:tc>
                  <a:txBody>
                    <a:bodyPr/>
                    <a:lstStyle/>
                    <a:p>
                      <a:r>
                        <a:rPr lang="en-US" dirty="0">
                          <a:latin typeface="Arial" panose="020B0604020202020204" pitchFamily="34" charset="0"/>
                          <a:cs typeface="Arial" panose="020B0604020202020204" pitchFamily="34" charset="0"/>
                        </a:rPr>
                        <a:t>800-772-1213</a:t>
                      </a:r>
                    </a:p>
                  </a:txBody>
                  <a:tcPr/>
                </a:tc>
                <a:extLst>
                  <a:ext uri="{0D108BD9-81ED-4DB2-BD59-A6C34878D82A}">
                    <a16:rowId xmlns:a16="http://schemas.microsoft.com/office/drawing/2014/main" val="2927439734"/>
                  </a:ext>
                </a:extLst>
              </a:tr>
              <a:tr h="356264">
                <a:tc>
                  <a:txBody>
                    <a:bodyPr/>
                    <a:lstStyle/>
                    <a:p>
                      <a:r>
                        <a:rPr lang="en-US" b="1" dirty="0">
                          <a:latin typeface="Arial" panose="020B0604020202020204" pitchFamily="34" charset="0"/>
                          <a:cs typeface="Arial" panose="020B0604020202020204" pitchFamily="34" charset="0"/>
                        </a:rPr>
                        <a:t>Medicare</a:t>
                      </a:r>
                    </a:p>
                  </a:txBody>
                  <a:tcPr/>
                </a:tc>
                <a:tc>
                  <a:txBody>
                    <a:bodyPr/>
                    <a:lstStyle/>
                    <a:p>
                      <a:r>
                        <a:rPr lang="en-US" dirty="0">
                          <a:latin typeface="Arial" panose="020B0604020202020204" pitchFamily="34" charset="0"/>
                          <a:cs typeface="Arial" panose="020B0604020202020204" pitchFamily="34" charset="0"/>
                        </a:rPr>
                        <a:t>800-633-4227</a:t>
                      </a:r>
                    </a:p>
                  </a:txBody>
                  <a:tcPr/>
                </a:tc>
                <a:extLst>
                  <a:ext uri="{0D108BD9-81ED-4DB2-BD59-A6C34878D82A}">
                    <a16:rowId xmlns:a16="http://schemas.microsoft.com/office/drawing/2014/main" val="2558421008"/>
                  </a:ext>
                </a:extLst>
              </a:tr>
              <a:tr h="356264">
                <a:tc>
                  <a:txBody>
                    <a:bodyPr/>
                    <a:lstStyle/>
                    <a:p>
                      <a:r>
                        <a:rPr lang="en-US" b="1" dirty="0" err="1">
                          <a:latin typeface="Arial" panose="020B0604020202020204" pitchFamily="34" charset="0"/>
                          <a:cs typeface="Arial" panose="020B0604020202020204" pitchFamily="34" charset="0"/>
                        </a:rPr>
                        <a:t>MassOptions</a:t>
                      </a:r>
                      <a:endParaRPr lang="en-US" b="1"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800-243-4636</a:t>
                      </a:r>
                    </a:p>
                  </a:txBody>
                  <a:tcPr/>
                </a:tc>
                <a:extLst>
                  <a:ext uri="{0D108BD9-81ED-4DB2-BD59-A6C34878D82A}">
                    <a16:rowId xmlns:a16="http://schemas.microsoft.com/office/drawing/2014/main" val="2483290388"/>
                  </a:ext>
                </a:extLst>
              </a:tr>
              <a:tr h="356264">
                <a:tc>
                  <a:txBody>
                    <a:bodyPr/>
                    <a:lstStyle/>
                    <a:p>
                      <a:r>
                        <a:rPr lang="en-US" b="1" dirty="0">
                          <a:latin typeface="Arial" panose="020B0604020202020204" pitchFamily="34" charset="0"/>
                          <a:cs typeface="Arial" panose="020B0604020202020204" pitchFamily="34" charset="0"/>
                        </a:rPr>
                        <a:t>MassHealth</a:t>
                      </a:r>
                    </a:p>
                  </a:txBody>
                  <a:tcPr/>
                </a:tc>
                <a:tc>
                  <a:txBody>
                    <a:bodyPr/>
                    <a:lstStyle/>
                    <a:p>
                      <a:r>
                        <a:rPr lang="en-US" dirty="0">
                          <a:latin typeface="Arial" panose="020B0604020202020204" pitchFamily="34" charset="0"/>
                          <a:cs typeface="Arial" panose="020B0604020202020204" pitchFamily="34" charset="0"/>
                        </a:rPr>
                        <a:t>800-841-2900</a:t>
                      </a:r>
                    </a:p>
                  </a:txBody>
                  <a:tcPr/>
                </a:tc>
                <a:extLst>
                  <a:ext uri="{0D108BD9-81ED-4DB2-BD59-A6C34878D82A}">
                    <a16:rowId xmlns:a16="http://schemas.microsoft.com/office/drawing/2014/main" val="2213458976"/>
                  </a:ext>
                </a:extLst>
              </a:tr>
              <a:tr h="356264">
                <a:tc>
                  <a:txBody>
                    <a:bodyPr/>
                    <a:lstStyle/>
                    <a:p>
                      <a:r>
                        <a:rPr lang="en-US" b="1" dirty="0">
                          <a:latin typeface="Arial" panose="020B0604020202020204" pitchFamily="34" charset="0"/>
                          <a:cs typeface="Arial" panose="020B0604020202020204" pitchFamily="34" charset="0"/>
                        </a:rPr>
                        <a:t>Health Connector</a:t>
                      </a:r>
                    </a:p>
                  </a:txBody>
                  <a:tcPr/>
                </a:tc>
                <a:tc>
                  <a:txBody>
                    <a:bodyPr/>
                    <a:lstStyle/>
                    <a:p>
                      <a:r>
                        <a:rPr lang="en-US" dirty="0">
                          <a:latin typeface="Arial" panose="020B0604020202020204" pitchFamily="34" charset="0"/>
                          <a:cs typeface="Arial" panose="020B0604020202020204" pitchFamily="34" charset="0"/>
                        </a:rPr>
                        <a:t>877-623-6765</a:t>
                      </a:r>
                    </a:p>
                  </a:txBody>
                  <a:tcPr/>
                </a:tc>
                <a:extLst>
                  <a:ext uri="{0D108BD9-81ED-4DB2-BD59-A6C34878D82A}">
                    <a16:rowId xmlns:a16="http://schemas.microsoft.com/office/drawing/2014/main" val="2345756491"/>
                  </a:ext>
                </a:extLst>
              </a:tr>
              <a:tr h="356263">
                <a:tc>
                  <a:txBody>
                    <a:bodyPr/>
                    <a:lstStyle/>
                    <a:p>
                      <a:pPr lvl="0">
                        <a:buNone/>
                      </a:pPr>
                      <a:r>
                        <a:rPr lang="en-US" b="1">
                          <a:latin typeface="Arial" panose="020B0604020202020204" pitchFamily="34" charset="0"/>
                          <a:cs typeface="Arial" panose="020B0604020202020204" pitchFamily="34" charset="0"/>
                        </a:rPr>
                        <a:t>Health Care for All Massachusetts</a:t>
                      </a:r>
                      <a:endParaRPr lang="en-US" b="1" dirty="0">
                        <a:latin typeface="Arial" panose="020B0604020202020204" pitchFamily="34" charset="0"/>
                        <a:cs typeface="Arial" panose="020B0604020202020204" pitchFamily="34" charset="0"/>
                      </a:endParaRPr>
                    </a:p>
                  </a:txBody>
                  <a:tcPr/>
                </a:tc>
                <a:tc>
                  <a:txBody>
                    <a:bodyPr/>
                    <a:lstStyle/>
                    <a:p>
                      <a:pPr lvl="0">
                        <a:buNone/>
                      </a:pPr>
                      <a:r>
                        <a:rPr lang="en-US" dirty="0">
                          <a:latin typeface="Arial" panose="020B0604020202020204" pitchFamily="34" charset="0"/>
                          <a:cs typeface="Arial" panose="020B0604020202020204" pitchFamily="34" charset="0"/>
                        </a:rPr>
                        <a:t>800-272-4232</a:t>
                      </a:r>
                    </a:p>
                  </a:txBody>
                  <a:tcPr/>
                </a:tc>
                <a:extLst>
                  <a:ext uri="{0D108BD9-81ED-4DB2-BD59-A6C34878D82A}">
                    <a16:rowId xmlns:a16="http://schemas.microsoft.com/office/drawing/2014/main" val="2287920643"/>
                  </a:ext>
                </a:extLst>
              </a:tr>
              <a:tr h="614921">
                <a:tc>
                  <a:txBody>
                    <a:bodyPr/>
                    <a:lstStyle/>
                    <a:p>
                      <a:r>
                        <a:rPr lang="en-US" b="1" dirty="0">
                          <a:latin typeface="Arial" panose="020B0604020202020204" pitchFamily="34" charset="0"/>
                          <a:cs typeface="Arial" panose="020B0604020202020204" pitchFamily="34" charset="0"/>
                        </a:rPr>
                        <a:t>Massachusetts College of Pharmacy &amp; Health Sciences Pharmacy Outreach Program</a:t>
                      </a:r>
                    </a:p>
                  </a:txBody>
                  <a:tcPr/>
                </a:tc>
                <a:tc>
                  <a:txBody>
                    <a:bodyPr/>
                    <a:lstStyle/>
                    <a:p>
                      <a:r>
                        <a:rPr lang="en-US" dirty="0">
                          <a:latin typeface="Arial" panose="020B0604020202020204" pitchFamily="34" charset="0"/>
                          <a:cs typeface="Arial" panose="020B0604020202020204" pitchFamily="34" charset="0"/>
                        </a:rPr>
                        <a:t>866-633-1617</a:t>
                      </a:r>
                    </a:p>
                  </a:txBody>
                  <a:tcPr/>
                </a:tc>
                <a:extLst>
                  <a:ext uri="{0D108BD9-81ED-4DB2-BD59-A6C34878D82A}">
                    <a16:rowId xmlns:a16="http://schemas.microsoft.com/office/drawing/2014/main" val="2615700464"/>
                  </a:ext>
                </a:extLst>
              </a:tr>
              <a:tr h="2196145">
                <a:tc>
                  <a:txBody>
                    <a:bodyPr/>
                    <a:lstStyle/>
                    <a:p>
                      <a:r>
                        <a:rPr lang="en-US" dirty="0">
                          <a:latin typeface="Arial" panose="020B0604020202020204" pitchFamily="34" charset="0"/>
                          <a:cs typeface="Arial" panose="020B0604020202020204" pitchFamily="34" charset="0"/>
                        </a:rPr>
                        <a:t>Medicare Advocacy Project </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Greater Boston Legal Services </a:t>
                      </a:r>
                      <a:r>
                        <a:rPr lang="en-US" dirty="0">
                          <a:latin typeface="Arial" panose="020B0604020202020204" pitchFamily="34" charset="0"/>
                          <a:cs typeface="Arial" panose="020B0604020202020204" pitchFamily="34" charset="0"/>
                        </a:rPr>
                        <a:t>(Suffolk, Middlesex, Essex counties)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Community Legal Aid </a:t>
                      </a:r>
                      <a:r>
                        <a:rPr lang="en-US" dirty="0">
                          <a:latin typeface="Arial" panose="020B0604020202020204" pitchFamily="34" charset="0"/>
                          <a:cs typeface="Arial" panose="020B0604020202020204" pitchFamily="34" charset="0"/>
                        </a:rPr>
                        <a:t>(Hampshire, Hampden, Berkshire, Franklin, Worcester counties)</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South Coastal Counties Legal Services </a:t>
                      </a:r>
                      <a:r>
                        <a:rPr lang="en-US" dirty="0">
                          <a:latin typeface="Arial" panose="020B0604020202020204" pitchFamily="34" charset="0"/>
                          <a:cs typeface="Arial" panose="020B0604020202020204" pitchFamily="34" charset="0"/>
                        </a:rPr>
                        <a:t>(Bristol, Plymouth, Barnstable, Dukes, Nantucket counties) </a:t>
                      </a:r>
                    </a:p>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800-323-3205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855-252-5342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800-244-9023</a:t>
                      </a:r>
                    </a:p>
                  </a:txBody>
                  <a:tcPr/>
                </a:tc>
                <a:extLst>
                  <a:ext uri="{0D108BD9-81ED-4DB2-BD59-A6C34878D82A}">
                    <a16:rowId xmlns:a16="http://schemas.microsoft.com/office/drawing/2014/main" val="2579755162"/>
                  </a:ext>
                </a:extLst>
              </a:tr>
            </a:tbl>
          </a:graphicData>
        </a:graphic>
      </p:graphicFrame>
    </p:spTree>
    <p:extLst>
      <p:ext uri="{BB962C8B-B14F-4D97-AF65-F5344CB8AC3E}">
        <p14:creationId xmlns:p14="http://schemas.microsoft.com/office/powerpoint/2010/main" val="499405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EC2A-224A-4CBA-55CF-0FFCAA16691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Take aways</a:t>
            </a:r>
          </a:p>
        </p:txBody>
      </p:sp>
      <p:sp>
        <p:nvSpPr>
          <p:cNvPr id="3" name="Content Placeholder 2">
            <a:extLst>
              <a:ext uri="{FF2B5EF4-FFF2-40B4-BE49-F238E27FC236}">
                <a16:creationId xmlns:a16="http://schemas.microsoft.com/office/drawing/2014/main" id="{E3CD9CB1-AB3D-5564-7AF7-0BF1E200B22C}"/>
              </a:ext>
            </a:extLst>
          </p:cNvPr>
          <p:cNvSpPr>
            <a:spLocks noGrp="1"/>
          </p:cNvSpPr>
          <p:nvPr>
            <p:ph sz="half" idx="1"/>
          </p:nvPr>
        </p:nvSpPr>
        <p:spPr/>
        <p:txBody>
          <a:bodyPr/>
          <a:lstStyle/>
          <a:p>
            <a:pPr marL="355600" indent="-342900">
              <a:lnSpc>
                <a:spcPct val="100000"/>
              </a:lnSpc>
              <a:spcBef>
                <a:spcPts val="670"/>
              </a:spcBef>
              <a:buSzPct val="100000"/>
              <a:buFont typeface="Arial" panose="020B0604020202020204" pitchFamily="34" charset="0"/>
              <a:buChar char="•"/>
              <a:tabLst>
                <a:tab pos="355600" algn="l"/>
              </a:tabLst>
            </a:pPr>
            <a:r>
              <a:rPr lang="en-US" dirty="0">
                <a:latin typeface="Arial" panose="020B0604020202020204" pitchFamily="34" charset="0"/>
                <a:cs typeface="Arial" panose="020B0604020202020204" pitchFamily="34" charset="0"/>
              </a:rPr>
              <a:t>Don’t</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miss</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deadlines</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sign</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up</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a:t>
            </a:r>
            <a:r>
              <a:rPr lang="en-US" spc="-4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Medicare</a:t>
            </a:r>
          </a:p>
          <a:p>
            <a:pPr marL="755639" lvl="1">
              <a:lnSpc>
                <a:spcPct val="100000"/>
              </a:lnSpc>
              <a:spcBef>
                <a:spcPts val="670"/>
              </a:spcBef>
              <a:buClrTx/>
              <a:buSzPct val="100000"/>
              <a:buFont typeface="Courier New" panose="02070309020205020404" pitchFamily="49" charset="0"/>
              <a:buChar char="o"/>
              <a:tabLst>
                <a:tab pos="355600" algn="l"/>
              </a:tabLst>
            </a:pPr>
            <a:r>
              <a:rPr lang="en-US" sz="2400" dirty="0">
                <a:latin typeface="Arial" panose="020B0604020202020204" pitchFamily="34" charset="0"/>
                <a:cs typeface="Arial" panose="020B0604020202020204" pitchFamily="34" charset="0"/>
              </a:rPr>
              <a:t>Contact SSA to find out if you have met your 40 quarters</a:t>
            </a:r>
          </a:p>
          <a:p>
            <a:pPr marL="355600" indent="-342900">
              <a:lnSpc>
                <a:spcPct val="100000"/>
              </a:lnSpc>
              <a:spcBef>
                <a:spcPts val="705"/>
              </a:spcBef>
              <a:buSzPct val="100000"/>
              <a:buFont typeface="Arial" panose="020B0604020202020204" pitchFamily="34" charset="0"/>
              <a:buChar char="•"/>
              <a:tabLst>
                <a:tab pos="355600" algn="l"/>
              </a:tabLst>
            </a:pPr>
            <a:r>
              <a:rPr lang="en-US" dirty="0">
                <a:latin typeface="Arial" panose="020B0604020202020204" pitchFamily="34" charset="0"/>
                <a:cs typeface="Arial" panose="020B0604020202020204" pitchFamily="34" charset="0"/>
              </a:rPr>
              <a:t>If</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turning</a:t>
            </a:r>
            <a:r>
              <a:rPr lang="en-US"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65</a:t>
            </a:r>
            <a:r>
              <a:rPr lang="en-US" spc="-45" dirty="0">
                <a:latin typeface="Arial" panose="020B0604020202020204" pitchFamily="34" charset="0"/>
                <a:cs typeface="Arial" panose="020B0604020202020204" pitchFamily="34" charset="0"/>
              </a:rPr>
              <a:t>, eligible for Premium Free Part A </a:t>
            </a:r>
            <a:r>
              <a:rPr lang="en-US" dirty="0">
                <a:latin typeface="Arial" panose="020B0604020202020204" pitchFamily="34" charset="0"/>
                <a:cs typeface="Arial" panose="020B0604020202020204" pitchFamily="34" charset="0"/>
              </a:rPr>
              <a:t>and</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a:t>
            </a:r>
            <a:r>
              <a:rPr lang="en-US"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a:t>
            </a:r>
            <a:r>
              <a:rPr lang="en-US" spc="-5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Connector,</a:t>
            </a:r>
            <a:r>
              <a:rPr lang="en-US" spc="-3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dis-</a:t>
            </a:r>
            <a:r>
              <a:rPr lang="en-US" dirty="0">
                <a:latin typeface="Arial" panose="020B0604020202020204" pitchFamily="34" charset="0"/>
                <a:cs typeface="Arial" panose="020B0604020202020204" pitchFamily="34" charset="0"/>
              </a:rPr>
              <a:t>enroll</a:t>
            </a:r>
            <a:r>
              <a:rPr lang="en-US" spc="-55"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calling</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a:t>
            </a:r>
            <a:r>
              <a:rPr lang="en-US" spc="-55" dirty="0">
                <a:latin typeface="Arial" panose="020B0604020202020204" pitchFamily="34" charset="0"/>
                <a:cs typeface="Arial" panose="020B0604020202020204" pitchFamily="34" charset="0"/>
              </a:rPr>
              <a:t> </a:t>
            </a:r>
            <a:r>
              <a:rPr lang="en-US" spc="-20" dirty="0">
                <a:latin typeface="Arial" panose="020B0604020202020204" pitchFamily="34" charset="0"/>
                <a:cs typeface="Arial" panose="020B0604020202020204" pitchFamily="34" charset="0"/>
              </a:rPr>
              <a:t>plan</a:t>
            </a:r>
          </a:p>
          <a:p>
            <a:pPr marL="355600" indent="-342900">
              <a:lnSpc>
                <a:spcPct val="100000"/>
              </a:lnSpc>
              <a:spcBef>
                <a:spcPts val="705"/>
              </a:spcBef>
              <a:buSzPct val="100000"/>
              <a:buFont typeface="Arial" panose="020B0604020202020204" pitchFamily="34" charset="0"/>
              <a:buChar char="•"/>
              <a:tabLst>
                <a:tab pos="355600" algn="l"/>
              </a:tabLst>
            </a:pPr>
            <a:r>
              <a:rPr lang="en-US" dirty="0">
                <a:latin typeface="Arial" panose="020B0604020202020204" pitchFamily="34" charset="0"/>
                <a:cs typeface="Arial" panose="020B0604020202020204" pitchFamily="34" charset="0"/>
              </a:rPr>
              <a:t>Consumers receiving SSDI will be auto enrolled into Medicare after 24 months of SSDI payments</a:t>
            </a:r>
          </a:p>
          <a:p>
            <a:pPr marL="355600" marR="5080" indent="-343535">
              <a:lnSpc>
                <a:spcPct val="100000"/>
              </a:lnSpc>
              <a:spcBef>
                <a:spcPts val="695"/>
              </a:spcBef>
              <a:buSzPct val="100000"/>
              <a:buFont typeface="Arial" panose="020B0604020202020204" pitchFamily="34" charset="0"/>
              <a:buChar char="•"/>
              <a:tabLst>
                <a:tab pos="355600" algn="l"/>
              </a:tabLst>
            </a:pPr>
            <a:r>
              <a:rPr lang="en-US" dirty="0">
                <a:latin typeface="Arial" panose="020B0604020202020204" pitchFamily="34" charset="0"/>
                <a:cs typeface="Arial" panose="020B0604020202020204" pitchFamily="34" charset="0"/>
              </a:rPr>
              <a:t>Be</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sure</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a:t>
            </a:r>
            <a:r>
              <a:rPr lang="en-US" spc="-2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doctors</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hospitals</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network</a:t>
            </a:r>
            <a:r>
              <a:rPr lang="en-US"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a:t>
            </a:r>
            <a:r>
              <a:rPr lang="en-US" spc="-50"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Medicare</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you’re</a:t>
            </a:r>
            <a:r>
              <a:rPr lang="en-US" spc="-6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choosing</a:t>
            </a:r>
            <a:endParaRPr lang="en-US" dirty="0">
              <a:latin typeface="Arial" panose="020B0604020202020204" pitchFamily="34" charset="0"/>
              <a:cs typeface="Arial" panose="020B0604020202020204" pitchFamily="34" charset="0"/>
            </a:endParaRPr>
          </a:p>
          <a:p>
            <a:pPr marL="355600" indent="-342900">
              <a:lnSpc>
                <a:spcPct val="100000"/>
              </a:lnSpc>
              <a:spcBef>
                <a:spcPts val="700"/>
              </a:spcBef>
              <a:buSzPct val="100000"/>
              <a:buFont typeface="Arial" panose="020B0604020202020204" pitchFamily="34" charset="0"/>
              <a:buChar char="•"/>
              <a:tabLst>
                <a:tab pos="355600" algn="l"/>
              </a:tabLst>
            </a:pPr>
            <a:r>
              <a:rPr lang="en-US" dirty="0">
                <a:latin typeface="Arial" panose="020B0604020202020204" pitchFamily="34" charset="0"/>
                <a:cs typeface="Arial" panose="020B0604020202020204" pitchFamily="34" charset="0"/>
              </a:rPr>
              <a:t>Be</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sure</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current</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medications</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a:t>
            </a:r>
            <a:r>
              <a:rPr lang="en-US"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your</a:t>
            </a:r>
            <a:r>
              <a:rPr lang="en-US" spc="-3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plan’s</a:t>
            </a:r>
            <a:r>
              <a:rPr lang="en-US"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formulary</a:t>
            </a:r>
            <a:endParaRPr lang="en-US" dirty="0">
              <a:latin typeface="Arial" panose="020B0604020202020204" pitchFamily="34" charset="0"/>
              <a:cs typeface="Arial" panose="020B0604020202020204" pitchFamily="34" charset="0"/>
            </a:endParaRPr>
          </a:p>
          <a:p>
            <a:pPr marL="355600" marR="593090" indent="-343535">
              <a:lnSpc>
                <a:spcPct val="100000"/>
              </a:lnSpc>
              <a:spcBef>
                <a:spcPts val="710"/>
              </a:spcBef>
              <a:buSzPct val="100000"/>
              <a:buFont typeface="Arial" panose="020B0604020202020204" pitchFamily="34" charset="0"/>
              <a:buChar char="•"/>
              <a:tabLst>
                <a:tab pos="355600" algn="l"/>
              </a:tabLst>
            </a:pPr>
            <a:r>
              <a:rPr lang="en-US" dirty="0">
                <a:latin typeface="Arial" panose="020B0604020202020204" pitchFamily="34" charset="0"/>
                <a:cs typeface="Arial" panose="020B0604020202020204" pitchFamily="34" charset="0"/>
              </a:rPr>
              <a:t>Remember</a:t>
            </a:r>
            <a:r>
              <a:rPr lang="en-US" spc="-4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review</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Medicare</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plans</a:t>
            </a:r>
            <a:r>
              <a:rPr lang="en-US" spc="-6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every</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year</a:t>
            </a:r>
            <a:r>
              <a:rPr lang="en-US" spc="-6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during </a:t>
            </a:r>
            <a:r>
              <a:rPr lang="en-US" dirty="0">
                <a:latin typeface="Arial" panose="020B0604020202020204" pitchFamily="34" charset="0"/>
                <a:cs typeface="Arial" panose="020B0604020202020204" pitchFamily="34" charset="0"/>
              </a:rPr>
              <a:t>Open</a:t>
            </a:r>
            <a:r>
              <a:rPr lang="en-US" spc="-6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Enrollment:</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10/15</a:t>
            </a:r>
            <a:r>
              <a:rPr lang="en-US"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spc="-65" dirty="0">
                <a:latin typeface="Arial" panose="020B0604020202020204" pitchFamily="34" charset="0"/>
                <a:cs typeface="Arial" panose="020B0604020202020204" pitchFamily="34" charset="0"/>
              </a:rPr>
              <a:t> </a:t>
            </a:r>
            <a:r>
              <a:rPr lang="en-US" spc="-20" dirty="0">
                <a:latin typeface="Arial" panose="020B0604020202020204" pitchFamily="34" charset="0"/>
                <a:cs typeface="Arial" panose="020B0604020202020204" pitchFamily="34" charset="0"/>
              </a:rPr>
              <a:t>12/7</a:t>
            </a:r>
            <a:endParaRPr lang="en-US" dirty="0">
              <a:latin typeface="Arial" panose="020B0604020202020204" pitchFamily="34" charset="0"/>
              <a:cs typeface="Arial" panose="020B0604020202020204" pitchFamily="34" charset="0"/>
            </a:endParaRPr>
          </a:p>
          <a:p>
            <a:pPr marL="342900" indent="-342900">
              <a:lnSpc>
                <a:spcPct val="100000"/>
              </a:lnSpc>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421225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506D5-980A-0CBC-88FA-2AB54D781B1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Thank you</a:t>
            </a:r>
          </a:p>
        </p:txBody>
      </p:sp>
      <p:sp>
        <p:nvSpPr>
          <p:cNvPr id="8" name="Content Placeholder 7">
            <a:extLst>
              <a:ext uri="{FF2B5EF4-FFF2-40B4-BE49-F238E27FC236}">
                <a16:creationId xmlns:a16="http://schemas.microsoft.com/office/drawing/2014/main" id="{D1CF6C99-DC98-462D-CC82-631AEC1FCEBB}"/>
              </a:ext>
            </a:extLst>
          </p:cNvPr>
          <p:cNvSpPr>
            <a:spLocks noGrp="1"/>
          </p:cNvSpPr>
          <p:nvPr>
            <p:ph sz="half" idx="2"/>
          </p:nvPr>
        </p:nvSpPr>
        <p:spPr>
          <a:xfrm>
            <a:off x="4357838" y="3030728"/>
            <a:ext cx="7216942" cy="2364232"/>
          </a:xfrm>
        </p:spPr>
        <p:txBody>
          <a:bodyPr/>
          <a:lstStyle/>
          <a:p>
            <a:r>
              <a:rPr lang="en-US" sz="2400" dirty="0">
                <a:solidFill>
                  <a:schemeClr val="tx1"/>
                </a:solidFill>
                <a:latin typeface="Arial" panose="020B0604020202020204" pitchFamily="34" charset="0"/>
                <a:cs typeface="Arial" panose="020B0604020202020204" pitchFamily="34" charset="0"/>
              </a:rPr>
              <a:t>To contact a SHINE counselor near you:</a:t>
            </a:r>
          </a:p>
          <a:p>
            <a:r>
              <a:rPr lang="en-US" sz="2400" dirty="0" err="1">
                <a:solidFill>
                  <a:schemeClr val="tx1"/>
                </a:solidFill>
                <a:latin typeface="Arial" panose="020B0604020202020204" pitchFamily="34" charset="0"/>
                <a:cs typeface="Arial" panose="020B0604020202020204" pitchFamily="34" charset="0"/>
              </a:rPr>
              <a:t>MassOptions</a:t>
            </a:r>
            <a:r>
              <a:rPr lang="en-US" sz="2400" dirty="0">
                <a:solidFill>
                  <a:schemeClr val="tx1"/>
                </a:solidFill>
                <a:latin typeface="Arial" panose="020B0604020202020204" pitchFamily="34" charset="0"/>
                <a:cs typeface="Arial" panose="020B0604020202020204" pitchFamily="34" charset="0"/>
              </a:rPr>
              <a:t> 800-243-4636</a:t>
            </a:r>
          </a:p>
          <a:p>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hlinkClick r:id="rId2" action="ppaction://hlinkfile"/>
              </a:rPr>
              <a:t>SHINE Website</a:t>
            </a:r>
            <a:r>
              <a:rPr lang="en-US" sz="24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hlinkClick r:id="rId3"/>
              </a:rPr>
              <a:t>Mass.gov/info-details/serving-the-health-insurance-needs-of-everyone-shine-program</a:t>
            </a:r>
            <a:endParaRPr lang="en-US" sz="24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5CA8F29-6254-7059-8BA1-9E2101B42576}"/>
              </a:ext>
            </a:extLst>
          </p:cNvPr>
          <p:cNvSpPr txBox="1"/>
          <p:nvPr/>
        </p:nvSpPr>
        <p:spPr>
          <a:xfrm>
            <a:off x="1799618" y="5540875"/>
            <a:ext cx="10256196" cy="1200329"/>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This project is supported in part by Grant #90SAPG,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 </a:t>
            </a:r>
          </a:p>
        </p:txBody>
      </p:sp>
    </p:spTree>
    <p:extLst>
      <p:ext uri="{BB962C8B-B14F-4D97-AF65-F5344CB8AC3E}">
        <p14:creationId xmlns:p14="http://schemas.microsoft.com/office/powerpoint/2010/main" val="2723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CF342-096A-4B2A-D369-B061059FB4A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8913672-F1EE-8046-0F97-AB7EDC4D6A95}"/>
              </a:ext>
            </a:extLst>
          </p:cNvPr>
          <p:cNvSpPr txBox="1">
            <a:spLocks noGrp="1"/>
          </p:cNvSpPr>
          <p:nvPr>
            <p:ph type="title" idx="4294967295"/>
          </p:nvPr>
        </p:nvSpPr>
        <p:spPr bwMode="auto">
          <a:xfrm>
            <a:off x="571501" y="148810"/>
            <a:ext cx="57150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SHINE Overview</a:t>
            </a:r>
          </a:p>
        </p:txBody>
      </p:sp>
      <p:sp>
        <p:nvSpPr>
          <p:cNvPr id="5" name="Content Placeholder 2">
            <a:extLst>
              <a:ext uri="{FF2B5EF4-FFF2-40B4-BE49-F238E27FC236}">
                <a16:creationId xmlns:a16="http://schemas.microsoft.com/office/drawing/2014/main" id="{6B528CD0-363C-3875-754E-0B17560C910E}"/>
              </a:ext>
            </a:extLst>
          </p:cNvPr>
          <p:cNvSpPr>
            <a:spLocks noGrp="1"/>
          </p:cNvSpPr>
          <p:nvPr>
            <p:ph sz="half" idx="1"/>
          </p:nvPr>
        </p:nvSpPr>
        <p:spPr>
          <a:xfrm>
            <a:off x="571501" y="1291810"/>
            <a:ext cx="11331198" cy="4697513"/>
          </a:xfrm>
        </p:spPr>
        <p:txBody>
          <a:bodyPr>
            <a:normAutofit fontScale="85000" lnSpcReduction="10000"/>
          </a:bodyPr>
          <a:lstStyle/>
          <a:p>
            <a:pPr marL="514350" marR="830580" indent="-514350">
              <a:lnSpc>
                <a:spcPct val="120000"/>
              </a:lnSpc>
              <a:spcBef>
                <a:spcPts val="75"/>
              </a:spcBef>
              <a:buClr>
                <a:schemeClr val="tx1"/>
              </a:buClr>
              <a:buSzPct val="124000"/>
              <a:buFont typeface="Arial" panose="020B0604020202020204" pitchFamily="34" charset="0"/>
              <a:buChar char="•"/>
              <a:tabLst>
                <a:tab pos="381000" algn="l"/>
              </a:tabLst>
            </a:pPr>
            <a:r>
              <a:rPr lang="en-US" b="1" spc="-5" dirty="0">
                <a:solidFill>
                  <a:srgbClr val="91278F"/>
                </a:solidFill>
                <a:latin typeface="Arial" panose="020B0604020202020204" pitchFamily="34" charset="0"/>
                <a:cs typeface="Arial" panose="020B0604020202020204" pitchFamily="34" charset="0"/>
              </a:rPr>
              <a:t>SHINE</a:t>
            </a:r>
            <a:r>
              <a:rPr lang="en-US" b="1" spc="-5" dirty="0">
                <a:solidFill>
                  <a:schemeClr val="tx1"/>
                </a:solidFill>
                <a:latin typeface="Arial" panose="020B0604020202020204" pitchFamily="34" charset="0"/>
                <a:cs typeface="Arial" panose="020B0604020202020204" pitchFamily="34" charset="0"/>
              </a:rPr>
              <a:t>= </a:t>
            </a:r>
            <a:r>
              <a:rPr lang="en-US" b="1" spc="-5" dirty="0">
                <a:solidFill>
                  <a:srgbClr val="91278F"/>
                </a:solidFill>
                <a:latin typeface="Arial" panose="020B0604020202020204" pitchFamily="34" charset="0"/>
                <a:cs typeface="Arial" panose="020B0604020202020204" pitchFamily="34" charset="0"/>
              </a:rPr>
              <a:t>S</a:t>
            </a:r>
            <a:r>
              <a:rPr lang="en-US" b="1" spc="-5" dirty="0">
                <a:solidFill>
                  <a:schemeClr val="tx1"/>
                </a:solidFill>
                <a:latin typeface="Arial" panose="020B0604020202020204" pitchFamily="34" charset="0"/>
                <a:cs typeface="Arial" panose="020B0604020202020204" pitchFamily="34" charset="0"/>
              </a:rPr>
              <a:t>erving the </a:t>
            </a:r>
            <a:r>
              <a:rPr lang="en-US" b="1" spc="-5" dirty="0">
                <a:solidFill>
                  <a:srgbClr val="91278F"/>
                </a:solidFill>
                <a:latin typeface="Arial" panose="020B0604020202020204" pitchFamily="34" charset="0"/>
                <a:cs typeface="Arial" panose="020B0604020202020204" pitchFamily="34" charset="0"/>
              </a:rPr>
              <a:t>H</a:t>
            </a:r>
            <a:r>
              <a:rPr lang="en-US" b="1" spc="-5" dirty="0">
                <a:solidFill>
                  <a:schemeClr val="tx1"/>
                </a:solidFill>
                <a:latin typeface="Arial" panose="020B0604020202020204" pitchFamily="34" charset="0"/>
                <a:cs typeface="Arial" panose="020B0604020202020204" pitchFamily="34" charset="0"/>
              </a:rPr>
              <a:t>ealth </a:t>
            </a:r>
            <a:r>
              <a:rPr lang="en-US" b="1" spc="-5" dirty="0">
                <a:solidFill>
                  <a:srgbClr val="91278F"/>
                </a:solidFill>
                <a:latin typeface="Arial" panose="020B0604020202020204" pitchFamily="34" charset="0"/>
                <a:cs typeface="Arial" panose="020B0604020202020204" pitchFamily="34" charset="0"/>
              </a:rPr>
              <a:t>I</a:t>
            </a:r>
            <a:r>
              <a:rPr lang="en-US" b="1" spc="-5" dirty="0">
                <a:solidFill>
                  <a:schemeClr val="tx1"/>
                </a:solidFill>
                <a:latin typeface="Arial" panose="020B0604020202020204" pitchFamily="34" charset="0"/>
                <a:cs typeface="Arial" panose="020B0604020202020204" pitchFamily="34" charset="0"/>
              </a:rPr>
              <a:t>nsurance </a:t>
            </a:r>
            <a:r>
              <a:rPr lang="en-US" b="1" spc="-5" dirty="0">
                <a:solidFill>
                  <a:srgbClr val="91278F"/>
                </a:solidFill>
                <a:latin typeface="Arial" panose="020B0604020202020204" pitchFamily="34" charset="0"/>
                <a:cs typeface="Arial" panose="020B0604020202020204" pitchFamily="34" charset="0"/>
              </a:rPr>
              <a:t>N</a:t>
            </a:r>
            <a:r>
              <a:rPr lang="en-US" b="1" spc="-5" dirty="0">
                <a:solidFill>
                  <a:schemeClr val="tx1"/>
                </a:solidFill>
                <a:latin typeface="Arial" panose="020B0604020202020204" pitchFamily="34" charset="0"/>
                <a:cs typeface="Arial" panose="020B0604020202020204" pitchFamily="34" charset="0"/>
              </a:rPr>
              <a:t>eeds of  </a:t>
            </a:r>
            <a:r>
              <a:rPr lang="en-US" b="1" spc="-5" dirty="0">
                <a:solidFill>
                  <a:srgbClr val="91278F"/>
                </a:solidFill>
                <a:latin typeface="Arial" panose="020B0604020202020204" pitchFamily="34" charset="0"/>
                <a:cs typeface="Arial" panose="020B0604020202020204" pitchFamily="34" charset="0"/>
              </a:rPr>
              <a:t>E</a:t>
            </a:r>
            <a:r>
              <a:rPr lang="en-US" b="1" spc="-5" dirty="0">
                <a:solidFill>
                  <a:schemeClr val="tx1"/>
                </a:solidFill>
                <a:latin typeface="Arial" panose="020B0604020202020204" pitchFamily="34" charset="0"/>
                <a:cs typeface="Arial" panose="020B0604020202020204" pitchFamily="34" charset="0"/>
              </a:rPr>
              <a:t>veryone</a:t>
            </a:r>
            <a:r>
              <a:rPr lang="en-US" spc="-5" dirty="0">
                <a:solidFill>
                  <a:schemeClr val="tx1"/>
                </a:solidFill>
                <a:latin typeface="Arial" panose="020B0604020202020204" pitchFamily="34" charset="0"/>
                <a:cs typeface="Arial" panose="020B0604020202020204" pitchFamily="34" charset="0"/>
              </a:rPr>
              <a:t>…</a:t>
            </a:r>
            <a:r>
              <a:rPr lang="en-US" i="1" spc="-5" dirty="0">
                <a:solidFill>
                  <a:schemeClr val="tx1"/>
                </a:solidFill>
                <a:latin typeface="Arial" panose="020B0604020202020204" pitchFamily="34" charset="0"/>
                <a:cs typeface="Arial" panose="020B0604020202020204" pitchFamily="34" charset="0"/>
              </a:rPr>
              <a:t>on</a:t>
            </a:r>
            <a:r>
              <a:rPr lang="en-US" i="1" spc="5" dirty="0">
                <a:solidFill>
                  <a:schemeClr val="tx1"/>
                </a:solidFill>
                <a:latin typeface="Arial" panose="020B0604020202020204" pitchFamily="34" charset="0"/>
                <a:cs typeface="Arial" panose="020B0604020202020204" pitchFamily="34" charset="0"/>
              </a:rPr>
              <a:t> </a:t>
            </a:r>
            <a:r>
              <a:rPr lang="en-US" i="1" spc="-5" dirty="0">
                <a:solidFill>
                  <a:schemeClr val="tx1"/>
                </a:solidFill>
                <a:latin typeface="Arial" panose="020B0604020202020204" pitchFamily="34" charset="0"/>
                <a:cs typeface="Arial" panose="020B0604020202020204" pitchFamily="34" charset="0"/>
              </a:rPr>
              <a:t>Medicare</a:t>
            </a:r>
          </a:p>
          <a:p>
            <a:pPr marL="514350" marR="830580" indent="-514350">
              <a:lnSpc>
                <a:spcPct val="120000"/>
              </a:lnSpc>
              <a:spcBef>
                <a:spcPts val="75"/>
              </a:spcBef>
              <a:buClr>
                <a:schemeClr val="tx1"/>
              </a:buClr>
              <a:buSzPct val="124000"/>
              <a:buFont typeface="Arial" panose="020B0604020202020204" pitchFamily="34" charset="0"/>
              <a:buChar char="•"/>
              <a:tabLst>
                <a:tab pos="381000" algn="l"/>
              </a:tabLst>
            </a:pPr>
            <a:r>
              <a:rPr lang="en-US" spc="-5" dirty="0">
                <a:solidFill>
                  <a:schemeClr val="tx1"/>
                </a:solidFill>
                <a:latin typeface="Arial" panose="020B0604020202020204" pitchFamily="34" charset="0"/>
                <a:cs typeface="Arial" panose="020B0604020202020204" pitchFamily="34" charset="0"/>
              </a:rPr>
              <a:t>We are a federally funded program (and state funded) by the</a:t>
            </a:r>
            <a:r>
              <a:rPr lang="en-US" b="1" spc="-5" dirty="0">
                <a:solidFill>
                  <a:schemeClr val="tx1"/>
                </a:solidFill>
                <a:latin typeface="Arial" panose="020B0604020202020204" pitchFamily="34" charset="0"/>
                <a:cs typeface="Arial" panose="020B0604020202020204" pitchFamily="34" charset="0"/>
              </a:rPr>
              <a:t> Administration for Community Living</a:t>
            </a:r>
            <a:r>
              <a:rPr lang="en-US" spc="-5" dirty="0">
                <a:solidFill>
                  <a:schemeClr val="tx1"/>
                </a:solidFill>
                <a:latin typeface="Arial" panose="020B0604020202020204" pitchFamily="34" charset="0"/>
                <a:cs typeface="Arial" panose="020B0604020202020204" pitchFamily="34" charset="0"/>
              </a:rPr>
              <a:t> which is a part of the U.S. Department of Health and Human Services</a:t>
            </a:r>
            <a:endParaRPr lang="en-US" dirty="0">
              <a:solidFill>
                <a:schemeClr val="tx1"/>
              </a:solidFill>
              <a:latin typeface="Arial" panose="020B0604020202020204" pitchFamily="34" charset="0"/>
              <a:cs typeface="Arial" panose="020B0604020202020204" pitchFamily="34" charset="0"/>
            </a:endParaRPr>
          </a:p>
          <a:p>
            <a:pPr marL="514350" marR="830580" indent="-514350">
              <a:lnSpc>
                <a:spcPct val="120000"/>
              </a:lnSpc>
              <a:spcBef>
                <a:spcPts val="75"/>
              </a:spcBef>
              <a:buClr>
                <a:schemeClr val="tx1"/>
              </a:buClr>
              <a:buSzPct val="124000"/>
              <a:buFont typeface="Arial" panose="020B0604020202020204" pitchFamily="34" charset="0"/>
              <a:buChar char="•"/>
              <a:tabLst>
                <a:tab pos="381000" algn="l"/>
              </a:tabLst>
            </a:pPr>
            <a:r>
              <a:rPr lang="en-US" spc="-5" dirty="0">
                <a:solidFill>
                  <a:schemeClr val="tx1"/>
                </a:solidFill>
                <a:latin typeface="Arial" panose="020B0604020202020204" pitchFamily="34" charset="0"/>
                <a:cs typeface="Arial" panose="020B0604020202020204" pitchFamily="34" charset="0"/>
              </a:rPr>
              <a:t>Mission: To provide free, unbiased health insurance information, counseling and assistance</a:t>
            </a:r>
            <a:r>
              <a:rPr lang="en-US" spc="-30"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to </a:t>
            </a:r>
            <a:r>
              <a:rPr lang="en-US" spc="-5" dirty="0">
                <a:solidFill>
                  <a:schemeClr val="tx1"/>
                </a:solidFill>
                <a:latin typeface="Arial" panose="020B0604020202020204" pitchFamily="34" charset="0"/>
                <a:cs typeface="Arial" panose="020B0604020202020204" pitchFamily="34" charset="0"/>
              </a:rPr>
              <a:t>Massachusetts Medicare beneficiaries of all ages and </a:t>
            </a:r>
            <a:r>
              <a:rPr lang="en-US" dirty="0">
                <a:solidFill>
                  <a:schemeClr val="tx1"/>
                </a:solidFill>
                <a:latin typeface="Arial" panose="020B0604020202020204" pitchFamily="34" charset="0"/>
                <a:cs typeface="Arial" panose="020B0604020202020204" pitchFamily="34" charset="0"/>
              </a:rPr>
              <a:t>their</a:t>
            </a:r>
            <a:r>
              <a:rPr lang="en-US" spc="-65"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caregivers</a:t>
            </a:r>
          </a:p>
          <a:p>
            <a:pPr marL="514350" marR="830580" indent="-514350">
              <a:lnSpc>
                <a:spcPct val="120000"/>
              </a:lnSpc>
              <a:spcBef>
                <a:spcPts val="75"/>
              </a:spcBef>
              <a:buClr>
                <a:schemeClr val="tx1"/>
              </a:buClr>
              <a:buSzPct val="124000"/>
              <a:buFont typeface="Arial" panose="020B0604020202020204" pitchFamily="34" charset="0"/>
              <a:buChar char="•"/>
              <a:tabLst>
                <a:tab pos="381000" algn="l"/>
              </a:tabLst>
            </a:pPr>
            <a:r>
              <a:rPr lang="en-US" dirty="0">
                <a:solidFill>
                  <a:schemeClr val="tx1"/>
                </a:solidFill>
                <a:latin typeface="Arial" panose="020B0604020202020204" pitchFamily="34" charset="0"/>
                <a:cs typeface="Arial" panose="020B0604020202020204" pitchFamily="34" charset="0"/>
              </a:rPr>
              <a:t>Provide screening for Public Benefit programs</a:t>
            </a:r>
          </a:p>
          <a:p>
            <a:pPr marL="552450" marR="30480" indent="-514350">
              <a:lnSpc>
                <a:spcPct val="120000"/>
              </a:lnSpc>
              <a:spcBef>
                <a:spcPts val="575"/>
              </a:spcBef>
              <a:buClr>
                <a:schemeClr val="tx1"/>
              </a:buClr>
              <a:buSzPct val="124000"/>
              <a:buFont typeface="Arial" panose="020B0604020202020204" pitchFamily="34" charset="0"/>
              <a:buChar char="•"/>
              <a:tabLst>
                <a:tab pos="380365" algn="l"/>
                <a:tab pos="381000" algn="l"/>
              </a:tabLst>
            </a:pPr>
            <a:r>
              <a:rPr lang="en-US" spc="-5" dirty="0">
                <a:solidFill>
                  <a:schemeClr val="tx1"/>
                </a:solidFill>
                <a:latin typeface="Arial" panose="020B0604020202020204" pitchFamily="34" charset="0"/>
                <a:cs typeface="Arial" panose="020B0604020202020204" pitchFamily="34" charset="0"/>
              </a:rPr>
              <a:t>13 Regional Offices cover entire state and the </a:t>
            </a:r>
            <a:r>
              <a:rPr lang="en-US" dirty="0">
                <a:solidFill>
                  <a:schemeClr val="tx1"/>
                </a:solidFill>
                <a:latin typeface="Arial" panose="020B0604020202020204" pitchFamily="34" charset="0"/>
                <a:cs typeface="Arial" panose="020B0604020202020204" pitchFamily="34" charset="0"/>
              </a:rPr>
              <a:t>Greater </a:t>
            </a:r>
            <a:r>
              <a:rPr lang="en-US" spc="-5" dirty="0">
                <a:solidFill>
                  <a:schemeClr val="tx1"/>
                </a:solidFill>
                <a:latin typeface="Arial" panose="020B0604020202020204" pitchFamily="34" charset="0"/>
                <a:cs typeface="Arial" panose="020B0604020202020204" pitchFamily="34" charset="0"/>
              </a:rPr>
              <a:t>Boston Chinese Golden Age</a:t>
            </a:r>
            <a:r>
              <a:rPr lang="en-US" spc="-15"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Center (statewide)</a:t>
            </a:r>
          </a:p>
          <a:p>
            <a:pPr marL="551826" marR="712470" indent="-514350">
              <a:lnSpc>
                <a:spcPct val="120000"/>
              </a:lnSpc>
              <a:spcBef>
                <a:spcPts val="575"/>
              </a:spcBef>
              <a:buClr>
                <a:schemeClr val="tx1"/>
              </a:buClr>
              <a:buSzPct val="124000"/>
              <a:buFont typeface="Arial" panose="020B0604020202020204" pitchFamily="34" charset="0"/>
              <a:buChar char="•"/>
              <a:tabLst>
                <a:tab pos="850265" algn="l"/>
                <a:tab pos="850900" algn="l"/>
              </a:tabLst>
            </a:pPr>
            <a:r>
              <a:rPr lang="en-US" spc="-5" dirty="0">
                <a:solidFill>
                  <a:schemeClr val="tx1"/>
                </a:solidFill>
                <a:latin typeface="Arial" panose="020B0604020202020204" pitchFamily="34" charset="0"/>
                <a:cs typeface="Arial" panose="020B0604020202020204" pitchFamily="34" charset="0"/>
              </a:rPr>
              <a:t>700+ SHINE counselors (57% volunteers)</a:t>
            </a:r>
          </a:p>
          <a:p>
            <a:pPr marL="551826" marR="712470" indent="-514350">
              <a:lnSpc>
                <a:spcPct val="120000"/>
              </a:lnSpc>
              <a:spcBef>
                <a:spcPts val="575"/>
              </a:spcBef>
              <a:buClr>
                <a:schemeClr val="tx1"/>
              </a:buClr>
              <a:buSzPct val="124000"/>
              <a:buFont typeface="Arial" panose="020B0604020202020204" pitchFamily="34" charset="0"/>
              <a:buChar char="•"/>
              <a:tabLst>
                <a:tab pos="850265" algn="l"/>
                <a:tab pos="850900" algn="l"/>
              </a:tabLst>
            </a:pPr>
            <a:r>
              <a:rPr lang="en-US" spc="-5" dirty="0">
                <a:solidFill>
                  <a:schemeClr val="tx1"/>
                </a:solidFill>
                <a:latin typeface="Arial" panose="020B0604020202020204" pitchFamily="34" charset="0"/>
                <a:cs typeface="Arial" panose="020B0604020202020204" pitchFamily="34" charset="0"/>
              </a:rPr>
              <a:t>90 Bilingual Counselors </a:t>
            </a:r>
          </a:p>
          <a:p>
            <a:pPr marL="950913" marR="712470" lvl="1" indent="-325438">
              <a:lnSpc>
                <a:spcPct val="120000"/>
              </a:lnSpc>
              <a:spcBef>
                <a:spcPts val="575"/>
              </a:spcBef>
              <a:buClr>
                <a:schemeClr val="tx1"/>
              </a:buClr>
              <a:buSzPct val="100000"/>
              <a:buFont typeface="Courier New" panose="02070309020205020404" pitchFamily="49" charset="0"/>
              <a:buChar char="o"/>
              <a:tabLst>
                <a:tab pos="850265" algn="l"/>
                <a:tab pos="850900" algn="l"/>
              </a:tabLst>
            </a:pPr>
            <a:r>
              <a:rPr lang="en-US" sz="2400" spc="-5" dirty="0">
                <a:solidFill>
                  <a:schemeClr val="tx1"/>
                </a:solidFill>
                <a:latin typeface="Arial" panose="020B0604020202020204" pitchFamily="34" charset="0"/>
                <a:cs typeface="Arial" panose="020B0604020202020204" pitchFamily="34" charset="0"/>
              </a:rPr>
              <a:t>23 Languages and Dialects</a:t>
            </a:r>
            <a:endParaRPr lang="en-US" sz="2400" dirty="0">
              <a:solidFill>
                <a:schemeClr val="tx1"/>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endParaRPr lang="en-US" dirty="0">
              <a:latin typeface="+mn-lt"/>
            </a:endParaRPr>
          </a:p>
        </p:txBody>
      </p:sp>
    </p:spTree>
    <p:custDataLst>
      <p:tags r:id="rId1"/>
    </p:custDataLst>
    <p:extLst>
      <p:ext uri="{BB962C8B-B14F-4D97-AF65-F5344CB8AC3E}">
        <p14:creationId xmlns:p14="http://schemas.microsoft.com/office/powerpoint/2010/main" val="388054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72559-0C9E-047F-055C-A915A79FE9F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2DC3FF0-FA5E-C518-4B4E-7CBF5F183F7C}"/>
              </a:ext>
            </a:extLst>
          </p:cNvPr>
          <p:cNvSpPr txBox="1">
            <a:spLocks noGrp="1"/>
          </p:cNvSpPr>
          <p:nvPr>
            <p:ph type="title" idx="4294967295"/>
          </p:nvPr>
        </p:nvSpPr>
        <p:spPr bwMode="auto">
          <a:xfrm>
            <a:off x="571500" y="365379"/>
            <a:ext cx="57150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rmAutofit/>
          </a:bodyPr>
          <a:lst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What SHINE Does</a:t>
            </a:r>
          </a:p>
        </p:txBody>
      </p:sp>
      <p:sp>
        <p:nvSpPr>
          <p:cNvPr id="5" name="Content Placeholder 2">
            <a:extLst>
              <a:ext uri="{FF2B5EF4-FFF2-40B4-BE49-F238E27FC236}">
                <a16:creationId xmlns:a16="http://schemas.microsoft.com/office/drawing/2014/main" id="{1C965F5E-5BAE-281F-969F-BCB82625B7D0}"/>
              </a:ext>
            </a:extLst>
          </p:cNvPr>
          <p:cNvSpPr>
            <a:spLocks noGrp="1"/>
          </p:cNvSpPr>
          <p:nvPr>
            <p:ph sz="half" idx="1"/>
          </p:nvPr>
        </p:nvSpPr>
        <p:spPr>
          <a:xfrm>
            <a:off x="620902" y="1508379"/>
            <a:ext cx="11331198" cy="4480944"/>
          </a:xfrm>
        </p:spPr>
        <p:txBody>
          <a:bodyPr>
            <a:normAutofit fontScale="92500"/>
          </a:bodyPr>
          <a:lstStyle/>
          <a:p>
            <a:pPr marL="469900" indent="-457200">
              <a:lnSpc>
                <a:spcPct val="150000"/>
              </a:lnSpc>
              <a:spcBef>
                <a:spcPts val="95"/>
              </a:spcBef>
              <a:buSzPct val="100000"/>
              <a:buFont typeface="Arial" panose="020B0604020202020204" pitchFamily="34" charset="0"/>
              <a:buChar char="•"/>
              <a:tabLst>
                <a:tab pos="354965" algn="l"/>
              </a:tabLst>
            </a:pPr>
            <a:r>
              <a:rPr lang="en-US" sz="2200" dirty="0">
                <a:solidFill>
                  <a:schemeClr val="tx1"/>
                </a:solidFill>
                <a:latin typeface="Arial" panose="020B0604020202020204" pitchFamily="34" charset="0"/>
                <a:cs typeface="Arial" panose="020B0604020202020204" pitchFamily="34" charset="0"/>
              </a:rPr>
              <a:t>Educate consumers, the community and professionals on:</a:t>
            </a:r>
          </a:p>
          <a:p>
            <a:pPr marL="869939" lvl="1" indent="-457200">
              <a:lnSpc>
                <a:spcPct val="150000"/>
              </a:lnSpc>
              <a:spcBef>
                <a:spcPts val="95"/>
              </a:spcBef>
              <a:buClrTx/>
              <a:buSzPct val="100000"/>
              <a:buFont typeface="Courier New" panose="02070309020205020404" pitchFamily="49" charset="0"/>
              <a:buChar char="o"/>
              <a:tabLst>
                <a:tab pos="354965" algn="l"/>
              </a:tabLst>
            </a:pPr>
            <a:r>
              <a:rPr lang="en-US" sz="2200" spc="-10" dirty="0">
                <a:solidFill>
                  <a:schemeClr val="tx1"/>
                </a:solidFill>
                <a:latin typeface="Arial" panose="020B0604020202020204" pitchFamily="34" charset="0"/>
                <a:cs typeface="Arial" panose="020B0604020202020204" pitchFamily="34" charset="0"/>
              </a:rPr>
              <a:t>Understanding</a:t>
            </a:r>
            <a:r>
              <a:rPr lang="en-US" sz="2200" spc="-80" dirty="0">
                <a:solidFill>
                  <a:schemeClr val="tx1"/>
                </a:solidFill>
                <a:latin typeface="Arial" panose="020B0604020202020204" pitchFamily="34" charset="0"/>
                <a:cs typeface="Arial" panose="020B0604020202020204" pitchFamily="34" charset="0"/>
              </a:rPr>
              <a:t> </a:t>
            </a:r>
            <a:r>
              <a:rPr lang="en-US" sz="2200" spc="-10" dirty="0">
                <a:solidFill>
                  <a:schemeClr val="tx1"/>
                </a:solidFill>
                <a:latin typeface="Arial" panose="020B0604020202020204" pitchFamily="34" charset="0"/>
                <a:cs typeface="Arial" panose="020B0604020202020204" pitchFamily="34" charset="0"/>
              </a:rPr>
              <a:t>Medicare </a:t>
            </a:r>
            <a:r>
              <a:rPr lang="en-US" sz="2200" dirty="0">
                <a:solidFill>
                  <a:schemeClr val="tx1"/>
                </a:solidFill>
                <a:latin typeface="Arial" panose="020B0604020202020204" pitchFamily="34" charset="0"/>
                <a:cs typeface="Arial" panose="020B0604020202020204" pitchFamily="34" charset="0"/>
              </a:rPr>
              <a:t>and</a:t>
            </a:r>
            <a:r>
              <a:rPr lang="en-US" sz="2200" spc="-90"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MassHealth</a:t>
            </a:r>
            <a:r>
              <a:rPr lang="en-US" sz="2200" spc="-40"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rights</a:t>
            </a:r>
            <a:r>
              <a:rPr lang="en-US" sz="2200" spc="-85" dirty="0">
                <a:solidFill>
                  <a:schemeClr val="tx1"/>
                </a:solidFill>
                <a:latin typeface="Arial" panose="020B0604020202020204" pitchFamily="34" charset="0"/>
                <a:cs typeface="Arial" panose="020B0604020202020204" pitchFamily="34" charset="0"/>
              </a:rPr>
              <a:t> </a:t>
            </a:r>
            <a:r>
              <a:rPr lang="en-US" sz="2200" spc="-10" dirty="0">
                <a:solidFill>
                  <a:schemeClr val="tx1"/>
                </a:solidFill>
                <a:latin typeface="Arial" panose="020B0604020202020204" pitchFamily="34" charset="0"/>
                <a:cs typeface="Arial" panose="020B0604020202020204" pitchFamily="34" charset="0"/>
              </a:rPr>
              <a:t>and</a:t>
            </a:r>
            <a:r>
              <a:rPr lang="en-US" sz="2200" spc="-140" dirty="0">
                <a:solidFill>
                  <a:schemeClr val="tx1"/>
                </a:solidFill>
                <a:latin typeface="Arial" panose="020B0604020202020204" pitchFamily="34" charset="0"/>
                <a:cs typeface="Arial" panose="020B0604020202020204" pitchFamily="34" charset="0"/>
              </a:rPr>
              <a:t> </a:t>
            </a:r>
            <a:r>
              <a:rPr lang="en-US" sz="2200" spc="-10" dirty="0">
                <a:solidFill>
                  <a:schemeClr val="tx1"/>
                </a:solidFill>
                <a:latin typeface="Arial" panose="020B0604020202020204" pitchFamily="34" charset="0"/>
                <a:cs typeface="Arial" panose="020B0604020202020204" pitchFamily="34" charset="0"/>
              </a:rPr>
              <a:t>benefits</a:t>
            </a:r>
          </a:p>
          <a:p>
            <a:pPr marL="869939" lvl="1" indent="-457200">
              <a:lnSpc>
                <a:spcPct val="150000"/>
              </a:lnSpc>
              <a:spcBef>
                <a:spcPts val="95"/>
              </a:spcBef>
              <a:buClrTx/>
              <a:buSzPct val="100000"/>
              <a:buFont typeface="Courier New" panose="02070309020205020404" pitchFamily="49" charset="0"/>
              <a:buChar char="o"/>
              <a:tabLst>
                <a:tab pos="354965" algn="l"/>
              </a:tabLst>
            </a:pPr>
            <a:r>
              <a:rPr lang="en-US" sz="2200" spc="-85" dirty="0">
                <a:solidFill>
                  <a:schemeClr val="tx1"/>
                </a:solidFill>
                <a:latin typeface="Arial" panose="020B0604020202020204" pitchFamily="34" charset="0"/>
                <a:cs typeface="Arial" panose="020B0604020202020204" pitchFamily="34" charset="0"/>
              </a:rPr>
              <a:t>All their Medicare </a:t>
            </a:r>
            <a:r>
              <a:rPr lang="en-US" sz="2200" dirty="0">
                <a:solidFill>
                  <a:schemeClr val="tx1"/>
                </a:solidFill>
                <a:latin typeface="Arial" panose="020B0604020202020204" pitchFamily="34" charset="0"/>
                <a:cs typeface="Arial" panose="020B0604020202020204" pitchFamily="34" charset="0"/>
              </a:rPr>
              <a:t>health</a:t>
            </a:r>
            <a:r>
              <a:rPr lang="en-US" sz="2200" spc="-95"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insurance</a:t>
            </a:r>
            <a:r>
              <a:rPr lang="en-US" sz="2200" spc="-110" dirty="0">
                <a:solidFill>
                  <a:schemeClr val="tx1"/>
                </a:solidFill>
                <a:latin typeface="Arial" panose="020B0604020202020204" pitchFamily="34" charset="0"/>
                <a:cs typeface="Arial" panose="020B0604020202020204" pitchFamily="34" charset="0"/>
              </a:rPr>
              <a:t> </a:t>
            </a:r>
            <a:r>
              <a:rPr lang="en-US" sz="2200" spc="-10" dirty="0">
                <a:solidFill>
                  <a:schemeClr val="tx1"/>
                </a:solidFill>
                <a:latin typeface="Arial" panose="020B0604020202020204" pitchFamily="34" charset="0"/>
                <a:cs typeface="Arial" panose="020B0604020202020204" pitchFamily="34" charset="0"/>
              </a:rPr>
              <a:t>options</a:t>
            </a:r>
          </a:p>
          <a:p>
            <a:pPr marL="869939" lvl="1" indent="-457200">
              <a:lnSpc>
                <a:spcPct val="150000"/>
              </a:lnSpc>
              <a:spcBef>
                <a:spcPts val="95"/>
              </a:spcBef>
              <a:buClrTx/>
              <a:buSzPct val="100000"/>
              <a:buFont typeface="Courier New" panose="02070309020205020404" pitchFamily="49" charset="0"/>
              <a:buChar char="o"/>
              <a:tabLst>
                <a:tab pos="354965" algn="l"/>
              </a:tabLst>
            </a:pPr>
            <a:r>
              <a:rPr lang="en-US" sz="2200" dirty="0">
                <a:solidFill>
                  <a:schemeClr val="tx1"/>
                </a:solidFill>
                <a:latin typeface="Arial" panose="020B0604020202020204" pitchFamily="34" charset="0"/>
                <a:cs typeface="Arial" panose="020B0604020202020204" pitchFamily="34" charset="0"/>
              </a:rPr>
              <a:t>Public Benefit programs that can help pay for certain Medicare costs such as (not limited to):</a:t>
            </a:r>
          </a:p>
          <a:p>
            <a:pPr marL="1612868" lvl="3" indent="-342900">
              <a:lnSpc>
                <a:spcPct val="150000"/>
              </a:lnSpc>
              <a:spcBef>
                <a:spcPts val="95"/>
              </a:spcBef>
              <a:buClrTx/>
              <a:buSzPct val="100000"/>
              <a:buFont typeface="Arial" panose="020B0604020202020204" pitchFamily="34" charset="0"/>
              <a:buChar char="•"/>
              <a:tabLst>
                <a:tab pos="354965" algn="l"/>
              </a:tabLst>
            </a:pPr>
            <a:r>
              <a:rPr lang="en-US" sz="2200" dirty="0">
                <a:solidFill>
                  <a:schemeClr val="tx1"/>
                </a:solidFill>
                <a:latin typeface="Arial" panose="020B0604020202020204" pitchFamily="34" charset="0"/>
                <a:cs typeface="Arial" panose="020B0604020202020204" pitchFamily="34" charset="0"/>
              </a:rPr>
              <a:t>Mass Health Standard</a:t>
            </a:r>
          </a:p>
          <a:p>
            <a:pPr marL="1612868" lvl="3" indent="-342900">
              <a:lnSpc>
                <a:spcPct val="150000"/>
              </a:lnSpc>
              <a:spcBef>
                <a:spcPts val="95"/>
              </a:spcBef>
              <a:buClrTx/>
              <a:buSzPct val="100000"/>
              <a:buFont typeface="Arial" panose="020B0604020202020204" pitchFamily="34" charset="0"/>
              <a:buChar char="•"/>
              <a:tabLst>
                <a:tab pos="354965" algn="l"/>
              </a:tabLst>
            </a:pPr>
            <a:r>
              <a:rPr lang="en-US" sz="2200" dirty="0">
                <a:solidFill>
                  <a:schemeClr val="tx1"/>
                </a:solidFill>
                <a:latin typeface="Arial" panose="020B0604020202020204" pitchFamily="34" charset="0"/>
                <a:cs typeface="Arial" panose="020B0604020202020204" pitchFamily="34" charset="0"/>
              </a:rPr>
              <a:t>Extra Help </a:t>
            </a:r>
          </a:p>
          <a:p>
            <a:pPr marL="1612868" lvl="3" indent="-342900">
              <a:lnSpc>
                <a:spcPct val="150000"/>
              </a:lnSpc>
              <a:spcBef>
                <a:spcPts val="95"/>
              </a:spcBef>
              <a:buClrTx/>
              <a:buSzPct val="100000"/>
              <a:buFont typeface="Arial" panose="020B0604020202020204" pitchFamily="34" charset="0"/>
              <a:buChar char="•"/>
              <a:tabLst>
                <a:tab pos="354965" algn="l"/>
              </a:tabLst>
            </a:pPr>
            <a:r>
              <a:rPr lang="en-US" sz="2200" dirty="0">
                <a:solidFill>
                  <a:schemeClr val="tx1"/>
                </a:solidFill>
                <a:latin typeface="Arial" panose="020B0604020202020204" pitchFamily="34" charset="0"/>
                <a:cs typeface="Arial" panose="020B0604020202020204" pitchFamily="34" charset="0"/>
              </a:rPr>
              <a:t>Medicare Savings Programs</a:t>
            </a:r>
          </a:p>
          <a:p>
            <a:pPr marL="469900" indent="-457200">
              <a:lnSpc>
                <a:spcPct val="150000"/>
              </a:lnSpc>
              <a:spcBef>
                <a:spcPts val="1800"/>
              </a:spcBef>
              <a:buSzPct val="100000"/>
              <a:buFont typeface="Arial" panose="020B0604020202020204" pitchFamily="34" charset="0"/>
              <a:buChar char="•"/>
              <a:tabLst>
                <a:tab pos="354965" algn="l"/>
              </a:tabLst>
            </a:pPr>
            <a:r>
              <a:rPr lang="en-US" sz="2200" dirty="0">
                <a:solidFill>
                  <a:schemeClr val="tx1"/>
                </a:solidFill>
                <a:latin typeface="Arial" panose="020B0604020202020204" pitchFamily="34" charset="0"/>
                <a:cs typeface="Arial" panose="020B0604020202020204" pitchFamily="34" charset="0"/>
              </a:rPr>
              <a:t>Screen</a:t>
            </a:r>
            <a:r>
              <a:rPr lang="en-US" sz="2200" spc="-95"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for</a:t>
            </a:r>
            <a:r>
              <a:rPr lang="en-US" sz="2200" spc="-50"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public</a:t>
            </a:r>
            <a:r>
              <a:rPr lang="en-US" sz="2200" spc="-65"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benefits</a:t>
            </a:r>
            <a:r>
              <a:rPr lang="en-US" sz="2200" spc="-105"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(State</a:t>
            </a:r>
            <a:r>
              <a:rPr lang="en-US" sz="2200" spc="-70"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and</a:t>
            </a:r>
            <a:r>
              <a:rPr lang="en-US" sz="2200" spc="-130" dirty="0">
                <a:solidFill>
                  <a:schemeClr val="tx1"/>
                </a:solidFill>
                <a:latin typeface="Arial" panose="020B0604020202020204" pitchFamily="34" charset="0"/>
                <a:cs typeface="Arial" panose="020B0604020202020204" pitchFamily="34" charset="0"/>
              </a:rPr>
              <a:t> </a:t>
            </a:r>
            <a:r>
              <a:rPr lang="en-US" sz="2200" spc="-10" dirty="0">
                <a:solidFill>
                  <a:schemeClr val="tx1"/>
                </a:solidFill>
                <a:latin typeface="Arial" panose="020B0604020202020204" pitchFamily="34" charset="0"/>
                <a:cs typeface="Arial" panose="020B0604020202020204" pitchFamily="34" charset="0"/>
              </a:rPr>
              <a:t>Federal)</a:t>
            </a:r>
            <a:endParaRPr lang="en-US" sz="2200" dirty="0">
              <a:solidFill>
                <a:schemeClr val="tx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dirty="0">
              <a:latin typeface="+mn-lt"/>
            </a:endParaRPr>
          </a:p>
        </p:txBody>
      </p:sp>
    </p:spTree>
    <p:custDataLst>
      <p:tags r:id="rId1"/>
    </p:custDataLst>
    <p:extLst>
      <p:ext uri="{BB962C8B-B14F-4D97-AF65-F5344CB8AC3E}">
        <p14:creationId xmlns:p14="http://schemas.microsoft.com/office/powerpoint/2010/main" val="316563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72EF-BF72-483F-9742-021FC252FE2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Medicare</a:t>
            </a:r>
          </a:p>
        </p:txBody>
      </p:sp>
    </p:spTree>
    <p:custDataLst>
      <p:tags r:id="rId1"/>
    </p:custDataLst>
    <p:extLst>
      <p:ext uri="{BB962C8B-B14F-4D97-AF65-F5344CB8AC3E}">
        <p14:creationId xmlns:p14="http://schemas.microsoft.com/office/powerpoint/2010/main" val="352884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A72C-F747-664A-7EAF-EA7ED39AD922}"/>
              </a:ext>
            </a:extLst>
          </p:cNvPr>
          <p:cNvSpPr>
            <a:spLocks noGrp="1"/>
          </p:cNvSpPr>
          <p:nvPr>
            <p:ph type="title"/>
          </p:nvPr>
        </p:nvSpPr>
        <p:spPr>
          <a:xfrm>
            <a:off x="571499" y="299811"/>
            <a:ext cx="11049001" cy="398804"/>
          </a:xfrm>
        </p:spPr>
        <p:txBody>
          <a:bodyPr anchor="ctr">
            <a:normAutofit/>
          </a:bodyPr>
          <a:lstStyle/>
          <a:p>
            <a:pPr>
              <a:lnSpc>
                <a:spcPct val="90000"/>
              </a:lnSpc>
            </a:pPr>
            <a:r>
              <a:rPr lang="en-US" dirty="0">
                <a:latin typeface="Arial" panose="020B0604020202020204" pitchFamily="34" charset="0"/>
                <a:cs typeface="Arial" panose="020B0604020202020204" pitchFamily="34" charset="0"/>
              </a:rPr>
              <a:t>Medicare 101</a:t>
            </a:r>
          </a:p>
        </p:txBody>
      </p:sp>
      <p:sp>
        <p:nvSpPr>
          <p:cNvPr id="3" name="Content Placeholder 2">
            <a:extLst>
              <a:ext uri="{FF2B5EF4-FFF2-40B4-BE49-F238E27FC236}">
                <a16:creationId xmlns:a16="http://schemas.microsoft.com/office/drawing/2014/main" id="{E6787640-2C44-E0C9-34C0-F5D2AFEF278E}"/>
              </a:ext>
            </a:extLst>
          </p:cNvPr>
          <p:cNvSpPr>
            <a:spLocks noGrp="1"/>
          </p:cNvSpPr>
          <p:nvPr>
            <p:ph sz="half" idx="1"/>
          </p:nvPr>
        </p:nvSpPr>
        <p:spPr>
          <a:xfrm>
            <a:off x="571499" y="910044"/>
            <a:ext cx="7804528" cy="5363165"/>
          </a:xfrm>
        </p:spPr>
        <p:txBody>
          <a:bodyPr>
            <a:normAutofit fontScale="92500" lnSpcReduction="10000"/>
          </a:bodyPr>
          <a:lstStyle/>
          <a:p>
            <a:pPr marL="355600" indent="-342900">
              <a:lnSpc>
                <a:spcPct val="110000"/>
              </a:lnSpc>
              <a:spcBef>
                <a:spcPts val="95"/>
              </a:spcBef>
              <a:buSzPct val="100000"/>
              <a:tabLst>
                <a:tab pos="354965" algn="l"/>
              </a:tabLst>
            </a:pPr>
            <a:r>
              <a:rPr lang="en-US" dirty="0">
                <a:latin typeface="Arial" panose="020B0604020202020204" pitchFamily="34" charset="0"/>
                <a:cs typeface="Arial" panose="020B0604020202020204" pitchFamily="34" charset="0"/>
              </a:rPr>
              <a:t>Federal</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a:t>
            </a:r>
            <a:r>
              <a:rPr lang="en-US" spc="-10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insurance</a:t>
            </a:r>
            <a:r>
              <a:rPr lang="en-US" spc="-6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program</a:t>
            </a:r>
            <a:r>
              <a:rPr lang="en-US" spc="-145" dirty="0">
                <a:latin typeface="Arial" panose="020B0604020202020204" pitchFamily="34" charset="0"/>
                <a:cs typeface="Arial" panose="020B0604020202020204" pitchFamily="34" charset="0"/>
              </a:rPr>
              <a:t> </a:t>
            </a:r>
            <a:r>
              <a:rPr lang="en-US" spc="-20" dirty="0">
                <a:latin typeface="Arial" panose="020B0604020202020204" pitchFamily="34" charset="0"/>
                <a:cs typeface="Arial" panose="020B0604020202020204" pitchFamily="34" charset="0"/>
              </a:rPr>
              <a:t>for individuals who are 65 years old or older and a U.S. citizen or</a:t>
            </a:r>
          </a:p>
          <a:p>
            <a:pPr marL="690563" indent="-233363">
              <a:lnSpc>
                <a:spcPct val="110000"/>
              </a:lnSpc>
              <a:spcBef>
                <a:spcPts val="95"/>
              </a:spcBef>
              <a:buSzPct val="100000"/>
              <a:tabLst>
                <a:tab pos="690563" algn="l"/>
              </a:tabLst>
            </a:pPr>
            <a:r>
              <a:rPr lang="en-US" dirty="0">
                <a:latin typeface="Arial" panose="020B0604020202020204" pitchFamily="34" charset="0"/>
                <a:cs typeface="Arial" panose="020B0604020202020204" pitchFamily="34" charset="0"/>
              </a:rPr>
              <a:t>permanent residents (i.e., green card holder),</a:t>
            </a:r>
          </a:p>
          <a:p>
            <a:pPr marL="690563" indent="-233363">
              <a:lnSpc>
                <a:spcPct val="110000"/>
              </a:lnSpc>
              <a:spcBef>
                <a:spcPts val="95"/>
              </a:spcBef>
              <a:buSzPct val="100000"/>
              <a:tabLst>
                <a:tab pos="690563" algn="l"/>
              </a:tabLst>
            </a:pPr>
            <a:r>
              <a:rPr lang="en-US" dirty="0">
                <a:latin typeface="Arial" panose="020B0604020202020204" pitchFamily="34" charset="0"/>
                <a:cs typeface="Arial" panose="020B0604020202020204" pitchFamily="34" charset="0"/>
              </a:rPr>
              <a:t>Cuban-Haitian entrants,</a:t>
            </a:r>
          </a:p>
          <a:p>
            <a:pPr marL="690563" indent="-233363">
              <a:lnSpc>
                <a:spcPct val="110000"/>
              </a:lnSpc>
              <a:spcBef>
                <a:spcPts val="95"/>
              </a:spcBef>
              <a:buSzPct val="100000"/>
              <a:tabLst>
                <a:tab pos="690563" algn="l"/>
              </a:tabLst>
            </a:pPr>
            <a:r>
              <a:rPr lang="en-US" dirty="0">
                <a:latin typeface="Arial" panose="020B0604020202020204" pitchFamily="34" charset="0"/>
                <a:cs typeface="Arial" panose="020B0604020202020204" pitchFamily="34" charset="0"/>
              </a:rPr>
              <a:t>or someone residing under the Compacts of Free Association</a:t>
            </a:r>
          </a:p>
          <a:p>
            <a:pPr marL="354965" indent="-342900">
              <a:lnSpc>
                <a:spcPct val="110000"/>
              </a:lnSpc>
              <a:spcBef>
                <a:spcPts val="1200"/>
              </a:spcBef>
              <a:tabLst>
                <a:tab pos="309880" algn="l"/>
                <a:tab pos="310515" algn="l"/>
              </a:tabLst>
            </a:pPr>
            <a:r>
              <a:rPr lang="en-US" dirty="0">
                <a:solidFill>
                  <a:srgbClr val="141D45"/>
                </a:solidFill>
                <a:latin typeface="Arial" panose="020B0604020202020204" pitchFamily="34" charset="0"/>
                <a:cs typeface="Arial" panose="020B0604020202020204" pitchFamily="34" charset="0"/>
              </a:rPr>
              <a:t>If 40 work credits through payroll tax, entitled to premium free part A (may qualify through spouse or ex-spouse)</a:t>
            </a:r>
          </a:p>
          <a:p>
            <a:pPr marL="354965" marR="409575" indent="-342900">
              <a:lnSpc>
                <a:spcPct val="110000"/>
              </a:lnSpc>
              <a:spcBef>
                <a:spcPts val="1200"/>
              </a:spcBef>
              <a:buSzPct val="100000"/>
              <a:tabLst>
                <a:tab pos="756285" algn="l"/>
              </a:tabLst>
            </a:pPr>
            <a:r>
              <a:rPr lang="en-US" spc="-10" dirty="0">
                <a:latin typeface="Arial" panose="020B0604020202020204" pitchFamily="34" charset="0"/>
                <a:cs typeface="Arial" panose="020B0604020202020204" pitchFamily="34" charset="0"/>
              </a:rPr>
              <a:t>Individuals</a:t>
            </a:r>
            <a:r>
              <a:rPr lang="en-US" spc="-1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under</a:t>
            </a:r>
            <a:r>
              <a:rPr lang="en-US" spc="-5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age</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65</a:t>
            </a:r>
            <a:r>
              <a:rPr lang="en-US" spc="-3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who</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have</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received</a:t>
            </a:r>
            <a:r>
              <a:rPr lang="en-US" spc="-4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24</a:t>
            </a:r>
            <a:r>
              <a:rPr lang="en-US" spc="-5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months</a:t>
            </a:r>
            <a:r>
              <a:rPr lang="en-US" spc="-35" dirty="0">
                <a:latin typeface="Arial" panose="020B0604020202020204" pitchFamily="34" charset="0"/>
                <a:cs typeface="Arial" panose="020B0604020202020204" pitchFamily="34" charset="0"/>
              </a:rPr>
              <a:t> </a:t>
            </a:r>
            <a:r>
              <a:rPr lang="en-US" spc="-25" dirty="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Social</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Security</a:t>
            </a:r>
            <a:r>
              <a:rPr lang="en-US" spc="-7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Disability</a:t>
            </a:r>
            <a:r>
              <a:rPr lang="en-US" spc="-9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(SSDI)</a:t>
            </a:r>
            <a:r>
              <a:rPr lang="en-US" spc="-6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payments</a:t>
            </a:r>
            <a:endParaRPr lang="en-US" dirty="0">
              <a:latin typeface="Arial" panose="020B0604020202020204" pitchFamily="34" charset="0"/>
              <a:cs typeface="Arial" panose="020B0604020202020204" pitchFamily="34" charset="0"/>
            </a:endParaRPr>
          </a:p>
          <a:p>
            <a:pPr marL="411480" indent="-398780">
              <a:lnSpc>
                <a:spcPct val="110000"/>
              </a:lnSpc>
              <a:spcBef>
                <a:spcPts val="1200"/>
              </a:spcBef>
              <a:buSzPct val="100000"/>
              <a:tabLst>
                <a:tab pos="411480" algn="l"/>
              </a:tabLst>
            </a:pPr>
            <a:r>
              <a:rPr lang="en-US" dirty="0">
                <a:latin typeface="Arial" panose="020B0604020202020204" pitchFamily="34" charset="0"/>
                <a:cs typeface="Arial" panose="020B0604020202020204" pitchFamily="34" charset="0"/>
              </a:rPr>
              <a:t>NOT</a:t>
            </a:r>
            <a:r>
              <a:rPr lang="en-US" spc="-7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a:t>
            </a:r>
            <a:r>
              <a:rPr lang="en-US" spc="-4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comprehensive</a:t>
            </a:r>
            <a:r>
              <a:rPr lang="en-US" spc="-85"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health</a:t>
            </a:r>
            <a:r>
              <a:rPr lang="en-US" spc="-5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insurance</a:t>
            </a:r>
            <a:r>
              <a:rPr lang="en-US" spc="-125"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program</a:t>
            </a:r>
            <a:endParaRPr lang="en-US" dirty="0">
              <a:latin typeface="Arial" panose="020B0604020202020204" pitchFamily="34" charset="0"/>
              <a:cs typeface="Arial" panose="020B0604020202020204" pitchFamily="34" charset="0"/>
            </a:endParaRPr>
          </a:p>
          <a:p>
            <a:pPr marL="756285" lvl="1" indent="-342900">
              <a:lnSpc>
                <a:spcPct val="110000"/>
              </a:lnSpc>
              <a:spcBef>
                <a:spcPts val="600"/>
              </a:spcBef>
              <a:buSzPct val="100000"/>
              <a:buFont typeface="Courier New" panose="02070309020205020404" pitchFamily="49" charset="0"/>
              <a:buChar char="o"/>
              <a:tabLst>
                <a:tab pos="704215" algn="l"/>
              </a:tabLst>
            </a:pPr>
            <a:r>
              <a:rPr lang="en-US" sz="2400" dirty="0">
                <a:latin typeface="Arial" panose="020B0604020202020204" pitchFamily="34" charset="0"/>
                <a:cs typeface="Arial" panose="020B0604020202020204" pitchFamily="34" charset="0"/>
              </a:rPr>
              <a:t>Gaps</a:t>
            </a:r>
            <a:r>
              <a:rPr lang="en-US" sz="2400" spc="-5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a:t>
            </a:r>
            <a:r>
              <a:rPr lang="en-US" sz="2400" spc="-7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Medicare</a:t>
            </a:r>
            <a:r>
              <a:rPr lang="en-US" sz="2400" spc="-3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coverage</a:t>
            </a:r>
            <a:r>
              <a:rPr lang="en-US" sz="2400" spc="-5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mean</a:t>
            </a:r>
            <a:r>
              <a:rPr lang="en-US" sz="2400" spc="-3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beneficiary</a:t>
            </a:r>
            <a:r>
              <a:rPr lang="en-US" sz="2400" spc="-11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must</a:t>
            </a:r>
            <a:r>
              <a:rPr lang="en-US" sz="2400" spc="-7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pay</a:t>
            </a:r>
            <a:r>
              <a:rPr lang="en-US" sz="2400" spc="-155" dirty="0">
                <a:latin typeface="Arial" panose="020B0604020202020204" pitchFamily="34" charset="0"/>
                <a:cs typeface="Arial" panose="020B0604020202020204" pitchFamily="34" charset="0"/>
              </a:rPr>
              <a:t> </a:t>
            </a:r>
            <a:r>
              <a:rPr lang="en-US" sz="2400" spc="-50"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portion</a:t>
            </a:r>
            <a:r>
              <a:rPr lang="en-US" sz="2400" spc="-105"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a:t>
            </a:r>
            <a:r>
              <a:rPr lang="en-US" sz="2400" spc="-8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medical</a:t>
            </a:r>
            <a:r>
              <a:rPr lang="en-US" sz="2400" spc="-75"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expenses</a:t>
            </a:r>
            <a:endParaRPr lang="en-US" sz="2400" dirty="0">
              <a:latin typeface="Arial" panose="020B0604020202020204" pitchFamily="34" charset="0"/>
              <a:cs typeface="Arial" panose="020B0604020202020204" pitchFamily="34" charset="0"/>
            </a:endParaRPr>
          </a:p>
          <a:p>
            <a:pPr>
              <a:lnSpc>
                <a:spcPct val="110000"/>
              </a:lnSpc>
            </a:pPr>
            <a:endParaRPr lang="en-US" dirty="0"/>
          </a:p>
        </p:txBody>
      </p:sp>
      <p:pic>
        <p:nvPicPr>
          <p:cNvPr id="5" name="object 4" descr="Sample of Red, white and blue Medicare card.&#10;">
            <a:extLst>
              <a:ext uri="{FF2B5EF4-FFF2-40B4-BE49-F238E27FC236}">
                <a16:creationId xmlns:a16="http://schemas.microsoft.com/office/drawing/2014/main" id="{A561310C-3100-2CC1-ABFF-BAA02416ABAA}"/>
              </a:ext>
            </a:extLst>
          </p:cNvPr>
          <p:cNvPicPr/>
          <p:nvPr/>
        </p:nvPicPr>
        <p:blipFill>
          <a:blip r:embed="rId4" cstate="print"/>
          <a:stretch>
            <a:fillRect/>
          </a:stretch>
        </p:blipFill>
        <p:spPr>
          <a:xfrm>
            <a:off x="8696206" y="3966923"/>
            <a:ext cx="2940428" cy="1873457"/>
          </a:xfrm>
          <a:prstGeom prst="rect">
            <a:avLst/>
          </a:prstGeom>
          <a:noFill/>
          <a:effectLst>
            <a:outerShdw blurRad="50800" dist="38100" dir="5400000" algn="t" rotWithShape="0">
              <a:prstClr val="black">
                <a:alpha val="40000"/>
              </a:prstClr>
            </a:outerShdw>
          </a:effectLst>
        </p:spPr>
      </p:pic>
    </p:spTree>
    <p:custDataLst>
      <p:tags r:id="rId1"/>
    </p:custDataLst>
    <p:extLst>
      <p:ext uri="{BB962C8B-B14F-4D97-AF65-F5344CB8AC3E}">
        <p14:creationId xmlns:p14="http://schemas.microsoft.com/office/powerpoint/2010/main" val="38626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45D3-804A-40B4-B70C-D2AA73942261}"/>
              </a:ext>
            </a:extLst>
          </p:cNvPr>
          <p:cNvSpPr>
            <a:spLocks noGrp="1"/>
          </p:cNvSpPr>
          <p:nvPr>
            <p:ph type="title"/>
          </p:nvPr>
        </p:nvSpPr>
        <p:spPr>
          <a:xfrm>
            <a:off x="3618585" y="303074"/>
            <a:ext cx="11600556" cy="398803"/>
          </a:xfrm>
        </p:spPr>
        <p:txBody>
          <a:bodyPr anchor="ctr">
            <a:normAutofit/>
          </a:bodyPr>
          <a:lstStyle/>
          <a:p>
            <a:pPr>
              <a:lnSpc>
                <a:spcPct val="90000"/>
              </a:lnSpc>
            </a:pPr>
            <a:r>
              <a:rPr lang="en-US" dirty="0">
                <a:latin typeface="Arial" panose="020B0604020202020204" pitchFamily="34" charset="0"/>
                <a:cs typeface="Arial" panose="020B0604020202020204" pitchFamily="34" charset="0"/>
              </a:rPr>
              <a:t>Medicare Overview</a:t>
            </a:r>
          </a:p>
        </p:txBody>
      </p:sp>
      <p:grpSp>
        <p:nvGrpSpPr>
          <p:cNvPr id="19" name="object 4">
            <a:extLst>
              <a:ext uri="{FF2B5EF4-FFF2-40B4-BE49-F238E27FC236}">
                <a16:creationId xmlns:a16="http://schemas.microsoft.com/office/drawing/2014/main" id="{F6D56E29-8652-1FD8-2BEB-96A97154336C}"/>
              </a:ext>
              <a:ext uri="{C183D7F6-B498-43B3-948B-1728B52AA6E4}">
                <adec:decorative xmlns:adec="http://schemas.microsoft.com/office/drawing/2017/decorative" val="1"/>
              </a:ext>
            </a:extLst>
          </p:cNvPr>
          <p:cNvGrpSpPr/>
          <p:nvPr/>
        </p:nvGrpSpPr>
        <p:grpSpPr>
          <a:xfrm>
            <a:off x="3605457" y="1069383"/>
            <a:ext cx="7806161" cy="1892330"/>
            <a:chOff x="597662" y="765301"/>
            <a:chExt cx="7551420" cy="1447800"/>
          </a:xfrm>
        </p:grpSpPr>
        <p:sp>
          <p:nvSpPr>
            <p:cNvPr id="20" name="object 5">
              <a:extLst>
                <a:ext uri="{FF2B5EF4-FFF2-40B4-BE49-F238E27FC236}">
                  <a16:creationId xmlns:a16="http://schemas.microsoft.com/office/drawing/2014/main" id="{B9107FE7-EBC2-ED2D-26AD-9F4008CD64D7}"/>
                </a:ext>
              </a:extLst>
            </p:cNvPr>
            <p:cNvSpPr/>
            <p:nvPr/>
          </p:nvSpPr>
          <p:spPr>
            <a:xfrm>
              <a:off x="610362" y="778001"/>
              <a:ext cx="7526020" cy="1422400"/>
            </a:xfrm>
            <a:custGeom>
              <a:avLst/>
              <a:gdLst/>
              <a:ahLst/>
              <a:cxnLst/>
              <a:rect l="l" t="t" r="r" b="b"/>
              <a:pathLst>
                <a:path w="7526020" h="1422400">
                  <a:moveTo>
                    <a:pt x="7383271" y="0"/>
                  </a:moveTo>
                  <a:lnTo>
                    <a:pt x="142189" y="0"/>
                  </a:lnTo>
                  <a:lnTo>
                    <a:pt x="97248" y="7246"/>
                  </a:lnTo>
                  <a:lnTo>
                    <a:pt x="58216" y="27427"/>
                  </a:lnTo>
                  <a:lnTo>
                    <a:pt x="27435" y="58210"/>
                  </a:lnTo>
                  <a:lnTo>
                    <a:pt x="7249" y="97259"/>
                  </a:lnTo>
                  <a:lnTo>
                    <a:pt x="0" y="142239"/>
                  </a:lnTo>
                  <a:lnTo>
                    <a:pt x="0" y="1279652"/>
                  </a:lnTo>
                  <a:lnTo>
                    <a:pt x="7249" y="1324632"/>
                  </a:lnTo>
                  <a:lnTo>
                    <a:pt x="27435" y="1363681"/>
                  </a:lnTo>
                  <a:lnTo>
                    <a:pt x="58216" y="1394464"/>
                  </a:lnTo>
                  <a:lnTo>
                    <a:pt x="97248" y="1414645"/>
                  </a:lnTo>
                  <a:lnTo>
                    <a:pt x="142189" y="1421892"/>
                  </a:lnTo>
                  <a:lnTo>
                    <a:pt x="7383271" y="1421892"/>
                  </a:lnTo>
                  <a:lnTo>
                    <a:pt x="7428252" y="1414645"/>
                  </a:lnTo>
                  <a:lnTo>
                    <a:pt x="7467301" y="1394464"/>
                  </a:lnTo>
                  <a:lnTo>
                    <a:pt x="7498084" y="1363681"/>
                  </a:lnTo>
                  <a:lnTo>
                    <a:pt x="7518265" y="1324632"/>
                  </a:lnTo>
                  <a:lnTo>
                    <a:pt x="7525511" y="1279652"/>
                  </a:lnTo>
                  <a:lnTo>
                    <a:pt x="7525511" y="142239"/>
                  </a:lnTo>
                  <a:lnTo>
                    <a:pt x="7518265" y="97259"/>
                  </a:lnTo>
                  <a:lnTo>
                    <a:pt x="7498084" y="58210"/>
                  </a:lnTo>
                  <a:lnTo>
                    <a:pt x="7467301" y="27427"/>
                  </a:lnTo>
                  <a:lnTo>
                    <a:pt x="7428252" y="7246"/>
                  </a:lnTo>
                  <a:lnTo>
                    <a:pt x="7383271" y="0"/>
                  </a:lnTo>
                  <a:close/>
                </a:path>
              </a:pathLst>
            </a:custGeom>
            <a:solidFill>
              <a:srgbClr val="D0D7E8">
                <a:alpha val="90194"/>
              </a:srgbClr>
            </a:solidFill>
          </p:spPr>
          <p:txBody>
            <a:bodyPr wrap="square" lIns="0" tIns="0" rIns="0" bIns="0" rtlCol="0"/>
            <a:lstStyle/>
            <a:p>
              <a:endParaRPr/>
            </a:p>
          </p:txBody>
        </p:sp>
        <p:sp>
          <p:nvSpPr>
            <p:cNvPr id="21" name="object 6">
              <a:extLst>
                <a:ext uri="{FF2B5EF4-FFF2-40B4-BE49-F238E27FC236}">
                  <a16:creationId xmlns:a16="http://schemas.microsoft.com/office/drawing/2014/main" id="{63F0A5FC-8965-C5B5-3C53-71CDDA656072}"/>
                </a:ext>
              </a:extLst>
            </p:cNvPr>
            <p:cNvSpPr/>
            <p:nvPr/>
          </p:nvSpPr>
          <p:spPr>
            <a:xfrm>
              <a:off x="610362" y="778001"/>
              <a:ext cx="7526020" cy="1422400"/>
            </a:xfrm>
            <a:custGeom>
              <a:avLst/>
              <a:gdLst/>
              <a:ahLst/>
              <a:cxnLst/>
              <a:rect l="l" t="t" r="r" b="b"/>
              <a:pathLst>
                <a:path w="7526020" h="1422400">
                  <a:moveTo>
                    <a:pt x="0" y="142239"/>
                  </a:moveTo>
                  <a:lnTo>
                    <a:pt x="7249" y="97259"/>
                  </a:lnTo>
                  <a:lnTo>
                    <a:pt x="27435" y="58210"/>
                  </a:lnTo>
                  <a:lnTo>
                    <a:pt x="58216" y="27427"/>
                  </a:lnTo>
                  <a:lnTo>
                    <a:pt x="97248" y="7246"/>
                  </a:lnTo>
                  <a:lnTo>
                    <a:pt x="142189" y="0"/>
                  </a:lnTo>
                  <a:lnTo>
                    <a:pt x="7383271" y="0"/>
                  </a:lnTo>
                  <a:lnTo>
                    <a:pt x="7428252" y="7246"/>
                  </a:lnTo>
                  <a:lnTo>
                    <a:pt x="7467301" y="27427"/>
                  </a:lnTo>
                  <a:lnTo>
                    <a:pt x="7498084" y="58210"/>
                  </a:lnTo>
                  <a:lnTo>
                    <a:pt x="7518265" y="97259"/>
                  </a:lnTo>
                  <a:lnTo>
                    <a:pt x="7525511" y="142239"/>
                  </a:lnTo>
                  <a:lnTo>
                    <a:pt x="7525511" y="1279652"/>
                  </a:lnTo>
                  <a:lnTo>
                    <a:pt x="7518265" y="1324632"/>
                  </a:lnTo>
                  <a:lnTo>
                    <a:pt x="7498084" y="1363681"/>
                  </a:lnTo>
                  <a:lnTo>
                    <a:pt x="7467301" y="1394464"/>
                  </a:lnTo>
                  <a:lnTo>
                    <a:pt x="7428252" y="1414645"/>
                  </a:lnTo>
                  <a:lnTo>
                    <a:pt x="7383271" y="1421892"/>
                  </a:lnTo>
                  <a:lnTo>
                    <a:pt x="142189" y="1421892"/>
                  </a:lnTo>
                  <a:lnTo>
                    <a:pt x="97248" y="1414645"/>
                  </a:lnTo>
                  <a:lnTo>
                    <a:pt x="58216" y="1394464"/>
                  </a:lnTo>
                  <a:lnTo>
                    <a:pt x="27435" y="1363681"/>
                  </a:lnTo>
                  <a:lnTo>
                    <a:pt x="7249" y="1324632"/>
                  </a:lnTo>
                  <a:lnTo>
                    <a:pt x="0" y="1279652"/>
                  </a:lnTo>
                  <a:lnTo>
                    <a:pt x="0" y="142239"/>
                  </a:lnTo>
                  <a:close/>
                </a:path>
              </a:pathLst>
            </a:custGeom>
            <a:ln w="25400">
              <a:solidFill>
                <a:srgbClr val="D0D7E8"/>
              </a:solidFill>
            </a:ln>
          </p:spPr>
          <p:txBody>
            <a:bodyPr wrap="square" lIns="0" tIns="0" rIns="0" bIns="0" rtlCol="0"/>
            <a:lstStyle/>
            <a:p>
              <a:endParaRPr/>
            </a:p>
          </p:txBody>
        </p:sp>
        <p:pic>
          <p:nvPicPr>
            <p:cNvPr id="22" name="object 7" descr="Symbol &quot;H&quot; for hospital">
              <a:extLst>
                <a:ext uri="{FF2B5EF4-FFF2-40B4-BE49-F238E27FC236}">
                  <a16:creationId xmlns:a16="http://schemas.microsoft.com/office/drawing/2014/main" id="{D7D786B5-802E-ADA0-5555-A05FD6B17B42}"/>
                </a:ext>
              </a:extLst>
            </p:cNvPr>
            <p:cNvPicPr/>
            <p:nvPr/>
          </p:nvPicPr>
          <p:blipFill>
            <a:blip r:embed="rId4" cstate="print"/>
            <a:stretch>
              <a:fillRect/>
            </a:stretch>
          </p:blipFill>
          <p:spPr>
            <a:xfrm>
              <a:off x="1175766" y="963929"/>
              <a:ext cx="1644396" cy="1042416"/>
            </a:xfrm>
            <a:prstGeom prst="rect">
              <a:avLst/>
            </a:prstGeom>
          </p:spPr>
        </p:pic>
        <p:sp>
          <p:nvSpPr>
            <p:cNvPr id="23" name="object 8">
              <a:extLst>
                <a:ext uri="{FF2B5EF4-FFF2-40B4-BE49-F238E27FC236}">
                  <a16:creationId xmlns:a16="http://schemas.microsoft.com/office/drawing/2014/main" id="{B1AA589D-6ED9-DCE6-2BE1-79BB24F89370}"/>
                </a:ext>
              </a:extLst>
            </p:cNvPr>
            <p:cNvSpPr/>
            <p:nvPr/>
          </p:nvSpPr>
          <p:spPr>
            <a:xfrm>
              <a:off x="1175766" y="963929"/>
              <a:ext cx="1644650" cy="1042669"/>
            </a:xfrm>
            <a:custGeom>
              <a:avLst/>
              <a:gdLst/>
              <a:ahLst/>
              <a:cxnLst/>
              <a:rect l="l" t="t" r="r" b="b"/>
              <a:pathLst>
                <a:path w="1644650" h="1042669">
                  <a:moveTo>
                    <a:pt x="0" y="104267"/>
                  </a:moveTo>
                  <a:lnTo>
                    <a:pt x="8192" y="63650"/>
                  </a:lnTo>
                  <a:lnTo>
                    <a:pt x="30535" y="30511"/>
                  </a:lnTo>
                  <a:lnTo>
                    <a:pt x="63677" y="8183"/>
                  </a:lnTo>
                  <a:lnTo>
                    <a:pt x="104267" y="0"/>
                  </a:lnTo>
                  <a:lnTo>
                    <a:pt x="1540129" y="0"/>
                  </a:lnTo>
                  <a:lnTo>
                    <a:pt x="1580745" y="8183"/>
                  </a:lnTo>
                  <a:lnTo>
                    <a:pt x="1613884" y="30511"/>
                  </a:lnTo>
                  <a:lnTo>
                    <a:pt x="1636212" y="63650"/>
                  </a:lnTo>
                  <a:lnTo>
                    <a:pt x="1644396" y="104267"/>
                  </a:lnTo>
                  <a:lnTo>
                    <a:pt x="1644396" y="938149"/>
                  </a:lnTo>
                  <a:lnTo>
                    <a:pt x="1636212" y="978765"/>
                  </a:lnTo>
                  <a:lnTo>
                    <a:pt x="1613884" y="1011904"/>
                  </a:lnTo>
                  <a:lnTo>
                    <a:pt x="1580745" y="1034232"/>
                  </a:lnTo>
                  <a:lnTo>
                    <a:pt x="1540129" y="1042416"/>
                  </a:lnTo>
                  <a:lnTo>
                    <a:pt x="104267" y="1042416"/>
                  </a:lnTo>
                  <a:lnTo>
                    <a:pt x="63677" y="1034232"/>
                  </a:lnTo>
                  <a:lnTo>
                    <a:pt x="30535" y="1011904"/>
                  </a:lnTo>
                  <a:lnTo>
                    <a:pt x="8192" y="978765"/>
                  </a:lnTo>
                  <a:lnTo>
                    <a:pt x="0" y="938149"/>
                  </a:lnTo>
                  <a:lnTo>
                    <a:pt x="0" y="104267"/>
                  </a:lnTo>
                  <a:close/>
                </a:path>
              </a:pathLst>
            </a:custGeom>
            <a:ln w="25400">
              <a:solidFill>
                <a:srgbClr val="FFFFFF"/>
              </a:solidFill>
            </a:ln>
          </p:spPr>
          <p:txBody>
            <a:bodyPr wrap="square" lIns="0" tIns="0" rIns="0" bIns="0" rtlCol="0"/>
            <a:lstStyle/>
            <a:p>
              <a:endParaRPr/>
            </a:p>
          </p:txBody>
        </p:sp>
        <p:pic>
          <p:nvPicPr>
            <p:cNvPr id="24" name="object 9" descr="Medical Provider">
              <a:extLst>
                <a:ext uri="{FF2B5EF4-FFF2-40B4-BE49-F238E27FC236}">
                  <a16:creationId xmlns:a16="http://schemas.microsoft.com/office/drawing/2014/main" id="{C22DE290-CB78-9537-C00D-DFFA0D726768}"/>
                </a:ext>
              </a:extLst>
            </p:cNvPr>
            <p:cNvPicPr/>
            <p:nvPr/>
          </p:nvPicPr>
          <p:blipFill>
            <a:blip r:embed="rId5" cstate="print"/>
            <a:stretch>
              <a:fillRect/>
            </a:stretch>
          </p:blipFill>
          <p:spPr>
            <a:xfrm>
              <a:off x="3390138" y="966977"/>
              <a:ext cx="1644395" cy="1042416"/>
            </a:xfrm>
            <a:prstGeom prst="rect">
              <a:avLst/>
            </a:prstGeom>
          </p:spPr>
        </p:pic>
        <p:sp>
          <p:nvSpPr>
            <p:cNvPr id="25" name="object 10">
              <a:extLst>
                <a:ext uri="{FF2B5EF4-FFF2-40B4-BE49-F238E27FC236}">
                  <a16:creationId xmlns:a16="http://schemas.microsoft.com/office/drawing/2014/main" id="{775C0519-32D8-FC9C-F35A-AA60DF60D58A}"/>
                </a:ext>
              </a:extLst>
            </p:cNvPr>
            <p:cNvSpPr/>
            <p:nvPr/>
          </p:nvSpPr>
          <p:spPr>
            <a:xfrm>
              <a:off x="3390138" y="966977"/>
              <a:ext cx="1644650" cy="1042669"/>
            </a:xfrm>
            <a:custGeom>
              <a:avLst/>
              <a:gdLst/>
              <a:ahLst/>
              <a:cxnLst/>
              <a:rect l="l" t="t" r="r" b="b"/>
              <a:pathLst>
                <a:path w="1644650" h="1042669">
                  <a:moveTo>
                    <a:pt x="0" y="104267"/>
                  </a:moveTo>
                  <a:lnTo>
                    <a:pt x="8183" y="63650"/>
                  </a:lnTo>
                  <a:lnTo>
                    <a:pt x="30511" y="30511"/>
                  </a:lnTo>
                  <a:lnTo>
                    <a:pt x="63650" y="8183"/>
                  </a:lnTo>
                  <a:lnTo>
                    <a:pt x="104266" y="0"/>
                  </a:lnTo>
                  <a:lnTo>
                    <a:pt x="1540128" y="0"/>
                  </a:lnTo>
                  <a:lnTo>
                    <a:pt x="1580745" y="8183"/>
                  </a:lnTo>
                  <a:lnTo>
                    <a:pt x="1613884" y="30511"/>
                  </a:lnTo>
                  <a:lnTo>
                    <a:pt x="1636212" y="63650"/>
                  </a:lnTo>
                  <a:lnTo>
                    <a:pt x="1644396" y="104267"/>
                  </a:lnTo>
                  <a:lnTo>
                    <a:pt x="1644396" y="938149"/>
                  </a:lnTo>
                  <a:lnTo>
                    <a:pt x="1636212" y="978765"/>
                  </a:lnTo>
                  <a:lnTo>
                    <a:pt x="1613884" y="1011904"/>
                  </a:lnTo>
                  <a:lnTo>
                    <a:pt x="1580745" y="1034232"/>
                  </a:lnTo>
                  <a:lnTo>
                    <a:pt x="1540128" y="1042416"/>
                  </a:lnTo>
                  <a:lnTo>
                    <a:pt x="104266" y="1042416"/>
                  </a:lnTo>
                  <a:lnTo>
                    <a:pt x="63650" y="1034232"/>
                  </a:lnTo>
                  <a:lnTo>
                    <a:pt x="30511" y="1011904"/>
                  </a:lnTo>
                  <a:lnTo>
                    <a:pt x="8183" y="978765"/>
                  </a:lnTo>
                  <a:lnTo>
                    <a:pt x="0" y="938149"/>
                  </a:lnTo>
                  <a:lnTo>
                    <a:pt x="0" y="104267"/>
                  </a:lnTo>
                  <a:close/>
                </a:path>
              </a:pathLst>
            </a:custGeom>
            <a:ln w="25400">
              <a:solidFill>
                <a:srgbClr val="FFFFFF"/>
              </a:solidFill>
            </a:ln>
          </p:spPr>
          <p:txBody>
            <a:bodyPr wrap="square" lIns="0" tIns="0" rIns="0" bIns="0" rtlCol="0"/>
            <a:lstStyle/>
            <a:p>
              <a:endParaRPr/>
            </a:p>
          </p:txBody>
        </p:sp>
        <p:pic>
          <p:nvPicPr>
            <p:cNvPr id="26" name="object 11" descr="Picture of Prescription bottle with pills">
              <a:extLst>
                <a:ext uri="{FF2B5EF4-FFF2-40B4-BE49-F238E27FC236}">
                  <a16:creationId xmlns:a16="http://schemas.microsoft.com/office/drawing/2014/main" id="{11CE6E6E-4FFB-C56B-7D05-2F8848061D9B}"/>
                </a:ext>
              </a:extLst>
            </p:cNvPr>
            <p:cNvPicPr/>
            <p:nvPr/>
          </p:nvPicPr>
          <p:blipFill>
            <a:blip r:embed="rId6" cstate="print"/>
            <a:stretch>
              <a:fillRect/>
            </a:stretch>
          </p:blipFill>
          <p:spPr>
            <a:xfrm>
              <a:off x="5647182" y="966977"/>
              <a:ext cx="1642871" cy="1042416"/>
            </a:xfrm>
            <a:prstGeom prst="rect">
              <a:avLst/>
            </a:prstGeom>
          </p:spPr>
        </p:pic>
        <p:sp>
          <p:nvSpPr>
            <p:cNvPr id="27" name="object 12">
              <a:extLst>
                <a:ext uri="{FF2B5EF4-FFF2-40B4-BE49-F238E27FC236}">
                  <a16:creationId xmlns:a16="http://schemas.microsoft.com/office/drawing/2014/main" id="{3941850D-53BD-1903-7EC3-11408BA3FF5D}"/>
                </a:ext>
              </a:extLst>
            </p:cNvPr>
            <p:cNvSpPr/>
            <p:nvPr/>
          </p:nvSpPr>
          <p:spPr>
            <a:xfrm>
              <a:off x="5647182" y="966977"/>
              <a:ext cx="1643380" cy="1042669"/>
            </a:xfrm>
            <a:custGeom>
              <a:avLst/>
              <a:gdLst/>
              <a:ahLst/>
              <a:cxnLst/>
              <a:rect l="l" t="t" r="r" b="b"/>
              <a:pathLst>
                <a:path w="1643379" h="1042669">
                  <a:moveTo>
                    <a:pt x="0" y="104267"/>
                  </a:moveTo>
                  <a:lnTo>
                    <a:pt x="8183" y="63650"/>
                  </a:lnTo>
                  <a:lnTo>
                    <a:pt x="30511" y="30511"/>
                  </a:lnTo>
                  <a:lnTo>
                    <a:pt x="63650" y="8183"/>
                  </a:lnTo>
                  <a:lnTo>
                    <a:pt x="104266" y="0"/>
                  </a:lnTo>
                  <a:lnTo>
                    <a:pt x="1538604" y="0"/>
                  </a:lnTo>
                  <a:lnTo>
                    <a:pt x="1579221" y="8183"/>
                  </a:lnTo>
                  <a:lnTo>
                    <a:pt x="1612360" y="30511"/>
                  </a:lnTo>
                  <a:lnTo>
                    <a:pt x="1634688" y="63650"/>
                  </a:lnTo>
                  <a:lnTo>
                    <a:pt x="1642871" y="104267"/>
                  </a:lnTo>
                  <a:lnTo>
                    <a:pt x="1642871" y="938149"/>
                  </a:lnTo>
                  <a:lnTo>
                    <a:pt x="1634688" y="978765"/>
                  </a:lnTo>
                  <a:lnTo>
                    <a:pt x="1612360" y="1011904"/>
                  </a:lnTo>
                  <a:lnTo>
                    <a:pt x="1579221" y="1034232"/>
                  </a:lnTo>
                  <a:lnTo>
                    <a:pt x="1538604" y="1042416"/>
                  </a:lnTo>
                  <a:lnTo>
                    <a:pt x="104266" y="1042416"/>
                  </a:lnTo>
                  <a:lnTo>
                    <a:pt x="63650" y="1034232"/>
                  </a:lnTo>
                  <a:lnTo>
                    <a:pt x="30511" y="1011904"/>
                  </a:lnTo>
                  <a:lnTo>
                    <a:pt x="8183" y="978765"/>
                  </a:lnTo>
                  <a:lnTo>
                    <a:pt x="0" y="938149"/>
                  </a:lnTo>
                  <a:lnTo>
                    <a:pt x="0" y="104267"/>
                  </a:lnTo>
                  <a:close/>
                </a:path>
              </a:pathLst>
            </a:custGeom>
            <a:ln w="25400">
              <a:solidFill>
                <a:srgbClr val="FFFFFF"/>
              </a:solidFill>
            </a:ln>
          </p:spPr>
          <p:txBody>
            <a:bodyPr wrap="square" lIns="0" tIns="0" rIns="0" bIns="0" rtlCol="0"/>
            <a:lstStyle/>
            <a:p>
              <a:endParaRPr/>
            </a:p>
          </p:txBody>
        </p:sp>
      </p:grpSp>
      <p:sp>
        <p:nvSpPr>
          <p:cNvPr id="28" name="object 13">
            <a:extLst>
              <a:ext uri="{FF2B5EF4-FFF2-40B4-BE49-F238E27FC236}">
                <a16:creationId xmlns:a16="http://schemas.microsoft.com/office/drawing/2014/main" id="{6EA160EB-EE77-B1D5-B89B-020FA3398186}"/>
              </a:ext>
              <a:ext uri="{C183D7F6-B498-43B3-948B-1728B52AA6E4}">
                <adec:decorative xmlns:adec="http://schemas.microsoft.com/office/drawing/2017/decorative" val="0"/>
              </a:ext>
            </a:extLst>
          </p:cNvPr>
          <p:cNvSpPr>
            <a:spLocks noGrp="1"/>
          </p:cNvSpPr>
          <p:nvPr>
            <p:ph sz="half" idx="1"/>
          </p:nvPr>
        </p:nvSpPr>
        <p:spPr>
          <a:xfrm>
            <a:off x="4398709" y="2961714"/>
            <a:ext cx="1790915" cy="2193899"/>
          </a:xfrm>
          <a:custGeom>
            <a:avLst/>
            <a:gdLst/>
            <a:ahLst/>
            <a:cxnLst/>
            <a:rect l="l" t="t" r="r" b="b"/>
            <a:pathLst>
              <a:path w="1643380" h="1819910">
                <a:moveTo>
                  <a:pt x="1642872" y="0"/>
                </a:moveTo>
                <a:lnTo>
                  <a:pt x="0" y="0"/>
                </a:lnTo>
                <a:lnTo>
                  <a:pt x="0" y="1688287"/>
                </a:lnTo>
                <a:lnTo>
                  <a:pt x="13130" y="1738555"/>
                </a:lnTo>
                <a:lnTo>
                  <a:pt x="50520" y="1781175"/>
                </a:lnTo>
                <a:lnTo>
                  <a:pt x="106483" y="1809654"/>
                </a:lnTo>
                <a:lnTo>
                  <a:pt x="172465" y="1819656"/>
                </a:lnTo>
                <a:lnTo>
                  <a:pt x="1470405" y="1819656"/>
                </a:lnTo>
                <a:lnTo>
                  <a:pt x="1536366" y="1809654"/>
                </a:lnTo>
                <a:lnTo>
                  <a:pt x="1592326" y="1781175"/>
                </a:lnTo>
                <a:lnTo>
                  <a:pt x="1629743" y="1738555"/>
                </a:lnTo>
                <a:lnTo>
                  <a:pt x="1642872" y="1688287"/>
                </a:lnTo>
                <a:lnTo>
                  <a:pt x="1642872" y="0"/>
                </a:lnTo>
                <a:close/>
              </a:path>
            </a:pathLst>
          </a:custGeom>
          <a:solidFill>
            <a:srgbClr val="4F81BC"/>
          </a:solidFill>
        </p:spPr>
        <p:txBody>
          <a:bodyPr wrap="square" lIns="0" tIns="0" rIns="0" bIns="0" rtlCol="0"/>
          <a:lstStyle/>
          <a:p>
            <a:pPr algn="ctr"/>
            <a:r>
              <a:rPr lang="en-US" b="1" dirty="0">
                <a:solidFill>
                  <a:srgbClr val="FFFFFF"/>
                </a:solidFill>
                <a:latin typeface="Calibri"/>
                <a:cs typeface="Calibri"/>
              </a:rPr>
              <a:t>Part</a:t>
            </a:r>
            <a:r>
              <a:rPr lang="en-US" b="1" spc="-60" dirty="0">
                <a:solidFill>
                  <a:srgbClr val="FFFFFF"/>
                </a:solidFill>
                <a:latin typeface="Calibri"/>
                <a:cs typeface="Calibri"/>
              </a:rPr>
              <a:t> </a:t>
            </a:r>
            <a:r>
              <a:rPr lang="en-US" b="1" spc="-50" dirty="0">
                <a:solidFill>
                  <a:srgbClr val="FFFFFF"/>
                </a:solidFill>
                <a:latin typeface="Calibri"/>
                <a:cs typeface="Calibri"/>
              </a:rPr>
              <a:t>A </a:t>
            </a:r>
            <a:r>
              <a:rPr lang="en-US" b="1" spc="-10" dirty="0">
                <a:solidFill>
                  <a:srgbClr val="FFFFFF"/>
                </a:solidFill>
                <a:latin typeface="Calibri"/>
                <a:cs typeface="Calibri"/>
              </a:rPr>
              <a:t>Hospital </a:t>
            </a:r>
            <a:r>
              <a:rPr lang="en-US" b="1" spc="-20" dirty="0">
                <a:solidFill>
                  <a:srgbClr val="FFFFFF"/>
                </a:solidFill>
                <a:latin typeface="Calibri"/>
                <a:cs typeface="Calibri"/>
              </a:rPr>
              <a:t>Insurance</a:t>
            </a:r>
            <a:endParaRPr lang="en-US" dirty="0">
              <a:latin typeface="Calibri"/>
              <a:cs typeface="Calibri"/>
            </a:endParaRPr>
          </a:p>
          <a:p>
            <a:endParaRPr lang="en-US" dirty="0"/>
          </a:p>
        </p:txBody>
      </p:sp>
      <p:sp>
        <p:nvSpPr>
          <p:cNvPr id="31" name="object 13">
            <a:extLst>
              <a:ext uri="{FF2B5EF4-FFF2-40B4-BE49-F238E27FC236}">
                <a16:creationId xmlns:a16="http://schemas.microsoft.com/office/drawing/2014/main" id="{C6C7FFE1-6BD0-811E-1D88-6D0FF7C91B74}"/>
              </a:ext>
              <a:ext uri="{C183D7F6-B498-43B3-948B-1728B52AA6E4}">
                <adec:decorative xmlns:adec="http://schemas.microsoft.com/office/drawing/2017/decorative" val="0"/>
              </a:ext>
            </a:extLst>
          </p:cNvPr>
          <p:cNvSpPr txBox="1">
            <a:spLocks/>
          </p:cNvSpPr>
          <p:nvPr/>
        </p:nvSpPr>
        <p:spPr>
          <a:xfrm>
            <a:off x="6613081" y="2961713"/>
            <a:ext cx="1790915" cy="2193899"/>
          </a:xfrm>
          <a:custGeom>
            <a:avLst/>
            <a:gdLst/>
            <a:ahLst/>
            <a:cxnLst/>
            <a:rect l="l" t="t" r="r" b="b"/>
            <a:pathLst>
              <a:path w="1643380" h="1819910">
                <a:moveTo>
                  <a:pt x="1642872" y="0"/>
                </a:moveTo>
                <a:lnTo>
                  <a:pt x="0" y="0"/>
                </a:lnTo>
                <a:lnTo>
                  <a:pt x="0" y="1688287"/>
                </a:lnTo>
                <a:lnTo>
                  <a:pt x="13130" y="1738555"/>
                </a:lnTo>
                <a:lnTo>
                  <a:pt x="50520" y="1781175"/>
                </a:lnTo>
                <a:lnTo>
                  <a:pt x="106483" y="1809654"/>
                </a:lnTo>
                <a:lnTo>
                  <a:pt x="172465" y="1819656"/>
                </a:lnTo>
                <a:lnTo>
                  <a:pt x="1470405" y="1819656"/>
                </a:lnTo>
                <a:lnTo>
                  <a:pt x="1536366" y="1809654"/>
                </a:lnTo>
                <a:lnTo>
                  <a:pt x="1592326" y="1781175"/>
                </a:lnTo>
                <a:lnTo>
                  <a:pt x="1629743" y="1738555"/>
                </a:lnTo>
                <a:lnTo>
                  <a:pt x="1642872" y="1688287"/>
                </a:lnTo>
                <a:lnTo>
                  <a:pt x="1642872" y="0"/>
                </a:lnTo>
                <a:close/>
              </a:path>
            </a:pathLst>
          </a:custGeom>
          <a:solidFill>
            <a:srgbClr val="4F81BC"/>
          </a:solidFill>
        </p:spPr>
        <p:txBody>
          <a:bodyPr vert="horz" wrap="square" lIns="0" tIns="0" rIns="0" bIns="0" rtlCol="0">
            <a:noAutofit/>
          </a:bodyPr>
          <a:lstStyle>
            <a:lvl1pPr marL="0" indent="0" algn="l" defTabSz="914400" rtl="0" eaLnBrk="1" latinLnBrk="0" hangingPunct="1">
              <a:lnSpc>
                <a:spcPct val="90000"/>
              </a:lnSpc>
              <a:spcBef>
                <a:spcPts val="1000"/>
              </a:spcBef>
              <a:buFontTx/>
              <a:buNone/>
              <a:defRPr sz="2400" b="0" kern="1200">
                <a:solidFill>
                  <a:schemeClr val="accent3"/>
                </a:solidFill>
                <a:latin typeface="Corbel" panose="020B0503020204020204" pitchFamily="34" charset="0"/>
                <a:ea typeface="+mn-ea"/>
                <a:cs typeface="+mn-cs"/>
              </a:defRPr>
            </a:lvl1pPr>
            <a:lvl2pPr marL="401638" indent="-169863" algn="l" defTabSz="914400" rtl="0" eaLnBrk="1" latinLnBrk="0" hangingPunct="1">
              <a:lnSpc>
                <a:spcPct val="90000"/>
              </a:lnSpc>
              <a:spcBef>
                <a:spcPts val="500"/>
              </a:spcBef>
              <a:buClr>
                <a:srgbClr val="141D45"/>
              </a:buClr>
              <a:buSzPct val="110000"/>
              <a:buFont typeface="Arial" panose="020B0604020202020204" pitchFamily="34" charset="0"/>
              <a:buChar char="•"/>
              <a:tabLst/>
              <a:defRPr sz="2000" kern="1200">
                <a:solidFill>
                  <a:schemeClr val="accent3"/>
                </a:solidFill>
                <a:latin typeface="Corbel" panose="020B0503020204020204" pitchFamily="34" charset="0"/>
                <a:ea typeface="+mn-ea"/>
                <a:cs typeface="+mn-cs"/>
              </a:defRPr>
            </a:lvl2pPr>
            <a:lvl3pPr marL="746125" indent="-228600" algn="l" defTabSz="914400" rtl="0" eaLnBrk="1" latinLnBrk="0" hangingPunct="1">
              <a:lnSpc>
                <a:spcPct val="90000"/>
              </a:lnSpc>
              <a:spcBef>
                <a:spcPts val="500"/>
              </a:spcBef>
              <a:buClr>
                <a:srgbClr val="141D45"/>
              </a:buClr>
              <a:buFont typeface="Arial" panose="020B0604020202020204" pitchFamily="34" charset="0"/>
              <a:buChar char="•"/>
              <a:tabLst/>
              <a:defRPr sz="2000" kern="1200">
                <a:solidFill>
                  <a:schemeClr val="accent3"/>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Clr>
                <a:srgbClr val="141D45"/>
              </a:buClr>
              <a:buFontTx/>
              <a:buNone/>
              <a:defRPr sz="1800" kern="1200">
                <a:solidFill>
                  <a:srgbClr val="141D45"/>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Clr>
                <a:srgbClr val="141D45"/>
              </a:buClr>
              <a:buFontTx/>
              <a:buNone/>
              <a:defRPr sz="1800" kern="1200">
                <a:solidFill>
                  <a:srgbClr val="141D45"/>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FFFFFF"/>
                </a:solidFill>
                <a:latin typeface="Calibri"/>
                <a:cs typeface="Calibri"/>
              </a:rPr>
              <a:t>Part B Medical Insurance</a:t>
            </a:r>
            <a:endParaRPr lang="en-US" dirty="0"/>
          </a:p>
        </p:txBody>
      </p:sp>
      <p:sp>
        <p:nvSpPr>
          <p:cNvPr id="32" name="object 13">
            <a:extLst>
              <a:ext uri="{FF2B5EF4-FFF2-40B4-BE49-F238E27FC236}">
                <a16:creationId xmlns:a16="http://schemas.microsoft.com/office/drawing/2014/main" id="{4E075ADA-D0A2-511B-A1FF-DB25A25EEA7B}"/>
              </a:ext>
              <a:ext uri="{C183D7F6-B498-43B3-948B-1728B52AA6E4}">
                <adec:decorative xmlns:adec="http://schemas.microsoft.com/office/drawing/2017/decorative" val="0"/>
              </a:ext>
            </a:extLst>
          </p:cNvPr>
          <p:cNvSpPr txBox="1">
            <a:spLocks/>
          </p:cNvSpPr>
          <p:nvPr/>
        </p:nvSpPr>
        <p:spPr>
          <a:xfrm>
            <a:off x="8890743" y="2961713"/>
            <a:ext cx="1790915" cy="2193899"/>
          </a:xfrm>
          <a:custGeom>
            <a:avLst/>
            <a:gdLst/>
            <a:ahLst/>
            <a:cxnLst/>
            <a:rect l="l" t="t" r="r" b="b"/>
            <a:pathLst>
              <a:path w="1643380" h="1819910">
                <a:moveTo>
                  <a:pt x="1642872" y="0"/>
                </a:moveTo>
                <a:lnTo>
                  <a:pt x="0" y="0"/>
                </a:lnTo>
                <a:lnTo>
                  <a:pt x="0" y="1688287"/>
                </a:lnTo>
                <a:lnTo>
                  <a:pt x="13130" y="1738555"/>
                </a:lnTo>
                <a:lnTo>
                  <a:pt x="50520" y="1781175"/>
                </a:lnTo>
                <a:lnTo>
                  <a:pt x="106483" y="1809654"/>
                </a:lnTo>
                <a:lnTo>
                  <a:pt x="172465" y="1819656"/>
                </a:lnTo>
                <a:lnTo>
                  <a:pt x="1470405" y="1819656"/>
                </a:lnTo>
                <a:lnTo>
                  <a:pt x="1536366" y="1809654"/>
                </a:lnTo>
                <a:lnTo>
                  <a:pt x="1592326" y="1781175"/>
                </a:lnTo>
                <a:lnTo>
                  <a:pt x="1629743" y="1738555"/>
                </a:lnTo>
                <a:lnTo>
                  <a:pt x="1642872" y="1688287"/>
                </a:lnTo>
                <a:lnTo>
                  <a:pt x="1642872" y="0"/>
                </a:lnTo>
                <a:close/>
              </a:path>
            </a:pathLst>
          </a:custGeom>
          <a:solidFill>
            <a:srgbClr val="4F81BC"/>
          </a:solidFill>
        </p:spPr>
        <p:txBody>
          <a:bodyPr vert="horz" wrap="square" lIns="0" tIns="0" rIns="0" bIns="0" rtlCol="0">
            <a:noAutofit/>
          </a:bodyPr>
          <a:lstStyle>
            <a:lvl1pPr marL="0" indent="0" algn="l" defTabSz="914400" rtl="0" eaLnBrk="1" latinLnBrk="0" hangingPunct="1">
              <a:lnSpc>
                <a:spcPct val="90000"/>
              </a:lnSpc>
              <a:spcBef>
                <a:spcPts val="1000"/>
              </a:spcBef>
              <a:buFontTx/>
              <a:buNone/>
              <a:defRPr sz="2400" b="0" kern="1200">
                <a:solidFill>
                  <a:schemeClr val="accent3"/>
                </a:solidFill>
                <a:latin typeface="Corbel" panose="020B0503020204020204" pitchFamily="34" charset="0"/>
                <a:ea typeface="+mn-ea"/>
                <a:cs typeface="+mn-cs"/>
              </a:defRPr>
            </a:lvl1pPr>
            <a:lvl2pPr marL="401638" indent="-169863" algn="l" defTabSz="914400" rtl="0" eaLnBrk="1" latinLnBrk="0" hangingPunct="1">
              <a:lnSpc>
                <a:spcPct val="90000"/>
              </a:lnSpc>
              <a:spcBef>
                <a:spcPts val="500"/>
              </a:spcBef>
              <a:buClr>
                <a:srgbClr val="141D45"/>
              </a:buClr>
              <a:buSzPct val="110000"/>
              <a:buFont typeface="Arial" panose="020B0604020202020204" pitchFamily="34" charset="0"/>
              <a:buChar char="•"/>
              <a:tabLst/>
              <a:defRPr sz="2000" kern="1200">
                <a:solidFill>
                  <a:schemeClr val="accent3"/>
                </a:solidFill>
                <a:latin typeface="Corbel" panose="020B0503020204020204" pitchFamily="34" charset="0"/>
                <a:ea typeface="+mn-ea"/>
                <a:cs typeface="+mn-cs"/>
              </a:defRPr>
            </a:lvl2pPr>
            <a:lvl3pPr marL="746125" indent="-228600" algn="l" defTabSz="914400" rtl="0" eaLnBrk="1" latinLnBrk="0" hangingPunct="1">
              <a:lnSpc>
                <a:spcPct val="90000"/>
              </a:lnSpc>
              <a:spcBef>
                <a:spcPts val="500"/>
              </a:spcBef>
              <a:buClr>
                <a:srgbClr val="141D45"/>
              </a:buClr>
              <a:buFont typeface="Arial" panose="020B0604020202020204" pitchFamily="34" charset="0"/>
              <a:buChar char="•"/>
              <a:tabLst/>
              <a:defRPr sz="2000" kern="1200">
                <a:solidFill>
                  <a:schemeClr val="accent3"/>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Clr>
                <a:srgbClr val="141D45"/>
              </a:buClr>
              <a:buFontTx/>
              <a:buNone/>
              <a:defRPr sz="1800" kern="1200">
                <a:solidFill>
                  <a:srgbClr val="141D45"/>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Clr>
                <a:srgbClr val="141D45"/>
              </a:buClr>
              <a:buFontTx/>
              <a:buNone/>
              <a:defRPr sz="1800" kern="1200">
                <a:solidFill>
                  <a:srgbClr val="141D45"/>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FFFFFF"/>
                </a:solidFill>
                <a:latin typeface="Calibri"/>
                <a:cs typeface="Calibri"/>
              </a:rPr>
              <a:t>Part</a:t>
            </a:r>
            <a:r>
              <a:rPr lang="en-US" b="1" spc="-60" dirty="0">
                <a:solidFill>
                  <a:srgbClr val="FFFFFF"/>
                </a:solidFill>
                <a:latin typeface="Calibri"/>
                <a:cs typeface="Calibri"/>
              </a:rPr>
              <a:t> </a:t>
            </a:r>
            <a:r>
              <a:rPr lang="en-US" b="1" spc="-50" dirty="0">
                <a:solidFill>
                  <a:srgbClr val="FFFFFF"/>
                </a:solidFill>
                <a:latin typeface="Calibri"/>
                <a:cs typeface="Calibri"/>
              </a:rPr>
              <a:t>D Medicare Prescription Drug Coverage</a:t>
            </a:r>
            <a:endParaRPr lang="en-US" dirty="0">
              <a:latin typeface="Calibri"/>
              <a:cs typeface="Calibri"/>
            </a:endParaRPr>
          </a:p>
          <a:p>
            <a:endParaRPr lang="en-US" dirty="0"/>
          </a:p>
        </p:txBody>
      </p:sp>
      <p:sp>
        <p:nvSpPr>
          <p:cNvPr id="33" name="object 3">
            <a:extLst>
              <a:ext uri="{FF2B5EF4-FFF2-40B4-BE49-F238E27FC236}">
                <a16:creationId xmlns:a16="http://schemas.microsoft.com/office/drawing/2014/main" id="{1FEEC18F-24D7-CC02-BA54-C5D0EDC51850}"/>
              </a:ext>
            </a:extLst>
          </p:cNvPr>
          <p:cNvSpPr txBox="1"/>
          <p:nvPr/>
        </p:nvSpPr>
        <p:spPr>
          <a:xfrm>
            <a:off x="3618585" y="5525019"/>
            <a:ext cx="7760334"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Arial" panose="020B0604020202020204" pitchFamily="34" charset="0"/>
                <a:cs typeface="Arial" panose="020B0604020202020204" pitchFamily="34" charset="0"/>
              </a:rPr>
              <a:t>Part</a:t>
            </a:r>
            <a:r>
              <a:rPr sz="1800" spc="-1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a:t>
            </a:r>
            <a:r>
              <a:rPr sz="1800" spc="-114"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&amp;</a:t>
            </a:r>
            <a:r>
              <a:rPr sz="1800" spc="-2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Part</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B</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is</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called</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“Original</a:t>
            </a:r>
            <a:r>
              <a:rPr sz="1800" spc="-10" dirty="0">
                <a:latin typeface="Arial" panose="020B0604020202020204" pitchFamily="34" charset="0"/>
                <a:cs typeface="Arial" panose="020B0604020202020204" pitchFamily="34" charset="0"/>
              </a:rPr>
              <a:t> Medicare”</a:t>
            </a:r>
            <a:endParaRPr sz="1800" dirty="0">
              <a:latin typeface="Arial" panose="020B0604020202020204" pitchFamily="34" charset="0"/>
              <a:cs typeface="Arial" panose="020B0604020202020204" pitchFamily="34" charset="0"/>
            </a:endParaRPr>
          </a:p>
          <a:p>
            <a:pPr marL="12700">
              <a:lnSpc>
                <a:spcPct val="100000"/>
              </a:lnSpc>
              <a:spcBef>
                <a:spcPts val="5"/>
              </a:spcBef>
            </a:pPr>
            <a:r>
              <a:rPr sz="1800" spc="-10" dirty="0">
                <a:latin typeface="Arial" panose="020B0604020202020204" pitchFamily="34" charset="0"/>
                <a:cs typeface="Arial" panose="020B0604020202020204" pitchFamily="34" charset="0"/>
              </a:rPr>
              <a:t>Medicare</a:t>
            </a:r>
            <a:r>
              <a:rPr sz="1800" spc="-114"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Advantage</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plans</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combine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Parts</a:t>
            </a:r>
            <a:r>
              <a:rPr sz="1800" spc="-12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a:t>
            </a:r>
            <a:r>
              <a:rPr sz="1800" spc="-4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B,</a:t>
            </a:r>
            <a:r>
              <a:rPr sz="1800" spc="-2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and</a:t>
            </a:r>
            <a:r>
              <a:rPr sz="1800" spc="-3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D-</a:t>
            </a:r>
            <a:r>
              <a:rPr sz="1800" spc="-3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also</a:t>
            </a:r>
            <a:r>
              <a:rPr sz="1800" spc="-2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known</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as</a:t>
            </a:r>
            <a:r>
              <a:rPr sz="1800" spc="-3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Part</a:t>
            </a:r>
            <a:r>
              <a:rPr sz="1800" spc="-30" dirty="0">
                <a:latin typeface="Arial" panose="020B0604020202020204" pitchFamily="34" charset="0"/>
                <a:cs typeface="Arial" panose="020B0604020202020204" pitchFamily="34" charset="0"/>
              </a:rPr>
              <a:t> </a:t>
            </a:r>
            <a:r>
              <a:rPr sz="1800" spc="-50" dirty="0">
                <a:latin typeface="Arial" panose="020B0604020202020204" pitchFamily="34" charset="0"/>
                <a:cs typeface="Arial" panose="020B0604020202020204" pitchFamily="34" charset="0"/>
              </a:rPr>
              <a:t>C</a:t>
            </a:r>
            <a:endParaRPr sz="1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648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E418-3DB7-A09D-BB49-39C38F407B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Medigap Plans</a:t>
            </a:r>
          </a:p>
        </p:txBody>
      </p:sp>
      <p:sp>
        <p:nvSpPr>
          <p:cNvPr id="3" name="Content Placeholder 2">
            <a:extLst>
              <a:ext uri="{FF2B5EF4-FFF2-40B4-BE49-F238E27FC236}">
                <a16:creationId xmlns:a16="http://schemas.microsoft.com/office/drawing/2014/main" id="{4C670E95-EF7D-6316-2C4B-FCB5093E8A96}"/>
              </a:ext>
            </a:extLst>
          </p:cNvPr>
          <p:cNvSpPr>
            <a:spLocks noGrp="1"/>
          </p:cNvSpPr>
          <p:nvPr>
            <p:ph sz="half" idx="1"/>
          </p:nvPr>
        </p:nvSpPr>
        <p:spPr>
          <a:xfrm>
            <a:off x="276862" y="1070713"/>
            <a:ext cx="11637818" cy="4997578"/>
          </a:xfrm>
        </p:spPr>
        <p:txBody>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Three standardized products in Massachusetts:</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Sold by insurance companies</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Offer continuous open enrollment (generally); community rating applies</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Supplement 1</a:t>
            </a:r>
            <a:r>
              <a:rPr lang="en-US" sz="2200" dirty="0">
                <a:latin typeface="Arial" panose="020B0604020202020204" pitchFamily="34" charset="0"/>
                <a:cs typeface="Arial" panose="020B0604020202020204" pitchFamily="34" charset="0"/>
              </a:rPr>
              <a:t>* : no out-of-pocket costs for Medicare-covered benefits, adds foreign travel</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Supplement 1A</a:t>
            </a:r>
            <a:r>
              <a:rPr lang="en-US" sz="2200" dirty="0">
                <a:latin typeface="Arial" panose="020B0604020202020204" pitchFamily="34" charset="0"/>
                <a:cs typeface="Arial" panose="020B0604020202020204" pitchFamily="34" charset="0"/>
              </a:rPr>
              <a:t>: same as Supplement 1 except the beneficiary pays Part B deductible</a:t>
            </a: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Core</a:t>
            </a:r>
            <a:r>
              <a:rPr lang="en-US" sz="2200" dirty="0">
                <a:latin typeface="Arial" panose="020B0604020202020204" pitchFamily="34" charset="0"/>
                <a:cs typeface="Arial" panose="020B0604020202020204" pitchFamily="34" charset="0"/>
              </a:rPr>
              <a:t>: beneficiary pays Parts A &amp; B deductibles; plan covers Part B coinsurance and hospital co-pays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Basic coverage for each product is the same, regardless of company (plans may offer a few additional benefits, like foreign travel coverage with some Core plans)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You can use any provider who accepts Medicare and no referrals are needed</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Part D drug coverage is </a:t>
            </a:r>
            <a:r>
              <a:rPr lang="en-US" sz="2200"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included – can add a stand-alone Part D drug plan</a:t>
            </a:r>
          </a:p>
          <a:p>
            <a:pPr>
              <a:spcBef>
                <a:spcPts val="1800"/>
              </a:spcBef>
            </a:pP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Available only to those who were initially eligible for Medicare prior to 1/1/2020</a:t>
            </a:r>
            <a:endParaRPr lang="en-US" i="1" dirty="0"/>
          </a:p>
        </p:txBody>
      </p:sp>
    </p:spTree>
    <p:custDataLst>
      <p:tags r:id="rId1"/>
    </p:custDataLst>
    <p:extLst>
      <p:ext uri="{BB962C8B-B14F-4D97-AF65-F5344CB8AC3E}">
        <p14:creationId xmlns:p14="http://schemas.microsoft.com/office/powerpoint/2010/main" val="2931340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2.2.3.19"/>
  <p:tag name="TPOS" val="2"/>
  <p:tag name="TPLASTSAVEVERSION" val="6.2 PC"/>
  <p:tag name="TPLASTSAVEPRODUCT" val="TurningPoint web for PowerPoint"/>
  <p:tag name="ARTICULATE_SLIDE_THUMBNAIL_REFRESH" val="1"/>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OAI 1">
      <a:dk1>
        <a:srgbClr val="000000"/>
      </a:dk1>
      <a:lt1>
        <a:srgbClr val="FFFFFF"/>
      </a:lt1>
      <a:dk2>
        <a:srgbClr val="757574"/>
      </a:dk2>
      <a:lt2>
        <a:srgbClr val="E0EEE9"/>
      </a:lt2>
      <a:accent1>
        <a:srgbClr val="16A2A7"/>
      </a:accent1>
      <a:accent2>
        <a:srgbClr val="8F9838"/>
      </a:accent2>
      <a:accent3>
        <a:srgbClr val="141D45"/>
      </a:accent3>
      <a:accent4>
        <a:srgbClr val="85BC41"/>
      </a:accent4>
      <a:accent5>
        <a:srgbClr val="009877"/>
      </a:accent5>
      <a:accent6>
        <a:srgbClr val="007F86"/>
      </a:accent6>
      <a:hlink>
        <a:srgbClr val="91278F"/>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ng&amp;Independence_Template_PPT_Final" id="{D2F9FB08-F9A2-4EFF-80FA-033619B20A9B}" vid="{0B738478-3849-4A06-A65A-034375EC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reative Asset" ma:contentTypeID="0x010100A363D99F52F5614CB505ACA73E85AC9508003C9E370195EE6943ABBBDEAA276C4EC5" ma:contentTypeVersion="5" ma:contentTypeDescription="Default content type for all non-document content in the Creative Assets library. Test" ma:contentTypeScope="" ma:versionID="9b84afebc615a3cbeefbaa9b532fd60b">
  <xsd:schema xmlns:xsd="http://www.w3.org/2001/XMLSchema" xmlns:xs="http://www.w3.org/2001/XMLSchema" xmlns:p="http://schemas.microsoft.com/office/2006/metadata/properties" xmlns:ns2="http://schemas.microsoft.com/sharepoint/v3/fields" xmlns:ns3="e0104da6-ca60-4542-b058-de97dcc08c4f" xmlns:ns4="ceda7488-6769-4314-a768-834defe1bf79" targetNamespace="http://schemas.microsoft.com/office/2006/metadata/properties" ma:root="true" ma:fieldsID="de0db52ea1b4d69b02da2602a576edc3" ns2:_="" ns3:_="" ns4:_="">
    <xsd:import namespace="http://schemas.microsoft.com/sharepoint/v3/fields"/>
    <xsd:import namespace="e0104da6-ca60-4542-b058-de97dcc08c4f"/>
    <xsd:import namespace="ceda7488-6769-4314-a768-834defe1bf79"/>
    <xsd:element name="properties">
      <xsd:complexType>
        <xsd:sequence>
          <xsd:element name="documentManagement">
            <xsd:complexType>
              <xsd:all>
                <xsd:element ref="ns2:_Status" minOccurs="0"/>
                <xsd:element ref="ns3:Summary_x0020_Notes" minOccurs="0"/>
                <xsd:element ref="ns3:Asset_x0020_Type" minOccurs="0"/>
                <xsd:element ref="ns3:Medium_x002f_Channel" minOccurs="0"/>
                <xsd:element ref="ns3:Campaign" minOccurs="0"/>
                <xsd:element ref="ns3:Asset_x0020_Language" minOccurs="0"/>
                <xsd:element ref="ns3:Audience" minOccurs="0"/>
                <xsd:element ref="ns3:Fiscal_x0020_Year" minOccurs="0"/>
                <xsd:element ref="ns3:FP_x0020_Project_x0020_ID" minOccurs="0"/>
                <xsd:element ref="ns3:TaxCatchAllLabel" minOccurs="0"/>
                <xsd:element ref="ns3:TaxCatchAll"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 nillable="true" ma:displayName="Status" ma:default="Draft" ma:format="Dropdown" ma:internalName="_Status">
      <xsd:simpleType>
        <xsd:union memberTypes="dms:Text">
          <xsd:simpleType>
            <xsd:restriction base="dms:Choice">
              <xsd:enumeration value="Draft"/>
              <xsd:enumeration value="Final"/>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0104da6-ca60-4542-b058-de97dcc08c4f" elementFormDefault="qualified">
    <xsd:import namespace="http://schemas.microsoft.com/office/2006/documentManagement/types"/>
    <xsd:import namespace="http://schemas.microsoft.com/office/infopath/2007/PartnerControls"/>
    <xsd:element name="Summary_x0020_Notes" ma:index="3" nillable="true" ma:displayName="File Notes" ma:internalName="Summary_x0020_Notes">
      <xsd:simpleType>
        <xsd:restriction base="dms:Note">
          <xsd:maxLength value="255"/>
        </xsd:restriction>
      </xsd:simpleType>
    </xsd:element>
    <xsd:element name="Asset_x0020_Type" ma:index="4" nillable="true" ma:displayName="Asset Type" ma:internalName="Asset_x0020_Type">
      <xsd:complexType>
        <xsd:complexContent>
          <xsd:extension base="dms:MultiChoice">
            <xsd:sequence>
              <xsd:element name="Value" maxOccurs="unbounded" minOccurs="0" nillable="true">
                <xsd:simpleType>
                  <xsd:restriction base="dms:Choice">
                    <xsd:enumeration value="Audio"/>
                    <xsd:enumeration value="Billboards"/>
                    <xsd:enumeration value="Carousel"/>
                    <xsd:enumeration value="Collateral Material"/>
                    <xsd:enumeration value="Copy"/>
                    <xsd:enumeration value="GIF"/>
                    <xsd:enumeration value="Google"/>
                    <xsd:enumeration value="HTML5"/>
                    <xsd:enumeration value="OOH Poster"/>
                    <xsd:enumeration value="Print"/>
                    <xsd:enumeration value="Static"/>
                    <xsd:enumeration value="Transit"/>
                    <xsd:enumeration value="Video"/>
                  </xsd:restriction>
                </xsd:simpleType>
              </xsd:element>
            </xsd:sequence>
          </xsd:extension>
        </xsd:complexContent>
      </xsd:complexType>
    </xsd:element>
    <xsd:element name="Medium_x002f_Channel" ma:index="5" nillable="true" ma:displayName="Channel" ma:internalName="Medium_x002F_Channel">
      <xsd:complexType>
        <xsd:complexContent>
          <xsd:extension base="dms:MultiChoice">
            <xsd:sequence>
              <xsd:element name="Value" maxOccurs="unbounded" minOccurs="0" nillable="true">
                <xsd:simpleType>
                  <xsd:restriction base="dms:Choice">
                    <xsd:enumeration value="Billboards"/>
                    <xsd:enumeration value="Broadcast Radio"/>
                    <xsd:enumeration value="Cstore"/>
                    <xsd:enumeration value="Digital Radio"/>
                    <xsd:enumeration value="Display"/>
                    <xsd:enumeration value="Email"/>
                    <xsd:enumeration value="Facebook"/>
                    <xsd:enumeration value="Google"/>
                    <xsd:enumeration value="Instagram"/>
                    <xsd:enumeration value="LinkedIn"/>
                    <xsd:enumeration value="Newspaper"/>
                    <xsd:enumeration value="Other OOH"/>
                    <xsd:enumeration value="OTT/CTV"/>
                    <xsd:enumeration value="Podcasts"/>
                    <xsd:enumeration value="Pre-roll"/>
                    <xsd:enumeration value="Snapchat"/>
                    <xsd:enumeration value="TikTok"/>
                    <xsd:enumeration value="Transit"/>
                    <xsd:enumeration value="TV"/>
                    <xsd:enumeration value="Twitter"/>
                    <xsd:enumeration value="YouTube"/>
                  </xsd:restriction>
                </xsd:simpleType>
              </xsd:element>
            </xsd:sequence>
          </xsd:extension>
        </xsd:complexContent>
      </xsd:complexType>
    </xsd:element>
    <xsd:element name="Campaign" ma:index="6" nillable="true" ma:displayName="Content" ma:internalName="Campaign">
      <xsd:complexType>
        <xsd:complexContent>
          <xsd:extension base="dms:MultiChoice">
            <xsd:sequence>
              <xsd:element name="Value" maxOccurs="unbounded" minOccurs="0" nillable="true">
                <xsd:simpleType>
                  <xsd:restriction base="dms:Choice">
                    <xsd:enumeration value="n/a"/>
                  </xsd:restriction>
                </xsd:simpleType>
              </xsd:element>
            </xsd:sequence>
          </xsd:extension>
        </xsd:complexContent>
      </xsd:complexType>
    </xsd:element>
    <xsd:element name="Asset_x0020_Language" ma:index="7" nillable="true" ma:displayName="Asset Language" ma:internalName="Asset_x0020_Language">
      <xsd:complexType>
        <xsd:complexContent>
          <xsd:extension base="dms:MultiChoice">
            <xsd:sequence>
              <xsd:element name="Value" maxOccurs="unbounded" minOccurs="0" nillable="true">
                <xsd:simpleType>
                  <xsd:restriction base="dms:Choice">
                    <xsd:enumeration value="English"/>
                    <xsd:enumeration value="Spanish"/>
                    <xsd:enumeration value="Portuguese (Brazilian)"/>
                  </xsd:restriction>
                </xsd:simpleType>
              </xsd:element>
            </xsd:sequence>
          </xsd:extension>
        </xsd:complexContent>
      </xsd:complexType>
    </xsd:element>
    <xsd:element name="Audience" ma:index="8" nillable="true" ma:displayName="Audience" ma:internalName="Audience">
      <xsd:complexType>
        <xsd:complexContent>
          <xsd:extension base="dms:MultiChoice">
            <xsd:sequence>
              <xsd:element name="Value" maxOccurs="unbounded" minOccurs="0" nillable="true">
                <xsd:simpleType>
                  <xsd:restriction base="dms:Choice">
                    <xsd:enumeration value="General"/>
                  </xsd:restriction>
                </xsd:simpleType>
              </xsd:element>
            </xsd:sequence>
          </xsd:extension>
        </xsd:complexContent>
      </xsd:complexType>
    </xsd:element>
    <xsd:element name="Fiscal_x0020_Year" ma:index="9" nillable="true" ma:displayName="Fiscal Year" ma:internalName="Fiscal_x0020_Year">
      <xsd:complexType>
        <xsd:complexContent>
          <xsd:extension base="dms:MultiChoice">
            <xsd:sequence>
              <xsd:element name="Value" maxOccurs="unbounded" minOccurs="0" nillable="true">
                <xsd:simpleType>
                  <xsd:restriction base="dms:Choice">
                    <xsd:enumeration value="FY20"/>
                    <xsd:enumeration value="FY21"/>
                    <xsd:enumeration value="FY22"/>
                    <xsd:enumeration value="FY23"/>
                    <xsd:enumeration value="FY24"/>
                  </xsd:restriction>
                </xsd:simpleType>
              </xsd:element>
            </xsd:sequence>
          </xsd:extension>
        </xsd:complexContent>
      </xsd:complexType>
    </xsd:element>
    <xsd:element name="FP_x0020_Project_x0020_ID" ma:index="10" nillable="true" ma:displayName="FP Project ID" ma:default="" ma:description="The FunctionPoint Project ID associated with this document, if applicable. " ma:internalName="FP_x0020_Project_x0020_ID">
      <xsd:simpleType>
        <xsd:restriction base="dms:Text">
          <xsd:maxLength value="255"/>
        </xsd:restriction>
      </xsd:simpleType>
    </xsd:element>
    <xsd:element name="TaxCatchAllLabel" ma:index="15" nillable="true" ma:displayName="Taxonomy Catch All Column1" ma:hidden="true" ma:list="{b06e75f8-9cb8-4d20-982c-d58313e79b71}" ma:internalName="TaxCatchAllLabel" ma:readOnly="true" ma:showField="CatchAllDataLabel" ma:web="ceda7488-6769-4314-a768-834defe1bf79">
      <xsd:complexType>
        <xsd:complexContent>
          <xsd:extension base="dms:MultiChoiceLookup">
            <xsd:sequence>
              <xsd:element name="Value" type="dms:Lookup" maxOccurs="unbounded" minOccurs="0" nillable="true"/>
            </xsd:sequence>
          </xsd:extension>
        </xsd:complexContent>
      </xsd:complexType>
    </xsd:element>
    <xsd:element name="TaxCatchAll" ma:index="17" nillable="true" ma:displayName="Taxonomy Catch All Column" ma:hidden="true" ma:list="{b06e75f8-9cb8-4d20-982c-d58313e79b71}" ma:internalName="TaxCatchAll" ma:showField="CatchAllData" ma:web="ceda7488-6769-4314-a768-834defe1bf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da7488-6769-4314-a768-834defe1bf79"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indexed="true"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ummary_x0020_Notes xmlns="e0104da6-ca60-4542-b058-de97dcc08c4f" xsi:nil="true"/>
    <_Status xmlns="http://schemas.microsoft.com/sharepoint/v3/fields">Draft</_Status>
    <Campaign xmlns="e0104da6-ca60-4542-b058-de97dcc08c4f" xsi:nil="true"/>
    <FP_x0020_Project_x0020_ID xmlns="e0104da6-ca60-4542-b058-de97dcc08c4f" xsi:nil="true"/>
    <TaxCatchAll xmlns="e0104da6-ca60-4542-b058-de97dcc08c4f" xsi:nil="true"/>
    <_dlc_DocId xmlns="ceda7488-6769-4314-a768-834defe1bf79">XZVWJ47HYJ4Y-2045068237-58</_dlc_DocId>
    <_dlc_DocIdUrl xmlns="ceda7488-6769-4314-a768-834defe1bf79">
      <Url>https://moreadvertising.sharepoint.com/sites/EOEA/EOEA-Rebrand/_layouts/15/DocIdRedir.aspx?ID=XZVWJ47HYJ4Y-2045068237-58</Url>
      <Description>XZVWJ47HYJ4Y-2045068237-58</Description>
    </_dlc_DocIdUrl>
    <Medium_x002f_Channel xmlns="e0104da6-ca60-4542-b058-de97dcc08c4f" xsi:nil="true"/>
    <Fiscal_x0020_Year xmlns="e0104da6-ca60-4542-b058-de97dcc08c4f" xsi:nil="true"/>
    <Audience xmlns="e0104da6-ca60-4542-b058-de97dcc08c4f" xsi:nil="true"/>
    <Asset_x0020_Type xmlns="e0104da6-ca60-4542-b058-de97dcc08c4f" xsi:nil="true"/>
    <Asset_x0020_Language xmlns="e0104da6-ca60-4542-b058-de97dcc08c4f"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35a17503-25b0-43f6-9e27-24b7feaef17f" ContentTypeId="0x010100A363D99F52F5614CB505ACA73E85AC9508" PreviousValue="false" LastSyncTimeStamp="2022-11-30T14:48:37.347Z"/>
</file>

<file path=customXml/itemProps1.xml><?xml version="1.0" encoding="utf-8"?>
<ds:datastoreItem xmlns:ds="http://schemas.openxmlformats.org/officeDocument/2006/customXml" ds:itemID="{A41D2C0D-6673-460E-A760-E10CD3013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e0104da6-ca60-4542-b058-de97dcc08c4f"/>
    <ds:schemaRef ds:uri="ceda7488-6769-4314-a768-834defe1bf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EFDBA8-AE89-4F32-8A31-860456AA5AAA}">
  <ds:schemaRefs>
    <ds:schemaRef ds:uri="http://purl.org/dc/dcmitype/"/>
    <ds:schemaRef ds:uri="e0104da6-ca60-4542-b058-de97dcc08c4f"/>
    <ds:schemaRef ds:uri="http://purl.org/dc/terms/"/>
    <ds:schemaRef ds:uri="ceda7488-6769-4314-a768-834defe1bf79"/>
    <ds:schemaRef ds:uri="http://schemas.openxmlformats.org/package/2006/metadata/core-properties"/>
    <ds:schemaRef ds:uri="http://www.w3.org/XML/1998/namespace"/>
    <ds:schemaRef ds:uri="http://purl.org/dc/elements/1.1/"/>
    <ds:schemaRef ds:uri="http://schemas.microsoft.com/sharepoint/v3/fields"/>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C7FA31D-8C65-4CBF-82F0-5840AE504692}">
  <ds:schemaRefs>
    <ds:schemaRef ds:uri="http://schemas.microsoft.com/sharepoint/events"/>
  </ds:schemaRefs>
</ds:datastoreItem>
</file>

<file path=customXml/itemProps4.xml><?xml version="1.0" encoding="utf-8"?>
<ds:datastoreItem xmlns:ds="http://schemas.openxmlformats.org/officeDocument/2006/customXml" ds:itemID="{0842620E-C15B-42AC-8608-80511A449937}">
  <ds:schemaRefs>
    <ds:schemaRef ds:uri="http://schemas.microsoft.com/sharepoint/v3/contenttype/forms"/>
  </ds:schemaRefs>
</ds:datastoreItem>
</file>

<file path=customXml/itemProps5.xml><?xml version="1.0" encoding="utf-8"?>
<ds:datastoreItem xmlns:ds="http://schemas.openxmlformats.org/officeDocument/2006/customXml" ds:itemID="{DB92C0CD-74F8-4017-94A1-05B79A590FA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Aging&amp;Independence_PPT_updated font colors</Template>
  <TotalTime>1557</TotalTime>
  <Words>3021</Words>
  <Application>Microsoft Office PowerPoint</Application>
  <PresentationFormat>Widescreen</PresentationFormat>
  <Paragraphs>366</Paragraphs>
  <Slides>36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Corbel</vt:lpstr>
      <vt:lpstr>Courier New</vt:lpstr>
      <vt:lpstr>Office Theme</vt:lpstr>
      <vt:lpstr>Medicare in 2026</vt:lpstr>
      <vt:lpstr>Learning Objective</vt:lpstr>
      <vt:lpstr>Agenda</vt:lpstr>
      <vt:lpstr>SHINE Overview</vt:lpstr>
      <vt:lpstr>What SHINE Does</vt:lpstr>
      <vt:lpstr>Medicare</vt:lpstr>
      <vt:lpstr>Medicare 101</vt:lpstr>
      <vt:lpstr>Medicare Overview</vt:lpstr>
      <vt:lpstr>Medigap Plans</vt:lpstr>
      <vt:lpstr>Your Medicare Coverage Choices</vt:lpstr>
      <vt:lpstr>Eligibility and Enrollment</vt:lpstr>
      <vt:lpstr>Medicare Eligibility</vt:lpstr>
      <vt:lpstr>Enrollment Periods </vt:lpstr>
      <vt:lpstr>How does someone enroll in Medicare?</vt:lpstr>
      <vt:lpstr>Delaying Medicare Parts B &amp; D</vt:lpstr>
      <vt:lpstr>Medicare  Costs  in 2025*</vt:lpstr>
      <vt:lpstr>Screening for Medicare Savings Programs</vt:lpstr>
      <vt:lpstr>What’s New in 2026?</vt:lpstr>
      <vt:lpstr>MA SEP: MPF Incorrect Provider Network</vt:lpstr>
      <vt:lpstr>Medicare.gov Email and Multifactor Authentication (MFA)</vt:lpstr>
      <vt:lpstr>Medicare Prescription Payment Plan (MP3) Codification</vt:lpstr>
      <vt:lpstr>Medicare Advantage Supplemental Benefit Notification</vt:lpstr>
      <vt:lpstr>Insulin Cost Sharing Change</vt:lpstr>
      <vt:lpstr>Medicare Drug Price Negotiation Program</vt:lpstr>
      <vt:lpstr>2026 Medicare Advantage Updates/Important Reminders</vt:lpstr>
      <vt:lpstr>2026 Medicare Part D Updates</vt:lpstr>
      <vt:lpstr>2026 Medigap Updates</vt:lpstr>
      <vt:lpstr>Other Resources</vt:lpstr>
      <vt:lpstr>Reminder: Transitioning from the Health Connector to Medicare</vt:lpstr>
      <vt:lpstr>Senior Medicare Patrol</vt:lpstr>
      <vt:lpstr>My Ombudsman</vt:lpstr>
      <vt:lpstr>Mass College of Pharmacy and Health Sciences Pharmacy Outreach Program</vt:lpstr>
      <vt:lpstr>Mass Options</vt:lpstr>
      <vt:lpstr>Other Resources for Consumers</vt:lpstr>
      <vt:lpstr>Take aways</vt:lpstr>
      <vt:lpstr>Thank you</vt:lpstr>
    </vt:vector>
  </TitlesOfParts>
  <Company>Medicare/SHINE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in 2026 Presentation October 2025</dc:title>
  <dc:creator>Executive Office of Aging and Independence</dc:creator>
  <cp:lastModifiedBy>Raymond, Deborah</cp:lastModifiedBy>
  <cp:revision>125</cp:revision>
  <dcterms:created xsi:type="dcterms:W3CDTF">2025-08-25T16:09:51Z</dcterms:created>
  <dcterms:modified xsi:type="dcterms:W3CDTF">2026-04-02T12:43:45Z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0x010100A363D99F52F5614CB505ACA73E85AC9508003C9E370195EE6943ABBBDEAA276C4EC5</vt:lpwstr>
  </property>
  <property fmtid="{D5CDD505-2E9C-101B-9397-08002B2CF9AE}" pid="3" name="_dlc_DocIdItemGuid">
    <vt:lpwstr>2d9ed784-1215-4c18-9906-47a6f2b7db94</vt:lpwstr>
  </property>
  <property fmtid="{D5CDD505-2E9C-101B-9397-08002B2CF9AE}" pid="4" name="SharedWithUsers">
    <vt:lpwstr>27;#Michael Tiedemann</vt:lpwstr>
  </property>
  <property fmtid="{D5CDD505-2E9C-101B-9397-08002B2CF9AE}" pid="5" name="ArticulateGUID">
    <vt:lpwstr>7821444C-0941-48B8-AC1B-84D1924C7EA2</vt:lpwstr>
  </property>
  <property fmtid="{D5CDD505-2E9C-101B-9397-08002B2CF9AE}" pid="6" name="ArticulatePath">
    <vt:lpwstr>Using the Medicare Plan Finder MCOA Oct 2025 DRAFT (002)</vt:lpwstr>
  </property>
</Properties>
</file>