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5.xml" ContentType="application/vnd.openxmlformats-officedocument.presentationml.notesSlide+xml"/>
  <Override PartName="/ppt/tags/tag24.xml" ContentType="application/vnd.openxmlformats-officedocument.presentationml.tags+xml"/>
  <Override PartName="/ppt/notesSlides/notesSlide6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7.xml" ContentType="application/vnd.openxmlformats-officedocument.presentationml.notesSlide+xml"/>
  <Override PartName="/ppt/tags/tag30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711" r:id="rId5"/>
  </p:sldMasterIdLst>
  <p:notesMasterIdLst>
    <p:notesMasterId r:id="rId31"/>
  </p:notesMasterIdLst>
  <p:sldIdLst>
    <p:sldId id="258" r:id="rId6"/>
    <p:sldId id="288" r:id="rId7"/>
    <p:sldId id="261" r:id="rId8"/>
    <p:sldId id="330" r:id="rId9"/>
    <p:sldId id="321" r:id="rId10"/>
    <p:sldId id="315" r:id="rId11"/>
    <p:sldId id="263" r:id="rId12"/>
    <p:sldId id="316" r:id="rId13"/>
    <p:sldId id="317" r:id="rId14"/>
    <p:sldId id="322" r:id="rId15"/>
    <p:sldId id="318" r:id="rId16"/>
    <p:sldId id="281" r:id="rId17"/>
    <p:sldId id="342" r:id="rId18"/>
    <p:sldId id="343" r:id="rId19"/>
    <p:sldId id="283" r:id="rId20"/>
    <p:sldId id="286" r:id="rId21"/>
    <p:sldId id="329" r:id="rId22"/>
    <p:sldId id="265" r:id="rId23"/>
    <p:sldId id="266" r:id="rId24"/>
    <p:sldId id="331" r:id="rId25"/>
    <p:sldId id="338" r:id="rId26"/>
    <p:sldId id="332" r:id="rId27"/>
    <p:sldId id="337" r:id="rId28"/>
    <p:sldId id="284" r:id="rId29"/>
    <p:sldId id="334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B75E32-0C7C-6A1E-1582-1334C92E9398}" name="Raymond, Deborah" initials="DR" userId="S::Deborah.Raymond@umassmed.edu::7240b8e7-e96d-4fde-bd6e-a50156a67fc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0000"/>
    <a:srgbClr val="008039"/>
    <a:srgbClr val="000000"/>
    <a:srgbClr val="212121"/>
    <a:srgbClr val="052075"/>
    <a:srgbClr val="ADF2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2926" autoAdjust="0"/>
  </p:normalViewPr>
  <p:slideViewPr>
    <p:cSldViewPr snapToGrid="0">
      <p:cViewPr varScale="1">
        <p:scale>
          <a:sx n="103" d="100"/>
          <a:sy n="103" d="100"/>
        </p:scale>
        <p:origin x="114" y="102"/>
      </p:cViewPr>
      <p:guideLst/>
    </p:cSldViewPr>
  </p:slideViewPr>
  <p:outlineViewPr>
    <p:cViewPr>
      <p:scale>
        <a:sx n="33" d="100"/>
        <a:sy n="33" d="100"/>
      </p:scale>
      <p:origin x="0" y="-331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gs" Target="tags/tag1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1BF68AD5-5594-1C4B-A6A7-F260938F4FA2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C7834A61-06B2-F54A-B134-EBAF30B29B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71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4A61-06B2-F54A-B134-EBAF30B29B0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36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4A61-06B2-F54A-B134-EBAF30B29B0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33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4A61-06B2-F54A-B134-EBAF30B29B0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96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4A61-06B2-F54A-B134-EBAF30B29B0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199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4A61-06B2-F54A-B134-EBAF30B29B0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81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4A61-06B2-F54A-B134-EBAF30B29B0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1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21212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4A61-06B2-F54A-B134-EBAF30B29B0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5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hyperlink" Target="https://www.facebook.com/EconomicEmpowermentMA" TargetMode="External"/><Relationship Id="rId12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hyperlink" Target="https://www.youtube.com/channel/UCq_erLPgunILiMyZK2fd8kg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hyperlink" Target="https://www.mass.gov/" TargetMode="External"/><Relationship Id="rId9" Type="http://schemas.openxmlformats.org/officeDocument/2006/relationships/hyperlink" Target="https://www.instagram.com/economicempowermentma/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– both Dark &amp; Light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5C4FC9-ABC2-39ED-53D1-9100E86A4495}"/>
              </a:ext>
            </a:extLst>
          </p:cNvPr>
          <p:cNvSpPr/>
          <p:nvPr userDrawn="1"/>
        </p:nvSpPr>
        <p:spPr>
          <a:xfrm>
            <a:off x="0" y="797011"/>
            <a:ext cx="11559746" cy="39244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65374E-0023-8A6B-2363-56927EEB6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431" y="1159843"/>
            <a:ext cx="9232693" cy="2387600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F52125-19BA-03D6-1C7B-8F19BB0486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965" y="3639518"/>
            <a:ext cx="9232693" cy="10819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10FE3-0855-064C-6062-D6B2CFF9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5080" y="6455806"/>
            <a:ext cx="2502243" cy="402194"/>
          </a:xfrm>
          <a:prstGeom prst="rect">
            <a:avLst/>
          </a:prstGeom>
        </p:spPr>
        <p:txBody>
          <a:bodyPr/>
          <a:lstStyle>
            <a:lvl1pPr algn="r">
              <a:defRPr sz="1100" b="1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1A25F4E-78B0-9F4D-8FF8-C4EB531C9B6C}" type="datetime1">
              <a:rPr lang="en-US" smtClean="0"/>
              <a:pPr/>
              <a:t>4/2/2026</a:t>
            </a:fld>
            <a:endParaRPr lang="en-US"/>
          </a:p>
        </p:txBody>
      </p:sp>
      <p:sp>
        <p:nvSpPr>
          <p:cNvPr id="7" name="Freeform: Shape 28">
            <a:extLst>
              <a:ext uri="{FF2B5EF4-FFF2-40B4-BE49-F238E27FC236}">
                <a16:creationId xmlns:a16="http://schemas.microsoft.com/office/drawing/2014/main" id="{6D809C96-623E-4652-BF84-10560595CE63}"/>
              </a:ext>
            </a:extLst>
          </p:cNvPr>
          <p:cNvSpPr/>
          <p:nvPr userDrawn="1"/>
        </p:nvSpPr>
        <p:spPr>
          <a:xfrm rot="16200000">
            <a:off x="10200953" y="841729"/>
            <a:ext cx="1322173" cy="1232737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F2F122-D6DE-C8D6-9907-13C66B8F4967}"/>
              </a:ext>
            </a:extLst>
          </p:cNvPr>
          <p:cNvSpPr/>
          <p:nvPr userDrawn="1"/>
        </p:nvSpPr>
        <p:spPr>
          <a:xfrm>
            <a:off x="11478409" y="10758"/>
            <a:ext cx="713591" cy="68472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206171-4BED-8FF2-A96B-2FEEA985F50C}"/>
              </a:ext>
            </a:extLst>
          </p:cNvPr>
          <p:cNvSpPr/>
          <p:nvPr userDrawn="1"/>
        </p:nvSpPr>
        <p:spPr>
          <a:xfrm>
            <a:off x="1" y="0"/>
            <a:ext cx="12191999" cy="7970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pic>
        <p:nvPicPr>
          <p:cNvPr id="12" name="Picture 11" descr="A black background with blue and orange text&#10;&#10;Description automatically generated">
            <a:extLst>
              <a:ext uri="{FF2B5EF4-FFF2-40B4-BE49-F238E27FC236}">
                <a16:creationId xmlns:a16="http://schemas.microsoft.com/office/drawing/2014/main" id="{334D211C-F4D8-1EF6-4265-38DCA6C4E4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1067" y="5027074"/>
            <a:ext cx="2989582" cy="1516559"/>
          </a:xfrm>
          <a:prstGeom prst="rect">
            <a:avLst/>
          </a:prstGeom>
        </p:spPr>
      </p:pic>
      <p:pic>
        <p:nvPicPr>
          <p:cNvPr id="8" name="Picture 7" descr="A blue and yellow emblem with a white and yellow shield and a star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428F871-9F3A-BB80-EF54-8756D0519B9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8805" y="5482439"/>
            <a:ext cx="950416" cy="950416"/>
          </a:xfrm>
          <a:prstGeom prst="rect">
            <a:avLst/>
          </a:prstGeom>
        </p:spPr>
      </p:pic>
      <p:pic>
        <p:nvPicPr>
          <p:cNvPr id="16" name="Picture 15" descr="A blue and black corner&#10;&#10;Description automatically generated">
            <a:extLst>
              <a:ext uri="{FF2B5EF4-FFF2-40B4-BE49-F238E27FC236}">
                <a16:creationId xmlns:a16="http://schemas.microsoft.com/office/drawing/2014/main" id="{8F8043D0-6DA3-CE2C-214A-1CC2D1A16C6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35791" r="38680"/>
          <a:stretch/>
        </p:blipFill>
        <p:spPr>
          <a:xfrm>
            <a:off x="10732321" y="4512737"/>
            <a:ext cx="903365" cy="962230"/>
          </a:xfrm>
          <a:prstGeom prst="rect">
            <a:avLst/>
          </a:prstGeom>
        </p:spPr>
      </p:pic>
      <p:pic>
        <p:nvPicPr>
          <p:cNvPr id="13" name="Picture 12" descr="A white letter in a green circle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3921D94F-6E51-2B43-20B1-0352D2F145D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737124" y="5010478"/>
            <a:ext cx="385722" cy="405008"/>
          </a:xfrm>
          <a:prstGeom prst="rect">
            <a:avLst/>
          </a:prstGeom>
        </p:spPr>
      </p:pic>
      <p:pic>
        <p:nvPicPr>
          <p:cNvPr id="14" name="Picture 13" descr="A green and white logo&#10;&#10;Description automatically generated">
            <a:hlinkClick r:id="rId9"/>
            <a:extLst>
              <a:ext uri="{FF2B5EF4-FFF2-40B4-BE49-F238E27FC236}">
                <a16:creationId xmlns:a16="http://schemas.microsoft.com/office/drawing/2014/main" id="{5122EFAE-466A-5FD8-3B00-A9138EC0353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231311" y="5010478"/>
            <a:ext cx="385722" cy="405008"/>
          </a:xfrm>
          <a:prstGeom prst="rect">
            <a:avLst/>
          </a:prstGeom>
        </p:spPr>
      </p:pic>
      <p:pic>
        <p:nvPicPr>
          <p:cNvPr id="15" name="Picture 14" descr="A green circle with a white play button&#10;&#10;Description automatically generated">
            <a:hlinkClick r:id="rId11"/>
            <a:extLst>
              <a:ext uri="{FF2B5EF4-FFF2-40B4-BE49-F238E27FC236}">
                <a16:creationId xmlns:a16="http://schemas.microsoft.com/office/drawing/2014/main" id="{C77038E4-A924-585D-08FA-3BCD187A2CC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725499" y="5010478"/>
            <a:ext cx="385722" cy="4050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B41469-1485-E14A-D022-5CB701EFD110}"/>
              </a:ext>
            </a:extLst>
          </p:cNvPr>
          <p:cNvSpPr txBox="1"/>
          <p:nvPr userDrawn="1"/>
        </p:nvSpPr>
        <p:spPr>
          <a:xfrm>
            <a:off x="538804" y="6455806"/>
            <a:ext cx="513439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7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Massachusetts Office of the Treasurer and Receiver General Deborah B. Goldberg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4867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ontent w/ bullets – Sturd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78959323-C5C2-C1DC-C506-BB311782383B}"/>
              </a:ext>
            </a:extLst>
          </p:cNvPr>
          <p:cNvSpPr/>
          <p:nvPr userDrawn="1"/>
        </p:nvSpPr>
        <p:spPr>
          <a:xfrm>
            <a:off x="0" y="0"/>
            <a:ext cx="12191311" cy="11653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6F030-3096-D0E9-2770-70AB319D1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74" y="251672"/>
            <a:ext cx="9930339" cy="8177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93EEB-D28B-1711-5ACA-6BF3A9ECA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74" y="1581306"/>
            <a:ext cx="10774326" cy="45956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8" name="Picture 27" descr="A logo with blue orange and green letters&#10;&#10;Description automatically generated">
            <a:extLst>
              <a:ext uri="{FF2B5EF4-FFF2-40B4-BE49-F238E27FC236}">
                <a16:creationId xmlns:a16="http://schemas.microsoft.com/office/drawing/2014/main" id="{B30C3A8A-4F7C-46EB-2A7F-A9FD685B0F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5511" y="6079437"/>
            <a:ext cx="1335466" cy="677457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43B4613-E69E-9306-8939-BD61114E98DD}"/>
              </a:ext>
            </a:extLst>
          </p:cNvPr>
          <p:cNvCxnSpPr>
            <a:cxnSpLocks/>
          </p:cNvCxnSpPr>
          <p:nvPr userDrawn="1"/>
        </p:nvCxnSpPr>
        <p:spPr>
          <a:xfrm flipH="1">
            <a:off x="579474" y="6724895"/>
            <a:ext cx="1136559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ue and black corner&#10;&#10;Description automatically generated">
            <a:extLst>
              <a:ext uri="{FF2B5EF4-FFF2-40B4-BE49-F238E27FC236}">
                <a16:creationId xmlns:a16="http://schemas.microsoft.com/office/drawing/2014/main" id="{4876A177-DA7A-1E96-6755-6E77600448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39346" y="416003"/>
            <a:ext cx="1473200" cy="1498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6DE82C-8EB6-838A-D1A5-9C6A67533068}"/>
              </a:ext>
            </a:extLst>
          </p:cNvPr>
          <p:cNvSpPr txBox="1"/>
          <p:nvPr userDrawn="1"/>
        </p:nvSpPr>
        <p:spPr>
          <a:xfrm>
            <a:off x="489361" y="6500525"/>
            <a:ext cx="43041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latin typeface="Open Sans" panose="020B0606030504020204" pitchFamily="34" charset="0"/>
              </a:rPr>
              <a:t>Massachusetts Office of the Treasurer and Receiver General Deborah B. Goldberg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B9DE7EC-023B-6E5F-E460-B3A52C27CF8F}"/>
              </a:ext>
            </a:extLst>
          </p:cNvPr>
          <p:cNvSpPr txBox="1">
            <a:spLocks/>
          </p:cNvSpPr>
          <p:nvPr userDrawn="1"/>
        </p:nvSpPr>
        <p:spPr>
          <a:xfrm>
            <a:off x="0" y="6435525"/>
            <a:ext cx="503499" cy="416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0E2693-4738-2148-8A20-EECA7951D5F8}" type="slidenum">
              <a:rPr lang="en-US" b="0" i="0" smtClean="0">
                <a:latin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b="0" i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41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ontent w/ bullets–Fisca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78959323-C5C2-C1DC-C506-BB311782383B}"/>
              </a:ext>
            </a:extLst>
          </p:cNvPr>
          <p:cNvSpPr/>
          <p:nvPr userDrawn="1"/>
        </p:nvSpPr>
        <p:spPr>
          <a:xfrm>
            <a:off x="0" y="0"/>
            <a:ext cx="12191311" cy="11653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6F030-3096-D0E9-2770-70AB319D1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74" y="251672"/>
            <a:ext cx="9930339" cy="8177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93EEB-D28B-1711-5ACA-6BF3A9ECA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74" y="1581306"/>
            <a:ext cx="10774326" cy="45956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8" name="Picture 27" descr="A logo with blue orange and green letters&#10;&#10;Description automatically generated">
            <a:extLst>
              <a:ext uri="{FF2B5EF4-FFF2-40B4-BE49-F238E27FC236}">
                <a16:creationId xmlns:a16="http://schemas.microsoft.com/office/drawing/2014/main" id="{B30C3A8A-4F7C-46EB-2A7F-A9FD685B0F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5511" y="6079437"/>
            <a:ext cx="1335466" cy="677457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43B4613-E69E-9306-8939-BD61114E98DD}"/>
              </a:ext>
            </a:extLst>
          </p:cNvPr>
          <p:cNvCxnSpPr>
            <a:cxnSpLocks/>
          </p:cNvCxnSpPr>
          <p:nvPr userDrawn="1"/>
        </p:nvCxnSpPr>
        <p:spPr>
          <a:xfrm flipH="1">
            <a:off x="579474" y="6724895"/>
            <a:ext cx="1136559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ue and black corner&#10;&#10;Description automatically generated">
            <a:extLst>
              <a:ext uri="{FF2B5EF4-FFF2-40B4-BE49-F238E27FC236}">
                <a16:creationId xmlns:a16="http://schemas.microsoft.com/office/drawing/2014/main" id="{4876A177-DA7A-1E96-6755-6E77600448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39346" y="416003"/>
            <a:ext cx="1473200" cy="1498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51AFC1-5186-955E-8822-E30F5A0F18AE}"/>
              </a:ext>
            </a:extLst>
          </p:cNvPr>
          <p:cNvSpPr txBox="1"/>
          <p:nvPr userDrawn="1"/>
        </p:nvSpPr>
        <p:spPr>
          <a:xfrm>
            <a:off x="489361" y="6500525"/>
            <a:ext cx="43041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latin typeface="Open Sans" panose="020B0606030504020204" pitchFamily="34" charset="0"/>
              </a:rPr>
              <a:t>Massachusetts Office of the Treasurer and Receiver General Deborah B. Goldberg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B97117D-6419-7666-0600-671D2CA759E2}"/>
              </a:ext>
            </a:extLst>
          </p:cNvPr>
          <p:cNvSpPr txBox="1">
            <a:spLocks/>
          </p:cNvSpPr>
          <p:nvPr userDrawn="1"/>
        </p:nvSpPr>
        <p:spPr>
          <a:xfrm>
            <a:off x="0" y="6435525"/>
            <a:ext cx="503499" cy="416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0E2693-4738-2148-8A20-EECA7951D5F8}" type="slidenum">
              <a:rPr lang="en-US" b="0" i="0" smtClean="0">
                <a:latin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b="0" i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897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ontent w/ bullets – Reserve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78959323-C5C2-C1DC-C506-BB311782383B}"/>
              </a:ext>
            </a:extLst>
          </p:cNvPr>
          <p:cNvSpPr/>
          <p:nvPr userDrawn="1"/>
        </p:nvSpPr>
        <p:spPr>
          <a:xfrm>
            <a:off x="0" y="0"/>
            <a:ext cx="12191311" cy="11653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6F030-3096-D0E9-2770-70AB319D1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74" y="251672"/>
            <a:ext cx="9930339" cy="8177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93EEB-D28B-1711-5ACA-6BF3A9ECA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74" y="1581306"/>
            <a:ext cx="10774326" cy="45956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8" name="Picture 27" descr="A logo with blue orange and green letters&#10;&#10;Description automatically generated">
            <a:extLst>
              <a:ext uri="{FF2B5EF4-FFF2-40B4-BE49-F238E27FC236}">
                <a16:creationId xmlns:a16="http://schemas.microsoft.com/office/drawing/2014/main" id="{B30C3A8A-4F7C-46EB-2A7F-A9FD685B0F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5511" y="6079437"/>
            <a:ext cx="1335466" cy="677457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43B4613-E69E-9306-8939-BD61114E98DD}"/>
              </a:ext>
            </a:extLst>
          </p:cNvPr>
          <p:cNvCxnSpPr>
            <a:cxnSpLocks/>
          </p:cNvCxnSpPr>
          <p:nvPr userDrawn="1"/>
        </p:nvCxnSpPr>
        <p:spPr>
          <a:xfrm flipH="1">
            <a:off x="579474" y="6724895"/>
            <a:ext cx="1136559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ue and black corner&#10;&#10;Description automatically generated">
            <a:extLst>
              <a:ext uri="{FF2B5EF4-FFF2-40B4-BE49-F238E27FC236}">
                <a16:creationId xmlns:a16="http://schemas.microsoft.com/office/drawing/2014/main" id="{4876A177-DA7A-1E96-6755-6E77600448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39346" y="416003"/>
            <a:ext cx="1473200" cy="1498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F3C943-FE22-1BAF-FF1F-A4C7EF55B53B}"/>
              </a:ext>
            </a:extLst>
          </p:cNvPr>
          <p:cNvSpPr txBox="1"/>
          <p:nvPr userDrawn="1"/>
        </p:nvSpPr>
        <p:spPr>
          <a:xfrm>
            <a:off x="489361" y="6500525"/>
            <a:ext cx="43041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latin typeface="Open Sans" panose="020B0606030504020204" pitchFamily="34" charset="0"/>
              </a:rPr>
              <a:t>Massachusetts Office of the Treasurer and Receiver General Deborah B. Goldberg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5837879-F243-2806-19ED-EA02A98287CA}"/>
              </a:ext>
            </a:extLst>
          </p:cNvPr>
          <p:cNvSpPr txBox="1">
            <a:spLocks/>
          </p:cNvSpPr>
          <p:nvPr userDrawn="1"/>
        </p:nvSpPr>
        <p:spPr>
          <a:xfrm>
            <a:off x="0" y="6435525"/>
            <a:ext cx="503499" cy="416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0E2693-4738-2148-8A20-EECA7951D5F8}" type="slidenum">
              <a:rPr lang="en-US" b="0" i="0" smtClean="0">
                <a:latin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b="0" i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903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749BA23-52D7-D35F-464A-28A7B07B0840}"/>
              </a:ext>
            </a:extLst>
          </p:cNvPr>
          <p:cNvSpPr/>
          <p:nvPr userDrawn="1"/>
        </p:nvSpPr>
        <p:spPr>
          <a:xfrm>
            <a:off x="0" y="0"/>
            <a:ext cx="12191311" cy="11653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54059B-6E8E-1ED1-C80F-398890D61FD2}"/>
              </a:ext>
            </a:extLst>
          </p:cNvPr>
          <p:cNvSpPr txBox="1">
            <a:spLocks/>
          </p:cNvSpPr>
          <p:nvPr userDrawn="1"/>
        </p:nvSpPr>
        <p:spPr>
          <a:xfrm>
            <a:off x="0" y="6435525"/>
            <a:ext cx="503499" cy="416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0E2693-4738-2148-8A20-EECA7951D5F8}" type="slidenum">
              <a:rPr lang="en-US" b="0" i="0" smtClean="0">
                <a:latin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b="0" i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 descr="A logo with blue orange and green letters&#10;&#10;Description automatically generated">
            <a:extLst>
              <a:ext uri="{FF2B5EF4-FFF2-40B4-BE49-F238E27FC236}">
                <a16:creationId xmlns:a16="http://schemas.microsoft.com/office/drawing/2014/main" id="{6E85DDA4-6ED1-428E-B7A6-C8BAC5F043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5511" y="6079437"/>
            <a:ext cx="1335466" cy="67745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82A2A3-3DD3-EC5F-5D4B-661F8E17EC6C}"/>
              </a:ext>
            </a:extLst>
          </p:cNvPr>
          <p:cNvCxnSpPr>
            <a:cxnSpLocks/>
          </p:cNvCxnSpPr>
          <p:nvPr userDrawn="1"/>
        </p:nvCxnSpPr>
        <p:spPr>
          <a:xfrm flipH="1">
            <a:off x="579474" y="6724895"/>
            <a:ext cx="1136559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blue and black corner&#10;&#10;Description automatically generated">
            <a:extLst>
              <a:ext uri="{FF2B5EF4-FFF2-40B4-BE49-F238E27FC236}">
                <a16:creationId xmlns:a16="http://schemas.microsoft.com/office/drawing/2014/main" id="{66CBD6EA-FCBB-C7C7-AC37-60A050A4B7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39346" y="416003"/>
            <a:ext cx="1473200" cy="1498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9B5C31-7F22-6E49-B6BE-5DD2E381B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74" y="310344"/>
            <a:ext cx="10774326" cy="7592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79102-8064-DF3A-12FD-A99FE85A1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309" y="1588560"/>
            <a:ext cx="5181600" cy="449087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10E985-3F08-21AC-A6FB-74F8A788D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88560"/>
            <a:ext cx="5181600" cy="449087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F6D2E0-44B9-F0C3-2A95-45DE9D5B0CF9}"/>
              </a:ext>
            </a:extLst>
          </p:cNvPr>
          <p:cNvSpPr txBox="1"/>
          <p:nvPr userDrawn="1"/>
        </p:nvSpPr>
        <p:spPr>
          <a:xfrm>
            <a:off x="489361" y="6500525"/>
            <a:ext cx="43041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latin typeface="Open Sans" panose="020B0606030504020204" pitchFamily="34" charset="0"/>
              </a:rPr>
              <a:t>Massachusetts Office of the Treasurer and Receiver General Deborah B. Goldberg </a:t>
            </a:r>
          </a:p>
        </p:txBody>
      </p:sp>
    </p:spTree>
    <p:extLst>
      <p:ext uri="{BB962C8B-B14F-4D97-AF65-F5344CB8AC3E}">
        <p14:creationId xmlns:p14="http://schemas.microsoft.com/office/powerpoint/2010/main" val="3669979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elay 3">
            <a:extLst>
              <a:ext uri="{FF2B5EF4-FFF2-40B4-BE49-F238E27FC236}">
                <a16:creationId xmlns:a16="http://schemas.microsoft.com/office/drawing/2014/main" id="{117E4A22-0EF3-28A1-8A5D-D86B72353628}"/>
              </a:ext>
            </a:extLst>
          </p:cNvPr>
          <p:cNvSpPr/>
          <p:nvPr userDrawn="1"/>
        </p:nvSpPr>
        <p:spPr>
          <a:xfrm rot="5400000" flipV="1">
            <a:off x="6379473" y="722033"/>
            <a:ext cx="6176109" cy="4733752"/>
          </a:xfrm>
          <a:custGeom>
            <a:avLst/>
            <a:gdLst>
              <a:gd name="connsiteX0" fmla="*/ 0 w 5220448"/>
              <a:gd name="connsiteY0" fmla="*/ 0 h 5193551"/>
              <a:gd name="connsiteX1" fmla="*/ 2610224 w 5220448"/>
              <a:gd name="connsiteY1" fmla="*/ 0 h 5193551"/>
              <a:gd name="connsiteX2" fmla="*/ 5220448 w 5220448"/>
              <a:gd name="connsiteY2" fmla="*/ 2596776 h 5193551"/>
              <a:gd name="connsiteX3" fmla="*/ 2610224 w 5220448"/>
              <a:gd name="connsiteY3" fmla="*/ 5193552 h 5193551"/>
              <a:gd name="connsiteX4" fmla="*/ 0 w 5220448"/>
              <a:gd name="connsiteY4" fmla="*/ 5193551 h 5193551"/>
              <a:gd name="connsiteX5" fmla="*/ 0 w 5220448"/>
              <a:gd name="connsiteY5" fmla="*/ 0 h 5193551"/>
              <a:gd name="connsiteX0" fmla="*/ 0 w 5220448"/>
              <a:gd name="connsiteY0" fmla="*/ 0 h 5193552"/>
              <a:gd name="connsiteX1" fmla="*/ 2610224 w 5220448"/>
              <a:gd name="connsiteY1" fmla="*/ 0 h 5193552"/>
              <a:gd name="connsiteX2" fmla="*/ 5220448 w 5220448"/>
              <a:gd name="connsiteY2" fmla="*/ 2596776 h 5193552"/>
              <a:gd name="connsiteX3" fmla="*/ 2610224 w 5220448"/>
              <a:gd name="connsiteY3" fmla="*/ 5193552 h 5193552"/>
              <a:gd name="connsiteX4" fmla="*/ 0 w 5220448"/>
              <a:gd name="connsiteY4" fmla="*/ 5193551 h 5193552"/>
              <a:gd name="connsiteX5" fmla="*/ 0 w 5220448"/>
              <a:gd name="connsiteY5" fmla="*/ 0 h 5193552"/>
              <a:gd name="connsiteX0" fmla="*/ 0 w 5220448"/>
              <a:gd name="connsiteY0" fmla="*/ 0 h 5193552"/>
              <a:gd name="connsiteX1" fmla="*/ 2610224 w 5220448"/>
              <a:gd name="connsiteY1" fmla="*/ 0 h 5193552"/>
              <a:gd name="connsiteX2" fmla="*/ 5220448 w 5220448"/>
              <a:gd name="connsiteY2" fmla="*/ 2596776 h 5193552"/>
              <a:gd name="connsiteX3" fmla="*/ 2610224 w 5220448"/>
              <a:gd name="connsiteY3" fmla="*/ 5193552 h 5193552"/>
              <a:gd name="connsiteX4" fmla="*/ 0 w 5220448"/>
              <a:gd name="connsiteY4" fmla="*/ 5193551 h 5193552"/>
              <a:gd name="connsiteX5" fmla="*/ 0 w 5220448"/>
              <a:gd name="connsiteY5" fmla="*/ 0 h 5193552"/>
              <a:gd name="connsiteX0" fmla="*/ 0 w 5220448"/>
              <a:gd name="connsiteY0" fmla="*/ 0 h 5193552"/>
              <a:gd name="connsiteX1" fmla="*/ 2610224 w 5220448"/>
              <a:gd name="connsiteY1" fmla="*/ 0 h 5193552"/>
              <a:gd name="connsiteX2" fmla="*/ 5220448 w 5220448"/>
              <a:gd name="connsiteY2" fmla="*/ 2596776 h 5193552"/>
              <a:gd name="connsiteX3" fmla="*/ 2610224 w 5220448"/>
              <a:gd name="connsiteY3" fmla="*/ 5193552 h 5193552"/>
              <a:gd name="connsiteX4" fmla="*/ 0 w 5220448"/>
              <a:gd name="connsiteY4" fmla="*/ 5193551 h 5193552"/>
              <a:gd name="connsiteX5" fmla="*/ 0 w 5220448"/>
              <a:gd name="connsiteY5" fmla="*/ 0 h 5193552"/>
              <a:gd name="connsiteX0" fmla="*/ 0 w 6774814"/>
              <a:gd name="connsiteY0" fmla="*/ 3 h 5193552"/>
              <a:gd name="connsiteX1" fmla="*/ 4164590 w 6774814"/>
              <a:gd name="connsiteY1" fmla="*/ 0 h 5193552"/>
              <a:gd name="connsiteX2" fmla="*/ 6774814 w 6774814"/>
              <a:gd name="connsiteY2" fmla="*/ 2596776 h 5193552"/>
              <a:gd name="connsiteX3" fmla="*/ 4164590 w 6774814"/>
              <a:gd name="connsiteY3" fmla="*/ 5193552 h 5193552"/>
              <a:gd name="connsiteX4" fmla="*/ 1554366 w 6774814"/>
              <a:gd name="connsiteY4" fmla="*/ 5193551 h 5193552"/>
              <a:gd name="connsiteX5" fmla="*/ 0 w 6774814"/>
              <a:gd name="connsiteY5" fmla="*/ 3 h 5193552"/>
              <a:gd name="connsiteX0" fmla="*/ 0 w 6774814"/>
              <a:gd name="connsiteY0" fmla="*/ 3 h 5193552"/>
              <a:gd name="connsiteX1" fmla="*/ 4164590 w 6774814"/>
              <a:gd name="connsiteY1" fmla="*/ 0 h 5193552"/>
              <a:gd name="connsiteX2" fmla="*/ 6774814 w 6774814"/>
              <a:gd name="connsiteY2" fmla="*/ 2596776 h 5193552"/>
              <a:gd name="connsiteX3" fmla="*/ 4164590 w 6774814"/>
              <a:gd name="connsiteY3" fmla="*/ 5193552 h 5193552"/>
              <a:gd name="connsiteX4" fmla="*/ 12383 w 6774814"/>
              <a:gd name="connsiteY4" fmla="*/ 5181168 h 5193552"/>
              <a:gd name="connsiteX5" fmla="*/ 0 w 6774814"/>
              <a:gd name="connsiteY5" fmla="*/ 3 h 5193552"/>
              <a:gd name="connsiteX0" fmla="*/ 1194 w 6776008"/>
              <a:gd name="connsiteY0" fmla="*/ 3 h 5193552"/>
              <a:gd name="connsiteX1" fmla="*/ 4165784 w 6776008"/>
              <a:gd name="connsiteY1" fmla="*/ 0 h 5193552"/>
              <a:gd name="connsiteX2" fmla="*/ 6776008 w 6776008"/>
              <a:gd name="connsiteY2" fmla="*/ 2596776 h 5193552"/>
              <a:gd name="connsiteX3" fmla="*/ 4165784 w 6776008"/>
              <a:gd name="connsiteY3" fmla="*/ 5193552 h 5193552"/>
              <a:gd name="connsiteX4" fmla="*/ 1191 w 6776008"/>
              <a:gd name="connsiteY4" fmla="*/ 5181171 h 5193552"/>
              <a:gd name="connsiteX5" fmla="*/ 1194 w 6776008"/>
              <a:gd name="connsiteY5" fmla="*/ 3 h 519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76008" h="5193552">
                <a:moveTo>
                  <a:pt x="1194" y="3"/>
                </a:moveTo>
                <a:lnTo>
                  <a:pt x="4165784" y="0"/>
                </a:lnTo>
                <a:cubicBezTo>
                  <a:pt x="5934085" y="6308"/>
                  <a:pt x="6776008" y="1162616"/>
                  <a:pt x="6776008" y="2596776"/>
                </a:cubicBezTo>
                <a:cubicBezTo>
                  <a:pt x="6776008" y="4030936"/>
                  <a:pt x="5965960" y="5193552"/>
                  <a:pt x="4165784" y="5193552"/>
                </a:cubicBezTo>
                <a:lnTo>
                  <a:pt x="1191" y="5181171"/>
                </a:lnTo>
                <a:cubicBezTo>
                  <a:pt x="-2937" y="3454116"/>
                  <a:pt x="5322" y="1727058"/>
                  <a:pt x="1194" y="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49BA23-52D7-D35F-464A-28A7B07B0840}"/>
              </a:ext>
            </a:extLst>
          </p:cNvPr>
          <p:cNvSpPr/>
          <p:nvPr userDrawn="1"/>
        </p:nvSpPr>
        <p:spPr>
          <a:xfrm>
            <a:off x="0" y="0"/>
            <a:ext cx="12191311" cy="11653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54059B-6E8E-1ED1-C80F-398890D61FD2}"/>
              </a:ext>
            </a:extLst>
          </p:cNvPr>
          <p:cNvSpPr txBox="1">
            <a:spLocks/>
          </p:cNvSpPr>
          <p:nvPr userDrawn="1"/>
        </p:nvSpPr>
        <p:spPr>
          <a:xfrm>
            <a:off x="0" y="6435525"/>
            <a:ext cx="503499" cy="416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0E2693-4738-2148-8A20-EECA7951D5F8}" type="slidenum">
              <a:rPr lang="en-US" b="0" i="0" smtClean="0">
                <a:latin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b="0" i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 descr="A logo with blue orange and green letters&#10;&#10;Description automatically generated">
            <a:extLst>
              <a:ext uri="{FF2B5EF4-FFF2-40B4-BE49-F238E27FC236}">
                <a16:creationId xmlns:a16="http://schemas.microsoft.com/office/drawing/2014/main" id="{6E85DDA4-6ED1-428E-B7A6-C8BAC5F043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5511" y="6079437"/>
            <a:ext cx="1335466" cy="67745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82A2A3-3DD3-EC5F-5D4B-661F8E17EC6C}"/>
              </a:ext>
            </a:extLst>
          </p:cNvPr>
          <p:cNvCxnSpPr>
            <a:cxnSpLocks/>
          </p:cNvCxnSpPr>
          <p:nvPr userDrawn="1"/>
        </p:nvCxnSpPr>
        <p:spPr>
          <a:xfrm flipH="1">
            <a:off x="579474" y="6724895"/>
            <a:ext cx="1136559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B9B5C31-7F22-6E49-B6BE-5DD2E381B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74" y="310344"/>
            <a:ext cx="10774326" cy="7592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79102-8064-DF3A-12FD-A99FE85A1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308" y="1588560"/>
            <a:ext cx="6261113" cy="45973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F6D2E0-44B9-F0C3-2A95-45DE9D5B0CF9}"/>
              </a:ext>
            </a:extLst>
          </p:cNvPr>
          <p:cNvSpPr txBox="1"/>
          <p:nvPr userDrawn="1"/>
        </p:nvSpPr>
        <p:spPr>
          <a:xfrm>
            <a:off x="489361" y="6500525"/>
            <a:ext cx="43041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latin typeface="Open Sans" panose="020B0606030504020204" pitchFamily="34" charset="0"/>
              </a:rPr>
              <a:t>Massachusetts Office of the Treasurer and Receiver General Deborah B. Goldberg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10E985-3F08-21AC-A6FB-74F8A788D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54712" y="1588560"/>
            <a:ext cx="4312356" cy="45973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4261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7A40320-19FB-9756-3D82-65F613640E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01200" y="1069974"/>
            <a:ext cx="2590800" cy="497746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49BA23-52D7-D35F-464A-28A7B07B0840}"/>
              </a:ext>
            </a:extLst>
          </p:cNvPr>
          <p:cNvSpPr/>
          <p:nvPr userDrawn="1"/>
        </p:nvSpPr>
        <p:spPr>
          <a:xfrm>
            <a:off x="0" y="0"/>
            <a:ext cx="12191311" cy="11653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54059B-6E8E-1ED1-C80F-398890D61FD2}"/>
              </a:ext>
            </a:extLst>
          </p:cNvPr>
          <p:cNvSpPr txBox="1">
            <a:spLocks/>
          </p:cNvSpPr>
          <p:nvPr userDrawn="1"/>
        </p:nvSpPr>
        <p:spPr>
          <a:xfrm>
            <a:off x="0" y="6435525"/>
            <a:ext cx="503499" cy="416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0E2693-4738-2148-8A20-EECA7951D5F8}" type="slidenum">
              <a:rPr lang="en-US" b="0" i="0" smtClean="0">
                <a:latin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b="0" i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 descr="A logo with blue orange and green letters&#10;&#10;Description automatically generated">
            <a:extLst>
              <a:ext uri="{FF2B5EF4-FFF2-40B4-BE49-F238E27FC236}">
                <a16:creationId xmlns:a16="http://schemas.microsoft.com/office/drawing/2014/main" id="{6E85DDA4-6ED1-428E-B7A6-C8BAC5F043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75511" y="6079437"/>
            <a:ext cx="1335466" cy="67745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82A2A3-3DD3-EC5F-5D4B-661F8E17EC6C}"/>
              </a:ext>
            </a:extLst>
          </p:cNvPr>
          <p:cNvCxnSpPr>
            <a:cxnSpLocks/>
          </p:cNvCxnSpPr>
          <p:nvPr userDrawn="1"/>
        </p:nvCxnSpPr>
        <p:spPr>
          <a:xfrm flipH="1">
            <a:off x="579474" y="6724895"/>
            <a:ext cx="1136559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B9B5C31-7F22-6E49-B6BE-5DD2E381B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74" y="310344"/>
            <a:ext cx="10774326" cy="7592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79102-8064-DF3A-12FD-A99FE85A1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309" y="1582917"/>
            <a:ext cx="8409435" cy="42218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F6D2E0-44B9-F0C3-2A95-45DE9D5B0CF9}"/>
              </a:ext>
            </a:extLst>
          </p:cNvPr>
          <p:cNvSpPr txBox="1"/>
          <p:nvPr userDrawn="1"/>
        </p:nvSpPr>
        <p:spPr>
          <a:xfrm>
            <a:off x="489361" y="6500525"/>
            <a:ext cx="43041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latin typeface="Open Sans" panose="020B0606030504020204" pitchFamily="34" charset="0"/>
              </a:rPr>
              <a:t>Massachusetts Office of the Treasurer and Receiver General Deborah B. Goldberg </a:t>
            </a:r>
          </a:p>
        </p:txBody>
      </p:sp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FDF56FA-0B50-C076-BBDC-0C06C84F5792}"/>
              </a:ext>
            </a:extLst>
          </p:cNvPr>
          <p:cNvSpPr/>
          <p:nvPr userDrawn="1"/>
        </p:nvSpPr>
        <p:spPr>
          <a:xfrm rot="16200000">
            <a:off x="11020060" y="1190838"/>
            <a:ext cx="1217129" cy="1134799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pic>
        <p:nvPicPr>
          <p:cNvPr id="12" name="Picture 11" descr="A blue and black corner&#10;&#10;Description automatically generated">
            <a:extLst>
              <a:ext uri="{FF2B5EF4-FFF2-40B4-BE49-F238E27FC236}">
                <a16:creationId xmlns:a16="http://schemas.microsoft.com/office/drawing/2014/main" id="{66CBD6EA-FCBB-C7C7-AC37-60A050A4B7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03894" y="868202"/>
            <a:ext cx="1473200" cy="1498600"/>
          </a:xfrm>
          <a:prstGeom prst="rect">
            <a:avLst/>
          </a:prstGeom>
        </p:spPr>
      </p:pic>
      <p:sp>
        <p:nvSpPr>
          <p:cNvPr id="18" name="Freeform: Shape 28">
            <a:extLst>
              <a:ext uri="{FF2B5EF4-FFF2-40B4-BE49-F238E27FC236}">
                <a16:creationId xmlns:a16="http://schemas.microsoft.com/office/drawing/2014/main" id="{3FA2E8A0-38AA-7E8F-A629-9137BA9AA0D4}"/>
              </a:ext>
            </a:extLst>
          </p:cNvPr>
          <p:cNvSpPr/>
          <p:nvPr userDrawn="1"/>
        </p:nvSpPr>
        <p:spPr>
          <a:xfrm>
            <a:off x="10899744" y="4702052"/>
            <a:ext cx="1295097" cy="1207493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3219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holding a computer&#10;&#10;Description automatically generated">
            <a:extLst>
              <a:ext uri="{FF2B5EF4-FFF2-40B4-BE49-F238E27FC236}">
                <a16:creationId xmlns:a16="http://schemas.microsoft.com/office/drawing/2014/main" id="{9290D2F4-691F-EC21-CB6A-56662C0D5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6512"/>
          <a:stretch/>
        </p:blipFill>
        <p:spPr>
          <a:xfrm>
            <a:off x="9601604" y="1149673"/>
            <a:ext cx="2592063" cy="47609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49BA23-52D7-D35F-464A-28A7B07B0840}"/>
              </a:ext>
            </a:extLst>
          </p:cNvPr>
          <p:cNvSpPr/>
          <p:nvPr userDrawn="1"/>
        </p:nvSpPr>
        <p:spPr>
          <a:xfrm>
            <a:off x="0" y="0"/>
            <a:ext cx="12191311" cy="11653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54059B-6E8E-1ED1-C80F-398890D61FD2}"/>
              </a:ext>
            </a:extLst>
          </p:cNvPr>
          <p:cNvSpPr txBox="1">
            <a:spLocks/>
          </p:cNvSpPr>
          <p:nvPr userDrawn="1"/>
        </p:nvSpPr>
        <p:spPr>
          <a:xfrm>
            <a:off x="0" y="6435525"/>
            <a:ext cx="503499" cy="416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0E2693-4738-2148-8A20-EECA7951D5F8}" type="slidenum">
              <a:rPr lang="en-US" b="0" i="0" smtClean="0">
                <a:latin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b="0" i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 descr="A logo with blue orange and green letters&#10;&#10;Description automatically generated">
            <a:extLst>
              <a:ext uri="{FF2B5EF4-FFF2-40B4-BE49-F238E27FC236}">
                <a16:creationId xmlns:a16="http://schemas.microsoft.com/office/drawing/2014/main" id="{6E85DDA4-6ED1-428E-B7A6-C8BAC5F043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75511" y="6079437"/>
            <a:ext cx="1335466" cy="67745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82A2A3-3DD3-EC5F-5D4B-661F8E17EC6C}"/>
              </a:ext>
            </a:extLst>
          </p:cNvPr>
          <p:cNvCxnSpPr>
            <a:cxnSpLocks/>
          </p:cNvCxnSpPr>
          <p:nvPr userDrawn="1"/>
        </p:nvCxnSpPr>
        <p:spPr>
          <a:xfrm flipH="1">
            <a:off x="579474" y="6724895"/>
            <a:ext cx="1136559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B9B5C31-7F22-6E49-B6BE-5DD2E381B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74" y="310344"/>
            <a:ext cx="10774326" cy="7592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79102-8064-DF3A-12FD-A99FE85A1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309" y="1577268"/>
            <a:ext cx="8409435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F6D2E0-44B9-F0C3-2A95-45DE9D5B0CF9}"/>
              </a:ext>
            </a:extLst>
          </p:cNvPr>
          <p:cNvSpPr txBox="1"/>
          <p:nvPr userDrawn="1"/>
        </p:nvSpPr>
        <p:spPr>
          <a:xfrm>
            <a:off x="489361" y="6500525"/>
            <a:ext cx="43041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latin typeface="Open Sans" panose="020B0606030504020204" pitchFamily="34" charset="0"/>
              </a:rPr>
              <a:t>Massachusetts Office of the Treasurer and Receiver General Deborah B. Goldberg </a:t>
            </a:r>
          </a:p>
        </p:txBody>
      </p:sp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FDF56FA-0B50-C076-BBDC-0C06C84F5792}"/>
              </a:ext>
            </a:extLst>
          </p:cNvPr>
          <p:cNvSpPr/>
          <p:nvPr userDrawn="1"/>
        </p:nvSpPr>
        <p:spPr>
          <a:xfrm rot="16200000">
            <a:off x="11020060" y="1190838"/>
            <a:ext cx="1217129" cy="1134799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pic>
        <p:nvPicPr>
          <p:cNvPr id="12" name="Picture 11" descr="A blue and black corner&#10;&#10;Description automatically generated">
            <a:extLst>
              <a:ext uri="{FF2B5EF4-FFF2-40B4-BE49-F238E27FC236}">
                <a16:creationId xmlns:a16="http://schemas.microsoft.com/office/drawing/2014/main" id="{66CBD6EA-FCBB-C7C7-AC37-60A050A4B7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03894" y="868202"/>
            <a:ext cx="1473200" cy="1498600"/>
          </a:xfrm>
          <a:prstGeom prst="rect">
            <a:avLst/>
          </a:prstGeom>
        </p:spPr>
      </p:pic>
      <p:sp>
        <p:nvSpPr>
          <p:cNvPr id="18" name="Freeform: Shape 28">
            <a:extLst>
              <a:ext uri="{FF2B5EF4-FFF2-40B4-BE49-F238E27FC236}">
                <a16:creationId xmlns:a16="http://schemas.microsoft.com/office/drawing/2014/main" id="{3FA2E8A0-38AA-7E8F-A629-9137BA9AA0D4}"/>
              </a:ext>
            </a:extLst>
          </p:cNvPr>
          <p:cNvSpPr/>
          <p:nvPr userDrawn="1"/>
        </p:nvSpPr>
        <p:spPr>
          <a:xfrm>
            <a:off x="10899744" y="4702052"/>
            <a:ext cx="1295097" cy="1207493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19" name="Freeform: Shape 28">
            <a:extLst>
              <a:ext uri="{FF2B5EF4-FFF2-40B4-BE49-F238E27FC236}">
                <a16:creationId xmlns:a16="http://schemas.microsoft.com/office/drawing/2014/main" id="{C1694C1C-6E89-1E6B-E54D-9D1DB4D4AB96}"/>
              </a:ext>
            </a:extLst>
          </p:cNvPr>
          <p:cNvSpPr/>
          <p:nvPr userDrawn="1"/>
        </p:nvSpPr>
        <p:spPr>
          <a:xfrm rot="5400000">
            <a:off x="9557049" y="4658253"/>
            <a:ext cx="1295096" cy="1207492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172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290D2F4-691F-EC21-CB6A-56662C0D5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2" t="2946" r="-182" b="13566"/>
          <a:stretch/>
        </p:blipFill>
        <p:spPr>
          <a:xfrm>
            <a:off x="9601604" y="1149673"/>
            <a:ext cx="2592063" cy="47609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49BA23-52D7-D35F-464A-28A7B07B0840}"/>
              </a:ext>
            </a:extLst>
          </p:cNvPr>
          <p:cNvSpPr/>
          <p:nvPr userDrawn="1"/>
        </p:nvSpPr>
        <p:spPr>
          <a:xfrm>
            <a:off x="0" y="0"/>
            <a:ext cx="12191311" cy="11653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54059B-6E8E-1ED1-C80F-398890D61FD2}"/>
              </a:ext>
            </a:extLst>
          </p:cNvPr>
          <p:cNvSpPr txBox="1">
            <a:spLocks/>
          </p:cNvSpPr>
          <p:nvPr userDrawn="1"/>
        </p:nvSpPr>
        <p:spPr>
          <a:xfrm>
            <a:off x="0" y="6435525"/>
            <a:ext cx="503499" cy="416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0E2693-4738-2148-8A20-EECA7951D5F8}" type="slidenum">
              <a:rPr lang="en-US" b="0" i="0" smtClean="0">
                <a:latin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b="0" i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 descr="A logo with blue orange and green letters&#10;&#10;Description automatically generated">
            <a:extLst>
              <a:ext uri="{FF2B5EF4-FFF2-40B4-BE49-F238E27FC236}">
                <a16:creationId xmlns:a16="http://schemas.microsoft.com/office/drawing/2014/main" id="{6E85DDA4-6ED1-428E-B7A6-C8BAC5F043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75511" y="6079437"/>
            <a:ext cx="1335466" cy="67745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82A2A3-3DD3-EC5F-5D4B-661F8E17EC6C}"/>
              </a:ext>
            </a:extLst>
          </p:cNvPr>
          <p:cNvCxnSpPr>
            <a:cxnSpLocks/>
          </p:cNvCxnSpPr>
          <p:nvPr userDrawn="1"/>
        </p:nvCxnSpPr>
        <p:spPr>
          <a:xfrm flipH="1">
            <a:off x="579474" y="6724895"/>
            <a:ext cx="1136559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B9B5C31-7F22-6E49-B6BE-5DD2E381B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74" y="310344"/>
            <a:ext cx="10774326" cy="7592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79102-8064-DF3A-12FD-A99FE85A1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309" y="1571627"/>
            <a:ext cx="8409435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F6D2E0-44B9-F0C3-2A95-45DE9D5B0CF9}"/>
              </a:ext>
            </a:extLst>
          </p:cNvPr>
          <p:cNvSpPr txBox="1"/>
          <p:nvPr userDrawn="1"/>
        </p:nvSpPr>
        <p:spPr>
          <a:xfrm>
            <a:off x="489361" y="6500525"/>
            <a:ext cx="43041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latin typeface="Open Sans" panose="020B0606030504020204" pitchFamily="34" charset="0"/>
              </a:rPr>
              <a:t>Massachusetts Office of the Treasurer and Receiver General Deborah B. Goldberg </a:t>
            </a:r>
          </a:p>
        </p:txBody>
      </p:sp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FDF56FA-0B50-C076-BBDC-0C06C84F5792}"/>
              </a:ext>
            </a:extLst>
          </p:cNvPr>
          <p:cNvSpPr/>
          <p:nvPr userDrawn="1"/>
        </p:nvSpPr>
        <p:spPr>
          <a:xfrm rot="16200000">
            <a:off x="11020060" y="1190838"/>
            <a:ext cx="1217129" cy="1134799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pic>
        <p:nvPicPr>
          <p:cNvPr id="12" name="Picture 11" descr="A blue and black corner&#10;&#10;Description automatically generated">
            <a:extLst>
              <a:ext uri="{FF2B5EF4-FFF2-40B4-BE49-F238E27FC236}">
                <a16:creationId xmlns:a16="http://schemas.microsoft.com/office/drawing/2014/main" id="{66CBD6EA-FCBB-C7C7-AC37-60A050A4B7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03894" y="868202"/>
            <a:ext cx="1473200" cy="1498600"/>
          </a:xfrm>
          <a:prstGeom prst="rect">
            <a:avLst/>
          </a:prstGeom>
        </p:spPr>
      </p:pic>
      <p:sp>
        <p:nvSpPr>
          <p:cNvPr id="18" name="Freeform: Shape 28">
            <a:extLst>
              <a:ext uri="{FF2B5EF4-FFF2-40B4-BE49-F238E27FC236}">
                <a16:creationId xmlns:a16="http://schemas.microsoft.com/office/drawing/2014/main" id="{3FA2E8A0-38AA-7E8F-A629-9137BA9AA0D4}"/>
              </a:ext>
            </a:extLst>
          </p:cNvPr>
          <p:cNvSpPr/>
          <p:nvPr userDrawn="1"/>
        </p:nvSpPr>
        <p:spPr>
          <a:xfrm>
            <a:off x="10899744" y="4702052"/>
            <a:ext cx="1295097" cy="1207493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19" name="Freeform: Shape 28">
            <a:extLst>
              <a:ext uri="{FF2B5EF4-FFF2-40B4-BE49-F238E27FC236}">
                <a16:creationId xmlns:a16="http://schemas.microsoft.com/office/drawing/2014/main" id="{C1694C1C-6E89-1E6B-E54D-9D1DB4D4AB96}"/>
              </a:ext>
            </a:extLst>
          </p:cNvPr>
          <p:cNvSpPr/>
          <p:nvPr userDrawn="1"/>
        </p:nvSpPr>
        <p:spPr>
          <a:xfrm rot="5400000">
            <a:off x="9557049" y="4658253"/>
            <a:ext cx="1295096" cy="1207492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719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290D2F4-691F-EC21-CB6A-56662C0D5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2" t="2946" r="-182" b="13566"/>
          <a:stretch/>
        </p:blipFill>
        <p:spPr>
          <a:xfrm>
            <a:off x="9601604" y="1149673"/>
            <a:ext cx="2592063" cy="47609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49BA23-52D7-D35F-464A-28A7B07B0840}"/>
              </a:ext>
            </a:extLst>
          </p:cNvPr>
          <p:cNvSpPr/>
          <p:nvPr userDrawn="1"/>
        </p:nvSpPr>
        <p:spPr>
          <a:xfrm>
            <a:off x="0" y="0"/>
            <a:ext cx="12191311" cy="11653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54059B-6E8E-1ED1-C80F-398890D61FD2}"/>
              </a:ext>
            </a:extLst>
          </p:cNvPr>
          <p:cNvSpPr txBox="1">
            <a:spLocks/>
          </p:cNvSpPr>
          <p:nvPr userDrawn="1"/>
        </p:nvSpPr>
        <p:spPr>
          <a:xfrm>
            <a:off x="0" y="6435525"/>
            <a:ext cx="503499" cy="416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0E2693-4738-2148-8A20-EECA7951D5F8}" type="slidenum">
              <a:rPr lang="en-US" b="0" i="0" smtClean="0">
                <a:latin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b="0" i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 descr="A logo with blue orange and green letters&#10;&#10;Description automatically generated">
            <a:extLst>
              <a:ext uri="{FF2B5EF4-FFF2-40B4-BE49-F238E27FC236}">
                <a16:creationId xmlns:a16="http://schemas.microsoft.com/office/drawing/2014/main" id="{6E85DDA4-6ED1-428E-B7A6-C8BAC5F043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75511" y="6079437"/>
            <a:ext cx="1335466" cy="67745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82A2A3-3DD3-EC5F-5D4B-661F8E17EC6C}"/>
              </a:ext>
            </a:extLst>
          </p:cNvPr>
          <p:cNvCxnSpPr>
            <a:cxnSpLocks/>
          </p:cNvCxnSpPr>
          <p:nvPr userDrawn="1"/>
        </p:nvCxnSpPr>
        <p:spPr>
          <a:xfrm flipH="1">
            <a:off x="579474" y="6724895"/>
            <a:ext cx="1136559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B9B5C31-7F22-6E49-B6BE-5DD2E381B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74" y="310344"/>
            <a:ext cx="10774326" cy="7592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79102-8064-DF3A-12FD-A99FE85A1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309" y="1571627"/>
            <a:ext cx="8409435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F6D2E0-44B9-F0C3-2A95-45DE9D5B0CF9}"/>
              </a:ext>
            </a:extLst>
          </p:cNvPr>
          <p:cNvSpPr txBox="1"/>
          <p:nvPr userDrawn="1"/>
        </p:nvSpPr>
        <p:spPr>
          <a:xfrm>
            <a:off x="489361" y="6500525"/>
            <a:ext cx="43041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latin typeface="Open Sans" panose="020B0606030504020204" pitchFamily="34" charset="0"/>
              </a:rPr>
              <a:t>Massachusetts Office of the Treasurer and Receiver General Deborah B. Goldberg </a:t>
            </a:r>
          </a:p>
        </p:txBody>
      </p:sp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FDF56FA-0B50-C076-BBDC-0C06C84F5792}"/>
              </a:ext>
            </a:extLst>
          </p:cNvPr>
          <p:cNvSpPr/>
          <p:nvPr userDrawn="1"/>
        </p:nvSpPr>
        <p:spPr>
          <a:xfrm rot="16200000">
            <a:off x="11020060" y="1190838"/>
            <a:ext cx="1217129" cy="1134799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pic>
        <p:nvPicPr>
          <p:cNvPr id="12" name="Picture 11" descr="A blue and black corner&#10;&#10;Description automatically generated">
            <a:extLst>
              <a:ext uri="{FF2B5EF4-FFF2-40B4-BE49-F238E27FC236}">
                <a16:creationId xmlns:a16="http://schemas.microsoft.com/office/drawing/2014/main" id="{66CBD6EA-FCBB-C7C7-AC37-60A050A4B7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03894" y="868202"/>
            <a:ext cx="1473200" cy="1498600"/>
          </a:xfrm>
          <a:prstGeom prst="rect">
            <a:avLst/>
          </a:prstGeom>
        </p:spPr>
      </p:pic>
      <p:sp>
        <p:nvSpPr>
          <p:cNvPr id="18" name="Freeform: Shape 28">
            <a:extLst>
              <a:ext uri="{FF2B5EF4-FFF2-40B4-BE49-F238E27FC236}">
                <a16:creationId xmlns:a16="http://schemas.microsoft.com/office/drawing/2014/main" id="{3FA2E8A0-38AA-7E8F-A629-9137BA9AA0D4}"/>
              </a:ext>
            </a:extLst>
          </p:cNvPr>
          <p:cNvSpPr/>
          <p:nvPr userDrawn="1"/>
        </p:nvSpPr>
        <p:spPr>
          <a:xfrm>
            <a:off x="10899744" y="4702052"/>
            <a:ext cx="1295097" cy="1207493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19" name="Freeform: Shape 28">
            <a:extLst>
              <a:ext uri="{FF2B5EF4-FFF2-40B4-BE49-F238E27FC236}">
                <a16:creationId xmlns:a16="http://schemas.microsoft.com/office/drawing/2014/main" id="{C1694C1C-6E89-1E6B-E54D-9D1DB4D4AB96}"/>
              </a:ext>
            </a:extLst>
          </p:cNvPr>
          <p:cNvSpPr/>
          <p:nvPr userDrawn="1"/>
        </p:nvSpPr>
        <p:spPr>
          <a:xfrm rot="5400000">
            <a:off x="9557049" y="4658253"/>
            <a:ext cx="1295096" cy="1207492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138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290D2F4-691F-EC21-CB6A-56662C0D5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1" t="13552" r="-91" b="2960"/>
          <a:stretch/>
        </p:blipFill>
        <p:spPr>
          <a:xfrm>
            <a:off x="9601604" y="1149673"/>
            <a:ext cx="2592063" cy="47609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49BA23-52D7-D35F-464A-28A7B07B0840}"/>
              </a:ext>
            </a:extLst>
          </p:cNvPr>
          <p:cNvSpPr/>
          <p:nvPr userDrawn="1"/>
        </p:nvSpPr>
        <p:spPr>
          <a:xfrm>
            <a:off x="0" y="0"/>
            <a:ext cx="12191311" cy="11653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54059B-6E8E-1ED1-C80F-398890D61FD2}"/>
              </a:ext>
            </a:extLst>
          </p:cNvPr>
          <p:cNvSpPr txBox="1">
            <a:spLocks/>
          </p:cNvSpPr>
          <p:nvPr userDrawn="1"/>
        </p:nvSpPr>
        <p:spPr>
          <a:xfrm>
            <a:off x="0" y="6435525"/>
            <a:ext cx="503499" cy="416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0E2693-4738-2148-8A20-EECA7951D5F8}" type="slidenum">
              <a:rPr lang="en-US" b="0" i="0" smtClean="0">
                <a:latin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b="0" i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 descr="A logo with blue orange and green letters&#10;&#10;Description automatically generated">
            <a:extLst>
              <a:ext uri="{FF2B5EF4-FFF2-40B4-BE49-F238E27FC236}">
                <a16:creationId xmlns:a16="http://schemas.microsoft.com/office/drawing/2014/main" id="{6E85DDA4-6ED1-428E-B7A6-C8BAC5F043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75511" y="6079437"/>
            <a:ext cx="1335466" cy="67745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82A2A3-3DD3-EC5F-5D4B-661F8E17EC6C}"/>
              </a:ext>
            </a:extLst>
          </p:cNvPr>
          <p:cNvCxnSpPr>
            <a:cxnSpLocks/>
          </p:cNvCxnSpPr>
          <p:nvPr userDrawn="1"/>
        </p:nvCxnSpPr>
        <p:spPr>
          <a:xfrm flipH="1">
            <a:off x="579474" y="6724895"/>
            <a:ext cx="1136559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B9B5C31-7F22-6E49-B6BE-5DD2E381B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74" y="310344"/>
            <a:ext cx="10774326" cy="7592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79102-8064-DF3A-12FD-A99FE85A1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309" y="1582920"/>
            <a:ext cx="8409435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F6D2E0-44B9-F0C3-2A95-45DE9D5B0CF9}"/>
              </a:ext>
            </a:extLst>
          </p:cNvPr>
          <p:cNvSpPr txBox="1"/>
          <p:nvPr userDrawn="1"/>
        </p:nvSpPr>
        <p:spPr>
          <a:xfrm>
            <a:off x="489361" y="6500525"/>
            <a:ext cx="43041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latin typeface="Open Sans" panose="020B0606030504020204" pitchFamily="34" charset="0"/>
              </a:rPr>
              <a:t>Massachusetts Office of the Treasurer and Receiver General Deborah B. Goldberg </a:t>
            </a:r>
          </a:p>
        </p:txBody>
      </p:sp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FDF56FA-0B50-C076-BBDC-0C06C84F5792}"/>
              </a:ext>
            </a:extLst>
          </p:cNvPr>
          <p:cNvSpPr/>
          <p:nvPr userDrawn="1"/>
        </p:nvSpPr>
        <p:spPr>
          <a:xfrm rot="16200000">
            <a:off x="11020060" y="1190838"/>
            <a:ext cx="1217129" cy="1134799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pic>
        <p:nvPicPr>
          <p:cNvPr id="12" name="Picture 11" descr="A blue and black corner&#10;&#10;Description automatically generated">
            <a:extLst>
              <a:ext uri="{FF2B5EF4-FFF2-40B4-BE49-F238E27FC236}">
                <a16:creationId xmlns:a16="http://schemas.microsoft.com/office/drawing/2014/main" id="{66CBD6EA-FCBB-C7C7-AC37-60A050A4B7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03894" y="868202"/>
            <a:ext cx="1473200" cy="1498600"/>
          </a:xfrm>
          <a:prstGeom prst="rect">
            <a:avLst/>
          </a:prstGeom>
        </p:spPr>
      </p:pic>
      <p:sp>
        <p:nvSpPr>
          <p:cNvPr id="18" name="Freeform: Shape 28">
            <a:extLst>
              <a:ext uri="{FF2B5EF4-FFF2-40B4-BE49-F238E27FC236}">
                <a16:creationId xmlns:a16="http://schemas.microsoft.com/office/drawing/2014/main" id="{3FA2E8A0-38AA-7E8F-A629-9137BA9AA0D4}"/>
              </a:ext>
            </a:extLst>
          </p:cNvPr>
          <p:cNvSpPr/>
          <p:nvPr userDrawn="1"/>
        </p:nvSpPr>
        <p:spPr>
          <a:xfrm>
            <a:off x="10899744" y="4702052"/>
            <a:ext cx="1295097" cy="1207493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19" name="Freeform: Shape 28">
            <a:extLst>
              <a:ext uri="{FF2B5EF4-FFF2-40B4-BE49-F238E27FC236}">
                <a16:creationId xmlns:a16="http://schemas.microsoft.com/office/drawing/2014/main" id="{C1694C1C-6E89-1E6B-E54D-9D1DB4D4AB96}"/>
              </a:ext>
            </a:extLst>
          </p:cNvPr>
          <p:cNvSpPr/>
          <p:nvPr userDrawn="1"/>
        </p:nvSpPr>
        <p:spPr>
          <a:xfrm rot="5400000">
            <a:off x="9557049" y="4658253"/>
            <a:ext cx="1295096" cy="1207492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931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BD60A-5BC1-2333-861C-0CD72D83B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25" y="1374371"/>
            <a:ext cx="10240703" cy="22127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6CE24-4E65-0F43-8AB5-484F165D6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0425" y="3614103"/>
            <a:ext cx="10240703" cy="946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reeform: Shape 28">
            <a:extLst>
              <a:ext uri="{FF2B5EF4-FFF2-40B4-BE49-F238E27FC236}">
                <a16:creationId xmlns:a16="http://schemas.microsoft.com/office/drawing/2014/main" id="{256C2785-00BB-DEC9-1DB3-FBFC394AE76C}"/>
              </a:ext>
            </a:extLst>
          </p:cNvPr>
          <p:cNvSpPr/>
          <p:nvPr userDrawn="1"/>
        </p:nvSpPr>
        <p:spPr>
          <a:xfrm rot="16200000">
            <a:off x="10200953" y="841729"/>
            <a:ext cx="1322173" cy="1232737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F286C9-FFD9-9844-83D1-36F893FAA126}"/>
              </a:ext>
            </a:extLst>
          </p:cNvPr>
          <p:cNvSpPr/>
          <p:nvPr userDrawn="1"/>
        </p:nvSpPr>
        <p:spPr>
          <a:xfrm>
            <a:off x="11478409" y="10758"/>
            <a:ext cx="713591" cy="68472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0160DE-F2FF-BBE2-0031-D8C5DAF1FD8B}"/>
              </a:ext>
            </a:extLst>
          </p:cNvPr>
          <p:cNvSpPr/>
          <p:nvPr userDrawn="1"/>
        </p:nvSpPr>
        <p:spPr>
          <a:xfrm>
            <a:off x="1" y="0"/>
            <a:ext cx="12191999" cy="7970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pic>
        <p:nvPicPr>
          <p:cNvPr id="10" name="Picture 9" descr="A logo with blue orange and green letters&#10;&#10;Description automatically generated">
            <a:extLst>
              <a:ext uri="{FF2B5EF4-FFF2-40B4-BE49-F238E27FC236}">
                <a16:creationId xmlns:a16="http://schemas.microsoft.com/office/drawing/2014/main" id="{355C7D46-08F8-064A-D254-7C27967464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3731" y="5407079"/>
            <a:ext cx="2530244" cy="1283546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CAD9CDD-1855-119D-43A4-3DD320546A5E}"/>
              </a:ext>
            </a:extLst>
          </p:cNvPr>
          <p:cNvSpPr txBox="1">
            <a:spLocks/>
          </p:cNvSpPr>
          <p:nvPr userDrawn="1"/>
        </p:nvSpPr>
        <p:spPr>
          <a:xfrm>
            <a:off x="0" y="6435525"/>
            <a:ext cx="503499" cy="416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0E2693-4738-2148-8A20-EECA7951D5F8}" type="slidenum">
              <a:rPr lang="en-US" b="0" i="0" smtClean="0">
                <a:latin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b="0" i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E2E3B39-3C33-CB11-6F28-8EE2BBB41475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1640" y="3589785"/>
            <a:ext cx="7766504" cy="2431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927891D-BCF7-10A2-1A1A-8E54CD93732C}"/>
              </a:ext>
            </a:extLst>
          </p:cNvPr>
          <p:cNvSpPr txBox="1"/>
          <p:nvPr userDrawn="1"/>
        </p:nvSpPr>
        <p:spPr>
          <a:xfrm>
            <a:off x="489361" y="6500525"/>
            <a:ext cx="43041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Massachusetts Office of the Treasurer and Receiver General Deborah B. Goldberg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9142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290D2F4-691F-EC21-CB6A-56662C0D5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256" b="8256"/>
          <a:stretch/>
        </p:blipFill>
        <p:spPr>
          <a:xfrm>
            <a:off x="9601604" y="1149673"/>
            <a:ext cx="2592063" cy="47609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49BA23-52D7-D35F-464A-28A7B07B0840}"/>
              </a:ext>
            </a:extLst>
          </p:cNvPr>
          <p:cNvSpPr/>
          <p:nvPr userDrawn="1"/>
        </p:nvSpPr>
        <p:spPr>
          <a:xfrm>
            <a:off x="0" y="0"/>
            <a:ext cx="12191311" cy="11653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54059B-6E8E-1ED1-C80F-398890D61FD2}"/>
              </a:ext>
            </a:extLst>
          </p:cNvPr>
          <p:cNvSpPr txBox="1">
            <a:spLocks/>
          </p:cNvSpPr>
          <p:nvPr userDrawn="1"/>
        </p:nvSpPr>
        <p:spPr>
          <a:xfrm>
            <a:off x="0" y="6435525"/>
            <a:ext cx="503499" cy="416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0E2693-4738-2148-8A20-EECA7951D5F8}" type="slidenum">
              <a:rPr lang="en-US" b="0" i="0" smtClean="0">
                <a:latin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b="0" i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 descr="A logo with blue orange and green letters&#10;&#10;Description automatically generated">
            <a:extLst>
              <a:ext uri="{FF2B5EF4-FFF2-40B4-BE49-F238E27FC236}">
                <a16:creationId xmlns:a16="http://schemas.microsoft.com/office/drawing/2014/main" id="{6E85DDA4-6ED1-428E-B7A6-C8BAC5F043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75511" y="6079437"/>
            <a:ext cx="1335466" cy="67745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82A2A3-3DD3-EC5F-5D4B-661F8E17EC6C}"/>
              </a:ext>
            </a:extLst>
          </p:cNvPr>
          <p:cNvCxnSpPr>
            <a:cxnSpLocks/>
          </p:cNvCxnSpPr>
          <p:nvPr userDrawn="1"/>
        </p:nvCxnSpPr>
        <p:spPr>
          <a:xfrm flipH="1">
            <a:off x="579474" y="6724895"/>
            <a:ext cx="1136559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B9B5C31-7F22-6E49-B6BE-5DD2E381B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74" y="310344"/>
            <a:ext cx="10774326" cy="7592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79102-8064-DF3A-12FD-A99FE85A1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309" y="1582919"/>
            <a:ext cx="8409435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F6D2E0-44B9-F0C3-2A95-45DE9D5B0CF9}"/>
              </a:ext>
            </a:extLst>
          </p:cNvPr>
          <p:cNvSpPr txBox="1"/>
          <p:nvPr userDrawn="1"/>
        </p:nvSpPr>
        <p:spPr>
          <a:xfrm>
            <a:off x="489361" y="6500525"/>
            <a:ext cx="43041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latin typeface="Open Sans" panose="020B0606030504020204" pitchFamily="34" charset="0"/>
              </a:rPr>
              <a:t>Massachusetts Office of the Treasurer and Receiver General Deborah B. Goldberg </a:t>
            </a:r>
          </a:p>
        </p:txBody>
      </p:sp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FDF56FA-0B50-C076-BBDC-0C06C84F5792}"/>
              </a:ext>
            </a:extLst>
          </p:cNvPr>
          <p:cNvSpPr/>
          <p:nvPr userDrawn="1"/>
        </p:nvSpPr>
        <p:spPr>
          <a:xfrm rot="16200000">
            <a:off x="11020060" y="1190838"/>
            <a:ext cx="1217129" cy="1134799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pic>
        <p:nvPicPr>
          <p:cNvPr id="12" name="Picture 11" descr="A blue and black corner&#10;&#10;Description automatically generated">
            <a:extLst>
              <a:ext uri="{FF2B5EF4-FFF2-40B4-BE49-F238E27FC236}">
                <a16:creationId xmlns:a16="http://schemas.microsoft.com/office/drawing/2014/main" id="{66CBD6EA-FCBB-C7C7-AC37-60A050A4B7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03894" y="868202"/>
            <a:ext cx="1473200" cy="1498600"/>
          </a:xfrm>
          <a:prstGeom prst="rect">
            <a:avLst/>
          </a:prstGeom>
        </p:spPr>
      </p:pic>
      <p:sp>
        <p:nvSpPr>
          <p:cNvPr id="18" name="Freeform: Shape 28">
            <a:extLst>
              <a:ext uri="{FF2B5EF4-FFF2-40B4-BE49-F238E27FC236}">
                <a16:creationId xmlns:a16="http://schemas.microsoft.com/office/drawing/2014/main" id="{3FA2E8A0-38AA-7E8F-A629-9137BA9AA0D4}"/>
              </a:ext>
            </a:extLst>
          </p:cNvPr>
          <p:cNvSpPr/>
          <p:nvPr userDrawn="1"/>
        </p:nvSpPr>
        <p:spPr>
          <a:xfrm>
            <a:off x="10899744" y="4702052"/>
            <a:ext cx="1295097" cy="1207493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19" name="Freeform: Shape 28">
            <a:extLst>
              <a:ext uri="{FF2B5EF4-FFF2-40B4-BE49-F238E27FC236}">
                <a16:creationId xmlns:a16="http://schemas.microsoft.com/office/drawing/2014/main" id="{C1694C1C-6E89-1E6B-E54D-9D1DB4D4AB96}"/>
              </a:ext>
            </a:extLst>
          </p:cNvPr>
          <p:cNvSpPr/>
          <p:nvPr userDrawn="1"/>
        </p:nvSpPr>
        <p:spPr>
          <a:xfrm rot="5400000">
            <a:off x="9557049" y="4658253"/>
            <a:ext cx="1295096" cy="1207492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55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290D2F4-691F-EC21-CB6A-56662C0D5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852" r="31852"/>
          <a:stretch/>
        </p:blipFill>
        <p:spPr>
          <a:xfrm>
            <a:off x="9601604" y="1149673"/>
            <a:ext cx="2592063" cy="47609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49BA23-52D7-D35F-464A-28A7B07B0840}"/>
              </a:ext>
            </a:extLst>
          </p:cNvPr>
          <p:cNvSpPr/>
          <p:nvPr userDrawn="1"/>
        </p:nvSpPr>
        <p:spPr>
          <a:xfrm>
            <a:off x="0" y="0"/>
            <a:ext cx="12191311" cy="11653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54059B-6E8E-1ED1-C80F-398890D61FD2}"/>
              </a:ext>
            </a:extLst>
          </p:cNvPr>
          <p:cNvSpPr txBox="1">
            <a:spLocks/>
          </p:cNvSpPr>
          <p:nvPr userDrawn="1"/>
        </p:nvSpPr>
        <p:spPr>
          <a:xfrm>
            <a:off x="0" y="6435525"/>
            <a:ext cx="503499" cy="416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0E2693-4738-2148-8A20-EECA7951D5F8}" type="slidenum">
              <a:rPr lang="en-US" b="0" i="0" smtClean="0">
                <a:latin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b="0" i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 descr="A logo with blue orange and green letters&#10;&#10;Description automatically generated">
            <a:extLst>
              <a:ext uri="{FF2B5EF4-FFF2-40B4-BE49-F238E27FC236}">
                <a16:creationId xmlns:a16="http://schemas.microsoft.com/office/drawing/2014/main" id="{6E85DDA4-6ED1-428E-B7A6-C8BAC5F043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75511" y="6079437"/>
            <a:ext cx="1335466" cy="67745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82A2A3-3DD3-EC5F-5D4B-661F8E17EC6C}"/>
              </a:ext>
            </a:extLst>
          </p:cNvPr>
          <p:cNvCxnSpPr>
            <a:cxnSpLocks/>
          </p:cNvCxnSpPr>
          <p:nvPr userDrawn="1"/>
        </p:nvCxnSpPr>
        <p:spPr>
          <a:xfrm flipH="1">
            <a:off x="579474" y="6724895"/>
            <a:ext cx="1136559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B9B5C31-7F22-6E49-B6BE-5DD2E381B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74" y="310344"/>
            <a:ext cx="10774326" cy="7592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79102-8064-DF3A-12FD-A99FE85A1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309" y="1582915"/>
            <a:ext cx="8409435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F6D2E0-44B9-F0C3-2A95-45DE9D5B0CF9}"/>
              </a:ext>
            </a:extLst>
          </p:cNvPr>
          <p:cNvSpPr txBox="1"/>
          <p:nvPr userDrawn="1"/>
        </p:nvSpPr>
        <p:spPr>
          <a:xfrm>
            <a:off x="489361" y="6500525"/>
            <a:ext cx="43041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latin typeface="Open Sans" panose="020B0606030504020204" pitchFamily="34" charset="0"/>
              </a:rPr>
              <a:t>Massachusetts Office of the Treasurer and Receiver General Deborah B. Goldberg </a:t>
            </a:r>
          </a:p>
        </p:txBody>
      </p:sp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FDF56FA-0B50-C076-BBDC-0C06C84F5792}"/>
              </a:ext>
            </a:extLst>
          </p:cNvPr>
          <p:cNvSpPr/>
          <p:nvPr userDrawn="1"/>
        </p:nvSpPr>
        <p:spPr>
          <a:xfrm rot="16200000">
            <a:off x="11020060" y="1190838"/>
            <a:ext cx="1217129" cy="1134799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pic>
        <p:nvPicPr>
          <p:cNvPr id="12" name="Picture 11" descr="A blue and black corner&#10;&#10;Description automatically generated">
            <a:extLst>
              <a:ext uri="{FF2B5EF4-FFF2-40B4-BE49-F238E27FC236}">
                <a16:creationId xmlns:a16="http://schemas.microsoft.com/office/drawing/2014/main" id="{66CBD6EA-FCBB-C7C7-AC37-60A050A4B7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03894" y="868202"/>
            <a:ext cx="1473200" cy="1498600"/>
          </a:xfrm>
          <a:prstGeom prst="rect">
            <a:avLst/>
          </a:prstGeom>
        </p:spPr>
      </p:pic>
      <p:sp>
        <p:nvSpPr>
          <p:cNvPr id="18" name="Freeform: Shape 28">
            <a:extLst>
              <a:ext uri="{FF2B5EF4-FFF2-40B4-BE49-F238E27FC236}">
                <a16:creationId xmlns:a16="http://schemas.microsoft.com/office/drawing/2014/main" id="{3FA2E8A0-38AA-7E8F-A629-9137BA9AA0D4}"/>
              </a:ext>
            </a:extLst>
          </p:cNvPr>
          <p:cNvSpPr/>
          <p:nvPr userDrawn="1"/>
        </p:nvSpPr>
        <p:spPr>
          <a:xfrm>
            <a:off x="10899744" y="4702052"/>
            <a:ext cx="1295097" cy="1207493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19" name="Freeform: Shape 28">
            <a:extLst>
              <a:ext uri="{FF2B5EF4-FFF2-40B4-BE49-F238E27FC236}">
                <a16:creationId xmlns:a16="http://schemas.microsoft.com/office/drawing/2014/main" id="{C1694C1C-6E89-1E6B-E54D-9D1DB4D4AB96}"/>
              </a:ext>
            </a:extLst>
          </p:cNvPr>
          <p:cNvSpPr/>
          <p:nvPr userDrawn="1"/>
        </p:nvSpPr>
        <p:spPr>
          <a:xfrm rot="5400000">
            <a:off x="9557049" y="4658253"/>
            <a:ext cx="1295096" cy="1207492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777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290D2F4-691F-EC21-CB6A-56662C0D5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778" r="22778"/>
          <a:stretch/>
        </p:blipFill>
        <p:spPr>
          <a:xfrm>
            <a:off x="9601604" y="1149673"/>
            <a:ext cx="2592063" cy="47609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49BA23-52D7-D35F-464A-28A7B07B0840}"/>
              </a:ext>
            </a:extLst>
          </p:cNvPr>
          <p:cNvSpPr/>
          <p:nvPr userDrawn="1"/>
        </p:nvSpPr>
        <p:spPr>
          <a:xfrm>
            <a:off x="0" y="0"/>
            <a:ext cx="12191311" cy="11653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54059B-6E8E-1ED1-C80F-398890D61FD2}"/>
              </a:ext>
            </a:extLst>
          </p:cNvPr>
          <p:cNvSpPr txBox="1">
            <a:spLocks/>
          </p:cNvSpPr>
          <p:nvPr userDrawn="1"/>
        </p:nvSpPr>
        <p:spPr>
          <a:xfrm>
            <a:off x="0" y="6435525"/>
            <a:ext cx="503499" cy="416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0E2693-4738-2148-8A20-EECA7951D5F8}" type="slidenum">
              <a:rPr lang="en-US" b="0" i="0" smtClean="0">
                <a:latin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b="0" i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 descr="A logo with blue orange and green letters&#10;&#10;Description automatically generated">
            <a:extLst>
              <a:ext uri="{FF2B5EF4-FFF2-40B4-BE49-F238E27FC236}">
                <a16:creationId xmlns:a16="http://schemas.microsoft.com/office/drawing/2014/main" id="{6E85DDA4-6ED1-428E-B7A6-C8BAC5F043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75511" y="6079437"/>
            <a:ext cx="1335466" cy="67745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82A2A3-3DD3-EC5F-5D4B-661F8E17EC6C}"/>
              </a:ext>
            </a:extLst>
          </p:cNvPr>
          <p:cNvCxnSpPr>
            <a:cxnSpLocks/>
          </p:cNvCxnSpPr>
          <p:nvPr userDrawn="1"/>
        </p:nvCxnSpPr>
        <p:spPr>
          <a:xfrm flipH="1">
            <a:off x="579474" y="6724895"/>
            <a:ext cx="1136559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B9B5C31-7F22-6E49-B6BE-5DD2E381B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74" y="310344"/>
            <a:ext cx="10774326" cy="7592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79102-8064-DF3A-12FD-A99FE85A1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309" y="1582915"/>
            <a:ext cx="8409435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F6D2E0-44B9-F0C3-2A95-45DE9D5B0CF9}"/>
              </a:ext>
            </a:extLst>
          </p:cNvPr>
          <p:cNvSpPr txBox="1"/>
          <p:nvPr userDrawn="1"/>
        </p:nvSpPr>
        <p:spPr>
          <a:xfrm>
            <a:off x="489361" y="6500525"/>
            <a:ext cx="43041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latin typeface="Open Sans" panose="020B0606030504020204" pitchFamily="34" charset="0"/>
              </a:rPr>
              <a:t>Massachusetts Office of the Treasurer and Receiver General Deborah B. Goldberg </a:t>
            </a:r>
          </a:p>
        </p:txBody>
      </p:sp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FDF56FA-0B50-C076-BBDC-0C06C84F5792}"/>
              </a:ext>
            </a:extLst>
          </p:cNvPr>
          <p:cNvSpPr/>
          <p:nvPr userDrawn="1"/>
        </p:nvSpPr>
        <p:spPr>
          <a:xfrm rot="16200000">
            <a:off x="11020060" y="1190838"/>
            <a:ext cx="1217129" cy="1134799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pic>
        <p:nvPicPr>
          <p:cNvPr id="12" name="Picture 11" descr="A blue and black corner&#10;&#10;Description automatically generated">
            <a:extLst>
              <a:ext uri="{FF2B5EF4-FFF2-40B4-BE49-F238E27FC236}">
                <a16:creationId xmlns:a16="http://schemas.microsoft.com/office/drawing/2014/main" id="{66CBD6EA-FCBB-C7C7-AC37-60A050A4B7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03894" y="868202"/>
            <a:ext cx="1473200" cy="1498600"/>
          </a:xfrm>
          <a:prstGeom prst="rect">
            <a:avLst/>
          </a:prstGeom>
        </p:spPr>
      </p:pic>
      <p:sp>
        <p:nvSpPr>
          <p:cNvPr id="18" name="Freeform: Shape 28">
            <a:extLst>
              <a:ext uri="{FF2B5EF4-FFF2-40B4-BE49-F238E27FC236}">
                <a16:creationId xmlns:a16="http://schemas.microsoft.com/office/drawing/2014/main" id="{3FA2E8A0-38AA-7E8F-A629-9137BA9AA0D4}"/>
              </a:ext>
            </a:extLst>
          </p:cNvPr>
          <p:cNvSpPr/>
          <p:nvPr userDrawn="1"/>
        </p:nvSpPr>
        <p:spPr>
          <a:xfrm>
            <a:off x="10899744" y="4702052"/>
            <a:ext cx="1295097" cy="1207493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19" name="Freeform: Shape 28">
            <a:extLst>
              <a:ext uri="{FF2B5EF4-FFF2-40B4-BE49-F238E27FC236}">
                <a16:creationId xmlns:a16="http://schemas.microsoft.com/office/drawing/2014/main" id="{C1694C1C-6E89-1E6B-E54D-9D1DB4D4AB96}"/>
              </a:ext>
            </a:extLst>
          </p:cNvPr>
          <p:cNvSpPr/>
          <p:nvPr userDrawn="1"/>
        </p:nvSpPr>
        <p:spPr>
          <a:xfrm rot="5400000">
            <a:off x="9557049" y="4658253"/>
            <a:ext cx="1295096" cy="1207492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0247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290D2F4-691F-EC21-CB6A-56662C0D5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778" r="22778"/>
          <a:stretch/>
        </p:blipFill>
        <p:spPr>
          <a:xfrm>
            <a:off x="9601604" y="1149673"/>
            <a:ext cx="2592063" cy="47609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49BA23-52D7-D35F-464A-28A7B07B0840}"/>
              </a:ext>
            </a:extLst>
          </p:cNvPr>
          <p:cNvSpPr/>
          <p:nvPr userDrawn="1"/>
        </p:nvSpPr>
        <p:spPr>
          <a:xfrm>
            <a:off x="0" y="0"/>
            <a:ext cx="12191311" cy="11653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54059B-6E8E-1ED1-C80F-398890D61FD2}"/>
              </a:ext>
            </a:extLst>
          </p:cNvPr>
          <p:cNvSpPr txBox="1">
            <a:spLocks/>
          </p:cNvSpPr>
          <p:nvPr userDrawn="1"/>
        </p:nvSpPr>
        <p:spPr>
          <a:xfrm>
            <a:off x="0" y="6435525"/>
            <a:ext cx="503499" cy="416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0E2693-4738-2148-8A20-EECA7951D5F8}" type="slidenum">
              <a:rPr lang="en-US" b="0" i="0" smtClean="0">
                <a:latin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b="0" i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 descr="A logo with blue orange and green letters&#10;&#10;Description automatically generated">
            <a:extLst>
              <a:ext uri="{FF2B5EF4-FFF2-40B4-BE49-F238E27FC236}">
                <a16:creationId xmlns:a16="http://schemas.microsoft.com/office/drawing/2014/main" id="{6E85DDA4-6ED1-428E-B7A6-C8BAC5F043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75511" y="6079437"/>
            <a:ext cx="1335466" cy="67745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82A2A3-3DD3-EC5F-5D4B-661F8E17EC6C}"/>
              </a:ext>
            </a:extLst>
          </p:cNvPr>
          <p:cNvCxnSpPr>
            <a:cxnSpLocks/>
          </p:cNvCxnSpPr>
          <p:nvPr userDrawn="1"/>
        </p:nvCxnSpPr>
        <p:spPr>
          <a:xfrm flipH="1">
            <a:off x="579474" y="6724895"/>
            <a:ext cx="1136559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B9B5C31-7F22-6E49-B6BE-5DD2E381B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74" y="310344"/>
            <a:ext cx="10774326" cy="7592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79102-8064-DF3A-12FD-A99FE85A1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309" y="1582915"/>
            <a:ext cx="8409435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F6D2E0-44B9-F0C3-2A95-45DE9D5B0CF9}"/>
              </a:ext>
            </a:extLst>
          </p:cNvPr>
          <p:cNvSpPr txBox="1"/>
          <p:nvPr userDrawn="1"/>
        </p:nvSpPr>
        <p:spPr>
          <a:xfrm>
            <a:off x="489361" y="6500525"/>
            <a:ext cx="43041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latin typeface="Open Sans" panose="020B0606030504020204" pitchFamily="34" charset="0"/>
              </a:rPr>
              <a:t>Massachusetts Office of the Treasurer and Receiver General Deborah B. Goldberg </a:t>
            </a:r>
          </a:p>
        </p:txBody>
      </p:sp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FDF56FA-0B50-C076-BBDC-0C06C84F5792}"/>
              </a:ext>
            </a:extLst>
          </p:cNvPr>
          <p:cNvSpPr/>
          <p:nvPr userDrawn="1"/>
        </p:nvSpPr>
        <p:spPr>
          <a:xfrm rot="16200000">
            <a:off x="11020060" y="1190838"/>
            <a:ext cx="1217129" cy="1134799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pic>
        <p:nvPicPr>
          <p:cNvPr id="12" name="Picture 11" descr="A blue and black corner&#10;&#10;Description automatically generated">
            <a:extLst>
              <a:ext uri="{FF2B5EF4-FFF2-40B4-BE49-F238E27FC236}">
                <a16:creationId xmlns:a16="http://schemas.microsoft.com/office/drawing/2014/main" id="{66CBD6EA-FCBB-C7C7-AC37-60A050A4B7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03894" y="868202"/>
            <a:ext cx="1473200" cy="1498600"/>
          </a:xfrm>
          <a:prstGeom prst="rect">
            <a:avLst/>
          </a:prstGeom>
        </p:spPr>
      </p:pic>
      <p:sp>
        <p:nvSpPr>
          <p:cNvPr id="18" name="Freeform: Shape 28">
            <a:extLst>
              <a:ext uri="{FF2B5EF4-FFF2-40B4-BE49-F238E27FC236}">
                <a16:creationId xmlns:a16="http://schemas.microsoft.com/office/drawing/2014/main" id="{3FA2E8A0-38AA-7E8F-A629-9137BA9AA0D4}"/>
              </a:ext>
            </a:extLst>
          </p:cNvPr>
          <p:cNvSpPr/>
          <p:nvPr userDrawn="1"/>
        </p:nvSpPr>
        <p:spPr>
          <a:xfrm>
            <a:off x="10899744" y="4702052"/>
            <a:ext cx="1295097" cy="1207493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19" name="Freeform: Shape 28">
            <a:extLst>
              <a:ext uri="{FF2B5EF4-FFF2-40B4-BE49-F238E27FC236}">
                <a16:creationId xmlns:a16="http://schemas.microsoft.com/office/drawing/2014/main" id="{C1694C1C-6E89-1E6B-E54D-9D1DB4D4AB96}"/>
              </a:ext>
            </a:extLst>
          </p:cNvPr>
          <p:cNvSpPr/>
          <p:nvPr userDrawn="1"/>
        </p:nvSpPr>
        <p:spPr>
          <a:xfrm rot="5400000">
            <a:off x="9557049" y="4658253"/>
            <a:ext cx="1295096" cy="1207492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9328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290D2F4-691F-EC21-CB6A-56662C0D5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778" r="22778"/>
          <a:stretch/>
        </p:blipFill>
        <p:spPr>
          <a:xfrm>
            <a:off x="9601604" y="1149673"/>
            <a:ext cx="2592063" cy="47609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49BA23-52D7-D35F-464A-28A7B07B0840}"/>
              </a:ext>
            </a:extLst>
          </p:cNvPr>
          <p:cNvSpPr/>
          <p:nvPr userDrawn="1"/>
        </p:nvSpPr>
        <p:spPr>
          <a:xfrm>
            <a:off x="0" y="0"/>
            <a:ext cx="12191311" cy="11653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54059B-6E8E-1ED1-C80F-398890D61FD2}"/>
              </a:ext>
            </a:extLst>
          </p:cNvPr>
          <p:cNvSpPr txBox="1">
            <a:spLocks/>
          </p:cNvSpPr>
          <p:nvPr userDrawn="1"/>
        </p:nvSpPr>
        <p:spPr>
          <a:xfrm>
            <a:off x="0" y="6435525"/>
            <a:ext cx="503499" cy="416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0E2693-4738-2148-8A20-EECA7951D5F8}" type="slidenum">
              <a:rPr lang="en-US" b="0" i="0" smtClean="0">
                <a:latin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b="0" i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 descr="A logo with blue orange and green letters&#10;&#10;Description automatically generated">
            <a:extLst>
              <a:ext uri="{FF2B5EF4-FFF2-40B4-BE49-F238E27FC236}">
                <a16:creationId xmlns:a16="http://schemas.microsoft.com/office/drawing/2014/main" id="{6E85DDA4-6ED1-428E-B7A6-C8BAC5F043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75511" y="6079437"/>
            <a:ext cx="1335466" cy="67745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82A2A3-3DD3-EC5F-5D4B-661F8E17EC6C}"/>
              </a:ext>
            </a:extLst>
          </p:cNvPr>
          <p:cNvCxnSpPr>
            <a:cxnSpLocks/>
          </p:cNvCxnSpPr>
          <p:nvPr userDrawn="1"/>
        </p:nvCxnSpPr>
        <p:spPr>
          <a:xfrm flipH="1">
            <a:off x="579474" y="6724895"/>
            <a:ext cx="1136559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B9B5C31-7F22-6E49-B6BE-5DD2E381B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74" y="310344"/>
            <a:ext cx="10774326" cy="7592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79102-8064-DF3A-12FD-A99FE85A1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309" y="1582915"/>
            <a:ext cx="8409435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F6D2E0-44B9-F0C3-2A95-45DE9D5B0CF9}"/>
              </a:ext>
            </a:extLst>
          </p:cNvPr>
          <p:cNvSpPr txBox="1"/>
          <p:nvPr userDrawn="1"/>
        </p:nvSpPr>
        <p:spPr>
          <a:xfrm>
            <a:off x="489361" y="6500525"/>
            <a:ext cx="43041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latin typeface="Open Sans" panose="020B0606030504020204" pitchFamily="34" charset="0"/>
              </a:rPr>
              <a:t>Massachusetts Office of the Treasurer and Receiver General Deborah B. Goldberg </a:t>
            </a:r>
          </a:p>
        </p:txBody>
      </p:sp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FDF56FA-0B50-C076-BBDC-0C06C84F5792}"/>
              </a:ext>
            </a:extLst>
          </p:cNvPr>
          <p:cNvSpPr/>
          <p:nvPr userDrawn="1"/>
        </p:nvSpPr>
        <p:spPr>
          <a:xfrm rot="16200000">
            <a:off x="11020060" y="1190838"/>
            <a:ext cx="1217129" cy="1134799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pic>
        <p:nvPicPr>
          <p:cNvPr id="12" name="Picture 11" descr="A blue and black corner&#10;&#10;Description automatically generated">
            <a:extLst>
              <a:ext uri="{FF2B5EF4-FFF2-40B4-BE49-F238E27FC236}">
                <a16:creationId xmlns:a16="http://schemas.microsoft.com/office/drawing/2014/main" id="{66CBD6EA-FCBB-C7C7-AC37-60A050A4B7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03894" y="868202"/>
            <a:ext cx="1473200" cy="1498600"/>
          </a:xfrm>
          <a:prstGeom prst="rect">
            <a:avLst/>
          </a:prstGeom>
        </p:spPr>
      </p:pic>
      <p:sp>
        <p:nvSpPr>
          <p:cNvPr id="18" name="Freeform: Shape 28">
            <a:extLst>
              <a:ext uri="{FF2B5EF4-FFF2-40B4-BE49-F238E27FC236}">
                <a16:creationId xmlns:a16="http://schemas.microsoft.com/office/drawing/2014/main" id="{3FA2E8A0-38AA-7E8F-A629-9137BA9AA0D4}"/>
              </a:ext>
            </a:extLst>
          </p:cNvPr>
          <p:cNvSpPr/>
          <p:nvPr userDrawn="1"/>
        </p:nvSpPr>
        <p:spPr>
          <a:xfrm>
            <a:off x="10899744" y="4702052"/>
            <a:ext cx="1295097" cy="1207493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19" name="Freeform: Shape 28">
            <a:extLst>
              <a:ext uri="{FF2B5EF4-FFF2-40B4-BE49-F238E27FC236}">
                <a16:creationId xmlns:a16="http://schemas.microsoft.com/office/drawing/2014/main" id="{C1694C1C-6E89-1E6B-E54D-9D1DB4D4AB96}"/>
              </a:ext>
            </a:extLst>
          </p:cNvPr>
          <p:cNvSpPr/>
          <p:nvPr userDrawn="1"/>
        </p:nvSpPr>
        <p:spPr>
          <a:xfrm rot="5400000">
            <a:off x="9557049" y="4658253"/>
            <a:ext cx="1295096" cy="1207492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607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55FB240-0C82-6D7B-9EA1-61DA44709672}"/>
              </a:ext>
            </a:extLst>
          </p:cNvPr>
          <p:cNvSpPr txBox="1">
            <a:spLocks/>
          </p:cNvSpPr>
          <p:nvPr userDrawn="1"/>
        </p:nvSpPr>
        <p:spPr>
          <a:xfrm>
            <a:off x="0" y="6435525"/>
            <a:ext cx="503499" cy="416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0E2693-4738-2148-8A20-EECA7951D5F8}" type="slidenum">
              <a:rPr lang="en-US" b="0" i="0" smtClean="0">
                <a:latin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b="0" i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 descr="A logo with blue orange and green letters&#10;&#10;Description automatically generated">
            <a:extLst>
              <a:ext uri="{FF2B5EF4-FFF2-40B4-BE49-F238E27FC236}">
                <a16:creationId xmlns:a16="http://schemas.microsoft.com/office/drawing/2014/main" id="{85662795-3461-3FC8-9F4B-196599291E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5511" y="6079437"/>
            <a:ext cx="1335466" cy="6774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55A937-216F-9F18-7C13-2A2A48A37217}"/>
              </a:ext>
            </a:extLst>
          </p:cNvPr>
          <p:cNvCxnSpPr>
            <a:cxnSpLocks/>
          </p:cNvCxnSpPr>
          <p:nvPr userDrawn="1"/>
        </p:nvCxnSpPr>
        <p:spPr>
          <a:xfrm flipH="1">
            <a:off x="579474" y="6724895"/>
            <a:ext cx="1136559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42D6A55-FD42-8551-953E-7E7E33C0FD92}"/>
              </a:ext>
            </a:extLst>
          </p:cNvPr>
          <p:cNvSpPr txBox="1"/>
          <p:nvPr userDrawn="1"/>
        </p:nvSpPr>
        <p:spPr>
          <a:xfrm>
            <a:off x="489361" y="6500525"/>
            <a:ext cx="43041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latin typeface="Open Sans" panose="020B0606030504020204" pitchFamily="34" charset="0"/>
              </a:rPr>
              <a:t>Massachusetts Office of the Treasurer and Receiver General Deborah B. Goldberg </a:t>
            </a:r>
          </a:p>
        </p:txBody>
      </p:sp>
    </p:spTree>
    <p:extLst>
      <p:ext uri="{BB962C8B-B14F-4D97-AF65-F5344CB8AC3E}">
        <p14:creationId xmlns:p14="http://schemas.microsoft.com/office/powerpoint/2010/main" val="23185958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Recording Dis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blue and orange text&#10;&#10;Description automatically generated">
            <a:extLst>
              <a:ext uri="{FF2B5EF4-FFF2-40B4-BE49-F238E27FC236}">
                <a16:creationId xmlns:a16="http://schemas.microsoft.com/office/drawing/2014/main" id="{AF71C7AC-67F9-0134-DEE3-6B2D769C5D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363" y="1129273"/>
            <a:ext cx="2855636" cy="1448611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AF83B492-173E-AD3C-2521-909D37EB7D92}"/>
              </a:ext>
            </a:extLst>
          </p:cNvPr>
          <p:cNvSpPr txBox="1"/>
          <p:nvPr userDrawn="1"/>
        </p:nvSpPr>
        <p:spPr>
          <a:xfrm>
            <a:off x="614767" y="2918923"/>
            <a:ext cx="8425574" cy="2893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0" i="0">
                <a:solidFill>
                  <a:schemeClr val="tx1"/>
                </a:solidFill>
                <a:latin typeface="Open Sans" panose="020B0606030504020204" pitchFamily="34" charset="0"/>
                <a:ea typeface="Open Sans"/>
                <a:cs typeface="Open Sans"/>
                <a:sym typeface="Open Sans"/>
              </a:rPr>
              <a:t>This is a Zoom meeting and will be recorded. </a:t>
            </a:r>
            <a:br>
              <a:rPr lang="en-US" sz="2800" b="0" i="0">
                <a:solidFill>
                  <a:schemeClr val="tx1"/>
                </a:solidFill>
                <a:latin typeface="Open Sans" panose="020B0606030504020204" pitchFamily="34" charset="0"/>
                <a:ea typeface="Open Sans"/>
                <a:cs typeface="Open Sans"/>
                <a:sym typeface="Open Sans"/>
              </a:rPr>
            </a:br>
            <a:r>
              <a:rPr lang="en-US" sz="2800" b="0" i="0">
                <a:solidFill>
                  <a:schemeClr val="tx1"/>
                </a:solidFill>
                <a:latin typeface="Open Sans" panose="020B0606030504020204" pitchFamily="34" charset="0"/>
                <a:ea typeface="Open Sans"/>
                <a:cs typeface="Open Sans"/>
                <a:sym typeface="Open Sans"/>
              </a:rPr>
              <a:t>The recording may be uploaded onto a </a:t>
            </a:r>
            <a:br>
              <a:rPr lang="en-US" sz="2800" b="0" i="0">
                <a:solidFill>
                  <a:schemeClr val="tx1"/>
                </a:solidFill>
                <a:latin typeface="Open Sans" panose="020B0606030504020204" pitchFamily="34" charset="0"/>
                <a:ea typeface="Open Sans"/>
                <a:cs typeface="Open Sans"/>
                <a:sym typeface="Open Sans"/>
              </a:rPr>
            </a:br>
            <a:r>
              <a:rPr lang="en-US" sz="2800" b="0" i="0">
                <a:solidFill>
                  <a:schemeClr val="tx1"/>
                </a:solidFill>
                <a:latin typeface="Open Sans" panose="020B0606030504020204" pitchFamily="34" charset="0"/>
                <a:ea typeface="Open Sans"/>
                <a:cs typeface="Open Sans"/>
                <a:sym typeface="Open Sans"/>
              </a:rPr>
              <a:t>public website for future use.​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0" i="0">
                <a:solidFill>
                  <a:schemeClr val="tx1"/>
                </a:solidFill>
                <a:latin typeface="Open Sans" panose="020B0606030504020204" pitchFamily="34" charset="0"/>
                <a:ea typeface="Open Sans"/>
                <a:cs typeface="Open Sans"/>
                <a:sym typeface="Open Sans"/>
              </a:rPr>
              <a:t>Please note that the chat record </a:t>
            </a:r>
            <a:br>
              <a:rPr lang="en-US" sz="2800" b="0" i="0">
                <a:solidFill>
                  <a:schemeClr val="tx1"/>
                </a:solidFill>
                <a:latin typeface="Open Sans" panose="020B0606030504020204" pitchFamily="34" charset="0"/>
                <a:ea typeface="Open Sans"/>
                <a:cs typeface="Open Sans"/>
                <a:sym typeface="Open Sans"/>
              </a:rPr>
            </a:br>
            <a:r>
              <a:rPr lang="en-US" sz="2800" b="0" i="0">
                <a:solidFill>
                  <a:schemeClr val="tx1"/>
                </a:solidFill>
                <a:latin typeface="Open Sans" panose="020B0606030504020204" pitchFamily="34" charset="0"/>
                <a:ea typeface="Open Sans"/>
                <a:cs typeface="Open Sans"/>
                <a:sym typeface="Open Sans"/>
              </a:rPr>
              <a:t>is subject to public record laws </a:t>
            </a:r>
            <a:br>
              <a:rPr lang="en-US" sz="2800" b="0" i="0">
                <a:solidFill>
                  <a:schemeClr val="tx1"/>
                </a:solidFill>
                <a:latin typeface="Open Sans" panose="020B0606030504020204" pitchFamily="34" charset="0"/>
                <a:ea typeface="Open Sans"/>
                <a:cs typeface="Open Sans"/>
                <a:sym typeface="Open Sans"/>
              </a:rPr>
            </a:br>
            <a:r>
              <a:rPr lang="en-US" sz="2800" b="0" i="0">
                <a:solidFill>
                  <a:schemeClr val="tx1"/>
                </a:solidFill>
                <a:latin typeface="Open Sans" panose="020B0606030504020204" pitchFamily="34" charset="0"/>
                <a:ea typeface="Open Sans"/>
                <a:cs typeface="Open Sans"/>
                <a:sym typeface="Open Sans"/>
              </a:rPr>
              <a:t>and as such is </a:t>
            </a:r>
            <a:r>
              <a:rPr lang="en-US" sz="2800" b="1" i="0" u="sng">
                <a:solidFill>
                  <a:schemeClr val="tx1"/>
                </a:solidFill>
                <a:latin typeface="Open Sans" panose="020B0606030504020204" pitchFamily="34" charset="0"/>
                <a:ea typeface="Open Sans"/>
                <a:cs typeface="Open Sans"/>
                <a:sym typeface="Open Sans"/>
              </a:rPr>
              <a:t>not</a:t>
            </a:r>
            <a:r>
              <a:rPr lang="en-US" sz="2800" b="0" i="0">
                <a:solidFill>
                  <a:schemeClr val="tx1"/>
                </a:solidFill>
                <a:latin typeface="Open Sans" panose="020B0606030504020204" pitchFamily="34" charset="0"/>
                <a:ea typeface="Open Sans"/>
                <a:cs typeface="Open Sans"/>
                <a:sym typeface="Open Sans"/>
              </a:rPr>
              <a:t> anonymous.​</a:t>
            </a:r>
          </a:p>
        </p:txBody>
      </p:sp>
      <p:sp>
        <p:nvSpPr>
          <p:cNvPr id="13" name="Freeform: Shape 28">
            <a:extLst>
              <a:ext uri="{FF2B5EF4-FFF2-40B4-BE49-F238E27FC236}">
                <a16:creationId xmlns:a16="http://schemas.microsoft.com/office/drawing/2014/main" id="{D6314350-284B-A008-FA81-35AAC47A6ACE}"/>
              </a:ext>
            </a:extLst>
          </p:cNvPr>
          <p:cNvSpPr/>
          <p:nvPr userDrawn="1"/>
        </p:nvSpPr>
        <p:spPr>
          <a:xfrm rot="16200000">
            <a:off x="10200953" y="841729"/>
            <a:ext cx="1322173" cy="1232737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BFE0B1-0677-C604-5EB5-C3EA64CBAE1E}"/>
              </a:ext>
            </a:extLst>
          </p:cNvPr>
          <p:cNvSpPr/>
          <p:nvPr userDrawn="1"/>
        </p:nvSpPr>
        <p:spPr>
          <a:xfrm>
            <a:off x="11478409" y="10758"/>
            <a:ext cx="713591" cy="68472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F3C28-3997-F498-77FE-F20EC8646D6C}"/>
              </a:ext>
            </a:extLst>
          </p:cNvPr>
          <p:cNvSpPr/>
          <p:nvPr userDrawn="1"/>
        </p:nvSpPr>
        <p:spPr>
          <a:xfrm>
            <a:off x="1" y="0"/>
            <a:ext cx="12191999" cy="7970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797C51D-73FF-F614-FE9C-47E283F5266B}"/>
              </a:ext>
            </a:extLst>
          </p:cNvPr>
          <p:cNvSpPr/>
          <p:nvPr userDrawn="1"/>
        </p:nvSpPr>
        <p:spPr>
          <a:xfrm>
            <a:off x="8124716" y="3149371"/>
            <a:ext cx="2598532" cy="257344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pic>
        <p:nvPicPr>
          <p:cNvPr id="11" name="Picture 10" descr="A white outline of a microphone&#10;&#10;Description automatically generated">
            <a:extLst>
              <a:ext uri="{FF2B5EF4-FFF2-40B4-BE49-F238E27FC236}">
                <a16:creationId xmlns:a16="http://schemas.microsoft.com/office/drawing/2014/main" id="{AC45700A-33CA-D389-DE70-6590A16FCE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97736" y="3543409"/>
            <a:ext cx="2209952" cy="2457687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4FA612D-B673-488D-069F-B36A8B259751}"/>
              </a:ext>
            </a:extLst>
          </p:cNvPr>
          <p:cNvSpPr txBox="1">
            <a:spLocks/>
          </p:cNvSpPr>
          <p:nvPr userDrawn="1"/>
        </p:nvSpPr>
        <p:spPr>
          <a:xfrm>
            <a:off x="0" y="6435525"/>
            <a:ext cx="503499" cy="416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0E2693-4738-2148-8A20-EECA7951D5F8}" type="slidenum">
              <a:rPr lang="en-US" b="0" i="0" smtClean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b="0" i="0">
              <a:solidFill>
                <a:schemeClr val="tx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37F989A-EC98-8CD5-B299-57D08083A267}"/>
              </a:ext>
            </a:extLst>
          </p:cNvPr>
          <p:cNvCxnSpPr>
            <a:cxnSpLocks/>
          </p:cNvCxnSpPr>
          <p:nvPr userDrawn="1"/>
        </p:nvCxnSpPr>
        <p:spPr>
          <a:xfrm flipH="1">
            <a:off x="579474" y="6724895"/>
            <a:ext cx="1136559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3A874AD-C1B7-3592-CB5B-AB27E7DA384A}"/>
              </a:ext>
            </a:extLst>
          </p:cNvPr>
          <p:cNvSpPr txBox="1"/>
          <p:nvPr userDrawn="1"/>
        </p:nvSpPr>
        <p:spPr>
          <a:xfrm>
            <a:off x="489361" y="6500525"/>
            <a:ext cx="43041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latin typeface="Open Sans" panose="020B0606030504020204" pitchFamily="34" charset="0"/>
              </a:rPr>
              <a:t>Massachusetts Office of the Treasurer and Receiver General Deborah B. Goldberg </a:t>
            </a:r>
          </a:p>
        </p:txBody>
      </p:sp>
    </p:spTree>
    <p:extLst>
      <p:ext uri="{BB962C8B-B14F-4D97-AF65-F5344CB8AC3E}">
        <p14:creationId xmlns:p14="http://schemas.microsoft.com/office/powerpoint/2010/main" val="29619101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28">
            <a:extLst>
              <a:ext uri="{FF2B5EF4-FFF2-40B4-BE49-F238E27FC236}">
                <a16:creationId xmlns:a16="http://schemas.microsoft.com/office/drawing/2014/main" id="{D6314350-284B-A008-FA81-35AAC47A6ACE}"/>
              </a:ext>
            </a:extLst>
          </p:cNvPr>
          <p:cNvSpPr/>
          <p:nvPr userDrawn="1"/>
        </p:nvSpPr>
        <p:spPr>
          <a:xfrm rot="16200000">
            <a:off x="10200953" y="841729"/>
            <a:ext cx="1322173" cy="1232737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BFE0B1-0677-C604-5EB5-C3EA64CBAE1E}"/>
              </a:ext>
            </a:extLst>
          </p:cNvPr>
          <p:cNvSpPr/>
          <p:nvPr userDrawn="1"/>
        </p:nvSpPr>
        <p:spPr>
          <a:xfrm>
            <a:off x="11478409" y="10758"/>
            <a:ext cx="713591" cy="68472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F3C28-3997-F498-77FE-F20EC8646D6C}"/>
              </a:ext>
            </a:extLst>
          </p:cNvPr>
          <p:cNvSpPr/>
          <p:nvPr userDrawn="1"/>
        </p:nvSpPr>
        <p:spPr>
          <a:xfrm>
            <a:off x="1" y="0"/>
            <a:ext cx="12191999" cy="7970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pic>
        <p:nvPicPr>
          <p:cNvPr id="5" name="Picture 4" descr="A black background with white text and colorful dots&#10;&#10;Description automatically generated">
            <a:extLst>
              <a:ext uri="{FF2B5EF4-FFF2-40B4-BE49-F238E27FC236}">
                <a16:creationId xmlns:a16="http://schemas.microsoft.com/office/drawing/2014/main" id="{5F01D1DB-E418-74C7-8D43-D60BD24C9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684" y="4286061"/>
            <a:ext cx="3614010" cy="18333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9E91F9-9EB5-CE86-FA21-03F110D629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431" y="1159843"/>
            <a:ext cx="98846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" name="Picture 2" descr="A black background with blue and orange text&#10;&#10;Description automatically generated">
            <a:extLst>
              <a:ext uri="{FF2B5EF4-FFF2-40B4-BE49-F238E27FC236}">
                <a16:creationId xmlns:a16="http://schemas.microsoft.com/office/drawing/2014/main" id="{B962D9BB-04DC-025D-CF8B-35A057EDE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870" y="4286061"/>
            <a:ext cx="3647393" cy="185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07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28">
            <a:extLst>
              <a:ext uri="{FF2B5EF4-FFF2-40B4-BE49-F238E27FC236}">
                <a16:creationId xmlns:a16="http://schemas.microsoft.com/office/drawing/2014/main" id="{D6314350-284B-A008-FA81-35AAC47A6ACE}"/>
              </a:ext>
            </a:extLst>
          </p:cNvPr>
          <p:cNvSpPr/>
          <p:nvPr userDrawn="1"/>
        </p:nvSpPr>
        <p:spPr>
          <a:xfrm rot="16200000">
            <a:off x="10200953" y="841729"/>
            <a:ext cx="1322173" cy="1232737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BFE0B1-0677-C604-5EB5-C3EA64CBAE1E}"/>
              </a:ext>
            </a:extLst>
          </p:cNvPr>
          <p:cNvSpPr/>
          <p:nvPr userDrawn="1"/>
        </p:nvSpPr>
        <p:spPr>
          <a:xfrm>
            <a:off x="11478409" y="10758"/>
            <a:ext cx="713591" cy="68472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F3C28-3997-F498-77FE-F20EC8646D6C}"/>
              </a:ext>
            </a:extLst>
          </p:cNvPr>
          <p:cNvSpPr/>
          <p:nvPr userDrawn="1"/>
        </p:nvSpPr>
        <p:spPr>
          <a:xfrm>
            <a:off x="1" y="0"/>
            <a:ext cx="12191999" cy="797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pic>
        <p:nvPicPr>
          <p:cNvPr id="5" name="Picture 4" descr="A black background with white text and colorful dots&#10;&#10;Description automatically generated">
            <a:extLst>
              <a:ext uri="{FF2B5EF4-FFF2-40B4-BE49-F238E27FC236}">
                <a16:creationId xmlns:a16="http://schemas.microsoft.com/office/drawing/2014/main" id="{5F01D1DB-E418-74C7-8D43-D60BD24C9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75021" y="4461552"/>
            <a:ext cx="3614010" cy="18333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9E91F9-9EB5-CE86-FA21-03F110D629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431" y="1159843"/>
            <a:ext cx="98846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" name="Picture 2" descr="A black background with blue and orange text&#10;&#10;Description automatically generated">
            <a:extLst>
              <a:ext uri="{FF2B5EF4-FFF2-40B4-BE49-F238E27FC236}">
                <a16:creationId xmlns:a16="http://schemas.microsoft.com/office/drawing/2014/main" id="{B962D9BB-04DC-025D-CF8B-35A057EDE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41638" y="4461552"/>
            <a:ext cx="3647393" cy="185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595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2C7237-1BBD-0003-D444-B94B6EA856B4}"/>
              </a:ext>
            </a:extLst>
          </p:cNvPr>
          <p:cNvSpPr/>
          <p:nvPr userDrawn="1"/>
        </p:nvSpPr>
        <p:spPr>
          <a:xfrm>
            <a:off x="5974080" y="0"/>
            <a:ext cx="621723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pic>
        <p:nvPicPr>
          <p:cNvPr id="8" name="Picture 7" descr="A blue and black corner&#10;&#10;Description automatically generated">
            <a:extLst>
              <a:ext uri="{FF2B5EF4-FFF2-40B4-BE49-F238E27FC236}">
                <a16:creationId xmlns:a16="http://schemas.microsoft.com/office/drawing/2014/main" id="{4876A177-DA7A-1E96-6755-6E77600448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12065" y="4501440"/>
            <a:ext cx="1473200" cy="1498600"/>
          </a:xfrm>
          <a:prstGeom prst="rect">
            <a:avLst/>
          </a:prstGeom>
        </p:spPr>
      </p:pic>
      <p:pic>
        <p:nvPicPr>
          <p:cNvPr id="10" name="Picture 9" descr="An orange corner with black background&#10;&#10;Description automatically generated">
            <a:extLst>
              <a:ext uri="{FF2B5EF4-FFF2-40B4-BE49-F238E27FC236}">
                <a16:creationId xmlns:a16="http://schemas.microsoft.com/office/drawing/2014/main" id="{B74A88AB-8A9E-C013-0EF2-F03374BE6A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5790" y="5049602"/>
            <a:ext cx="1498600" cy="1473200"/>
          </a:xfrm>
          <a:prstGeom prst="rect">
            <a:avLst/>
          </a:prstGeom>
        </p:spPr>
      </p:pic>
      <p:pic>
        <p:nvPicPr>
          <p:cNvPr id="18" name="Picture 17" descr="A black and white logo&#10;&#10;Description automatically generated">
            <a:extLst>
              <a:ext uri="{FF2B5EF4-FFF2-40B4-BE49-F238E27FC236}">
                <a16:creationId xmlns:a16="http://schemas.microsoft.com/office/drawing/2014/main" id="{FAF20B9A-E4D0-F038-8C51-43552C6AAA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89911" y="4956940"/>
            <a:ext cx="1894118" cy="960851"/>
          </a:xfrm>
          <a:prstGeom prst="rect">
            <a:avLst/>
          </a:prstGeom>
        </p:spPr>
      </p:pic>
      <p:pic>
        <p:nvPicPr>
          <p:cNvPr id="20" name="Picture 19" descr="A black and white logo&#10;&#10;Description automatically generated">
            <a:extLst>
              <a:ext uri="{FF2B5EF4-FFF2-40B4-BE49-F238E27FC236}">
                <a16:creationId xmlns:a16="http://schemas.microsoft.com/office/drawing/2014/main" id="{09E61D92-173A-F896-2F0F-990AD133E2C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30295" y="4877775"/>
            <a:ext cx="2279042" cy="1156116"/>
          </a:xfrm>
          <a:prstGeom prst="rect">
            <a:avLst/>
          </a:prstGeom>
        </p:spPr>
      </p:pic>
      <p:pic>
        <p:nvPicPr>
          <p:cNvPr id="22" name="Picture 21" descr="A black background with white text and colorful dots&#10;&#10;Description automatically generated">
            <a:extLst>
              <a:ext uri="{FF2B5EF4-FFF2-40B4-BE49-F238E27FC236}">
                <a16:creationId xmlns:a16="http://schemas.microsoft.com/office/drawing/2014/main" id="{4C6679E9-8EDA-696A-1124-B1728949C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38490" y="1232360"/>
            <a:ext cx="3332733" cy="1690634"/>
          </a:xfrm>
          <a:prstGeom prst="rect">
            <a:avLst/>
          </a:prstGeom>
        </p:spPr>
      </p:pic>
      <p:pic>
        <p:nvPicPr>
          <p:cNvPr id="24" name="Picture 23" descr="A logo with white text and blue dots&#10;&#10;Description automatically generated with medium confidence">
            <a:extLst>
              <a:ext uri="{FF2B5EF4-FFF2-40B4-BE49-F238E27FC236}">
                <a16:creationId xmlns:a16="http://schemas.microsoft.com/office/drawing/2014/main" id="{DC183E7C-5D81-7D9D-992E-48B0A69956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64321" y="2845918"/>
            <a:ext cx="3511231" cy="1781183"/>
          </a:xfrm>
          <a:prstGeom prst="rect">
            <a:avLst/>
          </a:prstGeom>
        </p:spPr>
      </p:pic>
      <p:pic>
        <p:nvPicPr>
          <p:cNvPr id="26" name="Picture 25" descr="A black background with blue and orange text&#10;&#10;Description automatically generated">
            <a:extLst>
              <a:ext uri="{FF2B5EF4-FFF2-40B4-BE49-F238E27FC236}">
                <a16:creationId xmlns:a16="http://schemas.microsoft.com/office/drawing/2014/main" id="{C770C51C-4489-E278-8373-B7E38FF2EDD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82962" y="1223597"/>
            <a:ext cx="3306941" cy="1677550"/>
          </a:xfrm>
          <a:prstGeom prst="rect">
            <a:avLst/>
          </a:prstGeom>
        </p:spPr>
      </p:pic>
      <p:pic>
        <p:nvPicPr>
          <p:cNvPr id="28" name="Picture 27" descr="A logo with blue orange and green letters&#10;&#10;Description automatically generated">
            <a:extLst>
              <a:ext uri="{FF2B5EF4-FFF2-40B4-BE49-F238E27FC236}">
                <a16:creationId xmlns:a16="http://schemas.microsoft.com/office/drawing/2014/main" id="{B30C3A8A-4F7C-46EB-2A7F-A9FD685B0F5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409903" y="2946450"/>
            <a:ext cx="3211638" cy="1629205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2D7C4DE7-E850-D5C8-B371-C0AF5866F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871" y="286888"/>
            <a:ext cx="5464626" cy="401269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z="1400" b="1"/>
              <a:t>Elements Page</a:t>
            </a:r>
            <a:endParaRPr lang="en-US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8CDB4EB-BE4E-66D6-BD41-CE0DC2C8E1F2}"/>
              </a:ext>
            </a:extLst>
          </p:cNvPr>
          <p:cNvSpPr txBox="1">
            <a:spLocks/>
          </p:cNvSpPr>
          <p:nvPr userDrawn="1"/>
        </p:nvSpPr>
        <p:spPr>
          <a:xfrm>
            <a:off x="276297" y="610261"/>
            <a:ext cx="5464626" cy="4012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latin typeface="Open Sans" panose="020B0606030504020204" pitchFamily="34" charset="0"/>
              </a:rPr>
              <a:t>NOT a page layout. Open Master pages to copy and paste these elements into your new page layout that can be used, if needed, to create new page layouts</a:t>
            </a:r>
          </a:p>
        </p:txBody>
      </p:sp>
    </p:spTree>
    <p:extLst>
      <p:ext uri="{BB962C8B-B14F-4D97-AF65-F5344CB8AC3E}">
        <p14:creationId xmlns:p14="http://schemas.microsoft.com/office/powerpoint/2010/main" val="339494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Cool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BD60A-5BC1-2333-861C-0CD72D83B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25" y="1374371"/>
            <a:ext cx="10240703" cy="22127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6CE24-4E65-0F43-8AB5-484F165D6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0425" y="3614103"/>
            <a:ext cx="10240703" cy="946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reeform: Shape 28">
            <a:extLst>
              <a:ext uri="{FF2B5EF4-FFF2-40B4-BE49-F238E27FC236}">
                <a16:creationId xmlns:a16="http://schemas.microsoft.com/office/drawing/2014/main" id="{256C2785-00BB-DEC9-1DB3-FBFC394AE76C}"/>
              </a:ext>
            </a:extLst>
          </p:cNvPr>
          <p:cNvSpPr/>
          <p:nvPr userDrawn="1"/>
        </p:nvSpPr>
        <p:spPr>
          <a:xfrm rot="16200000">
            <a:off x="10200953" y="841729"/>
            <a:ext cx="1322173" cy="1232737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F286C9-FFD9-9844-83D1-36F893FAA126}"/>
              </a:ext>
            </a:extLst>
          </p:cNvPr>
          <p:cNvSpPr/>
          <p:nvPr userDrawn="1"/>
        </p:nvSpPr>
        <p:spPr>
          <a:xfrm>
            <a:off x="11478409" y="10758"/>
            <a:ext cx="713591" cy="68472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0160DE-F2FF-BBE2-0031-D8C5DAF1FD8B}"/>
              </a:ext>
            </a:extLst>
          </p:cNvPr>
          <p:cNvSpPr/>
          <p:nvPr userDrawn="1"/>
        </p:nvSpPr>
        <p:spPr>
          <a:xfrm>
            <a:off x="1" y="0"/>
            <a:ext cx="12191999" cy="7970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5C7D46-08F8-064A-D254-7C27967464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8127" y="5407079"/>
            <a:ext cx="2530244" cy="1283546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CAD9CDD-1855-119D-43A4-3DD320546A5E}"/>
              </a:ext>
            </a:extLst>
          </p:cNvPr>
          <p:cNvSpPr txBox="1">
            <a:spLocks/>
          </p:cNvSpPr>
          <p:nvPr userDrawn="1"/>
        </p:nvSpPr>
        <p:spPr>
          <a:xfrm>
            <a:off x="0" y="6435525"/>
            <a:ext cx="503499" cy="416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0E2693-4738-2148-8A20-EECA7951D5F8}" type="slidenum">
              <a:rPr lang="en-US" b="0" i="0" smtClean="0">
                <a:latin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b="0" i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E2E3B39-3C33-CB11-6F28-8EE2BBB41475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1640" y="3589785"/>
            <a:ext cx="7766504" cy="2431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DFC5801-2D34-ADFA-D7C2-C44DC40016A8}"/>
              </a:ext>
            </a:extLst>
          </p:cNvPr>
          <p:cNvSpPr txBox="1"/>
          <p:nvPr userDrawn="1"/>
        </p:nvSpPr>
        <p:spPr>
          <a:xfrm>
            <a:off x="489361" y="6500525"/>
            <a:ext cx="43041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latin typeface="Open Sans" panose="020B0606030504020204" pitchFamily="34" charset="0"/>
              </a:rPr>
              <a:t>Massachusetts Office of the Treasurer and Receiver General Deborah B. Goldberg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86857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LEME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2D7C4DE7-E850-D5C8-B371-C0AF5866F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871" y="286888"/>
            <a:ext cx="5464626" cy="401269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z="1400" b="1"/>
              <a:t>Elements Page – Shape Wide</a:t>
            </a:r>
            <a:endParaRPr lang="en-US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8CDB4EB-BE4E-66D6-BD41-CE0DC2C8E1F2}"/>
              </a:ext>
            </a:extLst>
          </p:cNvPr>
          <p:cNvSpPr txBox="1">
            <a:spLocks/>
          </p:cNvSpPr>
          <p:nvPr userDrawn="1"/>
        </p:nvSpPr>
        <p:spPr>
          <a:xfrm>
            <a:off x="276297" y="785232"/>
            <a:ext cx="5464626" cy="4012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latin typeface="Open Sans" panose="020B0606030504020204" pitchFamily="34" charset="0"/>
              </a:rPr>
              <a:t>NOT a page layout. Open Master pages to copy and paste these elements into your new page layout that can be used, if needed, to create new page layouts</a:t>
            </a:r>
          </a:p>
          <a:p>
            <a:endParaRPr lang="en-US" b="0" i="0">
              <a:latin typeface="Open Sans" panose="020B0606030504020204" pitchFamily="34" charset="0"/>
            </a:endParaRPr>
          </a:p>
          <a:p>
            <a:r>
              <a:rPr lang="en-US" b="0" i="0">
                <a:latin typeface="Open Sans" panose="020B0606030504020204" pitchFamily="34" charset="0"/>
              </a:rPr>
              <a:t>Use these anchored to top or bottom as depicted, can be in any color</a:t>
            </a:r>
          </a:p>
        </p:txBody>
      </p:sp>
      <p:sp>
        <p:nvSpPr>
          <p:cNvPr id="4" name="Delay 3">
            <a:extLst>
              <a:ext uri="{FF2B5EF4-FFF2-40B4-BE49-F238E27FC236}">
                <a16:creationId xmlns:a16="http://schemas.microsoft.com/office/drawing/2014/main" id="{F0B9F1F8-8710-7466-76C2-7A27BA95B681}"/>
              </a:ext>
            </a:extLst>
          </p:cNvPr>
          <p:cNvSpPr/>
          <p:nvPr userDrawn="1"/>
        </p:nvSpPr>
        <p:spPr>
          <a:xfrm rot="16200000">
            <a:off x="322880" y="1651000"/>
            <a:ext cx="5220448" cy="5193552"/>
          </a:xfrm>
          <a:custGeom>
            <a:avLst/>
            <a:gdLst>
              <a:gd name="connsiteX0" fmla="*/ 0 w 5220448"/>
              <a:gd name="connsiteY0" fmla="*/ 0 h 5193551"/>
              <a:gd name="connsiteX1" fmla="*/ 2610224 w 5220448"/>
              <a:gd name="connsiteY1" fmla="*/ 0 h 5193551"/>
              <a:gd name="connsiteX2" fmla="*/ 5220448 w 5220448"/>
              <a:gd name="connsiteY2" fmla="*/ 2596776 h 5193551"/>
              <a:gd name="connsiteX3" fmla="*/ 2610224 w 5220448"/>
              <a:gd name="connsiteY3" fmla="*/ 5193552 h 5193551"/>
              <a:gd name="connsiteX4" fmla="*/ 0 w 5220448"/>
              <a:gd name="connsiteY4" fmla="*/ 5193551 h 5193551"/>
              <a:gd name="connsiteX5" fmla="*/ 0 w 5220448"/>
              <a:gd name="connsiteY5" fmla="*/ 0 h 5193551"/>
              <a:gd name="connsiteX0" fmla="*/ 0 w 5220448"/>
              <a:gd name="connsiteY0" fmla="*/ 0 h 5193552"/>
              <a:gd name="connsiteX1" fmla="*/ 2610224 w 5220448"/>
              <a:gd name="connsiteY1" fmla="*/ 0 h 5193552"/>
              <a:gd name="connsiteX2" fmla="*/ 5220448 w 5220448"/>
              <a:gd name="connsiteY2" fmla="*/ 2596776 h 5193552"/>
              <a:gd name="connsiteX3" fmla="*/ 2610224 w 5220448"/>
              <a:gd name="connsiteY3" fmla="*/ 5193552 h 5193552"/>
              <a:gd name="connsiteX4" fmla="*/ 0 w 5220448"/>
              <a:gd name="connsiteY4" fmla="*/ 5193551 h 5193552"/>
              <a:gd name="connsiteX5" fmla="*/ 0 w 5220448"/>
              <a:gd name="connsiteY5" fmla="*/ 0 h 5193552"/>
              <a:gd name="connsiteX0" fmla="*/ 0 w 5220448"/>
              <a:gd name="connsiteY0" fmla="*/ 0 h 5193552"/>
              <a:gd name="connsiteX1" fmla="*/ 2610224 w 5220448"/>
              <a:gd name="connsiteY1" fmla="*/ 0 h 5193552"/>
              <a:gd name="connsiteX2" fmla="*/ 5220448 w 5220448"/>
              <a:gd name="connsiteY2" fmla="*/ 2596776 h 5193552"/>
              <a:gd name="connsiteX3" fmla="*/ 2610224 w 5220448"/>
              <a:gd name="connsiteY3" fmla="*/ 5193552 h 5193552"/>
              <a:gd name="connsiteX4" fmla="*/ 0 w 5220448"/>
              <a:gd name="connsiteY4" fmla="*/ 5193551 h 5193552"/>
              <a:gd name="connsiteX5" fmla="*/ 0 w 5220448"/>
              <a:gd name="connsiteY5" fmla="*/ 0 h 5193552"/>
              <a:gd name="connsiteX0" fmla="*/ 0 w 5220448"/>
              <a:gd name="connsiteY0" fmla="*/ 0 h 5193552"/>
              <a:gd name="connsiteX1" fmla="*/ 2610224 w 5220448"/>
              <a:gd name="connsiteY1" fmla="*/ 0 h 5193552"/>
              <a:gd name="connsiteX2" fmla="*/ 5220448 w 5220448"/>
              <a:gd name="connsiteY2" fmla="*/ 2596776 h 5193552"/>
              <a:gd name="connsiteX3" fmla="*/ 2610224 w 5220448"/>
              <a:gd name="connsiteY3" fmla="*/ 5193552 h 5193552"/>
              <a:gd name="connsiteX4" fmla="*/ 0 w 5220448"/>
              <a:gd name="connsiteY4" fmla="*/ 5193551 h 5193552"/>
              <a:gd name="connsiteX5" fmla="*/ 0 w 5220448"/>
              <a:gd name="connsiteY5" fmla="*/ 0 h 519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20448" h="5193552">
                <a:moveTo>
                  <a:pt x="0" y="0"/>
                </a:moveTo>
                <a:lnTo>
                  <a:pt x="2610224" y="0"/>
                </a:lnTo>
                <a:cubicBezTo>
                  <a:pt x="4378525" y="6308"/>
                  <a:pt x="5220448" y="1162616"/>
                  <a:pt x="5220448" y="2596776"/>
                </a:cubicBezTo>
                <a:cubicBezTo>
                  <a:pt x="5220448" y="4030936"/>
                  <a:pt x="4410400" y="5193552"/>
                  <a:pt x="2610224" y="5193552"/>
                </a:cubicBezTo>
                <a:lnTo>
                  <a:pt x="0" y="519355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elay 3">
            <a:extLst>
              <a:ext uri="{FF2B5EF4-FFF2-40B4-BE49-F238E27FC236}">
                <a16:creationId xmlns:a16="http://schemas.microsoft.com/office/drawing/2014/main" id="{7BE6064E-E255-05B0-E163-759E079F3DA3}"/>
              </a:ext>
            </a:extLst>
          </p:cNvPr>
          <p:cNvSpPr/>
          <p:nvPr userDrawn="1"/>
        </p:nvSpPr>
        <p:spPr>
          <a:xfrm rot="5400000" flipV="1">
            <a:off x="6718129" y="13448"/>
            <a:ext cx="5220448" cy="5193552"/>
          </a:xfrm>
          <a:custGeom>
            <a:avLst/>
            <a:gdLst>
              <a:gd name="connsiteX0" fmla="*/ 0 w 5220448"/>
              <a:gd name="connsiteY0" fmla="*/ 0 h 5193551"/>
              <a:gd name="connsiteX1" fmla="*/ 2610224 w 5220448"/>
              <a:gd name="connsiteY1" fmla="*/ 0 h 5193551"/>
              <a:gd name="connsiteX2" fmla="*/ 5220448 w 5220448"/>
              <a:gd name="connsiteY2" fmla="*/ 2596776 h 5193551"/>
              <a:gd name="connsiteX3" fmla="*/ 2610224 w 5220448"/>
              <a:gd name="connsiteY3" fmla="*/ 5193552 h 5193551"/>
              <a:gd name="connsiteX4" fmla="*/ 0 w 5220448"/>
              <a:gd name="connsiteY4" fmla="*/ 5193551 h 5193551"/>
              <a:gd name="connsiteX5" fmla="*/ 0 w 5220448"/>
              <a:gd name="connsiteY5" fmla="*/ 0 h 5193551"/>
              <a:gd name="connsiteX0" fmla="*/ 0 w 5220448"/>
              <a:gd name="connsiteY0" fmla="*/ 0 h 5193552"/>
              <a:gd name="connsiteX1" fmla="*/ 2610224 w 5220448"/>
              <a:gd name="connsiteY1" fmla="*/ 0 h 5193552"/>
              <a:gd name="connsiteX2" fmla="*/ 5220448 w 5220448"/>
              <a:gd name="connsiteY2" fmla="*/ 2596776 h 5193552"/>
              <a:gd name="connsiteX3" fmla="*/ 2610224 w 5220448"/>
              <a:gd name="connsiteY3" fmla="*/ 5193552 h 5193552"/>
              <a:gd name="connsiteX4" fmla="*/ 0 w 5220448"/>
              <a:gd name="connsiteY4" fmla="*/ 5193551 h 5193552"/>
              <a:gd name="connsiteX5" fmla="*/ 0 w 5220448"/>
              <a:gd name="connsiteY5" fmla="*/ 0 h 5193552"/>
              <a:gd name="connsiteX0" fmla="*/ 0 w 5220448"/>
              <a:gd name="connsiteY0" fmla="*/ 0 h 5193552"/>
              <a:gd name="connsiteX1" fmla="*/ 2610224 w 5220448"/>
              <a:gd name="connsiteY1" fmla="*/ 0 h 5193552"/>
              <a:gd name="connsiteX2" fmla="*/ 5220448 w 5220448"/>
              <a:gd name="connsiteY2" fmla="*/ 2596776 h 5193552"/>
              <a:gd name="connsiteX3" fmla="*/ 2610224 w 5220448"/>
              <a:gd name="connsiteY3" fmla="*/ 5193552 h 5193552"/>
              <a:gd name="connsiteX4" fmla="*/ 0 w 5220448"/>
              <a:gd name="connsiteY4" fmla="*/ 5193551 h 5193552"/>
              <a:gd name="connsiteX5" fmla="*/ 0 w 5220448"/>
              <a:gd name="connsiteY5" fmla="*/ 0 h 5193552"/>
              <a:gd name="connsiteX0" fmla="*/ 0 w 5220448"/>
              <a:gd name="connsiteY0" fmla="*/ 0 h 5193552"/>
              <a:gd name="connsiteX1" fmla="*/ 2610224 w 5220448"/>
              <a:gd name="connsiteY1" fmla="*/ 0 h 5193552"/>
              <a:gd name="connsiteX2" fmla="*/ 5220448 w 5220448"/>
              <a:gd name="connsiteY2" fmla="*/ 2596776 h 5193552"/>
              <a:gd name="connsiteX3" fmla="*/ 2610224 w 5220448"/>
              <a:gd name="connsiteY3" fmla="*/ 5193552 h 5193552"/>
              <a:gd name="connsiteX4" fmla="*/ 0 w 5220448"/>
              <a:gd name="connsiteY4" fmla="*/ 5193551 h 5193552"/>
              <a:gd name="connsiteX5" fmla="*/ 0 w 5220448"/>
              <a:gd name="connsiteY5" fmla="*/ 0 h 519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20448" h="5193552">
                <a:moveTo>
                  <a:pt x="0" y="0"/>
                </a:moveTo>
                <a:lnTo>
                  <a:pt x="2610224" y="0"/>
                </a:lnTo>
                <a:cubicBezTo>
                  <a:pt x="4378525" y="6308"/>
                  <a:pt x="5220448" y="1162616"/>
                  <a:pt x="5220448" y="2596776"/>
                </a:cubicBezTo>
                <a:cubicBezTo>
                  <a:pt x="5220448" y="4030936"/>
                  <a:pt x="4410400" y="5193552"/>
                  <a:pt x="2610224" y="5193552"/>
                </a:cubicBezTo>
                <a:lnTo>
                  <a:pt x="0" y="519355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14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LEME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2D7C4DE7-E850-D5C8-B371-C0AF5866F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871" y="286888"/>
            <a:ext cx="5464626" cy="401269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z="1400" b="1"/>
              <a:t>Elements Page – Shape Narrow</a:t>
            </a:r>
            <a:endParaRPr lang="en-US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8CDB4EB-BE4E-66D6-BD41-CE0DC2C8E1F2}"/>
              </a:ext>
            </a:extLst>
          </p:cNvPr>
          <p:cNvSpPr txBox="1">
            <a:spLocks/>
          </p:cNvSpPr>
          <p:nvPr userDrawn="1"/>
        </p:nvSpPr>
        <p:spPr>
          <a:xfrm>
            <a:off x="276297" y="819099"/>
            <a:ext cx="2002208" cy="1410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latin typeface="Open Sans" panose="020B0606030504020204" pitchFamily="34" charset="0"/>
              </a:rPr>
              <a:t>NOT a page layout. Open Master pages to copy and paste these elements into your new page layout that can be used, if needed, to create new page layouts</a:t>
            </a:r>
          </a:p>
          <a:p>
            <a:endParaRPr lang="en-US" b="0" i="0">
              <a:latin typeface="Open Sans" panose="020B0606030504020204" pitchFamily="34" charset="0"/>
            </a:endParaRPr>
          </a:p>
          <a:p>
            <a:r>
              <a:rPr lang="en-US" b="0" i="0">
                <a:latin typeface="Open Sans" panose="020B0606030504020204" pitchFamily="34" charset="0"/>
              </a:rPr>
              <a:t>Use these anchored to top </a:t>
            </a:r>
            <a:br>
              <a:rPr lang="en-US" b="0" i="0">
                <a:latin typeface="Open Sans" panose="020B0606030504020204" pitchFamily="34" charset="0"/>
              </a:rPr>
            </a:br>
            <a:r>
              <a:rPr lang="en-US" b="0" i="0">
                <a:latin typeface="Open Sans" panose="020B0606030504020204" pitchFamily="34" charset="0"/>
              </a:rPr>
              <a:t>or bottom as depicted, </a:t>
            </a:r>
            <a:br>
              <a:rPr lang="en-US" b="0" i="0">
                <a:latin typeface="Open Sans" panose="020B0606030504020204" pitchFamily="34" charset="0"/>
              </a:rPr>
            </a:br>
            <a:r>
              <a:rPr lang="en-US" b="0" i="0">
                <a:latin typeface="Open Sans" panose="020B0606030504020204" pitchFamily="34" charset="0"/>
              </a:rPr>
              <a:t>can be in any color</a:t>
            </a:r>
          </a:p>
        </p:txBody>
      </p:sp>
      <p:sp>
        <p:nvSpPr>
          <p:cNvPr id="9" name="Delay 3">
            <a:extLst>
              <a:ext uri="{FF2B5EF4-FFF2-40B4-BE49-F238E27FC236}">
                <a16:creationId xmlns:a16="http://schemas.microsoft.com/office/drawing/2014/main" id="{0380A7A3-B11E-3645-732A-096FC1F342FA}"/>
              </a:ext>
            </a:extLst>
          </p:cNvPr>
          <p:cNvSpPr/>
          <p:nvPr userDrawn="1"/>
        </p:nvSpPr>
        <p:spPr>
          <a:xfrm rot="5400000" flipV="1">
            <a:off x="6486716" y="737027"/>
            <a:ext cx="6176109" cy="4733752"/>
          </a:xfrm>
          <a:custGeom>
            <a:avLst/>
            <a:gdLst>
              <a:gd name="connsiteX0" fmla="*/ 0 w 5220448"/>
              <a:gd name="connsiteY0" fmla="*/ 0 h 5193551"/>
              <a:gd name="connsiteX1" fmla="*/ 2610224 w 5220448"/>
              <a:gd name="connsiteY1" fmla="*/ 0 h 5193551"/>
              <a:gd name="connsiteX2" fmla="*/ 5220448 w 5220448"/>
              <a:gd name="connsiteY2" fmla="*/ 2596776 h 5193551"/>
              <a:gd name="connsiteX3" fmla="*/ 2610224 w 5220448"/>
              <a:gd name="connsiteY3" fmla="*/ 5193552 h 5193551"/>
              <a:gd name="connsiteX4" fmla="*/ 0 w 5220448"/>
              <a:gd name="connsiteY4" fmla="*/ 5193551 h 5193551"/>
              <a:gd name="connsiteX5" fmla="*/ 0 w 5220448"/>
              <a:gd name="connsiteY5" fmla="*/ 0 h 5193551"/>
              <a:gd name="connsiteX0" fmla="*/ 0 w 5220448"/>
              <a:gd name="connsiteY0" fmla="*/ 0 h 5193552"/>
              <a:gd name="connsiteX1" fmla="*/ 2610224 w 5220448"/>
              <a:gd name="connsiteY1" fmla="*/ 0 h 5193552"/>
              <a:gd name="connsiteX2" fmla="*/ 5220448 w 5220448"/>
              <a:gd name="connsiteY2" fmla="*/ 2596776 h 5193552"/>
              <a:gd name="connsiteX3" fmla="*/ 2610224 w 5220448"/>
              <a:gd name="connsiteY3" fmla="*/ 5193552 h 5193552"/>
              <a:gd name="connsiteX4" fmla="*/ 0 w 5220448"/>
              <a:gd name="connsiteY4" fmla="*/ 5193551 h 5193552"/>
              <a:gd name="connsiteX5" fmla="*/ 0 w 5220448"/>
              <a:gd name="connsiteY5" fmla="*/ 0 h 5193552"/>
              <a:gd name="connsiteX0" fmla="*/ 0 w 5220448"/>
              <a:gd name="connsiteY0" fmla="*/ 0 h 5193552"/>
              <a:gd name="connsiteX1" fmla="*/ 2610224 w 5220448"/>
              <a:gd name="connsiteY1" fmla="*/ 0 h 5193552"/>
              <a:gd name="connsiteX2" fmla="*/ 5220448 w 5220448"/>
              <a:gd name="connsiteY2" fmla="*/ 2596776 h 5193552"/>
              <a:gd name="connsiteX3" fmla="*/ 2610224 w 5220448"/>
              <a:gd name="connsiteY3" fmla="*/ 5193552 h 5193552"/>
              <a:gd name="connsiteX4" fmla="*/ 0 w 5220448"/>
              <a:gd name="connsiteY4" fmla="*/ 5193551 h 5193552"/>
              <a:gd name="connsiteX5" fmla="*/ 0 w 5220448"/>
              <a:gd name="connsiteY5" fmla="*/ 0 h 5193552"/>
              <a:gd name="connsiteX0" fmla="*/ 0 w 5220448"/>
              <a:gd name="connsiteY0" fmla="*/ 0 h 5193552"/>
              <a:gd name="connsiteX1" fmla="*/ 2610224 w 5220448"/>
              <a:gd name="connsiteY1" fmla="*/ 0 h 5193552"/>
              <a:gd name="connsiteX2" fmla="*/ 5220448 w 5220448"/>
              <a:gd name="connsiteY2" fmla="*/ 2596776 h 5193552"/>
              <a:gd name="connsiteX3" fmla="*/ 2610224 w 5220448"/>
              <a:gd name="connsiteY3" fmla="*/ 5193552 h 5193552"/>
              <a:gd name="connsiteX4" fmla="*/ 0 w 5220448"/>
              <a:gd name="connsiteY4" fmla="*/ 5193551 h 5193552"/>
              <a:gd name="connsiteX5" fmla="*/ 0 w 5220448"/>
              <a:gd name="connsiteY5" fmla="*/ 0 h 5193552"/>
              <a:gd name="connsiteX0" fmla="*/ 0 w 6774814"/>
              <a:gd name="connsiteY0" fmla="*/ 3 h 5193552"/>
              <a:gd name="connsiteX1" fmla="*/ 4164590 w 6774814"/>
              <a:gd name="connsiteY1" fmla="*/ 0 h 5193552"/>
              <a:gd name="connsiteX2" fmla="*/ 6774814 w 6774814"/>
              <a:gd name="connsiteY2" fmla="*/ 2596776 h 5193552"/>
              <a:gd name="connsiteX3" fmla="*/ 4164590 w 6774814"/>
              <a:gd name="connsiteY3" fmla="*/ 5193552 h 5193552"/>
              <a:gd name="connsiteX4" fmla="*/ 1554366 w 6774814"/>
              <a:gd name="connsiteY4" fmla="*/ 5193551 h 5193552"/>
              <a:gd name="connsiteX5" fmla="*/ 0 w 6774814"/>
              <a:gd name="connsiteY5" fmla="*/ 3 h 5193552"/>
              <a:gd name="connsiteX0" fmla="*/ 0 w 6774814"/>
              <a:gd name="connsiteY0" fmla="*/ 3 h 5193552"/>
              <a:gd name="connsiteX1" fmla="*/ 4164590 w 6774814"/>
              <a:gd name="connsiteY1" fmla="*/ 0 h 5193552"/>
              <a:gd name="connsiteX2" fmla="*/ 6774814 w 6774814"/>
              <a:gd name="connsiteY2" fmla="*/ 2596776 h 5193552"/>
              <a:gd name="connsiteX3" fmla="*/ 4164590 w 6774814"/>
              <a:gd name="connsiteY3" fmla="*/ 5193552 h 5193552"/>
              <a:gd name="connsiteX4" fmla="*/ 12383 w 6774814"/>
              <a:gd name="connsiteY4" fmla="*/ 5181168 h 5193552"/>
              <a:gd name="connsiteX5" fmla="*/ 0 w 6774814"/>
              <a:gd name="connsiteY5" fmla="*/ 3 h 5193552"/>
              <a:gd name="connsiteX0" fmla="*/ 1194 w 6776008"/>
              <a:gd name="connsiteY0" fmla="*/ 3 h 5193552"/>
              <a:gd name="connsiteX1" fmla="*/ 4165784 w 6776008"/>
              <a:gd name="connsiteY1" fmla="*/ 0 h 5193552"/>
              <a:gd name="connsiteX2" fmla="*/ 6776008 w 6776008"/>
              <a:gd name="connsiteY2" fmla="*/ 2596776 h 5193552"/>
              <a:gd name="connsiteX3" fmla="*/ 4165784 w 6776008"/>
              <a:gd name="connsiteY3" fmla="*/ 5193552 h 5193552"/>
              <a:gd name="connsiteX4" fmla="*/ 1191 w 6776008"/>
              <a:gd name="connsiteY4" fmla="*/ 5181171 h 5193552"/>
              <a:gd name="connsiteX5" fmla="*/ 1194 w 6776008"/>
              <a:gd name="connsiteY5" fmla="*/ 3 h 519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76008" h="5193552">
                <a:moveTo>
                  <a:pt x="1194" y="3"/>
                </a:moveTo>
                <a:lnTo>
                  <a:pt x="4165784" y="0"/>
                </a:lnTo>
                <a:cubicBezTo>
                  <a:pt x="5934085" y="6308"/>
                  <a:pt x="6776008" y="1162616"/>
                  <a:pt x="6776008" y="2596776"/>
                </a:cubicBezTo>
                <a:cubicBezTo>
                  <a:pt x="6776008" y="4030936"/>
                  <a:pt x="5965960" y="5193552"/>
                  <a:pt x="4165784" y="5193552"/>
                </a:cubicBezTo>
                <a:lnTo>
                  <a:pt x="1191" y="5181171"/>
                </a:lnTo>
                <a:cubicBezTo>
                  <a:pt x="-2937" y="3454116"/>
                  <a:pt x="5322" y="1727058"/>
                  <a:pt x="1194" y="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elay 3">
            <a:extLst>
              <a:ext uri="{FF2B5EF4-FFF2-40B4-BE49-F238E27FC236}">
                <a16:creationId xmlns:a16="http://schemas.microsoft.com/office/drawing/2014/main" id="{25B4DE61-53A9-E099-BC02-2F1E2A601892}"/>
              </a:ext>
            </a:extLst>
          </p:cNvPr>
          <p:cNvSpPr/>
          <p:nvPr userDrawn="1"/>
        </p:nvSpPr>
        <p:spPr>
          <a:xfrm rot="5400000" flipH="1">
            <a:off x="1423725" y="1409335"/>
            <a:ext cx="6176109" cy="4733752"/>
          </a:xfrm>
          <a:custGeom>
            <a:avLst/>
            <a:gdLst>
              <a:gd name="connsiteX0" fmla="*/ 0 w 5220448"/>
              <a:gd name="connsiteY0" fmla="*/ 0 h 5193551"/>
              <a:gd name="connsiteX1" fmla="*/ 2610224 w 5220448"/>
              <a:gd name="connsiteY1" fmla="*/ 0 h 5193551"/>
              <a:gd name="connsiteX2" fmla="*/ 5220448 w 5220448"/>
              <a:gd name="connsiteY2" fmla="*/ 2596776 h 5193551"/>
              <a:gd name="connsiteX3" fmla="*/ 2610224 w 5220448"/>
              <a:gd name="connsiteY3" fmla="*/ 5193552 h 5193551"/>
              <a:gd name="connsiteX4" fmla="*/ 0 w 5220448"/>
              <a:gd name="connsiteY4" fmla="*/ 5193551 h 5193551"/>
              <a:gd name="connsiteX5" fmla="*/ 0 w 5220448"/>
              <a:gd name="connsiteY5" fmla="*/ 0 h 5193551"/>
              <a:gd name="connsiteX0" fmla="*/ 0 w 5220448"/>
              <a:gd name="connsiteY0" fmla="*/ 0 h 5193552"/>
              <a:gd name="connsiteX1" fmla="*/ 2610224 w 5220448"/>
              <a:gd name="connsiteY1" fmla="*/ 0 h 5193552"/>
              <a:gd name="connsiteX2" fmla="*/ 5220448 w 5220448"/>
              <a:gd name="connsiteY2" fmla="*/ 2596776 h 5193552"/>
              <a:gd name="connsiteX3" fmla="*/ 2610224 w 5220448"/>
              <a:gd name="connsiteY3" fmla="*/ 5193552 h 5193552"/>
              <a:gd name="connsiteX4" fmla="*/ 0 w 5220448"/>
              <a:gd name="connsiteY4" fmla="*/ 5193551 h 5193552"/>
              <a:gd name="connsiteX5" fmla="*/ 0 w 5220448"/>
              <a:gd name="connsiteY5" fmla="*/ 0 h 5193552"/>
              <a:gd name="connsiteX0" fmla="*/ 0 w 5220448"/>
              <a:gd name="connsiteY0" fmla="*/ 0 h 5193552"/>
              <a:gd name="connsiteX1" fmla="*/ 2610224 w 5220448"/>
              <a:gd name="connsiteY1" fmla="*/ 0 h 5193552"/>
              <a:gd name="connsiteX2" fmla="*/ 5220448 w 5220448"/>
              <a:gd name="connsiteY2" fmla="*/ 2596776 h 5193552"/>
              <a:gd name="connsiteX3" fmla="*/ 2610224 w 5220448"/>
              <a:gd name="connsiteY3" fmla="*/ 5193552 h 5193552"/>
              <a:gd name="connsiteX4" fmla="*/ 0 w 5220448"/>
              <a:gd name="connsiteY4" fmla="*/ 5193551 h 5193552"/>
              <a:gd name="connsiteX5" fmla="*/ 0 w 5220448"/>
              <a:gd name="connsiteY5" fmla="*/ 0 h 5193552"/>
              <a:gd name="connsiteX0" fmla="*/ 0 w 5220448"/>
              <a:gd name="connsiteY0" fmla="*/ 0 h 5193552"/>
              <a:gd name="connsiteX1" fmla="*/ 2610224 w 5220448"/>
              <a:gd name="connsiteY1" fmla="*/ 0 h 5193552"/>
              <a:gd name="connsiteX2" fmla="*/ 5220448 w 5220448"/>
              <a:gd name="connsiteY2" fmla="*/ 2596776 h 5193552"/>
              <a:gd name="connsiteX3" fmla="*/ 2610224 w 5220448"/>
              <a:gd name="connsiteY3" fmla="*/ 5193552 h 5193552"/>
              <a:gd name="connsiteX4" fmla="*/ 0 w 5220448"/>
              <a:gd name="connsiteY4" fmla="*/ 5193551 h 5193552"/>
              <a:gd name="connsiteX5" fmla="*/ 0 w 5220448"/>
              <a:gd name="connsiteY5" fmla="*/ 0 h 5193552"/>
              <a:gd name="connsiteX0" fmla="*/ 0 w 6774814"/>
              <a:gd name="connsiteY0" fmla="*/ 3 h 5193552"/>
              <a:gd name="connsiteX1" fmla="*/ 4164590 w 6774814"/>
              <a:gd name="connsiteY1" fmla="*/ 0 h 5193552"/>
              <a:gd name="connsiteX2" fmla="*/ 6774814 w 6774814"/>
              <a:gd name="connsiteY2" fmla="*/ 2596776 h 5193552"/>
              <a:gd name="connsiteX3" fmla="*/ 4164590 w 6774814"/>
              <a:gd name="connsiteY3" fmla="*/ 5193552 h 5193552"/>
              <a:gd name="connsiteX4" fmla="*/ 1554366 w 6774814"/>
              <a:gd name="connsiteY4" fmla="*/ 5193551 h 5193552"/>
              <a:gd name="connsiteX5" fmla="*/ 0 w 6774814"/>
              <a:gd name="connsiteY5" fmla="*/ 3 h 5193552"/>
              <a:gd name="connsiteX0" fmla="*/ 0 w 6774814"/>
              <a:gd name="connsiteY0" fmla="*/ 3 h 5193552"/>
              <a:gd name="connsiteX1" fmla="*/ 4164590 w 6774814"/>
              <a:gd name="connsiteY1" fmla="*/ 0 h 5193552"/>
              <a:gd name="connsiteX2" fmla="*/ 6774814 w 6774814"/>
              <a:gd name="connsiteY2" fmla="*/ 2596776 h 5193552"/>
              <a:gd name="connsiteX3" fmla="*/ 4164590 w 6774814"/>
              <a:gd name="connsiteY3" fmla="*/ 5193552 h 5193552"/>
              <a:gd name="connsiteX4" fmla="*/ 12383 w 6774814"/>
              <a:gd name="connsiteY4" fmla="*/ 5181168 h 5193552"/>
              <a:gd name="connsiteX5" fmla="*/ 0 w 6774814"/>
              <a:gd name="connsiteY5" fmla="*/ 3 h 5193552"/>
              <a:gd name="connsiteX0" fmla="*/ 1194 w 6776008"/>
              <a:gd name="connsiteY0" fmla="*/ 3 h 5193552"/>
              <a:gd name="connsiteX1" fmla="*/ 4165784 w 6776008"/>
              <a:gd name="connsiteY1" fmla="*/ 0 h 5193552"/>
              <a:gd name="connsiteX2" fmla="*/ 6776008 w 6776008"/>
              <a:gd name="connsiteY2" fmla="*/ 2596776 h 5193552"/>
              <a:gd name="connsiteX3" fmla="*/ 4165784 w 6776008"/>
              <a:gd name="connsiteY3" fmla="*/ 5193552 h 5193552"/>
              <a:gd name="connsiteX4" fmla="*/ 1191 w 6776008"/>
              <a:gd name="connsiteY4" fmla="*/ 5181171 h 5193552"/>
              <a:gd name="connsiteX5" fmla="*/ 1194 w 6776008"/>
              <a:gd name="connsiteY5" fmla="*/ 3 h 519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76008" h="5193552">
                <a:moveTo>
                  <a:pt x="1194" y="3"/>
                </a:moveTo>
                <a:lnTo>
                  <a:pt x="4165784" y="0"/>
                </a:lnTo>
                <a:cubicBezTo>
                  <a:pt x="5934085" y="6308"/>
                  <a:pt x="6776008" y="1162616"/>
                  <a:pt x="6776008" y="2596776"/>
                </a:cubicBezTo>
                <a:cubicBezTo>
                  <a:pt x="6776008" y="4030936"/>
                  <a:pt x="5965960" y="5193552"/>
                  <a:pt x="4165784" y="5193552"/>
                </a:cubicBezTo>
                <a:lnTo>
                  <a:pt x="1191" y="5181171"/>
                </a:lnTo>
                <a:cubicBezTo>
                  <a:pt x="-2937" y="3454116"/>
                  <a:pt x="5322" y="1727058"/>
                  <a:pt x="1194" y="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875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LEME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2D7C4DE7-E850-D5C8-B371-C0AF5866F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871" y="286888"/>
            <a:ext cx="5464626" cy="401269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z="1400" b="1"/>
              <a:t>Elements Page – Corners</a:t>
            </a:r>
            <a:endParaRPr lang="en-US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8CDB4EB-BE4E-66D6-BD41-CE0DC2C8E1F2}"/>
              </a:ext>
            </a:extLst>
          </p:cNvPr>
          <p:cNvSpPr txBox="1">
            <a:spLocks/>
          </p:cNvSpPr>
          <p:nvPr userDrawn="1"/>
        </p:nvSpPr>
        <p:spPr>
          <a:xfrm>
            <a:off x="276296" y="819099"/>
            <a:ext cx="3358725" cy="1410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latin typeface="Open Sans" panose="020B0606030504020204" pitchFamily="34" charset="0"/>
              </a:rPr>
              <a:t>NOT a page layout. Open Master pages to copy and paste these elements into your new page layout that can be used, if needed, to create new page layouts</a:t>
            </a:r>
          </a:p>
          <a:p>
            <a:endParaRPr lang="en-US" b="0" i="0">
              <a:latin typeface="Open Sans" panose="020B0606030504020204" pitchFamily="34" charset="0"/>
            </a:endParaRPr>
          </a:p>
          <a:p>
            <a:r>
              <a:rPr lang="en-US" b="0" i="0">
                <a:latin typeface="Open Sans" panose="020B0606030504020204" pitchFamily="34" charset="0"/>
              </a:rPr>
              <a:t>Use these in the same color as your background to create rounded corner shapes or photos. Here </a:t>
            </a:r>
            <a:r>
              <a:rPr lang="en-US" b="0" i="0" err="1">
                <a:latin typeface="Open Sans" panose="020B0606030504020204" pitchFamily="34" charset="0"/>
              </a:rPr>
              <a:t>ist</a:t>
            </a:r>
            <a:r>
              <a:rPr lang="en-US" b="0" i="0">
                <a:latin typeface="Open Sans" panose="020B0606030504020204" pitchFamily="34" charset="0"/>
              </a:rPr>
              <a:t> is used in Gold to identify where the corner is located. This can be resized for larger or smaller shapes. Please ensure both corners are identical in size.</a:t>
            </a:r>
          </a:p>
        </p:txBody>
      </p:sp>
      <p:sp>
        <p:nvSpPr>
          <p:cNvPr id="9" name="Delay 3">
            <a:extLst>
              <a:ext uri="{FF2B5EF4-FFF2-40B4-BE49-F238E27FC236}">
                <a16:creationId xmlns:a16="http://schemas.microsoft.com/office/drawing/2014/main" id="{0380A7A3-B11E-3645-732A-096FC1F342FA}"/>
              </a:ext>
            </a:extLst>
          </p:cNvPr>
          <p:cNvSpPr/>
          <p:nvPr userDrawn="1"/>
        </p:nvSpPr>
        <p:spPr>
          <a:xfrm rot="5400000" flipV="1">
            <a:off x="6486716" y="737027"/>
            <a:ext cx="6176109" cy="4733752"/>
          </a:xfrm>
          <a:custGeom>
            <a:avLst/>
            <a:gdLst>
              <a:gd name="connsiteX0" fmla="*/ 0 w 5220448"/>
              <a:gd name="connsiteY0" fmla="*/ 0 h 5193551"/>
              <a:gd name="connsiteX1" fmla="*/ 2610224 w 5220448"/>
              <a:gd name="connsiteY1" fmla="*/ 0 h 5193551"/>
              <a:gd name="connsiteX2" fmla="*/ 5220448 w 5220448"/>
              <a:gd name="connsiteY2" fmla="*/ 2596776 h 5193551"/>
              <a:gd name="connsiteX3" fmla="*/ 2610224 w 5220448"/>
              <a:gd name="connsiteY3" fmla="*/ 5193552 h 5193551"/>
              <a:gd name="connsiteX4" fmla="*/ 0 w 5220448"/>
              <a:gd name="connsiteY4" fmla="*/ 5193551 h 5193551"/>
              <a:gd name="connsiteX5" fmla="*/ 0 w 5220448"/>
              <a:gd name="connsiteY5" fmla="*/ 0 h 5193551"/>
              <a:gd name="connsiteX0" fmla="*/ 0 w 5220448"/>
              <a:gd name="connsiteY0" fmla="*/ 0 h 5193552"/>
              <a:gd name="connsiteX1" fmla="*/ 2610224 w 5220448"/>
              <a:gd name="connsiteY1" fmla="*/ 0 h 5193552"/>
              <a:gd name="connsiteX2" fmla="*/ 5220448 w 5220448"/>
              <a:gd name="connsiteY2" fmla="*/ 2596776 h 5193552"/>
              <a:gd name="connsiteX3" fmla="*/ 2610224 w 5220448"/>
              <a:gd name="connsiteY3" fmla="*/ 5193552 h 5193552"/>
              <a:gd name="connsiteX4" fmla="*/ 0 w 5220448"/>
              <a:gd name="connsiteY4" fmla="*/ 5193551 h 5193552"/>
              <a:gd name="connsiteX5" fmla="*/ 0 w 5220448"/>
              <a:gd name="connsiteY5" fmla="*/ 0 h 5193552"/>
              <a:gd name="connsiteX0" fmla="*/ 0 w 5220448"/>
              <a:gd name="connsiteY0" fmla="*/ 0 h 5193552"/>
              <a:gd name="connsiteX1" fmla="*/ 2610224 w 5220448"/>
              <a:gd name="connsiteY1" fmla="*/ 0 h 5193552"/>
              <a:gd name="connsiteX2" fmla="*/ 5220448 w 5220448"/>
              <a:gd name="connsiteY2" fmla="*/ 2596776 h 5193552"/>
              <a:gd name="connsiteX3" fmla="*/ 2610224 w 5220448"/>
              <a:gd name="connsiteY3" fmla="*/ 5193552 h 5193552"/>
              <a:gd name="connsiteX4" fmla="*/ 0 w 5220448"/>
              <a:gd name="connsiteY4" fmla="*/ 5193551 h 5193552"/>
              <a:gd name="connsiteX5" fmla="*/ 0 w 5220448"/>
              <a:gd name="connsiteY5" fmla="*/ 0 h 5193552"/>
              <a:gd name="connsiteX0" fmla="*/ 0 w 5220448"/>
              <a:gd name="connsiteY0" fmla="*/ 0 h 5193552"/>
              <a:gd name="connsiteX1" fmla="*/ 2610224 w 5220448"/>
              <a:gd name="connsiteY1" fmla="*/ 0 h 5193552"/>
              <a:gd name="connsiteX2" fmla="*/ 5220448 w 5220448"/>
              <a:gd name="connsiteY2" fmla="*/ 2596776 h 5193552"/>
              <a:gd name="connsiteX3" fmla="*/ 2610224 w 5220448"/>
              <a:gd name="connsiteY3" fmla="*/ 5193552 h 5193552"/>
              <a:gd name="connsiteX4" fmla="*/ 0 w 5220448"/>
              <a:gd name="connsiteY4" fmla="*/ 5193551 h 5193552"/>
              <a:gd name="connsiteX5" fmla="*/ 0 w 5220448"/>
              <a:gd name="connsiteY5" fmla="*/ 0 h 5193552"/>
              <a:gd name="connsiteX0" fmla="*/ 0 w 6774814"/>
              <a:gd name="connsiteY0" fmla="*/ 3 h 5193552"/>
              <a:gd name="connsiteX1" fmla="*/ 4164590 w 6774814"/>
              <a:gd name="connsiteY1" fmla="*/ 0 h 5193552"/>
              <a:gd name="connsiteX2" fmla="*/ 6774814 w 6774814"/>
              <a:gd name="connsiteY2" fmla="*/ 2596776 h 5193552"/>
              <a:gd name="connsiteX3" fmla="*/ 4164590 w 6774814"/>
              <a:gd name="connsiteY3" fmla="*/ 5193552 h 5193552"/>
              <a:gd name="connsiteX4" fmla="*/ 1554366 w 6774814"/>
              <a:gd name="connsiteY4" fmla="*/ 5193551 h 5193552"/>
              <a:gd name="connsiteX5" fmla="*/ 0 w 6774814"/>
              <a:gd name="connsiteY5" fmla="*/ 3 h 5193552"/>
              <a:gd name="connsiteX0" fmla="*/ 0 w 6774814"/>
              <a:gd name="connsiteY0" fmla="*/ 3 h 5193552"/>
              <a:gd name="connsiteX1" fmla="*/ 4164590 w 6774814"/>
              <a:gd name="connsiteY1" fmla="*/ 0 h 5193552"/>
              <a:gd name="connsiteX2" fmla="*/ 6774814 w 6774814"/>
              <a:gd name="connsiteY2" fmla="*/ 2596776 h 5193552"/>
              <a:gd name="connsiteX3" fmla="*/ 4164590 w 6774814"/>
              <a:gd name="connsiteY3" fmla="*/ 5193552 h 5193552"/>
              <a:gd name="connsiteX4" fmla="*/ 12383 w 6774814"/>
              <a:gd name="connsiteY4" fmla="*/ 5181168 h 5193552"/>
              <a:gd name="connsiteX5" fmla="*/ 0 w 6774814"/>
              <a:gd name="connsiteY5" fmla="*/ 3 h 5193552"/>
              <a:gd name="connsiteX0" fmla="*/ 1194 w 6776008"/>
              <a:gd name="connsiteY0" fmla="*/ 3 h 5193552"/>
              <a:gd name="connsiteX1" fmla="*/ 4165784 w 6776008"/>
              <a:gd name="connsiteY1" fmla="*/ 0 h 5193552"/>
              <a:gd name="connsiteX2" fmla="*/ 6776008 w 6776008"/>
              <a:gd name="connsiteY2" fmla="*/ 2596776 h 5193552"/>
              <a:gd name="connsiteX3" fmla="*/ 4165784 w 6776008"/>
              <a:gd name="connsiteY3" fmla="*/ 5193552 h 5193552"/>
              <a:gd name="connsiteX4" fmla="*/ 1191 w 6776008"/>
              <a:gd name="connsiteY4" fmla="*/ 5181171 h 5193552"/>
              <a:gd name="connsiteX5" fmla="*/ 1194 w 6776008"/>
              <a:gd name="connsiteY5" fmla="*/ 3 h 519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76008" h="5193552">
                <a:moveTo>
                  <a:pt x="1194" y="3"/>
                </a:moveTo>
                <a:lnTo>
                  <a:pt x="4165784" y="0"/>
                </a:lnTo>
                <a:cubicBezTo>
                  <a:pt x="5934085" y="6308"/>
                  <a:pt x="6776008" y="1162616"/>
                  <a:pt x="6776008" y="2596776"/>
                </a:cubicBezTo>
                <a:cubicBezTo>
                  <a:pt x="6776008" y="4030936"/>
                  <a:pt x="5965960" y="5193552"/>
                  <a:pt x="4165784" y="5193552"/>
                </a:cubicBezTo>
                <a:lnTo>
                  <a:pt x="1191" y="5181171"/>
                </a:lnTo>
                <a:cubicBezTo>
                  <a:pt x="-2937" y="3454116"/>
                  <a:pt x="5322" y="1727058"/>
                  <a:pt x="1194" y="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28">
            <a:extLst>
              <a:ext uri="{FF2B5EF4-FFF2-40B4-BE49-F238E27FC236}">
                <a16:creationId xmlns:a16="http://schemas.microsoft.com/office/drawing/2014/main" id="{C56EB356-A207-D05A-812D-3409CF65B5E0}"/>
              </a:ext>
            </a:extLst>
          </p:cNvPr>
          <p:cNvSpPr/>
          <p:nvPr userDrawn="1"/>
        </p:nvSpPr>
        <p:spPr>
          <a:xfrm rot="5400000">
            <a:off x="7073816" y="4364596"/>
            <a:ext cx="1961547" cy="1828862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7" name="Freeform: Shape 28">
            <a:extLst>
              <a:ext uri="{FF2B5EF4-FFF2-40B4-BE49-F238E27FC236}">
                <a16:creationId xmlns:a16="http://schemas.microsoft.com/office/drawing/2014/main" id="{778F6F10-70C4-1F1A-C3B9-91C11E9EE378}"/>
              </a:ext>
            </a:extLst>
          </p:cNvPr>
          <p:cNvSpPr/>
          <p:nvPr userDrawn="1"/>
        </p:nvSpPr>
        <p:spPr>
          <a:xfrm rot="16200000" flipH="1">
            <a:off x="10114177" y="4432438"/>
            <a:ext cx="1961547" cy="1828862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3936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99576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15A0F-2F6C-8547-550B-953CC7B777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6282E3-61DC-3E54-A762-44B2EBB59D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D223E-6678-F4DD-BAE8-D17DDFE67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12FC-55FA-459B-9D18-020C1E0CC8E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AAD75-A0EB-5E6B-C917-FDCE0D619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333FD-57C4-FF75-6F40-FC87663A9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0466-632E-4E81-9F78-DB679DE96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663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0CF-253C-8E02-E25F-C1C8C756A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BB8E4-DE87-21DB-05DE-6C4308042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FBC98-B07F-D016-3308-CC3C98221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12FC-55FA-459B-9D18-020C1E0CC8E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6794D-1BEF-F7B2-54D9-9DAFC32C7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8B91B-3F03-99F8-B88A-B4E787A50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0466-632E-4E81-9F78-DB679DE96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42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DADEC-2D3F-4638-3B5D-2E1201CCC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B43F5-A994-5ED6-CE20-F266315FC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719DF-1F94-6350-22AB-B0894BC0E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12FC-55FA-459B-9D18-020C1E0CC8E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371B0-93E4-C839-01DA-85ED677DD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2B3FF-8DFA-13E2-8804-29A57C3FF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0466-632E-4E81-9F78-DB679DE96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292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3230E-91C4-28C3-25A4-7678141FB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8ABA2-2792-5302-9A3F-63BF3F94F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6863F1-2499-F065-1CDF-95C58583C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46770-B45A-80FD-5D90-D37456658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12FC-55FA-459B-9D18-020C1E0CC8E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7A6697-4B8F-751A-F1C0-C6B3DF67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BE3F82-A2BE-B60B-B33D-4E06B5EB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0466-632E-4E81-9F78-DB679DE96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36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BE961-ABC8-F8E0-5AFE-1287769E2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08DF47-9A5D-EC8C-F1E2-237FB57F4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71356-9C4F-3F63-7EE3-A19B0415E5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155502-ADA8-89DF-765D-0AB7D628E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5FBBDD-9946-7B66-6D17-EDD7F499A4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8532F1-4CE9-F4AF-F505-C9ADA3BD0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12FC-55FA-459B-9D18-020C1E0CC8E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70FB44-8401-5EF1-3E9C-952932B5A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5CF66F-B9F0-024E-5290-195462DDC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0466-632E-4E81-9F78-DB679DE96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49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62DAA-22EA-4056-1B76-760841909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B3AC0A-7592-B3E3-2097-F5A776D41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12FC-55FA-459B-9D18-020C1E0CC8E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4D1AC-DE7D-4881-E1D1-F966C49D1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E75C70-2713-C373-EF96-B895E1EA6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0466-632E-4E81-9F78-DB679DE96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0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Sturdy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BD60A-5BC1-2333-861C-0CD72D83B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25" y="1374371"/>
            <a:ext cx="10240703" cy="22127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6CE24-4E65-0F43-8AB5-484F165D6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0425" y="3614103"/>
            <a:ext cx="10240703" cy="946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reeform: Shape 28">
            <a:extLst>
              <a:ext uri="{FF2B5EF4-FFF2-40B4-BE49-F238E27FC236}">
                <a16:creationId xmlns:a16="http://schemas.microsoft.com/office/drawing/2014/main" id="{256C2785-00BB-DEC9-1DB3-FBFC394AE76C}"/>
              </a:ext>
            </a:extLst>
          </p:cNvPr>
          <p:cNvSpPr/>
          <p:nvPr userDrawn="1"/>
        </p:nvSpPr>
        <p:spPr>
          <a:xfrm rot="16200000">
            <a:off x="10200953" y="841729"/>
            <a:ext cx="1322173" cy="1232737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F286C9-FFD9-9844-83D1-36F893FAA126}"/>
              </a:ext>
            </a:extLst>
          </p:cNvPr>
          <p:cNvSpPr/>
          <p:nvPr userDrawn="1"/>
        </p:nvSpPr>
        <p:spPr>
          <a:xfrm>
            <a:off x="11478409" y="10758"/>
            <a:ext cx="713591" cy="684724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0160DE-F2FF-BBE2-0031-D8C5DAF1FD8B}"/>
              </a:ext>
            </a:extLst>
          </p:cNvPr>
          <p:cNvSpPr/>
          <p:nvPr userDrawn="1"/>
        </p:nvSpPr>
        <p:spPr>
          <a:xfrm>
            <a:off x="1" y="0"/>
            <a:ext cx="12191999" cy="7970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pic>
        <p:nvPicPr>
          <p:cNvPr id="10" name="Picture 9" descr="A logo with blue orange and green letters&#10;&#10;Description automatically generated">
            <a:extLst>
              <a:ext uri="{FF2B5EF4-FFF2-40B4-BE49-F238E27FC236}">
                <a16:creationId xmlns:a16="http://schemas.microsoft.com/office/drawing/2014/main" id="{355C7D46-08F8-064A-D254-7C27967464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8127" y="5407079"/>
            <a:ext cx="2530244" cy="1283546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CAD9CDD-1855-119D-43A4-3DD320546A5E}"/>
              </a:ext>
            </a:extLst>
          </p:cNvPr>
          <p:cNvSpPr txBox="1">
            <a:spLocks/>
          </p:cNvSpPr>
          <p:nvPr userDrawn="1"/>
        </p:nvSpPr>
        <p:spPr>
          <a:xfrm>
            <a:off x="0" y="6435525"/>
            <a:ext cx="503499" cy="416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0E2693-4738-2148-8A20-EECA7951D5F8}" type="slidenum">
              <a:rPr lang="en-US" b="0" i="0" smtClean="0">
                <a:latin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b="0" i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E2E3B39-3C33-CB11-6F28-8EE2BBB41475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1640" y="3589785"/>
            <a:ext cx="7766504" cy="2431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52CC826-8CBA-6893-2786-27797555E42D}"/>
              </a:ext>
            </a:extLst>
          </p:cNvPr>
          <p:cNvSpPr txBox="1"/>
          <p:nvPr userDrawn="1"/>
        </p:nvSpPr>
        <p:spPr>
          <a:xfrm>
            <a:off x="489361" y="6500525"/>
            <a:ext cx="43041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latin typeface="Open Sans" panose="020B0606030504020204" pitchFamily="34" charset="0"/>
              </a:rPr>
              <a:t>Massachusetts Office of the Treasurer and Receiver General Deborah B. Goldberg </a:t>
            </a:r>
          </a:p>
        </p:txBody>
      </p:sp>
    </p:spTree>
    <p:extLst>
      <p:ext uri="{BB962C8B-B14F-4D97-AF65-F5344CB8AC3E}">
        <p14:creationId xmlns:p14="http://schemas.microsoft.com/office/powerpoint/2010/main" val="32138010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4FC2EC-FA65-A938-DB27-17A0FA289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12FC-55FA-459B-9D18-020C1E0CC8E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5FDB9D-C2A8-7434-9D4C-5951E1721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01712-1C41-ABD3-4AA4-A13F83EAB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0466-632E-4E81-9F78-DB679DE96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742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C7E58-C736-B444-7DFB-DD6221608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B51B3-4C05-9DC3-B71A-FCD7D10F0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886965-3E37-9FFE-5930-E3150BE69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63FA0-7F1D-AF67-9ECE-B507756BB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12FC-55FA-459B-9D18-020C1E0CC8E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87DDFB-FC1D-D0C1-891B-9F0D42A4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2AC212-822F-7A72-8C3A-DCB414DA6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0466-632E-4E81-9F78-DB679DE96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2801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D0657-67A8-CFA7-BE91-E0C863665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4DD67F-6C53-FC32-5E83-1A5BF2D409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FE4E4-E0E5-C765-0CB8-4E8F6D13E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BE2B7-12FE-7726-28EA-4AB8351FA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12FC-55FA-459B-9D18-020C1E0CC8E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D987C-80A9-4333-559C-A071442E6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36AC3-622B-BB59-7775-D72D8FDA4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0466-632E-4E81-9F78-DB679DE96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234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00F9E-084F-1511-6901-637AA4312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FEC2D3-EA8E-F06D-C7A7-0123632BE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65D38-49AB-F3A7-F7EB-5F4773976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12FC-55FA-459B-9D18-020C1E0CC8E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F0177-24E6-B86D-E13E-E607365A7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3FA5A-9442-FAC0-6D50-A192971CA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0466-632E-4E81-9F78-DB679DE96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05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C7F207-9EA6-0966-6A81-AE43F8DEB7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45569F-CA6C-4E58-5F26-A5A2B9573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34DDB-6665-5399-9D3B-7AECDE216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12FC-55FA-459B-9D18-020C1E0CC8E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07379-A906-F47E-400C-DD3E730CA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99408-6DE6-15E4-BC1A-D855F31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0466-632E-4E81-9F78-DB679DE96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93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BD60A-5BC1-2333-861C-0CD72D83B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25" y="1374371"/>
            <a:ext cx="10240703" cy="22127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6CE24-4E65-0F43-8AB5-484F165D6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0425" y="3614103"/>
            <a:ext cx="10240703" cy="946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reeform: Shape 28">
            <a:extLst>
              <a:ext uri="{FF2B5EF4-FFF2-40B4-BE49-F238E27FC236}">
                <a16:creationId xmlns:a16="http://schemas.microsoft.com/office/drawing/2014/main" id="{256C2785-00BB-DEC9-1DB3-FBFC394AE76C}"/>
              </a:ext>
            </a:extLst>
          </p:cNvPr>
          <p:cNvSpPr/>
          <p:nvPr userDrawn="1"/>
        </p:nvSpPr>
        <p:spPr>
          <a:xfrm rot="16200000">
            <a:off x="10200953" y="841729"/>
            <a:ext cx="1322173" cy="1232737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F286C9-FFD9-9844-83D1-36F893FAA126}"/>
              </a:ext>
            </a:extLst>
          </p:cNvPr>
          <p:cNvSpPr/>
          <p:nvPr userDrawn="1"/>
        </p:nvSpPr>
        <p:spPr>
          <a:xfrm>
            <a:off x="11478409" y="10758"/>
            <a:ext cx="713591" cy="68472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0160DE-F2FF-BBE2-0031-D8C5DAF1FD8B}"/>
              </a:ext>
            </a:extLst>
          </p:cNvPr>
          <p:cNvSpPr/>
          <p:nvPr userDrawn="1"/>
        </p:nvSpPr>
        <p:spPr>
          <a:xfrm>
            <a:off x="1" y="0"/>
            <a:ext cx="12191999" cy="79701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pic>
        <p:nvPicPr>
          <p:cNvPr id="10" name="Picture 9" descr="A logo with blue orange and green letters&#10;&#10;Description automatically generated">
            <a:extLst>
              <a:ext uri="{FF2B5EF4-FFF2-40B4-BE49-F238E27FC236}">
                <a16:creationId xmlns:a16="http://schemas.microsoft.com/office/drawing/2014/main" id="{355C7D46-08F8-064A-D254-7C27967464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8127" y="5407079"/>
            <a:ext cx="2530244" cy="1283546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CAD9CDD-1855-119D-43A4-3DD320546A5E}"/>
              </a:ext>
            </a:extLst>
          </p:cNvPr>
          <p:cNvSpPr txBox="1">
            <a:spLocks/>
          </p:cNvSpPr>
          <p:nvPr userDrawn="1"/>
        </p:nvSpPr>
        <p:spPr>
          <a:xfrm>
            <a:off x="0" y="6435525"/>
            <a:ext cx="503499" cy="416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0E2693-4738-2148-8A20-EECA7951D5F8}" type="slidenum">
              <a:rPr lang="en-US" b="0" i="0" smtClean="0">
                <a:latin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b="0" i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E2E3B39-3C33-CB11-6F28-8EE2BBB41475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1640" y="3589785"/>
            <a:ext cx="7766504" cy="2431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37A797D-5AFC-EB89-84B2-6423EDCF2017}"/>
              </a:ext>
            </a:extLst>
          </p:cNvPr>
          <p:cNvSpPr txBox="1"/>
          <p:nvPr userDrawn="1"/>
        </p:nvSpPr>
        <p:spPr>
          <a:xfrm>
            <a:off x="489361" y="6500525"/>
            <a:ext cx="43041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latin typeface="Open Sans" panose="020B0606030504020204" pitchFamily="34" charset="0"/>
              </a:rPr>
              <a:t>Massachusetts Office of the Treasurer and Receiver General Deborah B. Goldberg </a:t>
            </a:r>
          </a:p>
        </p:txBody>
      </p:sp>
    </p:spTree>
    <p:extLst>
      <p:ext uri="{BB962C8B-B14F-4D97-AF65-F5344CB8AC3E}">
        <p14:creationId xmlns:p14="http://schemas.microsoft.com/office/powerpoint/2010/main" val="2813551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BD60A-5BC1-2333-861C-0CD72D83B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25" y="1374371"/>
            <a:ext cx="10240703" cy="22127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6CE24-4E65-0F43-8AB5-484F165D6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0425" y="3614103"/>
            <a:ext cx="10240703" cy="946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reeform: Shape 28">
            <a:extLst>
              <a:ext uri="{FF2B5EF4-FFF2-40B4-BE49-F238E27FC236}">
                <a16:creationId xmlns:a16="http://schemas.microsoft.com/office/drawing/2014/main" id="{256C2785-00BB-DEC9-1DB3-FBFC394AE76C}"/>
              </a:ext>
            </a:extLst>
          </p:cNvPr>
          <p:cNvSpPr/>
          <p:nvPr userDrawn="1"/>
        </p:nvSpPr>
        <p:spPr>
          <a:xfrm rot="16200000">
            <a:off x="10200953" y="841729"/>
            <a:ext cx="1322173" cy="1232737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F286C9-FFD9-9844-83D1-36F893FAA126}"/>
              </a:ext>
            </a:extLst>
          </p:cNvPr>
          <p:cNvSpPr/>
          <p:nvPr userDrawn="1"/>
        </p:nvSpPr>
        <p:spPr>
          <a:xfrm>
            <a:off x="11478409" y="10758"/>
            <a:ext cx="713591" cy="68472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0160DE-F2FF-BBE2-0031-D8C5DAF1FD8B}"/>
              </a:ext>
            </a:extLst>
          </p:cNvPr>
          <p:cNvSpPr/>
          <p:nvPr userDrawn="1"/>
        </p:nvSpPr>
        <p:spPr>
          <a:xfrm>
            <a:off x="1" y="0"/>
            <a:ext cx="12191999" cy="7970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pic>
        <p:nvPicPr>
          <p:cNvPr id="10" name="Picture 9" descr="A logo with blue orange and green letters&#10;&#10;Description automatically generated">
            <a:extLst>
              <a:ext uri="{FF2B5EF4-FFF2-40B4-BE49-F238E27FC236}">
                <a16:creationId xmlns:a16="http://schemas.microsoft.com/office/drawing/2014/main" id="{355C7D46-08F8-064A-D254-7C27967464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8127" y="5407079"/>
            <a:ext cx="2530244" cy="1283546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CAD9CDD-1855-119D-43A4-3DD320546A5E}"/>
              </a:ext>
            </a:extLst>
          </p:cNvPr>
          <p:cNvSpPr txBox="1">
            <a:spLocks/>
          </p:cNvSpPr>
          <p:nvPr userDrawn="1"/>
        </p:nvSpPr>
        <p:spPr>
          <a:xfrm>
            <a:off x="0" y="6435525"/>
            <a:ext cx="503499" cy="416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0E2693-4738-2148-8A20-EECA7951D5F8}" type="slidenum">
              <a:rPr lang="en-US" b="0" i="0" smtClean="0">
                <a:latin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b="0" i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E2E3B39-3C33-CB11-6F28-8EE2BBB41475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1640" y="3589785"/>
            <a:ext cx="7766504" cy="2431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1A9F934-4C05-5471-89FF-737740C52770}"/>
              </a:ext>
            </a:extLst>
          </p:cNvPr>
          <p:cNvSpPr txBox="1"/>
          <p:nvPr userDrawn="1"/>
        </p:nvSpPr>
        <p:spPr>
          <a:xfrm>
            <a:off x="489361" y="6500525"/>
            <a:ext cx="43041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latin typeface="Open Sans" panose="020B0606030504020204" pitchFamily="34" charset="0"/>
              </a:rPr>
              <a:t>Massachusetts Office of the Treasurer and Receiver General Deborah B. Goldberg </a:t>
            </a:r>
          </a:p>
        </p:txBody>
      </p:sp>
    </p:spTree>
    <p:extLst>
      <p:ext uri="{BB962C8B-B14F-4D97-AF65-F5344CB8AC3E}">
        <p14:creationId xmlns:p14="http://schemas.microsoft.com/office/powerpoint/2010/main" val="3661758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logo with white text and blue dots&#10;&#10;Description automatically generated with medium confidence">
            <a:extLst>
              <a:ext uri="{FF2B5EF4-FFF2-40B4-BE49-F238E27FC236}">
                <a16:creationId xmlns:a16="http://schemas.microsoft.com/office/drawing/2014/main" id="{19E5D294-013B-8D9C-66CB-E36376593D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4566" t="20596" r="10795" b="34741"/>
          <a:stretch/>
        </p:blipFill>
        <p:spPr>
          <a:xfrm>
            <a:off x="0" y="725468"/>
            <a:ext cx="3962399" cy="613253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93EEB-D28B-1711-5ACA-6BF3A9ECA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9900" y="1638311"/>
            <a:ext cx="5465984" cy="49592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8" name="Picture 27" descr="A logo with blue orange and green letters&#10;&#10;Description automatically generated">
            <a:extLst>
              <a:ext uri="{FF2B5EF4-FFF2-40B4-BE49-F238E27FC236}">
                <a16:creationId xmlns:a16="http://schemas.microsoft.com/office/drawing/2014/main" id="{B30C3A8A-4F7C-46EB-2A7F-A9FD685B0F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75511" y="6079437"/>
            <a:ext cx="1335466" cy="677457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43B4613-E69E-9306-8939-BD61114E98DD}"/>
              </a:ext>
            </a:extLst>
          </p:cNvPr>
          <p:cNvCxnSpPr>
            <a:cxnSpLocks/>
          </p:cNvCxnSpPr>
          <p:nvPr userDrawn="1"/>
        </p:nvCxnSpPr>
        <p:spPr>
          <a:xfrm flipH="1">
            <a:off x="579474" y="6724895"/>
            <a:ext cx="1136559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ue and black corner&#10;&#10;Description automatically generated">
            <a:extLst>
              <a:ext uri="{FF2B5EF4-FFF2-40B4-BE49-F238E27FC236}">
                <a16:creationId xmlns:a16="http://schemas.microsoft.com/office/drawing/2014/main" id="{4876A177-DA7A-1E96-6755-6E77600448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28509" y="-188055"/>
            <a:ext cx="1473200" cy="1498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06F030-3096-D0E9-2770-70AB319D1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074" y="1470890"/>
            <a:ext cx="3252126" cy="8874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500" b="0">
                <a:solidFill>
                  <a:schemeClr val="tx1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023946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/ bullets – Coo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78959323-C5C2-C1DC-C506-BB311782383B}"/>
              </a:ext>
            </a:extLst>
          </p:cNvPr>
          <p:cNvSpPr/>
          <p:nvPr userDrawn="1"/>
        </p:nvSpPr>
        <p:spPr>
          <a:xfrm>
            <a:off x="0" y="0"/>
            <a:ext cx="12191311" cy="11653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6F030-3096-D0E9-2770-70AB319D1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74" y="251672"/>
            <a:ext cx="9930339" cy="8177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93EEB-D28B-1711-5ACA-6BF3A9ECA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74" y="1581306"/>
            <a:ext cx="10774326" cy="459565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8" name="Picture 27" descr="A logo with blue orange and green letters&#10;&#10;Description automatically generated">
            <a:extLst>
              <a:ext uri="{FF2B5EF4-FFF2-40B4-BE49-F238E27FC236}">
                <a16:creationId xmlns:a16="http://schemas.microsoft.com/office/drawing/2014/main" id="{B30C3A8A-4F7C-46EB-2A7F-A9FD685B0F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5511" y="6079437"/>
            <a:ext cx="1335466" cy="677457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43B4613-E69E-9306-8939-BD61114E98DD}"/>
              </a:ext>
            </a:extLst>
          </p:cNvPr>
          <p:cNvCxnSpPr>
            <a:cxnSpLocks/>
          </p:cNvCxnSpPr>
          <p:nvPr userDrawn="1"/>
        </p:nvCxnSpPr>
        <p:spPr>
          <a:xfrm flipH="1">
            <a:off x="579474" y="6724895"/>
            <a:ext cx="1136559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ue and black corner&#10;&#10;Description automatically generated">
            <a:extLst>
              <a:ext uri="{FF2B5EF4-FFF2-40B4-BE49-F238E27FC236}">
                <a16:creationId xmlns:a16="http://schemas.microsoft.com/office/drawing/2014/main" id="{4876A177-DA7A-1E96-6755-6E77600448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39346" y="416003"/>
            <a:ext cx="1473200" cy="1498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0F7C8B-328F-9745-26B8-74ECA4AFB712}"/>
              </a:ext>
            </a:extLst>
          </p:cNvPr>
          <p:cNvSpPr txBox="1"/>
          <p:nvPr userDrawn="1"/>
        </p:nvSpPr>
        <p:spPr>
          <a:xfrm>
            <a:off x="489361" y="6500525"/>
            <a:ext cx="43041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latin typeface="Open Sans" panose="020B0606030504020204" pitchFamily="34" charset="0"/>
              </a:rPr>
              <a:t>Massachusetts Office of the Treasurer and Receiver General Deborah B. Goldberg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BDE371F-417E-153F-9A29-AEDFDBEE452F}"/>
              </a:ext>
            </a:extLst>
          </p:cNvPr>
          <p:cNvSpPr txBox="1">
            <a:spLocks/>
          </p:cNvSpPr>
          <p:nvPr userDrawn="1"/>
        </p:nvSpPr>
        <p:spPr>
          <a:xfrm>
            <a:off x="0" y="6435525"/>
            <a:ext cx="503499" cy="416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0E2693-4738-2148-8A20-EECA7951D5F8}" type="slidenum">
              <a:rPr lang="en-US" b="0" i="0" smtClean="0">
                <a:latin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b="0" i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031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/ bullets – Coo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78959323-C5C2-C1DC-C506-BB311782383B}"/>
              </a:ext>
            </a:extLst>
          </p:cNvPr>
          <p:cNvSpPr/>
          <p:nvPr userDrawn="1"/>
        </p:nvSpPr>
        <p:spPr>
          <a:xfrm>
            <a:off x="0" y="0"/>
            <a:ext cx="12191311" cy="11653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6F030-3096-D0E9-2770-70AB319D1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74" y="251672"/>
            <a:ext cx="9930339" cy="8177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93EEB-D28B-1711-5ACA-6BF3A9ECA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74" y="1581306"/>
            <a:ext cx="10774326" cy="459565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8" name="Picture 27" descr="A logo with blue orange and green letters&#10;&#10;Description automatically generated">
            <a:extLst>
              <a:ext uri="{FF2B5EF4-FFF2-40B4-BE49-F238E27FC236}">
                <a16:creationId xmlns:a16="http://schemas.microsoft.com/office/drawing/2014/main" id="{B30C3A8A-4F7C-46EB-2A7F-A9FD685B0F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5511" y="6079437"/>
            <a:ext cx="1335466" cy="677457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43B4613-E69E-9306-8939-BD61114E98DD}"/>
              </a:ext>
            </a:extLst>
          </p:cNvPr>
          <p:cNvCxnSpPr>
            <a:cxnSpLocks/>
          </p:cNvCxnSpPr>
          <p:nvPr userDrawn="1"/>
        </p:nvCxnSpPr>
        <p:spPr>
          <a:xfrm flipH="1">
            <a:off x="579474" y="6724895"/>
            <a:ext cx="1136559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ue and black corner&#10;&#10;Description automatically generated">
            <a:extLst>
              <a:ext uri="{FF2B5EF4-FFF2-40B4-BE49-F238E27FC236}">
                <a16:creationId xmlns:a16="http://schemas.microsoft.com/office/drawing/2014/main" id="{4876A177-DA7A-1E96-6755-6E77600448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39346" y="416003"/>
            <a:ext cx="1473200" cy="1498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0F7C8B-328F-9745-26B8-74ECA4AFB712}"/>
              </a:ext>
            </a:extLst>
          </p:cNvPr>
          <p:cNvSpPr txBox="1"/>
          <p:nvPr userDrawn="1"/>
        </p:nvSpPr>
        <p:spPr>
          <a:xfrm>
            <a:off x="489361" y="6500525"/>
            <a:ext cx="430417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latin typeface="Open Sans" panose="020B0606030504020204" pitchFamily="34" charset="0"/>
              </a:rPr>
              <a:t>Massachusetts Office of the Treasurer and Receiver General Deborah B. Goldberg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D588B53-7332-F20A-E133-B640BCB7B3F4}"/>
              </a:ext>
            </a:extLst>
          </p:cNvPr>
          <p:cNvSpPr txBox="1">
            <a:spLocks/>
          </p:cNvSpPr>
          <p:nvPr userDrawn="1"/>
        </p:nvSpPr>
        <p:spPr>
          <a:xfrm>
            <a:off x="0" y="6435525"/>
            <a:ext cx="503499" cy="416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0E2693-4738-2148-8A20-EECA7951D5F8}" type="slidenum">
              <a:rPr lang="en-US" b="0" i="0" smtClean="0">
                <a:latin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b="0" i="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27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177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6" r:id="rId3"/>
    <p:sldLayoutId id="2147483667" r:id="rId4"/>
    <p:sldLayoutId id="2147483668" r:id="rId5"/>
    <p:sldLayoutId id="2147483669" r:id="rId6"/>
    <p:sldLayoutId id="2147483671" r:id="rId7"/>
    <p:sldLayoutId id="2147483701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689" r:id="rId14"/>
    <p:sldLayoutId id="2147483673" r:id="rId15"/>
    <p:sldLayoutId id="2147483677" r:id="rId16"/>
    <p:sldLayoutId id="2147483676" r:id="rId17"/>
    <p:sldLayoutId id="2147483705" r:id="rId18"/>
    <p:sldLayoutId id="2147483674" r:id="rId19"/>
    <p:sldLayoutId id="2147483675" r:id="rId20"/>
    <p:sldLayoutId id="2147483682" r:id="rId21"/>
    <p:sldLayoutId id="2147483706" r:id="rId22"/>
    <p:sldLayoutId id="2147483707" r:id="rId23"/>
    <p:sldLayoutId id="2147483710" r:id="rId24"/>
    <p:sldLayoutId id="2147483655" r:id="rId25"/>
    <p:sldLayoutId id="2147483704" r:id="rId26"/>
    <p:sldLayoutId id="2147483702" r:id="rId27"/>
    <p:sldLayoutId id="2147483708" r:id="rId28"/>
    <p:sldLayoutId id="2147483660" r:id="rId29"/>
    <p:sldLayoutId id="2147483680" r:id="rId30"/>
    <p:sldLayoutId id="2147483681" r:id="rId31"/>
    <p:sldLayoutId id="2147483703" r:id="rId32"/>
    <p:sldLayoutId id="2147483709" r:id="rId3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57B483-BF0A-9EE5-91A7-23B1BEE55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4A8A5-393B-10C7-1507-8F820233E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F3D59-5228-304C-33F0-5568C514E7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BB12FC-55FA-459B-9D18-020C1E0CC8E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DAA67-76D3-1079-AE43-96F46D792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6885D-F8C0-9D6E-BD28-1C7FA126F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BB0466-632E-4E81-9F78-DB679DE96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9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mass.gov/snapintobabysteps" TargetMode="Externa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6" Type="http://schemas.openxmlformats.org/officeDocument/2006/relationships/image" Target="../media/image28.png"/><Relationship Id="rId5" Type="http://schemas.openxmlformats.org/officeDocument/2006/relationships/hyperlink" Target="http://fidelity.com/ufund" TargetMode="External"/><Relationship Id="rId4" Type="http://schemas.openxmlformats.org/officeDocument/2006/relationships/hyperlink" Target="http://mass.gov/babysteps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3.xml"/><Relationship Id="rId5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Relationship Id="rId4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5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4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4C43E-2FB5-DBE2-751F-EB2AF0B58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26" y="1374371"/>
            <a:ext cx="8645150" cy="2212744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 b="1" dirty="0">
                <a:latin typeface="Open Sans"/>
                <a:ea typeface="Open Sans"/>
                <a:cs typeface="Open Sans"/>
              </a:rPr>
              <a:t>From Seed to Savings:</a:t>
            </a:r>
            <a:br>
              <a:rPr lang="en-US" b="1" dirty="0">
                <a:latin typeface="Open Sans"/>
                <a:ea typeface="Open Sans"/>
                <a:cs typeface="Open Sans"/>
              </a:rPr>
            </a:br>
            <a:r>
              <a:rPr lang="en-US" b="1" dirty="0">
                <a:latin typeface="Open Sans"/>
                <a:ea typeface="Open Sans"/>
                <a:cs typeface="Open Sans"/>
              </a:rPr>
              <a:t>The Office of</a:t>
            </a:r>
            <a:br>
              <a:rPr lang="en-US" b="1" dirty="0"/>
            </a:br>
            <a:r>
              <a:rPr lang="en-US" b="1" dirty="0">
                <a:latin typeface="Open Sans"/>
                <a:ea typeface="Open Sans"/>
                <a:cs typeface="Open Sans"/>
              </a:rPr>
              <a:t>Economic Empowerment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5A848C-171C-5A9C-8AA1-3AF19028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2771" y="5483629"/>
            <a:ext cx="4876800" cy="12863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Office of Economic Empowerment logo ">
            <a:extLst>
              <a:ext uri="{FF2B5EF4-FFF2-40B4-BE49-F238E27FC236}">
                <a16:creationId xmlns:a16="http://schemas.microsoft.com/office/drawing/2014/main" id="{581C8E24-2CF5-28B2-3F9E-A6617133B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12" y="5366733"/>
            <a:ext cx="2530059" cy="1286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507EF6-89CC-C968-8DB3-EF3E21E4C7CD}"/>
              </a:ext>
            </a:extLst>
          </p:cNvPr>
          <p:cNvSpPr txBox="1"/>
          <p:nvPr/>
        </p:nvSpPr>
        <p:spPr>
          <a:xfrm>
            <a:off x="427699" y="6536203"/>
            <a:ext cx="78921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Massachusetts Office of the Treasurer and Receiver General Deborah B. Goldberg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5713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4394B-8407-46E1-E1F7-A32082631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 into </a:t>
            </a:r>
            <a:r>
              <a:rPr lang="en-US" dirty="0" err="1"/>
              <a:t>BabySteps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CBBF1-079B-8720-D4E5-A10B29AC6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74" y="1581306"/>
            <a:ext cx="6538956" cy="4595657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Open Sans"/>
                <a:ea typeface="Open Sans"/>
                <a:cs typeface="Open Sans"/>
              </a:rPr>
              <a:t>Any child in Massachusetts who: </a:t>
            </a:r>
          </a:p>
          <a:p>
            <a:pPr marL="457200" indent="-457200">
              <a:buFont typeface="Arial"/>
              <a:buChar char="•"/>
            </a:pPr>
            <a:r>
              <a:rPr lang="en-US" sz="2400" b="0" dirty="0">
                <a:latin typeface="Open Sans"/>
                <a:ea typeface="Open Sans"/>
                <a:cs typeface="Open Sans"/>
              </a:rPr>
              <a:t>Has opened their </a:t>
            </a:r>
            <a:r>
              <a:rPr lang="en-US" sz="2400" b="0" dirty="0" err="1">
                <a:latin typeface="Open Sans"/>
                <a:ea typeface="Open Sans"/>
                <a:cs typeface="Open Sans"/>
              </a:rPr>
              <a:t>BabySteps</a:t>
            </a:r>
            <a:r>
              <a:rPr lang="en-US" sz="2400" b="0" dirty="0">
                <a:latin typeface="Open Sans"/>
                <a:ea typeface="Open Sans"/>
                <a:cs typeface="Open Sans"/>
              </a:rPr>
              <a:t> College and Career Savings Account (</a:t>
            </a:r>
            <a:r>
              <a:rPr lang="en-US" sz="2400" b="0" i="1" dirty="0">
                <a:latin typeface="Open Sans"/>
                <a:ea typeface="Open Sans"/>
                <a:cs typeface="Open Sans"/>
              </a:rPr>
              <a:t>under 1YO)</a:t>
            </a:r>
          </a:p>
          <a:p>
            <a:pPr marL="457200" indent="-457200">
              <a:buFont typeface="Arial"/>
              <a:buChar char="•"/>
            </a:pPr>
            <a:r>
              <a:rPr lang="en-US" sz="2400" b="0" dirty="0">
                <a:latin typeface="Open Sans"/>
                <a:ea typeface="Open Sans"/>
                <a:cs typeface="Open Sans"/>
              </a:rPr>
              <a:t>Is enrolled in SNAP benefits</a:t>
            </a:r>
          </a:p>
          <a:p>
            <a:pPr marL="457200" indent="-457200">
              <a:buFont typeface="Arial"/>
              <a:buChar char="•"/>
            </a:pPr>
            <a:r>
              <a:rPr lang="en-US" sz="2400" b="0" dirty="0">
                <a:latin typeface="Open Sans"/>
                <a:ea typeface="Open Sans"/>
                <a:cs typeface="Open Sans"/>
              </a:rPr>
              <a:t>Lets OEE know by filling out a </a:t>
            </a:r>
            <a:r>
              <a:rPr lang="en-US" sz="2400" b="0" dirty="0">
                <a:latin typeface="Open Sans"/>
                <a:ea typeface="Open Sans"/>
                <a:cs typeface="Open Sans"/>
                <a:hlinkClick r:id="rId3"/>
              </a:rPr>
              <a:t>Formstack</a:t>
            </a:r>
          </a:p>
          <a:p>
            <a:endParaRPr lang="en-US" sz="2400" dirty="0">
              <a:latin typeface="Open Sans"/>
              <a:ea typeface="Open Sans"/>
              <a:cs typeface="Open Sans"/>
            </a:endParaRPr>
          </a:p>
          <a:p>
            <a:r>
              <a:rPr lang="en-US" sz="2400" dirty="0">
                <a:latin typeface="Open Sans"/>
                <a:ea typeface="Open Sans"/>
                <a:cs typeface="Open Sans"/>
              </a:rPr>
              <a:t>Receives $10 a month for one year, totaling $170 into their savings account.</a:t>
            </a:r>
            <a:endParaRPr lang="en-US" dirty="0"/>
          </a:p>
        </p:txBody>
      </p:sp>
      <p:pic>
        <p:nvPicPr>
          <p:cNvPr id="4" name="Content Placeholder 4" descr="SNAP (Supplemental Nutrition Assistance Program) logo ">
            <a:extLst>
              <a:ext uri="{FF2B5EF4-FFF2-40B4-BE49-F238E27FC236}">
                <a16:creationId xmlns:a16="http://schemas.microsoft.com/office/drawing/2014/main" id="{7D30A6C1-7D2C-ABAA-73B6-2BA56A71E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4274" y="2228621"/>
            <a:ext cx="4120403" cy="25947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071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65CCD-69A2-4CFE-3E05-52CC6079E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Open Sans"/>
                <a:ea typeface="Open Sans"/>
                <a:cs typeface="Open Sans"/>
              </a:rPr>
              <a:t>Benefits Eligibility – </a:t>
            </a:r>
            <a:r>
              <a:rPr lang="en-US" b="1" dirty="0">
                <a:latin typeface="Open Sans"/>
                <a:ea typeface="Open Sans"/>
                <a:cs typeface="Open Sans"/>
              </a:rPr>
              <a:t>NOT AFFECTED</a:t>
            </a:r>
            <a:endParaRPr lang="en-US" b="1" dirty="0"/>
          </a:p>
        </p:txBody>
      </p:sp>
      <p:sp>
        <p:nvSpPr>
          <p:cNvPr id="705" name="Content Placeholder 704">
            <a:extLst>
              <a:ext uri="{FF2B5EF4-FFF2-40B4-BE49-F238E27FC236}">
                <a16:creationId xmlns:a16="http://schemas.microsoft.com/office/drawing/2014/main" id="{9B451317-CA79-8989-0F29-5E5E5E2648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lIns="91440" tIns="45720" rIns="91440" bIns="4572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Open Sans"/>
                <a:ea typeface="Open Sans"/>
                <a:cs typeface="Open Sans"/>
              </a:rPr>
              <a:t>Family Self-Sufficiency (FSS)</a:t>
            </a:r>
            <a:endParaRPr lang="en-US" b="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Open Sans"/>
                <a:ea typeface="Open Sans"/>
                <a:cs typeface="Open Sans"/>
              </a:rPr>
              <a:t>Housing Choice Voucher (Section 8)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Open Sans"/>
                <a:ea typeface="Open Sans"/>
                <a:cs typeface="Open Sans"/>
              </a:rPr>
              <a:t>Public Housing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Open Sans"/>
                <a:ea typeface="Open Sans"/>
                <a:cs typeface="Open Sans"/>
              </a:rPr>
              <a:t>Low Income Home Energy Assistance (LIHEAP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Open Sans"/>
                <a:ea typeface="Open Sans"/>
                <a:cs typeface="Open Sans"/>
              </a:rPr>
              <a:t>Emergency Aid to Elderly, Disabled and Children (EAEDC)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Open Sans"/>
                <a:ea typeface="Open Sans"/>
                <a:cs typeface="Open Sans"/>
              </a:rPr>
              <a:t>Transitional Aid to Families with Dependent Children (TAFDC)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Open Sans"/>
                <a:ea typeface="Open Sans"/>
                <a:cs typeface="Open Sans"/>
              </a:rPr>
              <a:t>Unemployment Insurance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CC437-B699-72DC-CC69-5222F1E0AB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Open Sans"/>
                <a:ea typeface="Open Sans"/>
                <a:cs typeface="Open Sans"/>
              </a:rPr>
              <a:t>Income Eligibility Voucher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Open Sans"/>
                <a:ea typeface="Open Sans"/>
                <a:cs typeface="Open Sans"/>
              </a:rPr>
              <a:t>Head Start &amp; Early Head Start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Open Sans"/>
                <a:ea typeface="Open Sans"/>
                <a:cs typeface="Open Sans"/>
              </a:rPr>
              <a:t>SNAP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Open Sans"/>
                <a:ea typeface="Open Sans"/>
                <a:cs typeface="Open Sans"/>
              </a:rPr>
              <a:t>WIC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Open Sans"/>
                <a:ea typeface="Open Sans"/>
                <a:cs typeface="Open Sans"/>
              </a:rPr>
              <a:t>Children's Health Insurance Program (CHIP)</a:t>
            </a:r>
            <a:endParaRPr lang="en-US" b="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/>
          </a:p>
        </p:txBody>
      </p:sp>
      <p:pic>
        <p:nvPicPr>
          <p:cNvPr id="712" name="Content Placeholder 2">
            <a:extLst>
              <a:ext uri="{FF2B5EF4-FFF2-40B4-BE49-F238E27FC236}">
                <a16:creationId xmlns:a16="http://schemas.microsoft.com/office/drawing/2014/main" id="{C680821B-721E-737F-5A9D-E734BB678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0563" y="6177571"/>
            <a:ext cx="1476376" cy="555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696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46967-D7E3-D0C7-6467-A8C95279C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3DD8D-5DDC-CC4E-B711-5AB0681A5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Open Sans"/>
                <a:ea typeface="Open Sans"/>
                <a:cs typeface="Open Sans"/>
              </a:rPr>
              <a:t>Benefits Eligibility – </a:t>
            </a:r>
            <a:r>
              <a:rPr lang="en-US" b="1" dirty="0">
                <a:latin typeface="Open Sans"/>
                <a:ea typeface="Open Sans"/>
                <a:cs typeface="Open Sans"/>
              </a:rPr>
              <a:t>AFFECTED</a:t>
            </a:r>
            <a:endParaRPr lang="en-US" b="1" dirty="0"/>
          </a:p>
        </p:txBody>
      </p:sp>
      <p:sp>
        <p:nvSpPr>
          <p:cNvPr id="705" name="Content Placeholder 704">
            <a:extLst>
              <a:ext uri="{FF2B5EF4-FFF2-40B4-BE49-F238E27FC236}">
                <a16:creationId xmlns:a16="http://schemas.microsoft.com/office/drawing/2014/main" id="{06C163AA-3D67-4436-18C6-569D2A0D3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063" y="1402013"/>
            <a:ext cx="10886383" cy="4931832"/>
          </a:xfrm>
        </p:spPr>
        <p:txBody>
          <a:bodyPr lIns="91440" tIns="45720" rIns="91440" bIns="4572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Open Sans"/>
                <a:ea typeface="Open Sans"/>
                <a:cs typeface="Open Sans"/>
              </a:rPr>
              <a:t>MassHealth</a:t>
            </a:r>
          </a:p>
          <a:p>
            <a:pPr marL="1143000" lvl="1" indent="-342900"/>
            <a:r>
              <a:rPr lang="en-US" b="1" dirty="0">
                <a:solidFill>
                  <a:srgbClr val="26377E"/>
                </a:solidFill>
                <a:latin typeface="Open Sans"/>
                <a:ea typeface="Open Sans"/>
                <a:cs typeface="Open Sans"/>
              </a:rPr>
              <a:t>Only </a:t>
            </a:r>
            <a:r>
              <a:rPr lang="en-US" dirty="0">
                <a:solidFill>
                  <a:srgbClr val="26377E"/>
                </a:solidFill>
                <a:latin typeface="Open Sans"/>
                <a:ea typeface="Open Sans"/>
                <a:cs typeface="Open Sans"/>
              </a:rPr>
              <a:t>affecting</a:t>
            </a:r>
            <a:r>
              <a:rPr lang="en-US" dirty="0">
                <a:latin typeface="Open Sans"/>
                <a:ea typeface="Open Sans"/>
                <a:cs typeface="Open Sans"/>
              </a:rPr>
              <a:t> individuals over age 65 or receiving long term care</a:t>
            </a:r>
          </a:p>
          <a:p>
            <a:pPr marL="1143000" lvl="1" indent="-342900"/>
            <a:r>
              <a:rPr lang="en-US" dirty="0">
                <a:latin typeface="Open Sans"/>
                <a:ea typeface="Open Sans"/>
                <a:cs typeface="Open Sans"/>
              </a:rPr>
              <a:t>For seniors: $2,000 for individual $3,000 for family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Open Sans"/>
                <a:ea typeface="Open Sans"/>
                <a:cs typeface="Open Sans"/>
              </a:rPr>
              <a:t>Medicare</a:t>
            </a:r>
          </a:p>
          <a:p>
            <a:pPr marL="1143000" lvl="1" indent="-342900"/>
            <a:r>
              <a:rPr lang="en-US" b="1" dirty="0">
                <a:latin typeface="Open Sans"/>
                <a:ea typeface="Open Sans"/>
                <a:cs typeface="Open Sans"/>
              </a:rPr>
              <a:t>Only </a:t>
            </a:r>
            <a:r>
              <a:rPr lang="en-US" dirty="0">
                <a:latin typeface="Open Sans"/>
                <a:ea typeface="Open Sans"/>
                <a:cs typeface="Open Sans"/>
              </a:rPr>
              <a:t>affecting Medicare Savings Program</a:t>
            </a:r>
            <a:endParaRPr lang="en-US" b="0" dirty="0">
              <a:latin typeface="Open Sans"/>
              <a:ea typeface="Open Sans"/>
              <a:cs typeface="Open Sans"/>
            </a:endParaRPr>
          </a:p>
          <a:p>
            <a:pPr marL="1143000" lvl="1" indent="-342900"/>
            <a:r>
              <a:rPr lang="en-US" dirty="0">
                <a:latin typeface="Open Sans"/>
                <a:ea typeface="Open Sans"/>
                <a:cs typeface="Open Sans"/>
              </a:rPr>
              <a:t>Varies, but most often: $7,730 for individuals, $11,600 for married couples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Open Sans"/>
                <a:ea typeface="Open Sans"/>
                <a:cs typeface="Open Sans"/>
              </a:rPr>
              <a:t>Supplemental Security Income (SSI)</a:t>
            </a:r>
          </a:p>
          <a:p>
            <a:pPr marL="1143000" lvl="1" indent="-342900"/>
            <a:r>
              <a:rPr lang="en-US" dirty="0">
                <a:latin typeface="Open Sans"/>
                <a:ea typeface="Open Sans"/>
                <a:cs typeface="Open Sans"/>
              </a:rPr>
              <a:t>Total Countable Assets must not exceed: $2,000 for individuals, $3,000 for family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Open Sans"/>
                <a:ea typeface="Open Sans"/>
                <a:cs typeface="Open Sans"/>
              </a:rPr>
              <a:t>Earned Income Tax Credit</a:t>
            </a:r>
          </a:p>
          <a:p>
            <a:pPr marL="1143000" lvl="1" indent="-342900"/>
            <a:r>
              <a:rPr lang="en-US" dirty="0">
                <a:latin typeface="Open Sans"/>
                <a:ea typeface="Open Sans"/>
                <a:cs typeface="Open Sans"/>
              </a:rPr>
              <a:t>Total of all </a:t>
            </a:r>
            <a:r>
              <a:rPr lang="en-US" b="1" u="sng" dirty="0">
                <a:latin typeface="Open Sans"/>
                <a:ea typeface="Open Sans"/>
                <a:cs typeface="Open Sans"/>
              </a:rPr>
              <a:t>Investment Income </a:t>
            </a:r>
            <a:r>
              <a:rPr lang="en-US" dirty="0">
                <a:latin typeface="Open Sans"/>
                <a:ea typeface="Open Sans"/>
                <a:cs typeface="Open Sans"/>
              </a:rPr>
              <a:t>for the year must not exceed $11,600</a:t>
            </a:r>
            <a:endParaRPr lang="en-US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88B26F9A-8C2E-F896-BF73-4A5C8AA3B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0563" y="6177571"/>
            <a:ext cx="1476376" cy="555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9829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8DA3E-C5EC-7E07-5A46-CD14EE3FD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C195A1-5436-9FD6-CF72-99FDEC753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24000" y="6578600"/>
            <a:ext cx="9144000" cy="20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FEAE35-2688-229A-C99D-D1C50FED3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02" y="6506237"/>
            <a:ext cx="4304149" cy="231668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7B795328-CADF-E17B-1972-7BB14973A87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+mj-ea"/>
                <a:cs typeface="+mj-cs"/>
              </a:rPr>
              <a:t>Public Programs Eligibility and Savings Limit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137AC03-76C3-51F7-2957-DF0121C24D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354340"/>
              </p:ext>
            </p:extLst>
          </p:nvPr>
        </p:nvGraphicFramePr>
        <p:xfrm>
          <a:off x="987109" y="279134"/>
          <a:ext cx="10217781" cy="580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0041">
                  <a:extLst>
                    <a:ext uri="{9D8B030D-6E8A-4147-A177-3AD203B41FA5}">
                      <a16:colId xmlns:a16="http://schemas.microsoft.com/office/drawing/2014/main" val="1225958673"/>
                    </a:ext>
                  </a:extLst>
                </a:gridCol>
                <a:gridCol w="3441813">
                  <a:extLst>
                    <a:ext uri="{9D8B030D-6E8A-4147-A177-3AD203B41FA5}">
                      <a16:colId xmlns:a16="http://schemas.microsoft.com/office/drawing/2014/main" val="927285538"/>
                    </a:ext>
                  </a:extLst>
                </a:gridCol>
                <a:gridCol w="3405927">
                  <a:extLst>
                    <a:ext uri="{9D8B030D-6E8A-4147-A177-3AD203B41FA5}">
                      <a16:colId xmlns:a16="http://schemas.microsoft.com/office/drawing/2014/main" val="9750328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Public Program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207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Eligibility Affected by 529?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207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Savings Limit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20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030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Childcare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Eligibility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Savings Allowed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931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Income Eligible Vouchers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121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Affected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836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121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Head Start and Early Head Start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121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Affected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712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Nutrition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Eligibility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Savings Allowed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367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121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Snap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2121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Affected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816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121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2121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Affected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865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121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National School Lunch Program (Free/Reduced Lunch)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2121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Affected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977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Healthcare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Eligibility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Savings Allowed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823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121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Children’s Health Insurance Program (CHIP) – Part of Medicaid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121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Affected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N/A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71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121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MassHealth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121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Only affected for individuals </a:t>
                      </a:r>
                      <a:r>
                        <a:rPr lang="en-US" u="sng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over age 65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dirty="0">
                          <a:solidFill>
                            <a:srgbClr val="2121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u="sng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receiving long term care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121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 seniors: $2000 for individual, $3000 for family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698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121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Medicare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Only affects Medicare Savings Program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121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Varies, but most often: $7,730 for individuals, $11,600 for married couple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5295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926512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2D5A3-E057-B3E2-3DEE-417695973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86BA246-F8FA-FDF0-26FB-33F8AC2B3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24000" y="6578600"/>
            <a:ext cx="9144000" cy="20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8A70006A-9FC6-485C-41BB-398DE45D4FA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+mj-ea"/>
                <a:cs typeface="+mj-cs"/>
              </a:rPr>
              <a:t>Public Programs Eligibility and Savings Allowed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1CB1E49-59AA-FB4B-A350-70E6C3A127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871041"/>
              </p:ext>
            </p:extLst>
          </p:nvPr>
        </p:nvGraphicFramePr>
        <p:xfrm>
          <a:off x="792710" y="162560"/>
          <a:ext cx="10606580" cy="624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1710">
                  <a:extLst>
                    <a:ext uri="{9D8B030D-6E8A-4147-A177-3AD203B41FA5}">
                      <a16:colId xmlns:a16="http://schemas.microsoft.com/office/drawing/2014/main" val="1225958673"/>
                    </a:ext>
                  </a:extLst>
                </a:gridCol>
                <a:gridCol w="2746001">
                  <a:extLst>
                    <a:ext uri="{9D8B030D-6E8A-4147-A177-3AD203B41FA5}">
                      <a16:colId xmlns:a16="http://schemas.microsoft.com/office/drawing/2014/main" val="927285538"/>
                    </a:ext>
                  </a:extLst>
                </a:gridCol>
                <a:gridCol w="2878869">
                  <a:extLst>
                    <a:ext uri="{9D8B030D-6E8A-4147-A177-3AD203B41FA5}">
                      <a16:colId xmlns:a16="http://schemas.microsoft.com/office/drawing/2014/main" val="9750328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052075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Housing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52075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Eligibility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52075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Savings Allowed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931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Family Self-Sufficiency Program (FSS)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121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Affected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836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121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Housing Choice Voucher (Section 8)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121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Affected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712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121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Public Housing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2121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Affected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356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121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 Income Home Energy Assistance Program (LIHEAP)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2121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Affected</a:t>
                      </a:r>
                    </a:p>
                    <a:p>
                      <a:pPr algn="ctr"/>
                      <a:endParaRPr lang="en-US" dirty="0">
                        <a:solidFill>
                          <a:srgbClr val="21212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302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Income Supports and Insurance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Eligibility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Savings Allowed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367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121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Earned Income Tax Credit (EITC)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none" dirty="0">
                          <a:solidFill>
                            <a:srgbClr val="052075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Affected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of all investment income (including 529) for the year must not exceed $11,600*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816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121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Emergency Aid to Elderly, Disabled, and Children (EAEDC)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2121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Affected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865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121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Supplemental Security Income (SSI)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52075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Affected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countable </a:t>
                      </a:r>
                      <a:r>
                        <a:rPr lang="en-US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assests</a:t>
                      </a:r>
                      <a:r>
                        <a:rPr lang="en-US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must not exceed: $2,000 for individual $3000 for family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977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121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Transitional Aid to Families with Dependent Children (TAFDC)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2121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Affected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>
                        <a:solidFill>
                          <a:srgbClr val="052075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272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121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Unemployment Insurance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Affected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14755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2505E4F5-0E77-A3D5-75F0-FDBC5D43A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02" y="6506237"/>
            <a:ext cx="4304149" cy="2316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592F96-D312-6E47-0FF0-EB7AC1C92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5663" y="6483571"/>
            <a:ext cx="493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294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75435-64AC-2E3A-2FCF-7E44BF158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Open Sans"/>
                <a:ea typeface="Open Sans"/>
                <a:cs typeface="Open Sans"/>
              </a:rPr>
              <a:t>How do families enroll?</a:t>
            </a:r>
            <a:endParaRPr lang="en-US" dirty="0"/>
          </a:p>
        </p:txBody>
      </p:sp>
      <p:pic>
        <p:nvPicPr>
          <p:cNvPr id="4" name="Picture 3" descr="Page two of the MEFA parent worksheet.">
            <a:extLst>
              <a:ext uri="{FF2B5EF4-FFF2-40B4-BE49-F238E27FC236}">
                <a16:creationId xmlns:a16="http://schemas.microsoft.com/office/drawing/2014/main" id="{6910BC96-44AB-A22D-44A6-C252AA192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47" y="1375242"/>
            <a:ext cx="3962400" cy="4981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D079B0-0111-6BAA-3827-D29769F5A2A5}"/>
              </a:ext>
            </a:extLst>
          </p:cNvPr>
          <p:cNvSpPr txBox="1"/>
          <p:nvPr/>
        </p:nvSpPr>
        <p:spPr>
          <a:xfrm>
            <a:off x="5406838" y="1587033"/>
            <a:ext cx="6210859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latin typeface="Open Sans"/>
                <a:ea typeface="Open Sans"/>
                <a:cs typeface="Open Sans"/>
              </a:rPr>
              <a:t>Families can hear of us from </a:t>
            </a:r>
            <a:r>
              <a:rPr lang="en-US" sz="2800" b="1" dirty="0">
                <a:latin typeface="Open Sans"/>
                <a:ea typeface="Open Sans"/>
                <a:cs typeface="Open Sans"/>
              </a:rPr>
              <a:t>page two of the parent worksheet</a:t>
            </a:r>
            <a:r>
              <a:rPr lang="en-US" sz="2800" dirty="0">
                <a:latin typeface="Open Sans"/>
                <a:ea typeface="Open Sans"/>
                <a:cs typeface="Open Sans"/>
              </a:rPr>
              <a:t> but must enroll themselves</a:t>
            </a:r>
          </a:p>
          <a:p>
            <a:pPr marL="285750" indent="-285750">
              <a:buFont typeface="Arial"/>
              <a:buChar char="•"/>
            </a:pPr>
            <a:endParaRPr lang="en-US" sz="2800" dirty="0"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Open Sans"/>
                <a:ea typeface="Open Sans"/>
                <a:cs typeface="Open Sans"/>
              </a:rPr>
              <a:t>Visit </a:t>
            </a:r>
            <a:r>
              <a:rPr lang="en-US" sz="2800" dirty="0">
                <a:latin typeface="Open Sans"/>
                <a:ea typeface="Open Sans"/>
                <a:cs typeface="Open Sans"/>
                <a:hlinkClick r:id="rId4"/>
              </a:rPr>
              <a:t>mass.gov/</a:t>
            </a:r>
            <a:r>
              <a:rPr lang="en-US" sz="2800" dirty="0" err="1">
                <a:latin typeface="Open Sans"/>
                <a:ea typeface="Open Sans"/>
                <a:cs typeface="Open Sans"/>
                <a:hlinkClick r:id="rId4"/>
              </a:rPr>
              <a:t>babysteps</a:t>
            </a:r>
            <a:r>
              <a:rPr lang="en-US" sz="2800" dirty="0">
                <a:latin typeface="Open Sans"/>
                <a:ea typeface="Open Sans"/>
                <a:cs typeface="Open Sans"/>
              </a:rPr>
              <a:t> to be directed to </a:t>
            </a:r>
            <a:r>
              <a:rPr lang="en-US" sz="2800" dirty="0">
                <a:latin typeface="Open Sans"/>
                <a:ea typeface="Open Sans"/>
                <a:cs typeface="Open Sans"/>
                <a:hlinkClick r:id="rId5"/>
              </a:rPr>
              <a:t>fidelity.com/</a:t>
            </a:r>
            <a:r>
              <a:rPr lang="en-US" sz="2800" dirty="0" err="1">
                <a:latin typeface="Open Sans"/>
                <a:ea typeface="Open Sans"/>
                <a:cs typeface="Open Sans"/>
                <a:hlinkClick r:id="rId5"/>
              </a:rPr>
              <a:t>ufund</a:t>
            </a:r>
            <a:endParaRPr lang="en-US" sz="2800" dirty="0"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endParaRPr lang="en-US" sz="2800" dirty="0"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sz="2800" b="1" dirty="0">
                <a:latin typeface="Open Sans"/>
                <a:ea typeface="Open Sans"/>
                <a:cs typeface="Open Sans"/>
              </a:rPr>
              <a:t>Free </a:t>
            </a:r>
            <a:r>
              <a:rPr lang="en-US" sz="2800" dirty="0">
                <a:latin typeface="Open Sans"/>
                <a:ea typeface="Open Sans"/>
                <a:cs typeface="Open Sans"/>
              </a:rPr>
              <a:t>Investment Advice in multiple languages: </a:t>
            </a:r>
            <a:r>
              <a:rPr lang="en-US" sz="2800" dirty="0">
                <a:latin typeface="Open Sans"/>
                <a:ea typeface="+mn-lt"/>
                <a:cs typeface="+mn-lt"/>
              </a:rPr>
              <a:t>800-544-2776</a:t>
            </a:r>
            <a:endParaRPr lang="en-US" sz="2800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0EC7F512-A781-2650-C1AD-7D0AE5B37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9340563" y="6177571"/>
            <a:ext cx="1476376" cy="55520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9241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8CFDE-AD29-8DEA-C93F-13AD32229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Open Sans"/>
                <a:ea typeface="Open Sans"/>
                <a:cs typeface="Open Sans"/>
              </a:rPr>
              <a:t>Testimonials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4D580-9B56-1A8A-6F26-E150C8CEE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98" y="1570100"/>
            <a:ext cx="11446678" cy="4595657"/>
          </a:xfrm>
        </p:spPr>
        <p:txBody>
          <a:bodyPr lIns="91440" tIns="45720" rIns="91440" bIns="45720" anchor="t"/>
          <a:lstStyle/>
          <a:p>
            <a:pPr algn="ctr"/>
            <a:r>
              <a:rPr lang="en-US" b="0" dirty="0">
                <a:latin typeface="Open Sans"/>
                <a:ea typeface="Open Sans"/>
                <a:cs typeface="Open Sans"/>
              </a:rPr>
              <a:t>“I feel relaxed. My thinking is that even if I am not able to save enough to cover 100% college costs, that's not an issue. </a:t>
            </a:r>
            <a:r>
              <a:rPr lang="en-US" dirty="0">
                <a:latin typeface="Open Sans"/>
                <a:ea typeface="Open Sans"/>
                <a:cs typeface="Open Sans"/>
              </a:rPr>
              <a:t>Something is always better than nothing. </a:t>
            </a:r>
            <a:r>
              <a:rPr lang="en-US" b="0" dirty="0">
                <a:latin typeface="Open Sans"/>
                <a:ea typeface="Open Sans"/>
                <a:cs typeface="Open Sans"/>
              </a:rPr>
              <a:t>Anything is better than 0 or ignoring the goal.”</a:t>
            </a:r>
          </a:p>
          <a:p>
            <a:pPr algn="ctr"/>
            <a:endParaRPr lang="en-US" dirty="0">
              <a:latin typeface="Open Sans"/>
              <a:ea typeface="Open Sans"/>
              <a:cs typeface="Open Sans"/>
            </a:endParaRPr>
          </a:p>
          <a:p>
            <a:pPr algn="ctr"/>
            <a:r>
              <a:rPr lang="en-US" b="0" dirty="0">
                <a:latin typeface="Open Sans"/>
                <a:ea typeface="Open Sans"/>
                <a:cs typeface="Open Sans"/>
              </a:rPr>
              <a:t>“I have told everyone I know who has had a kid since 2020 to start one of these funds. </a:t>
            </a:r>
            <a:r>
              <a:rPr lang="en-US" dirty="0">
                <a:latin typeface="Open Sans"/>
                <a:ea typeface="Open Sans"/>
                <a:cs typeface="Open Sans"/>
              </a:rPr>
              <a:t>The seed money makes it worth it even if they are unable to further contribute on their own. </a:t>
            </a:r>
            <a:r>
              <a:rPr lang="en-US" b="0" dirty="0">
                <a:latin typeface="Open Sans"/>
                <a:ea typeface="Open Sans"/>
                <a:cs typeface="Open Sans"/>
              </a:rPr>
              <a:t>I am proud to live in a state that places such value on higher education and planning for the future.”</a:t>
            </a:r>
          </a:p>
          <a:p>
            <a:pPr algn="ctr"/>
            <a:endParaRPr lang="en-US" b="0" dirty="0">
              <a:latin typeface="Open Sans"/>
              <a:ea typeface="Open Sans"/>
              <a:cs typeface="Open Sans"/>
            </a:endParaRPr>
          </a:p>
          <a:p>
            <a:pPr algn="ctr"/>
            <a:r>
              <a:rPr lang="en-US" b="0" dirty="0">
                <a:latin typeface="Open Sans"/>
                <a:ea typeface="Open Sans"/>
                <a:cs typeface="Open Sans"/>
              </a:rPr>
              <a:t>“I think it’s a wonderful idea to set up these accounts. </a:t>
            </a:r>
            <a:r>
              <a:rPr lang="en-US" dirty="0">
                <a:latin typeface="Open Sans"/>
                <a:ea typeface="Open Sans"/>
                <a:cs typeface="Open Sans"/>
              </a:rPr>
              <a:t>My wife and I might not have thought of it otherwise when we had our first baby. </a:t>
            </a:r>
            <a:r>
              <a:rPr lang="en-US" b="0" dirty="0">
                <a:latin typeface="Open Sans"/>
                <a:ea typeface="Open Sans"/>
                <a:cs typeface="Open Sans"/>
              </a:rPr>
              <a:t>Now we’ve also been able to start saving for our second child too after she was born!”</a:t>
            </a:r>
          </a:p>
          <a:p>
            <a:pPr marL="457200" indent="-457200">
              <a:buChar char="•"/>
            </a:pPr>
            <a:endParaRPr lang="en-US" b="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Char char="•"/>
            </a:pPr>
            <a:endParaRPr lang="en-US" b="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Char char="•"/>
            </a:pPr>
            <a:endParaRPr lang="en-US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0352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62E5F2-324F-C83F-DA86-FDB4874E33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Enrich Program</a:t>
            </a:r>
          </a:p>
        </p:txBody>
      </p:sp>
      <p:pic>
        <p:nvPicPr>
          <p:cNvPr id="2" name="Picture 1" descr="Enrich logo">
            <a:extLst>
              <a:ext uri="{FF2B5EF4-FFF2-40B4-BE49-F238E27FC236}">
                <a16:creationId xmlns:a16="http://schemas.microsoft.com/office/drawing/2014/main" id="{C26A86B0-C42D-286B-CE9C-B7839DFEC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1207091"/>
            <a:ext cx="10905066" cy="44438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0369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43DAE-9E52-CB18-D816-990B9AE9C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Enrich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24C14-710E-1ABB-BFD9-850AB4EB7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73" y="1536008"/>
            <a:ext cx="6233921" cy="3575785"/>
          </a:xfrm>
        </p:spPr>
        <p:txBody>
          <a:bodyPr/>
          <a:lstStyle/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Enrich</a:t>
            </a:r>
            <a:r>
              <a:rPr lang="en-US" b="0" dirty="0"/>
              <a:t> is where Massachusetts residents can get answers and </a:t>
            </a:r>
            <a:r>
              <a:rPr lang="en-US" dirty="0"/>
              <a:t>make a money plan</a:t>
            </a:r>
            <a:r>
              <a:rPr lang="en-US" b="0" dirty="0"/>
              <a:t>, regardless of their age or situation.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b="0" dirty="0"/>
              <a:t>A digital platform, Enrich provides </a:t>
            </a:r>
            <a:r>
              <a:rPr lang="en-US" dirty="0"/>
              <a:t>personalized financial literacy resource</a:t>
            </a:r>
            <a:r>
              <a:rPr lang="en-US" b="0" dirty="0"/>
              <a:t>s, including assessments, courses, articles, </a:t>
            </a:r>
            <a:r>
              <a:rPr lang="en-US" dirty="0"/>
              <a:t>credit simulators</a:t>
            </a:r>
            <a:r>
              <a:rPr lang="en-US" b="0" dirty="0"/>
              <a:t>, and more.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Enrich is free</a:t>
            </a:r>
            <a:r>
              <a:rPr lang="en-US" b="0" dirty="0"/>
              <a:t>, secure, and available in </a:t>
            </a:r>
            <a:r>
              <a:rPr lang="en-US" dirty="0"/>
              <a:t>English, Chinese, French, Portuguese, and Spanish.</a:t>
            </a:r>
          </a:p>
        </p:txBody>
      </p:sp>
      <p:pic>
        <p:nvPicPr>
          <p:cNvPr id="3074" name="Picture 2" descr="Laptop, mobile phone and tablet displaying the Enrich website.">
            <a:extLst>
              <a:ext uri="{FF2B5EF4-FFF2-40B4-BE49-F238E27FC236}">
                <a16:creationId xmlns:a16="http://schemas.microsoft.com/office/drawing/2014/main" id="{E09F50A6-0D95-074A-6114-88DDE6497D92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394" y="3117695"/>
            <a:ext cx="5181600" cy="26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nrich Logo">
            <a:extLst>
              <a:ext uri="{FF2B5EF4-FFF2-40B4-BE49-F238E27FC236}">
                <a16:creationId xmlns:a16="http://schemas.microsoft.com/office/drawing/2014/main" id="{5E095218-FBBF-5A01-E723-11CD60A55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255" y="1536008"/>
            <a:ext cx="3048270" cy="12445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782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6B218-8EA3-C1E9-2747-694CE0505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909DD-3DE9-A454-DA12-72A5CA1840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9474" y="1253331"/>
            <a:ext cx="7330826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Visit </a:t>
            </a:r>
            <a:r>
              <a:rPr lang="en-US" dirty="0"/>
              <a:t>masstreasury.enrich.org</a:t>
            </a:r>
            <a:r>
              <a:rPr lang="en-US" b="0" dirty="0"/>
              <a:t> to create your account.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Take one of the assessments, such as the </a:t>
            </a:r>
            <a:r>
              <a:rPr lang="en-US" dirty="0"/>
              <a:t>money personality quiz</a:t>
            </a:r>
            <a:r>
              <a:rPr lang="en-US" b="0" dirty="0"/>
              <a:t> or the </a:t>
            </a:r>
            <a:r>
              <a:rPr lang="en-US" dirty="0"/>
              <a:t>financial stress score</a:t>
            </a:r>
            <a:r>
              <a:rPr lang="en-US" b="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Explore the courses recommended by Enrich based on your personal needs and goals.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Check out the tools Enrich offers, like budget templates, </a:t>
            </a:r>
            <a:r>
              <a:rPr lang="en-US" dirty="0"/>
              <a:t>credit simulator</a:t>
            </a:r>
            <a:r>
              <a:rPr lang="en-US" b="0" dirty="0"/>
              <a:t>s, scholarship searches, and more.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Enrich uses data-driven approaches to helping its users change their money mindsets. Visit the </a:t>
            </a:r>
            <a:r>
              <a:rPr lang="en-US" dirty="0"/>
              <a:t>“Money Mindfulness” </a:t>
            </a:r>
            <a:r>
              <a:rPr lang="en-US" b="0" dirty="0"/>
              <a:t>section and check out the meditation and journal prompts.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b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6029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A906D7-DB71-BBFE-59FF-6DFA4A5EB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OEE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2E1DD-F543-7A4B-9C33-CEC98C66F3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308" y="1582917"/>
            <a:ext cx="8481201" cy="42218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300" b="0" dirty="0">
                <a:latin typeface="Open Sans"/>
                <a:ea typeface="Open Sans"/>
                <a:cs typeface="Open Sans"/>
              </a:rPr>
              <a:t>The </a:t>
            </a:r>
            <a:r>
              <a:rPr lang="en-US" sz="2300" dirty="0">
                <a:latin typeface="Open Sans"/>
                <a:ea typeface="Open Sans"/>
                <a:cs typeface="Open Sans"/>
              </a:rPr>
              <a:t>Office of Economic Empowerment</a:t>
            </a:r>
            <a:r>
              <a:rPr lang="en-US" sz="2300" b="0" dirty="0">
                <a:latin typeface="Open Sans"/>
                <a:ea typeface="Open Sans"/>
                <a:cs typeface="Open Sans"/>
              </a:rPr>
              <a:t> (OEE) is a department of the </a:t>
            </a:r>
            <a:r>
              <a:rPr lang="en-US" sz="2300" dirty="0">
                <a:latin typeface="Open Sans"/>
                <a:ea typeface="Open Sans"/>
                <a:cs typeface="Open Sans"/>
              </a:rPr>
              <a:t>State Treasury</a:t>
            </a:r>
            <a:r>
              <a:rPr lang="en-US" sz="2300" b="0" dirty="0">
                <a:latin typeface="Open Sans"/>
                <a:ea typeface="Open Sans"/>
                <a:cs typeface="Open Sans"/>
              </a:rPr>
              <a:t> aimed at helping people learn how to confidently</a:t>
            </a:r>
            <a:r>
              <a:rPr lang="en-US" sz="2300" dirty="0">
                <a:latin typeface="Open Sans"/>
                <a:ea typeface="Open Sans"/>
                <a:cs typeface="Open Sans"/>
              </a:rPr>
              <a:t> </a:t>
            </a:r>
            <a:r>
              <a:rPr lang="en-US" sz="2300" b="0" dirty="0">
                <a:latin typeface="Open Sans"/>
                <a:ea typeface="Open Sans"/>
                <a:cs typeface="Open Sans"/>
              </a:rPr>
              <a:t>manage</a:t>
            </a:r>
            <a:r>
              <a:rPr lang="en-US" sz="2300" dirty="0">
                <a:latin typeface="Open Sans"/>
                <a:ea typeface="Open Sans"/>
                <a:cs typeface="Open Sans"/>
              </a:rPr>
              <a:t> </a:t>
            </a:r>
            <a:r>
              <a:rPr lang="en-US" sz="2300" b="0" dirty="0">
                <a:latin typeface="Open Sans"/>
                <a:ea typeface="Open Sans"/>
                <a:cs typeface="Open Sans"/>
              </a:rPr>
              <a:t>their money and plan for their family's future.</a:t>
            </a:r>
          </a:p>
          <a:p>
            <a:pPr>
              <a:lnSpc>
                <a:spcPct val="100000"/>
              </a:lnSpc>
            </a:pPr>
            <a:r>
              <a:rPr lang="en-US" sz="2300" b="0" dirty="0">
                <a:latin typeface="Open Sans"/>
                <a:ea typeface="Open Sans"/>
                <a:cs typeface="Open Sans"/>
              </a:rPr>
              <a:t>The department is also a </a:t>
            </a:r>
            <a:r>
              <a:rPr lang="en-US" sz="2300" dirty="0">
                <a:latin typeface="Open Sans"/>
                <a:ea typeface="Open Sans"/>
                <a:cs typeface="Open Sans"/>
              </a:rPr>
              <a:t>resource</a:t>
            </a:r>
            <a:r>
              <a:rPr lang="en-US" sz="2300" b="0" dirty="0">
                <a:latin typeface="Open Sans"/>
                <a:ea typeface="Open Sans"/>
                <a:cs typeface="Open Sans"/>
              </a:rPr>
              <a:t> to organizations, government agencies, and elected officials as they work to support their communities' </a:t>
            </a:r>
            <a:r>
              <a:rPr lang="en-US" sz="2300" dirty="0">
                <a:latin typeface="Open Sans"/>
                <a:ea typeface="Open Sans"/>
                <a:cs typeface="Open Sans"/>
              </a:rPr>
              <a:t>economic well-being.</a:t>
            </a:r>
            <a:r>
              <a:rPr lang="en-US" sz="2300" b="0" dirty="0">
                <a:latin typeface="Open Sans"/>
                <a:ea typeface="Open Sans"/>
                <a:cs typeface="Open Sans"/>
              </a:rPr>
              <a:t> </a:t>
            </a:r>
          </a:p>
          <a:p>
            <a:pPr>
              <a:lnSpc>
                <a:spcPct val="100000"/>
              </a:lnSpc>
            </a:pPr>
            <a:r>
              <a:rPr lang="en-US" sz="2300" b="0" dirty="0">
                <a:latin typeface="Open Sans"/>
                <a:ea typeface="Open Sans"/>
                <a:cs typeface="Open Sans"/>
              </a:rPr>
              <a:t>Under the guidance of</a:t>
            </a:r>
            <a:r>
              <a:rPr lang="en-US" sz="2300" dirty="0">
                <a:latin typeface="Open Sans"/>
                <a:ea typeface="Open Sans"/>
                <a:cs typeface="Open Sans"/>
              </a:rPr>
              <a:t> Treasurer Goldberg</a:t>
            </a:r>
            <a:r>
              <a:rPr lang="en-US" sz="2300" b="0" dirty="0">
                <a:latin typeface="Open Sans"/>
                <a:ea typeface="Open Sans"/>
                <a:cs typeface="Open Sans"/>
              </a:rPr>
              <a:t>, the department also works alongside policymakers to establish</a:t>
            </a:r>
            <a:r>
              <a:rPr lang="en-US" sz="2300" dirty="0">
                <a:latin typeface="Open Sans"/>
                <a:ea typeface="Open Sans"/>
                <a:cs typeface="Open Sans"/>
              </a:rPr>
              <a:t> pathways to wealth equity in Massachusetts.</a:t>
            </a:r>
          </a:p>
        </p:txBody>
      </p:sp>
      <p:pic>
        <p:nvPicPr>
          <p:cNvPr id="6" name="Picture Placeholder 5" descr="Massachusetts State Capital Building">
            <a:extLst>
              <a:ext uri="{FF2B5EF4-FFF2-40B4-BE49-F238E27FC236}">
                <a16:creationId xmlns:a16="http://schemas.microsoft.com/office/drawing/2014/main" id="{D8EF2716-7F58-CDE2-8997-050E5A427F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32670" r="32670"/>
          <a:stretch/>
        </p:blipFill>
        <p:spPr/>
      </p:pic>
      <p:sp>
        <p:nvSpPr>
          <p:cNvPr id="14" name="Freeform: Shape 28">
            <a:extLst>
              <a:ext uri="{FF2B5EF4-FFF2-40B4-BE49-F238E27FC236}">
                <a16:creationId xmlns:a16="http://schemas.microsoft.com/office/drawing/2014/main" id="{3E6BF552-1536-97BF-EB06-363459DEF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9633274" y="4888015"/>
            <a:ext cx="1178135" cy="1256941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15" name="Freeform: Shape 28">
            <a:extLst>
              <a:ext uri="{FF2B5EF4-FFF2-40B4-BE49-F238E27FC236}">
                <a16:creationId xmlns:a16="http://schemas.microsoft.com/office/drawing/2014/main" id="{BC6AEE9D-D7DB-ED1C-A511-C6FBD97A5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6611" y="4868100"/>
            <a:ext cx="1256942" cy="1182489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28">
            <a:extLst>
              <a:ext uri="{FF2B5EF4-FFF2-40B4-BE49-F238E27FC236}">
                <a16:creationId xmlns:a16="http://schemas.microsoft.com/office/drawing/2014/main" id="{7A86D055-83DD-A373-02C3-5BFF7D4A5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10863720" y="1055587"/>
            <a:ext cx="1317411" cy="1342672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787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D5399E-B9FB-BFDA-EF9E-F0EFEC38BC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Valor Y Dinero </a:t>
            </a:r>
            <a:r>
              <a:rPr lang="en-US" dirty="0" err="1"/>
              <a:t>Seminarios</a:t>
            </a:r>
            <a:r>
              <a:rPr lang="en-US" dirty="0"/>
              <a:t> and Worth &amp; Wealth Seminars</a:t>
            </a:r>
          </a:p>
        </p:txBody>
      </p:sp>
      <p:pic>
        <p:nvPicPr>
          <p:cNvPr id="3" name="Picture 2" descr="Valor Y Dinero Seminarios logo">
            <a:extLst>
              <a:ext uri="{FF2B5EF4-FFF2-40B4-BE49-F238E27FC236}">
                <a16:creationId xmlns:a16="http://schemas.microsoft.com/office/drawing/2014/main" id="{9EB101E4-61BC-2E9E-A277-AE0D1BA8A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1762124"/>
            <a:ext cx="4662771" cy="2937548"/>
          </a:xfrm>
          <a:prstGeom prst="rect">
            <a:avLst/>
          </a:prstGeom>
        </p:spPr>
      </p:pic>
      <p:pic>
        <p:nvPicPr>
          <p:cNvPr id="2" name="Picture 1" descr="Worth &amp; Wealth Seminars logo">
            <a:extLst>
              <a:ext uri="{FF2B5EF4-FFF2-40B4-BE49-F238E27FC236}">
                <a16:creationId xmlns:a16="http://schemas.microsoft.com/office/drawing/2014/main" id="{AE83E1CF-2F59-1480-1712-76728EAFB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987" y="1808426"/>
            <a:ext cx="4662772" cy="2855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2220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A60F5-FE38-D7B6-3A2F-B1BF2CC5D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cs typeface="Calibri"/>
              </a:rPr>
              <a:t>Worth &amp; Wealth/Valor y Dinero </a:t>
            </a:r>
            <a:br>
              <a:rPr lang="en-US" sz="4000" dirty="0">
                <a:cs typeface="Calibri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41AD7-EF66-6D3F-E032-CFBB87CE36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0" dirty="0"/>
              <a:t>Sponsored by Citizens, the Worth &amp; Wealth Seminars are </a:t>
            </a:r>
            <a:r>
              <a:rPr lang="en-US" dirty="0"/>
              <a:t>webinars </a:t>
            </a:r>
            <a:r>
              <a:rPr lang="en-US" b="0" dirty="0"/>
              <a:t>offered by OEE each year that are designed to help participants feel more confident managing their money. Participants are also invited to schedule a</a:t>
            </a:r>
            <a:r>
              <a:rPr lang="en-US" dirty="0"/>
              <a:t> free 1:1 session with a certified financial coach. </a:t>
            </a:r>
          </a:p>
          <a:p>
            <a:endParaRPr lang="en-US" b="0" dirty="0"/>
          </a:p>
          <a:p>
            <a:r>
              <a:rPr lang="en-US" b="0" dirty="0"/>
              <a:t>Los </a:t>
            </a:r>
            <a:r>
              <a:rPr lang="en-US" b="0" dirty="0" err="1"/>
              <a:t>Seminarios</a:t>
            </a:r>
            <a:r>
              <a:rPr lang="en-US" b="0" dirty="0"/>
              <a:t> de Valor y Dinero is Worth &amp; Wealth's sister program, providing </a:t>
            </a:r>
            <a:r>
              <a:rPr lang="en-US" dirty="0"/>
              <a:t>free financial education workshops in Spanish.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3293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DB3316-7A5A-EC42-65C1-933A8DF29E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Community Ambassadors</a:t>
            </a:r>
          </a:p>
        </p:txBody>
      </p:sp>
      <p:pic>
        <p:nvPicPr>
          <p:cNvPr id="2" name="Picture 1" descr="Community Ambassadors logo">
            <a:extLst>
              <a:ext uri="{FF2B5EF4-FFF2-40B4-BE49-F238E27FC236}">
                <a16:creationId xmlns:a16="http://schemas.microsoft.com/office/drawing/2014/main" id="{69785FFC-72F3-AC37-BADE-186E57697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360" y="925470"/>
            <a:ext cx="9553156" cy="44422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8426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938CD-1DFD-F54D-C5F4-1B2C0AC39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Ambassadors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54043-B55C-B936-14E6-8A1F64BBE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74" y="1581306"/>
            <a:ext cx="6191716" cy="4595657"/>
          </a:xfrm>
        </p:spPr>
        <p:txBody>
          <a:bodyPr lIns="91440" tIns="45720" rIns="91440" bIns="45720" anchor="t"/>
          <a:lstStyle/>
          <a:p>
            <a:r>
              <a:rPr lang="en-US" b="0" dirty="0">
                <a:latin typeface="Open Sans"/>
                <a:ea typeface="Open Sans"/>
                <a:cs typeface="Open Sans"/>
              </a:rPr>
              <a:t>Community Ambassadors are </a:t>
            </a:r>
            <a:r>
              <a:rPr lang="en-US" dirty="0">
                <a:latin typeface="Open Sans"/>
                <a:ea typeface="Open Sans"/>
                <a:cs typeface="Open Sans"/>
              </a:rPr>
              <a:t>volunteers </a:t>
            </a:r>
            <a:r>
              <a:rPr lang="en-US" b="0" dirty="0">
                <a:latin typeface="Open Sans"/>
                <a:ea typeface="Open Sans"/>
                <a:cs typeface="Open Sans"/>
              </a:rPr>
              <a:t>who </a:t>
            </a:r>
            <a:r>
              <a:rPr lang="en-US" dirty="0">
                <a:latin typeface="Open Sans"/>
                <a:ea typeface="Open Sans"/>
                <a:cs typeface="Open Sans"/>
              </a:rPr>
              <a:t>help spread the word </a:t>
            </a:r>
            <a:r>
              <a:rPr lang="en-US" b="0" dirty="0">
                <a:latin typeface="Open Sans"/>
                <a:ea typeface="Open Sans"/>
                <a:cs typeface="Open Sans"/>
              </a:rPr>
              <a:t>about financial empowerment initiatives, </a:t>
            </a:r>
            <a:r>
              <a:rPr lang="en-US" dirty="0">
                <a:latin typeface="Open Sans"/>
                <a:ea typeface="Open Sans"/>
                <a:cs typeface="Open Sans"/>
              </a:rPr>
              <a:t>host workshops</a:t>
            </a:r>
            <a:r>
              <a:rPr lang="en-US" b="0" dirty="0">
                <a:latin typeface="Open Sans"/>
                <a:ea typeface="Open Sans"/>
                <a:cs typeface="Open Sans"/>
              </a:rPr>
              <a:t>, and conduct community assessments to help </a:t>
            </a:r>
            <a:r>
              <a:rPr lang="en-US" dirty="0">
                <a:latin typeface="Open Sans"/>
                <a:ea typeface="Open Sans"/>
                <a:cs typeface="Open Sans"/>
              </a:rPr>
              <a:t>inform OEE program and policy priorities</a:t>
            </a:r>
            <a:r>
              <a:rPr lang="en-US" b="0" dirty="0">
                <a:latin typeface="Open Sans"/>
                <a:ea typeface="Open Sans"/>
                <a:cs typeface="Open Sans"/>
              </a:rPr>
              <a:t>.</a:t>
            </a:r>
          </a:p>
          <a:p>
            <a:endParaRPr lang="en-US" b="0" dirty="0"/>
          </a:p>
          <a:p>
            <a:r>
              <a:rPr lang="en-US" b="0" dirty="0">
                <a:latin typeface="Open Sans"/>
                <a:ea typeface="Open Sans"/>
                <a:cs typeface="Open Sans"/>
              </a:rPr>
              <a:t>Ambassadors </a:t>
            </a:r>
            <a:r>
              <a:rPr lang="en-US" dirty="0">
                <a:latin typeface="Open Sans"/>
                <a:ea typeface="Open Sans"/>
                <a:cs typeface="Open Sans"/>
              </a:rPr>
              <a:t>receive comprehensive training on all OEE programs</a:t>
            </a:r>
            <a:r>
              <a:rPr lang="en-US" b="0" dirty="0">
                <a:latin typeface="Open Sans"/>
                <a:ea typeface="Open Sans"/>
                <a:cs typeface="Open Sans"/>
              </a:rPr>
              <a:t>, an official citation from the State Treasurer, a certificate of completion, and a </a:t>
            </a:r>
            <a:r>
              <a:rPr lang="en-US" dirty="0">
                <a:latin typeface="Open Sans"/>
                <a:ea typeface="Open Sans"/>
                <a:cs typeface="Open Sans"/>
              </a:rPr>
              <a:t>$2,800 stipend for an eight-month term.</a:t>
            </a:r>
          </a:p>
          <a:p>
            <a:endParaRPr lang="en-US" dirty="0"/>
          </a:p>
        </p:txBody>
      </p:sp>
      <p:pic>
        <p:nvPicPr>
          <p:cNvPr id="4" name="Content Placeholder 4" descr="Community Ambassadors volunteers sitting at an information table at an outdoor event.">
            <a:extLst>
              <a:ext uri="{FF2B5EF4-FFF2-40B4-BE49-F238E27FC236}">
                <a16:creationId xmlns:a16="http://schemas.microsoft.com/office/drawing/2014/main" id="{BC2F74BD-37A3-7DE6-9419-BFFA32234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875" y="1693535"/>
            <a:ext cx="4038044" cy="3028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4119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913D5-3B6C-2514-935A-C322FE660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Open Sans"/>
                <a:ea typeface="Open Sans"/>
                <a:cs typeface="Open Sans"/>
              </a:rPr>
              <a:t>Next Steps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FE0DA4-FBDD-A0CC-BA05-AFE1729D98A4}"/>
              </a:ext>
            </a:extLst>
          </p:cNvPr>
          <p:cNvSpPr txBox="1"/>
          <p:nvPr/>
        </p:nvSpPr>
        <p:spPr>
          <a:xfrm>
            <a:off x="-782484" y="1433287"/>
            <a:ext cx="116634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Place </a:t>
            </a:r>
            <a:r>
              <a:rPr lang="en-US" sz="24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free materials </a:t>
            </a:r>
            <a:r>
              <a:rPr lang="en-US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in lobby/waiting area and/or post information graphics on </a:t>
            </a:r>
            <a:r>
              <a:rPr lang="en-US" sz="24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social media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2400" b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Add a </a:t>
            </a:r>
            <a:r>
              <a:rPr lang="en-US" sz="24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link</a:t>
            </a:r>
            <a:r>
              <a:rPr lang="en-US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to OEE on your organization’s website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24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Invite an </a:t>
            </a:r>
            <a:r>
              <a:rPr lang="en-US" sz="24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OEE representative </a:t>
            </a:r>
            <a:r>
              <a:rPr lang="en-US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or designated OEE </a:t>
            </a:r>
            <a:r>
              <a:rPr lang="en-US" sz="24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Community Ambassador </a:t>
            </a:r>
            <a:r>
              <a:rPr lang="en-US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to host an information </a:t>
            </a:r>
            <a:r>
              <a:rPr lang="en-US" sz="24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table</a:t>
            </a:r>
            <a:r>
              <a:rPr lang="en-US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at your organization and/or run an </a:t>
            </a:r>
            <a:r>
              <a:rPr lang="en-US" sz="24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event</a:t>
            </a:r>
            <a:r>
              <a:rPr lang="en-US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(in-person or virtual)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24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Learn how to enroll families into BabySteps/SNAP into BabySteps in as little as 15 minutes with our free, one-hour training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24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Connect with us on social media</a:t>
            </a:r>
          </a:p>
          <a:p>
            <a:pPr lvl="3"/>
            <a:endParaRPr lang="en-US" sz="24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24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1789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CA014B-6EF0-D806-AEF7-E4666E68084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1903" y="1412855"/>
            <a:ext cx="10579260" cy="34163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183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E26C0-0A4E-78B9-0E0B-7D9F8055D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OEE’s Programs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9D54D-2AA3-5012-11DC-CD6405F30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8516" y="1588560"/>
            <a:ext cx="5405284" cy="4490871"/>
          </a:xfrm>
        </p:spPr>
        <p:txBody>
          <a:bodyPr/>
          <a:lstStyle/>
          <a:p>
            <a:r>
              <a:rPr lang="en-US" sz="2100" b="0" i="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OEE has programs for individuals looking to improve their financial literacy, including </a:t>
            </a:r>
            <a:r>
              <a:rPr lang="en-US" sz="2100" dirty="0">
                <a:ea typeface="Open Sans" panose="020B0606030504020204" pitchFamily="34" charset="0"/>
                <a:cs typeface="Open Sans" panose="020B0606030504020204" pitchFamily="34" charset="0"/>
              </a:rPr>
              <a:t>Enrich</a:t>
            </a:r>
            <a:r>
              <a:rPr lang="en-US" sz="2100" b="0" dirty="0">
                <a:ea typeface="Open Sans" panose="020B0606030504020204" pitchFamily="34" charset="0"/>
                <a:cs typeface="Open Sans" panose="020B0606030504020204" pitchFamily="34" charset="0"/>
              </a:rPr>
              <a:t>, the </a:t>
            </a:r>
            <a:r>
              <a:rPr lang="en-US" sz="2100" i="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Worth &amp; Wealth Seminars</a:t>
            </a:r>
            <a:r>
              <a:rPr lang="en-US" sz="2100" b="0" i="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, workshops hosted by our </a:t>
            </a:r>
            <a:r>
              <a:rPr lang="en-US" sz="2100" i="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Community Ambassadors</a:t>
            </a:r>
            <a:r>
              <a:rPr lang="en-US" sz="2100" b="0" i="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, and grant </a:t>
            </a:r>
            <a:r>
              <a:rPr lang="en-US" sz="2100" b="0" dirty="0">
                <a:ea typeface="Open Sans" panose="020B0606030504020204" pitchFamily="34" charset="0"/>
                <a:cs typeface="Open Sans" panose="020B0606030504020204" pitchFamily="34" charset="0"/>
              </a:rPr>
              <a:t>offerings.</a:t>
            </a:r>
            <a:endParaRPr lang="en-US" sz="2100" b="0" i="0" dirty="0"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100" i="0" dirty="0"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100" b="0" dirty="0">
                <a:ea typeface="Open Sans" panose="020B0606030504020204" pitchFamily="34" charset="0"/>
                <a:cs typeface="Open Sans" panose="020B0606030504020204" pitchFamily="34" charset="0"/>
              </a:rPr>
              <a:t>OEE also manages </a:t>
            </a:r>
            <a:r>
              <a:rPr lang="en-US" sz="2100" dirty="0">
                <a:ea typeface="Open Sans" panose="020B0606030504020204" pitchFamily="34" charset="0"/>
                <a:cs typeface="Open Sans" panose="020B0606030504020204" pitchFamily="34" charset="0"/>
              </a:rPr>
              <a:t>BabySteps</a:t>
            </a:r>
            <a:r>
              <a:rPr lang="en-US" sz="2100" b="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100" b="0" i="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which provides a </a:t>
            </a:r>
            <a:r>
              <a:rPr lang="en-US" sz="2100" i="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free $50 deposit </a:t>
            </a:r>
            <a:r>
              <a:rPr lang="en-US" sz="2100" b="0" i="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into a MEFA U.Fund College Investing Plan 529 account for Massachusetts babies and recently adopted children, helping families save for their children's future </a:t>
            </a:r>
            <a:r>
              <a:rPr lang="en-US" sz="2100" i="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education and job training costs.</a:t>
            </a:r>
          </a:p>
          <a:p>
            <a:endParaRPr lang="en-US" sz="2000" dirty="0"/>
          </a:p>
        </p:txBody>
      </p:sp>
      <p:pic>
        <p:nvPicPr>
          <p:cNvPr id="10" name="Content Placeholder 9" descr="BabySteps program logo">
            <a:extLst>
              <a:ext uri="{FF2B5EF4-FFF2-40B4-BE49-F238E27FC236}">
                <a16:creationId xmlns:a16="http://schemas.microsoft.com/office/drawing/2014/main" id="{5D8DF5C4-3C14-908C-A592-E78E1CA3CE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48202" y="1435306"/>
            <a:ext cx="4687305" cy="1726901"/>
          </a:xfrm>
        </p:spPr>
      </p:pic>
      <p:pic>
        <p:nvPicPr>
          <p:cNvPr id="5" name="Picture 4" descr="Community Ambassadors logo">
            <a:extLst>
              <a:ext uri="{FF2B5EF4-FFF2-40B4-BE49-F238E27FC236}">
                <a16:creationId xmlns:a16="http://schemas.microsoft.com/office/drawing/2014/main" id="{964780FF-DAF1-56AC-E298-AC836B84A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14" y="3064097"/>
            <a:ext cx="2381426" cy="1105662"/>
          </a:xfrm>
          <a:prstGeom prst="rect">
            <a:avLst/>
          </a:prstGeom>
        </p:spPr>
      </p:pic>
      <p:pic>
        <p:nvPicPr>
          <p:cNvPr id="21" name="Picture 20" descr="Enrich program logo">
            <a:extLst>
              <a:ext uri="{FF2B5EF4-FFF2-40B4-BE49-F238E27FC236}">
                <a16:creationId xmlns:a16="http://schemas.microsoft.com/office/drawing/2014/main" id="{B7D219A6-657A-E4A6-5AB9-08EB0934F2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7549" y="3527733"/>
            <a:ext cx="1753772" cy="716026"/>
          </a:xfrm>
          <a:prstGeom prst="rect">
            <a:avLst/>
          </a:prstGeom>
        </p:spPr>
      </p:pic>
      <p:pic>
        <p:nvPicPr>
          <p:cNvPr id="17" name="Picture 16" descr="Worth &amp; Wealth Seminars logo">
            <a:extLst>
              <a:ext uri="{FF2B5EF4-FFF2-40B4-BE49-F238E27FC236}">
                <a16:creationId xmlns:a16="http://schemas.microsoft.com/office/drawing/2014/main" id="{5BFEA72A-DF9D-ACBD-85DC-44306C1298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591" y="4733255"/>
            <a:ext cx="2159409" cy="1320192"/>
          </a:xfrm>
          <a:prstGeom prst="rect">
            <a:avLst/>
          </a:prstGeom>
        </p:spPr>
      </p:pic>
      <p:pic>
        <p:nvPicPr>
          <p:cNvPr id="14" name="Picture 13" descr="Valor Y Dinero Seminarios logo">
            <a:extLst>
              <a:ext uri="{FF2B5EF4-FFF2-40B4-BE49-F238E27FC236}">
                <a16:creationId xmlns:a16="http://schemas.microsoft.com/office/drawing/2014/main" id="{A82858D6-44B5-17B6-9ECC-C8B804F31D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2722" y="4747690"/>
            <a:ext cx="2073753" cy="13057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0354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5CC478-3103-88E8-EB35-BBA5131DB9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 err="1"/>
              <a:t>BabySteps</a:t>
            </a:r>
            <a:endParaRPr lang="en-US" dirty="0"/>
          </a:p>
        </p:txBody>
      </p:sp>
      <p:pic>
        <p:nvPicPr>
          <p:cNvPr id="2" name="Content Placeholder 9" descr="Save for your child's future with the MA State Treasury. BabySteps logo">
            <a:extLst>
              <a:ext uri="{FF2B5EF4-FFF2-40B4-BE49-F238E27FC236}">
                <a16:creationId xmlns:a16="http://schemas.microsoft.com/office/drawing/2014/main" id="{9A3EF5AD-3B68-FCF9-AEAD-C4677DFAF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1772434"/>
            <a:ext cx="10905066" cy="40076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5680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0CF0A-62BA-47B9-85BC-D77F3FE3D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BabySteps</a:t>
            </a:r>
            <a:r>
              <a:rPr lang="en-US" dirty="0"/>
              <a:t>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E1150C-5F7C-8456-21CD-D78EC127F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114" y="2101395"/>
            <a:ext cx="10774326" cy="4595657"/>
          </a:xfrm>
        </p:spPr>
        <p:txBody>
          <a:bodyPr/>
          <a:lstStyle/>
          <a:p>
            <a:pPr>
              <a:buNone/>
            </a:pPr>
            <a:r>
              <a:rPr lang="en-US" b="0" dirty="0" err="1">
                <a:effectLst/>
              </a:rPr>
              <a:t>BabySteps</a:t>
            </a:r>
            <a:r>
              <a:rPr lang="en-US" b="0" dirty="0">
                <a:effectLst/>
              </a:rPr>
              <a:t> is a program offered by State Treasurer Deborah B. Golberg that provides </a:t>
            </a:r>
            <a:r>
              <a:rPr lang="en-US" dirty="0">
                <a:effectLst/>
              </a:rPr>
              <a:t>$50</a:t>
            </a:r>
            <a:r>
              <a:rPr lang="en-US" b="0" dirty="0">
                <a:effectLst/>
              </a:rPr>
              <a:t> </a:t>
            </a:r>
            <a:r>
              <a:rPr lang="en-US" dirty="0">
                <a:effectLst/>
              </a:rPr>
              <a:t>to Massachusetts families</a:t>
            </a:r>
            <a:r>
              <a:rPr lang="en-US" b="0" dirty="0">
                <a:effectLst/>
              </a:rPr>
              <a:t> to save toward their children’s education.</a:t>
            </a:r>
            <a:endParaRPr lang="en-US" sz="2400" b="0" dirty="0">
              <a:latin typeface="Open Sans"/>
              <a:ea typeface="Open Sans"/>
              <a:cs typeface="Open Sans"/>
            </a:endParaRPr>
          </a:p>
          <a:p>
            <a:endParaRPr lang="en-US" b="0" dirty="0">
              <a:latin typeface="Open Sans"/>
              <a:ea typeface="Open Sans"/>
              <a:cs typeface="Open Sans"/>
            </a:endParaRPr>
          </a:p>
          <a:p>
            <a:r>
              <a:rPr lang="en-US" sz="2400" b="0" dirty="0">
                <a:latin typeface="Open Sans"/>
                <a:ea typeface="Open Sans"/>
                <a:cs typeface="Open Sans"/>
              </a:rPr>
              <a:t>Any child in Massachusetts can claim their free $50 when they open a college and career savings account </a:t>
            </a:r>
            <a:r>
              <a:rPr lang="en-US" sz="2400" dirty="0">
                <a:latin typeface="Open Sans"/>
                <a:ea typeface="Open Sans"/>
                <a:cs typeface="Open Sans"/>
              </a:rPr>
              <a:t>within one year of their birth or adoption.</a:t>
            </a:r>
          </a:p>
          <a:p>
            <a:endParaRPr lang="en-US" sz="2400" dirty="0">
              <a:latin typeface="Open Sans"/>
              <a:ea typeface="Open Sans"/>
              <a:cs typeface="Open Sans"/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5451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F6611-D093-4D40-813B-0DBC6AFF9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Open Sans"/>
                <a:ea typeface="Open Sans"/>
                <a:cs typeface="Open Sans"/>
              </a:rPr>
              <a:t>Why is this important?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3F1FB2-B932-EE31-0DC1-D46FCDCB8712}"/>
              </a:ext>
            </a:extLst>
          </p:cNvPr>
          <p:cNvSpPr txBox="1"/>
          <p:nvPr/>
        </p:nvSpPr>
        <p:spPr>
          <a:xfrm>
            <a:off x="1046363" y="1415812"/>
            <a:ext cx="9647155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775"/>
              </a:lnSpc>
            </a:pPr>
            <a:r>
              <a:rPr lang="en-US" sz="2800" b="1" dirty="0">
                <a:solidFill>
                  <a:srgbClr val="26377E"/>
                </a:solidFill>
                <a:latin typeface="Open Sans"/>
                <a:cs typeface="Arial"/>
              </a:rPr>
              <a:t>Educational Expectations</a:t>
            </a:r>
            <a:r>
              <a:rPr lang="en-US" sz="2800" dirty="0">
                <a:latin typeface="Open Sans"/>
                <a:cs typeface="Arial"/>
              </a:rPr>
              <a:t>​</a:t>
            </a:r>
            <a:endParaRPr lang="en-US" sz="2800" dirty="0">
              <a:latin typeface="Open Sans"/>
              <a:ea typeface="Open Sans"/>
              <a:cs typeface="Arial"/>
            </a:endParaRPr>
          </a:p>
          <a:p>
            <a:pPr marL="380365" indent="-380365">
              <a:lnSpc>
                <a:spcPts val="2775"/>
              </a:lnSpc>
              <a:buFont typeface="Arial,Sans-Serif"/>
              <a:buChar char="•"/>
            </a:pPr>
            <a:r>
              <a:rPr lang="en-US" sz="2400" dirty="0">
                <a:solidFill>
                  <a:srgbClr val="26377E"/>
                </a:solidFill>
                <a:latin typeface="Open Sans"/>
                <a:cs typeface="Arial"/>
              </a:rPr>
              <a:t>Correlated with having a greater ‘college-bound identity’ (increased expectations). </a:t>
            </a:r>
            <a:r>
              <a:rPr lang="en-US" sz="2400" dirty="0">
                <a:latin typeface="Open Sans"/>
                <a:cs typeface="Arial"/>
              </a:rPr>
              <a:t>​</a:t>
            </a:r>
            <a:endParaRPr lang="en-US" sz="2400" dirty="0">
              <a:latin typeface="Open Sans"/>
              <a:ea typeface="Open Sans"/>
              <a:cs typeface="Arial"/>
            </a:endParaRPr>
          </a:p>
          <a:p>
            <a:pPr marL="380365" indent="-380365">
              <a:lnSpc>
                <a:spcPts val="2775"/>
              </a:lnSpc>
              <a:buFont typeface="Arial,Sans-Serif"/>
              <a:buChar char="•"/>
            </a:pPr>
            <a:r>
              <a:rPr lang="en-US" sz="2400" dirty="0">
                <a:solidFill>
                  <a:srgbClr val="26377E"/>
                </a:solidFill>
                <a:latin typeface="Open Sans"/>
                <a:cs typeface="Arial"/>
              </a:rPr>
              <a:t>Greater importance on education, higher attendance rates, and improvements in academic achievement, </a:t>
            </a:r>
            <a:r>
              <a:rPr lang="en-US" sz="2400" dirty="0" err="1">
                <a:solidFill>
                  <a:srgbClr val="26377E"/>
                </a:solidFill>
                <a:latin typeface="Open Sans"/>
                <a:cs typeface="Arial"/>
              </a:rPr>
              <a:t>ie</a:t>
            </a:r>
            <a:r>
              <a:rPr lang="en-US" sz="2400" dirty="0">
                <a:solidFill>
                  <a:srgbClr val="26377E"/>
                </a:solidFill>
                <a:latin typeface="Open Sans"/>
                <a:cs typeface="Arial"/>
              </a:rPr>
              <a:t>. standardized tests and grades. </a:t>
            </a:r>
            <a:r>
              <a:rPr lang="en-US" sz="2400" dirty="0">
                <a:latin typeface="Open Sans"/>
                <a:cs typeface="Arial"/>
              </a:rPr>
              <a:t>​</a:t>
            </a:r>
            <a:endParaRPr lang="en-US" sz="2400" dirty="0">
              <a:latin typeface="Open Sans"/>
              <a:ea typeface="Open Sans"/>
              <a:cs typeface="Arial"/>
            </a:endParaRPr>
          </a:p>
          <a:p>
            <a:pPr marL="380365" indent="-380365">
              <a:lnSpc>
                <a:spcPts val="2775"/>
              </a:lnSpc>
              <a:buFont typeface="Arial,Sans-Serif"/>
              <a:buChar char="•"/>
            </a:pPr>
            <a:endParaRPr lang="en-US" sz="2400" dirty="0">
              <a:solidFill>
                <a:srgbClr val="26377E"/>
              </a:solidFill>
              <a:latin typeface="Open Sans"/>
              <a:cs typeface="Arial"/>
            </a:endParaRPr>
          </a:p>
          <a:p>
            <a:pPr>
              <a:lnSpc>
                <a:spcPts val="2775"/>
              </a:lnSpc>
            </a:pPr>
            <a:r>
              <a:rPr lang="en-US" sz="2800" b="1" dirty="0">
                <a:solidFill>
                  <a:srgbClr val="26377E"/>
                </a:solidFill>
                <a:latin typeface="Open Sans"/>
                <a:cs typeface="Arial"/>
              </a:rPr>
              <a:t>Child Development and Social-Emotional Functioning</a:t>
            </a:r>
            <a:r>
              <a:rPr lang="en-US" sz="2800" dirty="0">
                <a:latin typeface="Open Sans"/>
                <a:cs typeface="Arial"/>
              </a:rPr>
              <a:t>​</a:t>
            </a:r>
            <a:endParaRPr lang="en-US" sz="2800" dirty="0">
              <a:latin typeface="Open Sans"/>
              <a:ea typeface="Open Sans"/>
              <a:cs typeface="Arial"/>
            </a:endParaRPr>
          </a:p>
          <a:p>
            <a:pPr marL="380365" indent="-380365">
              <a:lnSpc>
                <a:spcPts val="2775"/>
              </a:lnSpc>
              <a:buFont typeface="Arial,Sans-Serif"/>
              <a:buChar char="•"/>
            </a:pPr>
            <a:r>
              <a:rPr lang="en-US" sz="2400" dirty="0">
                <a:solidFill>
                  <a:srgbClr val="26377E"/>
                </a:solidFill>
                <a:latin typeface="Open Sans"/>
                <a:cs typeface="Arial"/>
              </a:rPr>
              <a:t>Increased children’s social-emotional functioning, with similar effect size to Early Head Start.</a:t>
            </a:r>
            <a:r>
              <a:rPr lang="en-US" sz="2400" dirty="0">
                <a:latin typeface="Open Sans"/>
                <a:cs typeface="Arial"/>
              </a:rPr>
              <a:t>​</a:t>
            </a:r>
            <a:endParaRPr lang="en-US" sz="2400" dirty="0">
              <a:latin typeface="Open Sans"/>
              <a:ea typeface="Open Sans"/>
              <a:cs typeface="Arial"/>
            </a:endParaRPr>
          </a:p>
          <a:p>
            <a:pPr marL="380365" indent="-380365">
              <a:lnSpc>
                <a:spcPts val="2775"/>
              </a:lnSpc>
              <a:buFont typeface="Arial,Sans-Serif"/>
              <a:buChar char="•"/>
            </a:pPr>
            <a:r>
              <a:rPr lang="en-US" sz="2400" dirty="0">
                <a:solidFill>
                  <a:srgbClr val="26377E"/>
                </a:solidFill>
                <a:latin typeface="Open Sans"/>
                <a:cs typeface="Arial"/>
              </a:rPr>
              <a:t>Lessened negative effects of material hardship on child development.</a:t>
            </a:r>
            <a:r>
              <a:rPr lang="en-US" sz="2400" dirty="0">
                <a:latin typeface="Open Sans"/>
                <a:cs typeface="Arial"/>
              </a:rPr>
              <a:t>​</a:t>
            </a:r>
            <a:endParaRPr lang="en-US" sz="2400" dirty="0">
              <a:latin typeface="Open Sans"/>
              <a:ea typeface="Open Sans"/>
              <a:cs typeface="Arial"/>
            </a:endParaRPr>
          </a:p>
        </p:txBody>
      </p:sp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7611E073-60C2-E1DF-9E58-188425A4A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340563" y="6177571"/>
            <a:ext cx="1476376" cy="55520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8366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3FD34063-6734-EB3E-9F03-B8B4A8BA3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09190" y="1919468"/>
            <a:ext cx="5690886" cy="3703898"/>
          </a:xfrm>
          <a:prstGeom prst="round2DiagRect">
            <a:avLst/>
          </a:prstGeom>
          <a:solidFill>
            <a:srgbClr val="3E9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809013-D48A-9572-5208-68D3A1D07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Open Sans"/>
                <a:ea typeface="Open Sans"/>
                <a:cs typeface="Open Sans"/>
              </a:rPr>
              <a:t>Compound Interest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0A2E20-8E66-4170-B477-594639A6FFA5}"/>
              </a:ext>
            </a:extLst>
          </p:cNvPr>
          <p:cNvSpPr>
            <a:spLocks noGrp="1"/>
          </p:cNvSpPr>
          <p:nvPr/>
        </p:nvSpPr>
        <p:spPr>
          <a:xfrm>
            <a:off x="484415" y="1717902"/>
            <a:ext cx="5130792" cy="49616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Julie saves </a:t>
            </a:r>
            <a:r>
              <a:rPr lang="en-US" sz="2400" b="1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$50 per month</a:t>
            </a:r>
            <a:r>
              <a:rPr lang="en-U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 in a 529 account when her child is </a:t>
            </a:r>
            <a:r>
              <a:rPr lang="en-US" sz="2400" b="1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first born</a:t>
            </a:r>
            <a:r>
              <a:rPr lang="en-U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.</a:t>
            </a:r>
          </a:p>
          <a:p>
            <a:pPr lvl="1"/>
            <a:endParaRPr lang="en-US" dirty="0">
              <a:solidFill>
                <a:srgbClr val="002060"/>
              </a:solidFill>
              <a:latin typeface="Open Sans"/>
              <a:ea typeface="Open Sans"/>
              <a:cs typeface="Calibri"/>
            </a:endParaRPr>
          </a:p>
          <a:p>
            <a:r>
              <a:rPr lang="en-U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Jonathan saves </a:t>
            </a:r>
            <a:r>
              <a:rPr lang="en-US" sz="2400" b="1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$100 per month </a:t>
            </a:r>
            <a:r>
              <a:rPr lang="en-U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in a 529 account beginning when his child is in </a:t>
            </a:r>
            <a:r>
              <a:rPr lang="en-US" sz="2400" b="1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2</a:t>
            </a:r>
            <a:r>
              <a:rPr lang="en-US" sz="2400" b="1" baseline="300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nd</a:t>
            </a:r>
            <a:r>
              <a:rPr lang="en-US" sz="2400" b="1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 grade</a:t>
            </a:r>
            <a:r>
              <a:rPr lang="en-U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.</a:t>
            </a:r>
          </a:p>
          <a:p>
            <a:pPr marL="0" indent="0">
              <a:buNone/>
            </a:pPr>
            <a:endParaRPr lang="en-US" sz="2400" dirty="0">
              <a:solidFill>
                <a:srgbClr val="002060"/>
              </a:solidFill>
              <a:latin typeface="Open Sans"/>
              <a:ea typeface="Open Sans"/>
              <a:cs typeface="Calibri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Who will have more money saved when their child turns 18?</a:t>
            </a:r>
          </a:p>
        </p:txBody>
      </p:sp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71890F4B-63BA-3751-D508-E1834386B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40563" y="6177571"/>
            <a:ext cx="1476376" cy="555207"/>
          </a:xfrm>
        </p:spPr>
      </p:pic>
      <p:pic>
        <p:nvPicPr>
          <p:cNvPr id="6" name="Picture 5" descr="Person pushing a large coin up the curve of a growth chart">
            <a:extLst>
              <a:ext uri="{FF2B5EF4-FFF2-40B4-BE49-F238E27FC236}">
                <a16:creationId xmlns:a16="http://schemas.microsoft.com/office/drawing/2014/main" id="{EB4B15F2-3B7C-6977-7626-0A1BA55E2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818" y="2223492"/>
            <a:ext cx="4892418" cy="3250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1998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96B79-7701-63E4-6BCF-6869498AF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Open Sans"/>
                <a:ea typeface="Open Sans"/>
                <a:cs typeface="Open Sans"/>
              </a:rPr>
              <a:t>Compound Interest (continued)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C0A2E20-8E66-4170-B477-594639A6FFA5}"/>
              </a:ext>
            </a:extLst>
          </p:cNvPr>
          <p:cNvSpPr>
            <a:spLocks noGrp="1"/>
          </p:cNvSpPr>
          <p:nvPr/>
        </p:nvSpPr>
        <p:spPr>
          <a:xfrm>
            <a:off x="212272" y="1448552"/>
            <a:ext cx="11386456" cy="513609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Open Sans"/>
                <a:ea typeface="Open Sans"/>
                <a:cs typeface="Open Sans"/>
              </a:rPr>
              <a:t>Julie saves </a:t>
            </a:r>
            <a:r>
              <a:rPr lang="en-US" sz="2400" b="1" dirty="0">
                <a:latin typeface="Open Sans"/>
                <a:ea typeface="Open Sans"/>
                <a:cs typeface="Open Sans"/>
              </a:rPr>
              <a:t>$50 per month</a:t>
            </a:r>
            <a:r>
              <a:rPr lang="en-US" sz="2400" dirty="0">
                <a:latin typeface="Open Sans"/>
                <a:ea typeface="Open Sans"/>
                <a:cs typeface="Open Sans"/>
              </a:rPr>
              <a:t> in a 529 account when her child is </a:t>
            </a:r>
            <a:r>
              <a:rPr lang="en-US" sz="2400" b="1" dirty="0">
                <a:latin typeface="Open Sans"/>
                <a:ea typeface="Open Sans"/>
                <a:cs typeface="Open Sans"/>
              </a:rPr>
              <a:t>first born</a:t>
            </a:r>
            <a:r>
              <a:rPr lang="en-US" sz="2400" dirty="0">
                <a:latin typeface="Open Sans"/>
                <a:ea typeface="Open Sans"/>
                <a:cs typeface="Open Sans"/>
              </a:rPr>
              <a:t>.</a:t>
            </a:r>
          </a:p>
          <a:p>
            <a:r>
              <a:rPr lang="en-US" sz="2400" dirty="0">
                <a:solidFill>
                  <a:srgbClr val="008039"/>
                </a:solidFill>
                <a:latin typeface="Open Sans"/>
                <a:ea typeface="Open Sans"/>
                <a:cs typeface="Open Sans"/>
              </a:rPr>
              <a:t>$21,536</a:t>
            </a:r>
          </a:p>
          <a:p>
            <a:pPr lvl="1"/>
            <a:r>
              <a:rPr lang="en-US" dirty="0">
                <a:solidFill>
                  <a:srgbClr val="008039"/>
                </a:solidFill>
                <a:latin typeface="Open Sans"/>
                <a:ea typeface="Open Sans"/>
                <a:cs typeface="Open Sans"/>
              </a:rPr>
              <a:t>$10,800 contributed</a:t>
            </a:r>
          </a:p>
          <a:p>
            <a:pPr lvl="1"/>
            <a:r>
              <a:rPr lang="en-US" b="1" dirty="0">
                <a:solidFill>
                  <a:srgbClr val="008039"/>
                </a:solidFill>
                <a:latin typeface="Open Sans"/>
                <a:ea typeface="Open Sans"/>
                <a:cs typeface="Open Sans"/>
              </a:rPr>
              <a:t>$10,736 interest earned</a:t>
            </a:r>
          </a:p>
          <a:p>
            <a:pPr lvl="1"/>
            <a:endParaRPr lang="en-US" dirty="0">
              <a:latin typeface="Open Sans"/>
              <a:ea typeface="Open Sans"/>
              <a:cs typeface="Open Sans"/>
            </a:endParaRPr>
          </a:p>
          <a:p>
            <a:r>
              <a:rPr lang="en-US" sz="2400" dirty="0">
                <a:latin typeface="Open Sans"/>
                <a:ea typeface="Open Sans"/>
                <a:cs typeface="Open Sans"/>
              </a:rPr>
              <a:t>Jonathan saves </a:t>
            </a:r>
            <a:r>
              <a:rPr lang="en-US" sz="2400" b="1" dirty="0">
                <a:latin typeface="Open Sans"/>
                <a:ea typeface="Open Sans"/>
                <a:cs typeface="Open Sans"/>
              </a:rPr>
              <a:t>$100 per month </a:t>
            </a:r>
            <a:r>
              <a:rPr lang="en-US" sz="2400" dirty="0">
                <a:latin typeface="Open Sans"/>
                <a:ea typeface="Open Sans"/>
                <a:cs typeface="Open Sans"/>
              </a:rPr>
              <a:t>in a 529 account starting when his child is in </a:t>
            </a:r>
            <a:r>
              <a:rPr lang="en-US" sz="2400" b="1" dirty="0">
                <a:latin typeface="Open Sans"/>
                <a:ea typeface="Open Sans"/>
                <a:cs typeface="Open Sans"/>
              </a:rPr>
              <a:t>2</a:t>
            </a:r>
            <a:r>
              <a:rPr lang="en-US" sz="2400" b="1" baseline="30000" dirty="0">
                <a:latin typeface="Open Sans"/>
                <a:ea typeface="Open Sans"/>
                <a:cs typeface="Open Sans"/>
              </a:rPr>
              <a:t>nd</a:t>
            </a:r>
            <a:r>
              <a:rPr lang="en-US" sz="2400" b="1" dirty="0">
                <a:latin typeface="Open Sans"/>
                <a:ea typeface="Open Sans"/>
                <a:cs typeface="Open Sans"/>
              </a:rPr>
              <a:t> grade</a:t>
            </a:r>
            <a:r>
              <a:rPr lang="en-US" sz="2400" dirty="0">
                <a:latin typeface="Open Sans"/>
                <a:ea typeface="Open Sans"/>
                <a:cs typeface="Open Sans"/>
              </a:rPr>
              <a:t>.</a:t>
            </a:r>
          </a:p>
          <a:p>
            <a:r>
              <a:rPr lang="en-US" sz="2400" dirty="0">
                <a:solidFill>
                  <a:srgbClr val="EB0000"/>
                </a:solidFill>
                <a:latin typeface="Open Sans"/>
                <a:ea typeface="Open Sans"/>
                <a:cs typeface="Open Sans"/>
              </a:rPr>
              <a:t>$19,798</a:t>
            </a:r>
          </a:p>
          <a:p>
            <a:pPr lvl="1"/>
            <a:r>
              <a:rPr lang="en-US" dirty="0">
                <a:solidFill>
                  <a:srgbClr val="EB0000"/>
                </a:solidFill>
                <a:latin typeface="Open Sans"/>
                <a:ea typeface="Open Sans"/>
                <a:cs typeface="Open Sans"/>
              </a:rPr>
              <a:t>$13,200 contributed</a:t>
            </a:r>
          </a:p>
          <a:p>
            <a:pPr lvl="1"/>
            <a:r>
              <a:rPr lang="en-US" dirty="0">
                <a:solidFill>
                  <a:srgbClr val="EB0000"/>
                </a:solidFill>
                <a:latin typeface="Open Sans"/>
                <a:ea typeface="Open Sans"/>
                <a:cs typeface="Open Sans"/>
              </a:rPr>
              <a:t>$6,598 interest earned</a:t>
            </a:r>
          </a:p>
          <a:p>
            <a:pPr marL="0" indent="0">
              <a:buNone/>
            </a:pPr>
            <a:endParaRPr lang="en-US" sz="2400" dirty="0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r>
              <a:rPr lang="en-US" sz="2400" dirty="0">
                <a:latin typeface="Open Sans"/>
                <a:ea typeface="Open Sans"/>
                <a:cs typeface="Open Sans"/>
              </a:rPr>
              <a:t>*This assumes consistent monthly saving until the child is 18 and an annual investment return of 7%</a:t>
            </a:r>
          </a:p>
        </p:txBody>
      </p:sp>
      <p:pic>
        <p:nvPicPr>
          <p:cNvPr id="8" name="Content Placeholder 2">
            <a:extLst>
              <a:ext uri="{FF2B5EF4-FFF2-40B4-BE49-F238E27FC236}">
                <a16:creationId xmlns:a16="http://schemas.microsoft.com/office/drawing/2014/main" id="{BF6CA29D-CACA-4A62-15FA-6802058C95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40563" y="6177571"/>
            <a:ext cx="1476376" cy="55520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327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804B11-63F6-D704-5827-58D894A12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1424" y="4236410"/>
            <a:ext cx="2311213" cy="2342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3C61FA5-4B32-8619-749E-F410112AED5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8138" y="17253"/>
            <a:ext cx="8861050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BabySteps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Seed Growth Over Time</a:t>
            </a:r>
          </a:p>
        </p:txBody>
      </p:sp>
      <p:pic>
        <p:nvPicPr>
          <p:cNvPr id="3" name="Picture 2" descr="Chart showing how $50 seed grows over time&#10;Initial + Monthly Deposits&#10;Total Savings&#10;$50 BabySteps Seed + $5 a month =&#10;$2,329 &#10;(Contributions $1,130&#10;Interest $1,199)&#10;$50 BabySteps Seed + $10 = &#10;$4,482 &#10;(C:$2,210, I:$2,272)&#10;$50 BabySteps Seed + $25 = &#10;$10,943 &#10;(C:$5,450, I: $5,493)&#10;$50 BabySteps Seed + $50 =&#10;$21,711 &#10;(C:$10,850, I:$10,861)&#10;$50 BabySteps Seed + $ 100 =&#10;$43,247 &#10;(C:$21,650, I:$21,597)&#10;">
            <a:extLst>
              <a:ext uri="{FF2B5EF4-FFF2-40B4-BE49-F238E27FC236}">
                <a16:creationId xmlns:a16="http://schemas.microsoft.com/office/drawing/2014/main" id="{99CE500C-409D-6E24-3806-4D77C87BE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514" y="901202"/>
            <a:ext cx="7775471" cy="5840008"/>
          </a:xfrm>
          <a:prstGeom prst="rect">
            <a:avLst/>
          </a:prstGeom>
        </p:spPr>
      </p:pic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5A6FC15E-050C-7C93-AA32-6747DCDE6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3269" y="6300836"/>
            <a:ext cx="1476376" cy="555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29378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2vm4Myno"/>
  <p:tag name="ARTICULATE_SLIDE_COUNT" val="25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26377E"/>
      </a:dk1>
      <a:lt1>
        <a:srgbClr val="FFFFFF"/>
      </a:lt1>
      <a:dk2>
        <a:srgbClr val="068361"/>
      </a:dk2>
      <a:lt2>
        <a:srgbClr val="EAE8E5"/>
      </a:lt2>
      <a:accent1>
        <a:srgbClr val="0AC7AA"/>
      </a:accent1>
      <a:accent2>
        <a:srgbClr val="F7C62F"/>
      </a:accent2>
      <a:accent3>
        <a:srgbClr val="F6921E"/>
      </a:accent3>
      <a:accent4>
        <a:srgbClr val="3E6FB7"/>
      </a:accent4>
      <a:accent5>
        <a:srgbClr val="D1ECFF"/>
      </a:accent5>
      <a:accent6>
        <a:srgbClr val="FF5400"/>
      </a:accent6>
      <a:hlink>
        <a:srgbClr val="4053FF"/>
      </a:hlink>
      <a:folHlink>
        <a:srgbClr val="A51FFF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40cf3cf-c3ac-456f-9e85-34888af96141" xsi:nil="true"/>
    <_ip_UnifiedCompliancePolicyUIAction xmlns="http://schemas.microsoft.com/sharepoint/v3" xsi:nil="true"/>
    <_ip_UnifiedCompliancePolicyProperties xmlns="http://schemas.microsoft.com/sharepoint/v3" xsi:nil="true"/>
    <numdoc xmlns="5e1626b8-c566-41b9-95a1-90b32f5a706c" xsi:nil="true"/>
    <lcf76f155ced4ddcb4097134ff3c332f xmlns="5e1626b8-c566-41b9-95a1-90b32f5a706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B62678970CF24F8787E6EA3B0870DF" ma:contentTypeVersion="21" ma:contentTypeDescription="Create a new document." ma:contentTypeScope="" ma:versionID="ec5c7e5adac5d626d74eb764e3c39b78">
  <xsd:schema xmlns:xsd="http://www.w3.org/2001/XMLSchema" xmlns:xs="http://www.w3.org/2001/XMLSchema" xmlns:p="http://schemas.microsoft.com/office/2006/metadata/properties" xmlns:ns1="http://schemas.microsoft.com/sharepoint/v3" xmlns:ns2="f40cf3cf-c3ac-456f-9e85-34888af96141" xmlns:ns3="5e1626b8-c566-41b9-95a1-90b32f5a706c" targetNamespace="http://schemas.microsoft.com/office/2006/metadata/properties" ma:root="true" ma:fieldsID="fec7263bcda8987729e537ceb337dc0e" ns1:_="" ns2:_="" ns3:_="">
    <xsd:import namespace="http://schemas.microsoft.com/sharepoint/v3"/>
    <xsd:import namespace="f40cf3cf-c3ac-456f-9e85-34888af96141"/>
    <xsd:import namespace="5e1626b8-c566-41b9-95a1-90b32f5a706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numdoc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0cf3cf-c3ac-456f-9e85-34888af9614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c1a68af0-7bc2-40db-9177-e34e4c98da69}" ma:internalName="TaxCatchAll" ma:showField="CatchAllData" ma:web="f40cf3cf-c3ac-456f-9e85-34888af961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1626b8-c566-41b9-95a1-90b32f5a70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9f123c60-6d59-4beb-a46f-4c7d903a1f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umdoc" ma:index="28" nillable="true" ma:displayName="num doc" ma:format="Dropdown" ma:internalName="numdoc" ma:percentage="FALSE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475319-0877-4E95-9D02-E6746AB868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8B31E32-8C6F-455D-8DCA-474763B86846}">
  <ds:schemaRefs>
    <ds:schemaRef ds:uri="http://www.w3.org/XML/1998/namespace"/>
    <ds:schemaRef ds:uri="http://schemas.microsoft.com/sharepoint/v3"/>
    <ds:schemaRef ds:uri="f40cf3cf-c3ac-456f-9e85-34888af96141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5e1626b8-c566-41b9-95a1-90b32f5a706c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A3420D2-006D-4D3C-BD55-759D67C18267}">
  <ds:schemaRefs>
    <ds:schemaRef ds:uri="5e1626b8-c566-41b9-95a1-90b32f5a706c"/>
    <ds:schemaRef ds:uri="f40cf3cf-c3ac-456f-9e85-34888af9614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3e861d16-48b7-4a0e-9806-8c04d81b7b2a}" enabled="0" method="" siteId="{3e861d16-48b7-4a0e-9806-8c04d81b7b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775</TotalTime>
  <Words>1561</Words>
  <Application>Microsoft Office PowerPoint</Application>
  <PresentationFormat>Widescreen</PresentationFormat>
  <Paragraphs>197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Aptos</vt:lpstr>
      <vt:lpstr>Aptos Display</vt:lpstr>
      <vt:lpstr>Arial</vt:lpstr>
      <vt:lpstr>Arial,Sans-Serif</vt:lpstr>
      <vt:lpstr>Calibri</vt:lpstr>
      <vt:lpstr>Open Sans</vt:lpstr>
      <vt:lpstr>Wingdings</vt:lpstr>
      <vt:lpstr>Office Theme</vt:lpstr>
      <vt:lpstr>Custom Design</vt:lpstr>
      <vt:lpstr>From Seed to Savings: The Office of Economic Empowerment </vt:lpstr>
      <vt:lpstr>About OEE</vt:lpstr>
      <vt:lpstr>OEE’s Programs</vt:lpstr>
      <vt:lpstr>BabySteps</vt:lpstr>
      <vt:lpstr>What is BabySteps?</vt:lpstr>
      <vt:lpstr>Why is this important?</vt:lpstr>
      <vt:lpstr>Compound Interest</vt:lpstr>
      <vt:lpstr>Compound Interest (continued)</vt:lpstr>
      <vt:lpstr>BabySteps Seed Growth Over Time</vt:lpstr>
      <vt:lpstr>SNAP into BabySteps</vt:lpstr>
      <vt:lpstr>Benefits Eligibility – NOT AFFECTED</vt:lpstr>
      <vt:lpstr>Benefits Eligibility – AFFECTED</vt:lpstr>
      <vt:lpstr>Public Programs Eligibility and Savings Limit</vt:lpstr>
      <vt:lpstr>Public Programs Eligibility and Savings Allowed</vt:lpstr>
      <vt:lpstr>How do families enroll?</vt:lpstr>
      <vt:lpstr>Testimonials</vt:lpstr>
      <vt:lpstr>Enrich Program</vt:lpstr>
      <vt:lpstr>About Enrich</vt:lpstr>
      <vt:lpstr>Getting Started</vt:lpstr>
      <vt:lpstr>Valor Y Dinero Seminarios and Worth &amp; Wealth Seminars</vt:lpstr>
      <vt:lpstr>Worth &amp; Wealth/Valor y Dinero  </vt:lpstr>
      <vt:lpstr>Community Ambassadors</vt:lpstr>
      <vt:lpstr>Community Ambassadors</vt:lpstr>
      <vt:lpstr>Next Steps</vt:lpstr>
      <vt:lpstr>Thank You!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Seed to Savings Presentation Spring 2025</dc:title>
  <dc:creator>Massachusetts Office of the Treasurer and Receiver</dc:creator>
  <cp:lastModifiedBy>DeCouto, Lynn</cp:lastModifiedBy>
  <cp:revision>26</cp:revision>
  <dcterms:created xsi:type="dcterms:W3CDTF">2024-12-19T18:04:01Z</dcterms:created>
  <dcterms:modified xsi:type="dcterms:W3CDTF">2026-04-02T20:34:56Z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0x010100DDB62678970CF24F8787E6EA3B0870DF</vt:lpwstr>
  </property>
  <property fmtid="{D5CDD505-2E9C-101B-9397-08002B2CF9AE}" pid="3" name="_dlc_DocIdItemGuid">
    <vt:lpwstr>0ea871ab-d71a-4173-8a79-3acfb46c6b4c</vt:lpwstr>
  </property>
  <property fmtid="{D5CDD505-2E9C-101B-9397-08002B2CF9AE}" pid="4" name="MediaServiceImageTags">
    <vt:lpwstr/>
  </property>
  <property fmtid="{D5CDD505-2E9C-101B-9397-08002B2CF9AE}" pid="5" name="ArticulateGUID">
    <vt:lpwstr>7E5F144E-AD89-4732-B189-A08F10CD27EB</vt:lpwstr>
  </property>
  <property fmtid="{D5CDD505-2E9C-101B-9397-08002B2CF9AE}" pid="6" name="ArticulatePath">
    <vt:lpwstr>https://umassmed-my.sharepoint.com/personal/deborah_raymond_umassmed_edu/Documents/Desktop/Bccessible BabyStep Program Spring 2025</vt:lpwstr>
  </property>
</Properties>
</file>