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8.xml" ContentType="application/vnd.openxmlformats-officedocument.presentationml.notesSlide+xml"/>
  <Override PartName="/ppt/tags/tag62.xml" ContentType="application/vnd.openxmlformats-officedocument.presentationml.tags+xml"/>
  <Override PartName="/ppt/notesSlides/notesSlide1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4.xml" ContentType="application/vnd.openxmlformats-officedocument.presentationml.notesSlide+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notesSlides/notesSlide26.xml" ContentType="application/vnd.openxmlformats-officedocument.presentationml.notesSlide+xml"/>
  <Override PartName="/ppt/tags/tag86.xml" ContentType="application/vnd.openxmlformats-officedocument.presentationml.tags+xml"/>
  <Override PartName="/ppt/notesSlides/notesSlide27.xml" ContentType="application/vnd.openxmlformats-officedocument.presentationml.notesSlide+xml"/>
  <Override PartName="/ppt/tags/tag87.xml" ContentType="application/vnd.openxmlformats-officedocument.presentationml.tags+xml"/>
  <Override PartName="/ppt/notesSlides/notesSlide28.xml" ContentType="application/vnd.openxmlformats-officedocument.presentationml.notesSlide+xml"/>
  <Override PartName="/ppt/tags/tag88.xml" ContentType="application/vnd.openxmlformats-officedocument.presentationml.tags+xml"/>
  <Override PartName="/ppt/notesSlides/notesSlide29.xml" ContentType="application/vnd.openxmlformats-officedocument.presentationml.notesSlide+xml"/>
  <Override PartName="/ppt/tags/tag89.xml" ContentType="application/vnd.openxmlformats-officedocument.presentationml.tags+xml"/>
  <Override PartName="/ppt/notesSlides/notesSlide3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1.xml" ContentType="application/vnd.openxmlformats-officedocument.presentationml.notesSlide+xml"/>
  <Override PartName="/ppt/tags/tag93.xml" ContentType="application/vnd.openxmlformats-officedocument.presentationml.tags+xml"/>
  <Override PartName="/ppt/notesSlides/notesSlide32.xml" ContentType="application/vnd.openxmlformats-officedocument.presentationml.notesSlide+xml"/>
  <Override PartName="/ppt/tags/tag94.xml" ContentType="application/vnd.openxmlformats-officedocument.presentationml.tags+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782" r:id="rId2"/>
  </p:sldMasterIdLst>
  <p:notesMasterIdLst>
    <p:notesMasterId r:id="rId90"/>
  </p:notesMasterIdLst>
  <p:handoutMasterIdLst>
    <p:handoutMasterId r:id="rId91"/>
  </p:handoutMasterIdLst>
  <p:sldIdLst>
    <p:sldId id="941" r:id="rId3"/>
    <p:sldId id="942" r:id="rId4"/>
    <p:sldId id="2147482145" r:id="rId5"/>
    <p:sldId id="2147469397" r:id="rId6"/>
    <p:sldId id="2147482432" r:id="rId7"/>
    <p:sldId id="2147482433" r:id="rId8"/>
    <p:sldId id="2147482456" r:id="rId9"/>
    <p:sldId id="2147482195" r:id="rId10"/>
    <p:sldId id="2147482458" r:id="rId11"/>
    <p:sldId id="2147482460" r:id="rId12"/>
    <p:sldId id="2147482462" r:id="rId13"/>
    <p:sldId id="2147482461" r:id="rId14"/>
    <p:sldId id="2147482434" r:id="rId15"/>
    <p:sldId id="2147482438" r:id="rId16"/>
    <p:sldId id="2147482439" r:id="rId17"/>
    <p:sldId id="2147482440" r:id="rId18"/>
    <p:sldId id="2147482441" r:id="rId19"/>
    <p:sldId id="2147482442" r:id="rId20"/>
    <p:sldId id="2147482443" r:id="rId21"/>
    <p:sldId id="2147482444" r:id="rId22"/>
    <p:sldId id="2147469188" r:id="rId23"/>
    <p:sldId id="2147469189" r:id="rId24"/>
    <p:sldId id="2147482445" r:id="rId25"/>
    <p:sldId id="2147482446" r:id="rId26"/>
    <p:sldId id="2147469183" r:id="rId27"/>
    <p:sldId id="2145707323" r:id="rId28"/>
    <p:sldId id="2147469200" r:id="rId29"/>
    <p:sldId id="2147469201" r:id="rId30"/>
    <p:sldId id="2147469199" r:id="rId31"/>
    <p:sldId id="2145707481" r:id="rId32"/>
    <p:sldId id="2147469193" r:id="rId33"/>
    <p:sldId id="2147469166" r:id="rId34"/>
    <p:sldId id="2147469184" r:id="rId35"/>
    <p:sldId id="2147469168" r:id="rId36"/>
    <p:sldId id="2147469185" r:id="rId37"/>
    <p:sldId id="2147482450" r:id="rId38"/>
    <p:sldId id="948" r:id="rId39"/>
    <p:sldId id="2147469167" r:id="rId40"/>
    <p:sldId id="2147469169" r:id="rId41"/>
    <p:sldId id="2147469161" r:id="rId42"/>
    <p:sldId id="949" r:id="rId43"/>
    <p:sldId id="2145707491" r:id="rId44"/>
    <p:sldId id="2145707534" r:id="rId45"/>
    <p:sldId id="2145707539" r:id="rId46"/>
    <p:sldId id="2145706666" r:id="rId47"/>
    <p:sldId id="2147469190" r:id="rId48"/>
    <p:sldId id="2147469191" r:id="rId49"/>
    <p:sldId id="2147469192" r:id="rId50"/>
    <p:sldId id="2147482465" r:id="rId51"/>
    <p:sldId id="2147309480" r:id="rId52"/>
    <p:sldId id="950" r:id="rId53"/>
    <p:sldId id="1590" r:id="rId54"/>
    <p:sldId id="2147469049" r:id="rId55"/>
    <p:sldId id="1589" r:id="rId56"/>
    <p:sldId id="607" r:id="rId57"/>
    <p:sldId id="2145707456" r:id="rId58"/>
    <p:sldId id="2147482449" r:id="rId59"/>
    <p:sldId id="2147469050" r:id="rId60"/>
    <p:sldId id="637" r:id="rId61"/>
    <p:sldId id="2147469109" r:id="rId62"/>
    <p:sldId id="2147469177" r:id="rId63"/>
    <p:sldId id="2147469178" r:id="rId64"/>
    <p:sldId id="2147469180" r:id="rId65"/>
    <p:sldId id="651" r:id="rId66"/>
    <p:sldId id="650" r:id="rId67"/>
    <p:sldId id="638" r:id="rId68"/>
    <p:sldId id="487" r:id="rId69"/>
    <p:sldId id="2147482451" r:id="rId70"/>
    <p:sldId id="2147469173" r:id="rId71"/>
    <p:sldId id="496" r:id="rId72"/>
    <p:sldId id="494" r:id="rId73"/>
    <p:sldId id="2147469176" r:id="rId74"/>
    <p:sldId id="953" r:id="rId75"/>
    <p:sldId id="488" r:id="rId76"/>
    <p:sldId id="491" r:id="rId77"/>
    <p:sldId id="2147469196" r:id="rId78"/>
    <p:sldId id="2145707675" r:id="rId79"/>
    <p:sldId id="2147482436" r:id="rId80"/>
    <p:sldId id="2147482447" r:id="rId81"/>
    <p:sldId id="2147482466" r:id="rId82"/>
    <p:sldId id="2147482467" r:id="rId83"/>
    <p:sldId id="2147482455" r:id="rId84"/>
    <p:sldId id="956" r:id="rId85"/>
    <p:sldId id="2147469171" r:id="rId86"/>
    <p:sldId id="2147469034" r:id="rId87"/>
    <p:sldId id="2147469104" r:id="rId88"/>
    <p:sldId id="2147482454" r:id="rId89"/>
  </p:sldIdLst>
  <p:sldSz cx="9144000" cy="6858000" type="screen4x3"/>
  <p:notesSz cx="7010400" cy="9296400"/>
  <p:custDataLst>
    <p:tags r:id="rId92"/>
  </p:custDataLst>
  <p:defaultTextStyle>
    <a:defPPr>
      <a:defRPr lang="en-US"/>
    </a:defPPr>
    <a:lvl1pPr algn="l" rtl="0" fontAlgn="base">
      <a:spcBef>
        <a:spcPct val="0"/>
      </a:spcBef>
      <a:spcAft>
        <a:spcPct val="0"/>
      </a:spcAft>
      <a:defRPr sz="2400" b="1" kern="1200">
        <a:solidFill>
          <a:schemeClr val="accent2"/>
        </a:solidFill>
        <a:latin typeface="Arial" charset="0"/>
        <a:ea typeface="MS PGothic" pitchFamily="34" charset="-128"/>
        <a:cs typeface="Arial" charset="0"/>
      </a:defRPr>
    </a:lvl1pPr>
    <a:lvl2pPr marL="457200" algn="l" rtl="0" fontAlgn="base">
      <a:spcBef>
        <a:spcPct val="0"/>
      </a:spcBef>
      <a:spcAft>
        <a:spcPct val="0"/>
      </a:spcAft>
      <a:defRPr sz="2400" b="1" kern="1200">
        <a:solidFill>
          <a:schemeClr val="accent2"/>
        </a:solidFill>
        <a:latin typeface="Arial" charset="0"/>
        <a:ea typeface="MS PGothic" pitchFamily="34" charset="-128"/>
        <a:cs typeface="Arial" charset="0"/>
      </a:defRPr>
    </a:lvl2pPr>
    <a:lvl3pPr marL="914400" algn="l" rtl="0" fontAlgn="base">
      <a:spcBef>
        <a:spcPct val="0"/>
      </a:spcBef>
      <a:spcAft>
        <a:spcPct val="0"/>
      </a:spcAft>
      <a:defRPr sz="2400" b="1" kern="1200">
        <a:solidFill>
          <a:schemeClr val="accent2"/>
        </a:solidFill>
        <a:latin typeface="Arial" charset="0"/>
        <a:ea typeface="MS PGothic" pitchFamily="34" charset="-128"/>
        <a:cs typeface="Arial" charset="0"/>
      </a:defRPr>
    </a:lvl3pPr>
    <a:lvl4pPr marL="1371600" algn="l" rtl="0" fontAlgn="base">
      <a:spcBef>
        <a:spcPct val="0"/>
      </a:spcBef>
      <a:spcAft>
        <a:spcPct val="0"/>
      </a:spcAft>
      <a:defRPr sz="2400" b="1" kern="1200">
        <a:solidFill>
          <a:schemeClr val="accent2"/>
        </a:solidFill>
        <a:latin typeface="Arial" charset="0"/>
        <a:ea typeface="MS PGothic" pitchFamily="34" charset="-128"/>
        <a:cs typeface="Arial" charset="0"/>
      </a:defRPr>
    </a:lvl4pPr>
    <a:lvl5pPr marL="1828800" algn="l" rtl="0" fontAlgn="base">
      <a:spcBef>
        <a:spcPct val="0"/>
      </a:spcBef>
      <a:spcAft>
        <a:spcPct val="0"/>
      </a:spcAft>
      <a:defRPr sz="2400" b="1" kern="1200">
        <a:solidFill>
          <a:schemeClr val="accent2"/>
        </a:solidFill>
        <a:latin typeface="Arial" charset="0"/>
        <a:ea typeface="MS PGothic" pitchFamily="34" charset="-128"/>
        <a:cs typeface="Arial" charset="0"/>
      </a:defRPr>
    </a:lvl5pPr>
    <a:lvl6pPr marL="2286000" algn="l" defTabSz="914400" rtl="0" eaLnBrk="1" latinLnBrk="0" hangingPunct="1">
      <a:defRPr sz="2400" b="1" kern="1200">
        <a:solidFill>
          <a:schemeClr val="accent2"/>
        </a:solidFill>
        <a:latin typeface="Arial" charset="0"/>
        <a:ea typeface="MS PGothic" pitchFamily="34" charset="-128"/>
        <a:cs typeface="Arial" charset="0"/>
      </a:defRPr>
    </a:lvl6pPr>
    <a:lvl7pPr marL="2743200" algn="l" defTabSz="914400" rtl="0" eaLnBrk="1" latinLnBrk="0" hangingPunct="1">
      <a:defRPr sz="2400" b="1" kern="1200">
        <a:solidFill>
          <a:schemeClr val="accent2"/>
        </a:solidFill>
        <a:latin typeface="Arial" charset="0"/>
        <a:ea typeface="MS PGothic" pitchFamily="34" charset="-128"/>
        <a:cs typeface="Arial" charset="0"/>
      </a:defRPr>
    </a:lvl7pPr>
    <a:lvl8pPr marL="3200400" algn="l" defTabSz="914400" rtl="0" eaLnBrk="1" latinLnBrk="0" hangingPunct="1">
      <a:defRPr sz="2400" b="1" kern="1200">
        <a:solidFill>
          <a:schemeClr val="accent2"/>
        </a:solidFill>
        <a:latin typeface="Arial" charset="0"/>
        <a:ea typeface="MS PGothic" pitchFamily="34" charset="-128"/>
        <a:cs typeface="Arial" charset="0"/>
      </a:defRPr>
    </a:lvl8pPr>
    <a:lvl9pPr marL="3657600" algn="l" defTabSz="914400" rtl="0" eaLnBrk="1" latinLnBrk="0" hangingPunct="1">
      <a:defRPr sz="2400" b="1" kern="1200">
        <a:solidFill>
          <a:schemeClr val="accent2"/>
        </a:solidFill>
        <a:latin typeface="Arial" charset="0"/>
        <a:ea typeface="MS PGothic" pitchFamily="34" charset="-128"/>
        <a:cs typeface="Arial" charset="0"/>
      </a:defRPr>
    </a:lvl9pPr>
  </p:defaultTextStyle>
  <p:extLst>
    <p:ext uri="{521415D9-36F7-43E2-AB2F-B90AF26B5E84}">
      <p14:sectionLst xmlns:p14="http://schemas.microsoft.com/office/powerpoint/2010/main">
        <p14:section name="Intro" id="{D1CA2604-7B75-4A75-AE46-B56FF776F1FC}">
          <p14:sldIdLst>
            <p14:sldId id="941"/>
            <p14:sldId id="942"/>
          </p14:sldIdLst>
        </p14:section>
        <p14:section name="HRSN" id="{697EE2D8-4447-4513-9B55-446BCE856020}">
          <p14:sldIdLst>
            <p14:sldId id="2147482145"/>
            <p14:sldId id="2147469397"/>
            <p14:sldId id="2147482432"/>
            <p14:sldId id="2147482433"/>
            <p14:sldId id="2147482456"/>
            <p14:sldId id="2147482195"/>
            <p14:sldId id="2147482458"/>
            <p14:sldId id="2147482460"/>
            <p14:sldId id="2147482462"/>
            <p14:sldId id="2147482461"/>
            <p14:sldId id="2147482434"/>
          </p14:sldIdLst>
        </p14:section>
        <p14:section name="Self-Service" id="{DCF0F65B-96A6-418D-8627-B3E1F3ACCBE9}">
          <p14:sldIdLst>
            <p14:sldId id="2147482438"/>
            <p14:sldId id="2147482439"/>
            <p14:sldId id="2147482440"/>
            <p14:sldId id="2147482441"/>
            <p14:sldId id="2147482442"/>
            <p14:sldId id="2147482443"/>
            <p14:sldId id="2147482444"/>
            <p14:sldId id="2147469188"/>
            <p14:sldId id="2147469189"/>
            <p14:sldId id="2147482445"/>
            <p14:sldId id="2147482446"/>
            <p14:sldId id="2147469183"/>
          </p14:sldIdLst>
        </p14:section>
        <p14:section name="mass.gov" id="{871EDED4-E913-41AC-B796-D4D722C15A30}">
          <p14:sldIdLst>
            <p14:sldId id="2145707323"/>
            <p14:sldId id="2147469200"/>
            <p14:sldId id="2147469201"/>
            <p14:sldId id="2147469199"/>
            <p14:sldId id="2145707481"/>
          </p14:sldIdLst>
        </p14:section>
        <p14:section name="Directory" id="{87C00344-264F-46AB-A986-A4D770C9FE75}">
          <p14:sldIdLst>
            <p14:sldId id="2147469193"/>
            <p14:sldId id="2147469166"/>
            <p14:sldId id="2147469184"/>
            <p14:sldId id="2147469168"/>
            <p14:sldId id="2147469185"/>
            <p14:sldId id="2147482450"/>
          </p14:sldIdLst>
        </p14:section>
        <p14:section name="Program Changes" id="{A74870DF-954C-4950-8B5B-46B3EA9BCF84}">
          <p14:sldIdLst>
            <p14:sldId id="948"/>
            <p14:sldId id="2147469167"/>
            <p14:sldId id="2147469169"/>
            <p14:sldId id="2147469161"/>
          </p14:sldIdLst>
        </p14:section>
        <p14:section name="LTSS" id="{311ED3F8-4E05-4346-A967-C8138AD28C9E}">
          <p14:sldIdLst>
            <p14:sldId id="949"/>
            <p14:sldId id="2145707491"/>
            <p14:sldId id="2145707534"/>
            <p14:sldId id="2145707539"/>
            <p14:sldId id="2145706666"/>
            <p14:sldId id="2147469190"/>
            <p14:sldId id="2147469191"/>
            <p14:sldId id="2147469192"/>
            <p14:sldId id="2147482465"/>
            <p14:sldId id="2147309480"/>
          </p14:sldIdLst>
        </p14:section>
        <p14:section name="Reval Automation" id="{948684F4-D603-4FDB-BF5C-A9549FFBED2D}">
          <p14:sldIdLst>
            <p14:sldId id="950"/>
            <p14:sldId id="1590"/>
            <p14:sldId id="2147469049"/>
            <p14:sldId id="1589"/>
            <p14:sldId id="607"/>
            <p14:sldId id="2145707456"/>
            <p14:sldId id="2147482449"/>
            <p14:sldId id="2147469050"/>
            <p14:sldId id="637"/>
            <p14:sldId id="2147469109"/>
          </p14:sldIdLst>
        </p14:section>
        <p14:section name="AWS" id="{12EB1BFA-FB5E-4760-A2BE-39B86017A204}">
          <p14:sldIdLst>
            <p14:sldId id="2147469177"/>
            <p14:sldId id="2147469178"/>
            <p14:sldId id="2147469180"/>
            <p14:sldId id="651"/>
            <p14:sldId id="650"/>
            <p14:sldId id="638"/>
          </p14:sldIdLst>
        </p14:section>
        <p14:section name="MFA" id="{A15A13A7-0B8C-4C6D-98B1-27D901A8B5F1}">
          <p14:sldIdLst>
            <p14:sldId id="487"/>
            <p14:sldId id="2147482451"/>
            <p14:sldId id="2147469173"/>
            <p14:sldId id="496"/>
            <p14:sldId id="494"/>
            <p14:sldId id="2147469176"/>
          </p14:sldIdLst>
        </p14:section>
        <p14:section name="Dental" id="{77731101-F714-41A5-88F4-D03DE451F6D5}">
          <p14:sldIdLst>
            <p14:sldId id="953"/>
            <p14:sldId id="488"/>
            <p14:sldId id="491"/>
            <p14:sldId id="2147469196"/>
          </p14:sldIdLst>
        </p14:section>
        <p14:section name="Reminders" id="{FBD96230-CC59-4587-A731-E4FB4FCD1903}">
          <p14:sldIdLst>
            <p14:sldId id="2145707675"/>
            <p14:sldId id="2147482436"/>
            <p14:sldId id="2147482447"/>
            <p14:sldId id="2147482466"/>
            <p14:sldId id="2147482467"/>
            <p14:sldId id="2147482455"/>
          </p14:sldIdLst>
        </p14:section>
        <p14:section name="MH Updates" id="{31AD1C80-CED2-4A5E-81E8-8CEFDD2657D3}">
          <p14:sldIdLst>
            <p14:sldId id="956"/>
            <p14:sldId id="2147469171"/>
            <p14:sldId id="2147469034"/>
            <p14:sldId id="2147469104"/>
            <p14:sldId id="2147482454"/>
          </p14:sldIdLst>
        </p14:section>
      </p14:sectionLst>
    </p:ext>
    <p:ext uri="{EFAFB233-063F-42B5-8137-9DF3F51BA10A}">
      <p15:sldGuideLst xmlns:p15="http://schemas.microsoft.com/office/powerpoint/2012/main">
        <p15:guide id="1" orient="horz" pos="1152">
          <p15:clr>
            <a:srgbClr val="A4A3A4"/>
          </p15:clr>
        </p15:guide>
        <p15:guide id="2" pos="33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644"/>
    <a:srgbClr val="477CFF"/>
    <a:srgbClr val="837294"/>
    <a:srgbClr val="806B9B"/>
    <a:srgbClr val="F6C3FF"/>
    <a:srgbClr val="002060"/>
    <a:srgbClr val="333399"/>
    <a:srgbClr val="000066"/>
    <a:srgbClr val="33339D"/>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96" autoAdjust="0"/>
    <p:restoredTop sz="94964" autoAdjust="0"/>
  </p:normalViewPr>
  <p:slideViewPr>
    <p:cSldViewPr snapToGrid="0">
      <p:cViewPr varScale="1">
        <p:scale>
          <a:sx n="90" d="100"/>
          <a:sy n="90" d="100"/>
        </p:scale>
        <p:origin x="917" y="72"/>
      </p:cViewPr>
      <p:guideLst>
        <p:guide orient="horz" pos="1152"/>
        <p:guide pos="336"/>
      </p:guideLst>
    </p:cSldViewPr>
  </p:slideViewPr>
  <p:outlineViewPr>
    <p:cViewPr>
      <p:scale>
        <a:sx n="33" d="100"/>
        <a:sy n="33" d="100"/>
      </p:scale>
      <p:origin x="0" y="-746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gs" Target="tags/tag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commentAuthors" Target="commentAuthors.xml"/><Relationship Id="rId9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76E66-3E36-493C-8E57-72053C39CC3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B5F79BF-47DE-42A5-AD66-C63169A17DC2}">
      <dgm:prSet phldrT="[Text]"/>
      <dgm:spPr/>
      <dgm:t>
        <a:bodyPr/>
        <a:lstStyle/>
        <a:p>
          <a:r>
            <a:rPr lang="en-US" dirty="0"/>
            <a:t>Step 1</a:t>
          </a:r>
        </a:p>
      </dgm:t>
    </dgm:pt>
    <dgm:pt modelId="{C004D8C7-864C-49A4-8D1F-157DC9DCE1C9}" type="parTrans" cxnId="{E03DC32E-6E1B-4A2C-96B9-B347A7F393BC}">
      <dgm:prSet/>
      <dgm:spPr/>
      <dgm:t>
        <a:bodyPr/>
        <a:lstStyle/>
        <a:p>
          <a:endParaRPr lang="en-US"/>
        </a:p>
      </dgm:t>
    </dgm:pt>
    <dgm:pt modelId="{F7511835-44A4-4FAB-ADCA-FBBD12EC337E}" type="sibTrans" cxnId="{E03DC32E-6E1B-4A2C-96B9-B347A7F393BC}">
      <dgm:prSet/>
      <dgm:spPr/>
      <dgm:t>
        <a:bodyPr/>
        <a:lstStyle/>
        <a:p>
          <a:endParaRPr lang="en-US"/>
        </a:p>
      </dgm:t>
    </dgm:pt>
    <dgm:pt modelId="{4F7BEFE6-FC26-44D5-967C-A9B00FC171D8}">
      <dgm:prSet/>
      <dgm:spPr/>
      <dgm:t>
        <a:bodyPr/>
        <a:lstStyle/>
        <a:p>
          <a:r>
            <a:rPr lang="en-US" dirty="0"/>
            <a:t>Step 2 </a:t>
          </a:r>
        </a:p>
      </dgm:t>
    </dgm:pt>
    <dgm:pt modelId="{1F7B420A-2B9E-4CF0-AD82-8E82F79D46BA}" type="parTrans" cxnId="{DB0E80D5-D46C-407F-803E-B8A4829AF285}">
      <dgm:prSet/>
      <dgm:spPr/>
      <dgm:t>
        <a:bodyPr/>
        <a:lstStyle/>
        <a:p>
          <a:endParaRPr lang="en-US"/>
        </a:p>
      </dgm:t>
    </dgm:pt>
    <dgm:pt modelId="{0FBC1F7E-0018-4E74-BCCD-AE8112381FE1}" type="sibTrans" cxnId="{DB0E80D5-D46C-407F-803E-B8A4829AF285}">
      <dgm:prSet/>
      <dgm:spPr/>
      <dgm:t>
        <a:bodyPr/>
        <a:lstStyle/>
        <a:p>
          <a:endParaRPr lang="en-US"/>
        </a:p>
      </dgm:t>
    </dgm:pt>
    <dgm:pt modelId="{102C98B6-353A-4D4C-962A-CFE75E78DA79}">
      <dgm:prSet/>
      <dgm:spPr/>
      <dgm:t>
        <a:bodyPr/>
        <a:lstStyle/>
        <a:p>
          <a:r>
            <a:rPr lang="en-US" dirty="0"/>
            <a:t>Step 3</a:t>
          </a:r>
        </a:p>
      </dgm:t>
    </dgm:pt>
    <dgm:pt modelId="{9804173C-C3EB-4659-88D0-F0432A6D12BB}" type="parTrans" cxnId="{49BCF33D-4A14-4DEB-B72E-6FFAFB080249}">
      <dgm:prSet/>
      <dgm:spPr/>
      <dgm:t>
        <a:bodyPr/>
        <a:lstStyle/>
        <a:p>
          <a:endParaRPr lang="en-US"/>
        </a:p>
      </dgm:t>
    </dgm:pt>
    <dgm:pt modelId="{101284DE-B870-4427-9EC9-C8FDFC79EAF1}" type="sibTrans" cxnId="{49BCF33D-4A14-4DEB-B72E-6FFAFB080249}">
      <dgm:prSet/>
      <dgm:spPr/>
      <dgm:t>
        <a:bodyPr/>
        <a:lstStyle/>
        <a:p>
          <a:endParaRPr lang="en-US"/>
        </a:p>
      </dgm:t>
    </dgm:pt>
    <dgm:pt modelId="{966413D6-CEE9-462F-957A-DEC3BB4D47E2}">
      <dgm:prSet/>
      <dgm:spPr/>
      <dgm:t>
        <a:bodyPr/>
        <a:lstStyle/>
        <a:p>
          <a:r>
            <a:rPr lang="en-US" dirty="0"/>
            <a:t>Step 4</a:t>
          </a:r>
        </a:p>
      </dgm:t>
    </dgm:pt>
    <dgm:pt modelId="{D334A2ED-4410-4119-9F61-5C2A6B3D5FAA}" type="parTrans" cxnId="{47E99AB0-FFB8-479F-9B92-29AA18746C93}">
      <dgm:prSet/>
      <dgm:spPr/>
      <dgm:t>
        <a:bodyPr/>
        <a:lstStyle/>
        <a:p>
          <a:endParaRPr lang="en-US"/>
        </a:p>
      </dgm:t>
    </dgm:pt>
    <dgm:pt modelId="{B5F71A57-F51E-4D2D-8705-0EB0036A7D96}" type="sibTrans" cxnId="{47E99AB0-FFB8-479F-9B92-29AA18746C93}">
      <dgm:prSet/>
      <dgm:spPr/>
      <dgm:t>
        <a:bodyPr/>
        <a:lstStyle/>
        <a:p>
          <a:endParaRPr lang="en-US"/>
        </a:p>
      </dgm:t>
    </dgm:pt>
    <dgm:pt modelId="{9BC1C658-461D-4DAC-B8A4-423484E9BB4F}">
      <dgm:prSet phldrT="[Text]"/>
      <dgm:spPr/>
      <dgm:t>
        <a:bodyPr/>
        <a:lstStyle/>
        <a:p>
          <a:r>
            <a:rPr lang="en-US" dirty="0">
              <a:solidFill>
                <a:srgbClr val="002060"/>
              </a:solidFill>
            </a:rPr>
            <a:t>EOHHS will be meeting with large organizations to introduce the initiative and discuss the roster clean-up and collection process</a:t>
          </a:r>
        </a:p>
      </dgm:t>
    </dgm:pt>
    <dgm:pt modelId="{8FFEABBD-9EDD-4F6A-9414-A2929C84C942}" type="parTrans" cxnId="{F3DD27FF-6B67-4A45-B0C4-67CE76FAE091}">
      <dgm:prSet/>
      <dgm:spPr/>
      <dgm:t>
        <a:bodyPr/>
        <a:lstStyle/>
        <a:p>
          <a:endParaRPr lang="en-US"/>
        </a:p>
      </dgm:t>
    </dgm:pt>
    <dgm:pt modelId="{6EC9555C-8A03-4897-BA5D-79C28F344D4C}" type="sibTrans" cxnId="{F3DD27FF-6B67-4A45-B0C4-67CE76FAE091}">
      <dgm:prSet/>
      <dgm:spPr/>
      <dgm:t>
        <a:bodyPr/>
        <a:lstStyle/>
        <a:p>
          <a:endParaRPr lang="en-US"/>
        </a:p>
      </dgm:t>
    </dgm:pt>
    <dgm:pt modelId="{BE1DCF0F-59B6-47BF-A675-F059340753D8}">
      <dgm:prSet/>
      <dgm:spPr/>
      <dgm:t>
        <a:bodyPr/>
        <a:lstStyle/>
        <a:p>
          <a:r>
            <a:rPr lang="en-US" dirty="0">
              <a:solidFill>
                <a:srgbClr val="002060"/>
              </a:solidFill>
            </a:rPr>
            <a:t>EOHHS will work with large organizations to conduct roster clean-up and validation</a:t>
          </a:r>
        </a:p>
      </dgm:t>
    </dgm:pt>
    <dgm:pt modelId="{676C8420-75AC-4C8B-A289-D9D1D5C1AF22}" type="parTrans" cxnId="{57DF40C5-DBC0-4ADC-A1DE-1DC985120376}">
      <dgm:prSet/>
      <dgm:spPr/>
      <dgm:t>
        <a:bodyPr/>
        <a:lstStyle/>
        <a:p>
          <a:endParaRPr lang="en-US"/>
        </a:p>
      </dgm:t>
    </dgm:pt>
    <dgm:pt modelId="{D75B286C-EA11-4667-8A00-5DAA88494C99}" type="sibTrans" cxnId="{57DF40C5-DBC0-4ADC-A1DE-1DC985120376}">
      <dgm:prSet/>
      <dgm:spPr/>
      <dgm:t>
        <a:bodyPr/>
        <a:lstStyle/>
        <a:p>
          <a:endParaRPr lang="en-US"/>
        </a:p>
      </dgm:t>
    </dgm:pt>
    <dgm:pt modelId="{8D0D7A35-32B0-43B8-BB9A-ABBB5E87861D}">
      <dgm:prSet/>
      <dgm:spPr/>
      <dgm:t>
        <a:bodyPr/>
        <a:lstStyle/>
        <a:p>
          <a:r>
            <a:rPr lang="en-US" dirty="0">
              <a:solidFill>
                <a:srgbClr val="002060"/>
              </a:solidFill>
            </a:rPr>
            <a:t>The large organizations will take time to collect and compile the requested data elements</a:t>
          </a:r>
        </a:p>
      </dgm:t>
    </dgm:pt>
    <dgm:pt modelId="{41423B50-4871-48FD-B86B-E6D6709C9B7C}" type="parTrans" cxnId="{8486F4CB-BBF4-49ED-93C9-2413C93EA2E7}">
      <dgm:prSet/>
      <dgm:spPr/>
      <dgm:t>
        <a:bodyPr/>
        <a:lstStyle/>
        <a:p>
          <a:endParaRPr lang="en-US"/>
        </a:p>
      </dgm:t>
    </dgm:pt>
    <dgm:pt modelId="{76C38983-E953-478B-801C-707993C7AE33}" type="sibTrans" cxnId="{8486F4CB-BBF4-49ED-93C9-2413C93EA2E7}">
      <dgm:prSet/>
      <dgm:spPr/>
      <dgm:t>
        <a:bodyPr/>
        <a:lstStyle/>
        <a:p>
          <a:endParaRPr lang="en-US"/>
        </a:p>
      </dgm:t>
    </dgm:pt>
    <dgm:pt modelId="{291FFE80-05EC-4CBE-A8E3-B3CF137F8F0C}">
      <dgm:prSet/>
      <dgm:spPr/>
      <dgm:t>
        <a:bodyPr/>
        <a:lstStyle/>
        <a:p>
          <a:r>
            <a:rPr lang="en-US" dirty="0">
              <a:solidFill>
                <a:srgbClr val="002060"/>
              </a:solidFill>
            </a:rPr>
            <a:t>Once collected, EOHHS will work to update MMIS and the Provider Directories to display this additional information</a:t>
          </a:r>
        </a:p>
      </dgm:t>
    </dgm:pt>
    <dgm:pt modelId="{DEC89E4D-A5AB-422A-BA2F-ED809E1FB156}" type="parTrans" cxnId="{8F31BE13-CD16-4B09-9C53-74C77359B691}">
      <dgm:prSet/>
      <dgm:spPr/>
      <dgm:t>
        <a:bodyPr/>
        <a:lstStyle/>
        <a:p>
          <a:endParaRPr lang="en-US"/>
        </a:p>
      </dgm:t>
    </dgm:pt>
    <dgm:pt modelId="{F12DC7DF-63F6-4FD9-B745-4E5C6A535C0E}" type="sibTrans" cxnId="{8F31BE13-CD16-4B09-9C53-74C77359B691}">
      <dgm:prSet/>
      <dgm:spPr/>
      <dgm:t>
        <a:bodyPr/>
        <a:lstStyle/>
        <a:p>
          <a:endParaRPr lang="en-US"/>
        </a:p>
      </dgm:t>
    </dgm:pt>
    <dgm:pt modelId="{E22E936B-8079-4F8C-8F9C-3F6010132F7B}" type="pres">
      <dgm:prSet presAssocID="{02B76E66-3E36-493C-8E57-72053C39CC36}" presName="Name0" presStyleCnt="0">
        <dgm:presLayoutVars>
          <dgm:dir/>
          <dgm:animLvl val="lvl"/>
          <dgm:resizeHandles val="exact"/>
        </dgm:presLayoutVars>
      </dgm:prSet>
      <dgm:spPr/>
    </dgm:pt>
    <dgm:pt modelId="{C65FE4B9-BABF-494B-ACD3-15A9C647EAE9}" type="pres">
      <dgm:prSet presAssocID="{2B5F79BF-47DE-42A5-AD66-C63169A17DC2}" presName="composite" presStyleCnt="0"/>
      <dgm:spPr/>
    </dgm:pt>
    <dgm:pt modelId="{BBAB9E14-5425-43E5-861F-277B35ABC515}" type="pres">
      <dgm:prSet presAssocID="{2B5F79BF-47DE-42A5-AD66-C63169A17DC2}" presName="parTx" presStyleLbl="alignNode1" presStyleIdx="0" presStyleCnt="4">
        <dgm:presLayoutVars>
          <dgm:chMax val="0"/>
          <dgm:chPref val="0"/>
          <dgm:bulletEnabled val="1"/>
        </dgm:presLayoutVars>
      </dgm:prSet>
      <dgm:spPr/>
    </dgm:pt>
    <dgm:pt modelId="{1791367E-AEC0-44F9-8D1A-91633CABC402}" type="pres">
      <dgm:prSet presAssocID="{2B5F79BF-47DE-42A5-AD66-C63169A17DC2}" presName="desTx" presStyleLbl="alignAccFollowNode1" presStyleIdx="0" presStyleCnt="4">
        <dgm:presLayoutVars>
          <dgm:bulletEnabled val="1"/>
        </dgm:presLayoutVars>
      </dgm:prSet>
      <dgm:spPr/>
    </dgm:pt>
    <dgm:pt modelId="{924A46AB-AF7A-447F-985B-944B6310644B}" type="pres">
      <dgm:prSet presAssocID="{F7511835-44A4-4FAB-ADCA-FBBD12EC337E}" presName="space" presStyleCnt="0"/>
      <dgm:spPr/>
    </dgm:pt>
    <dgm:pt modelId="{AE6E53D0-AAFA-4EBB-9501-E180F8CBA20F}" type="pres">
      <dgm:prSet presAssocID="{4F7BEFE6-FC26-44D5-967C-A9B00FC171D8}" presName="composite" presStyleCnt="0"/>
      <dgm:spPr/>
    </dgm:pt>
    <dgm:pt modelId="{AE0B7AF0-BD06-4864-9CFE-1FBBFF73AC81}" type="pres">
      <dgm:prSet presAssocID="{4F7BEFE6-FC26-44D5-967C-A9B00FC171D8}" presName="parTx" presStyleLbl="alignNode1" presStyleIdx="1" presStyleCnt="4">
        <dgm:presLayoutVars>
          <dgm:chMax val="0"/>
          <dgm:chPref val="0"/>
          <dgm:bulletEnabled val="1"/>
        </dgm:presLayoutVars>
      </dgm:prSet>
      <dgm:spPr/>
    </dgm:pt>
    <dgm:pt modelId="{66D04CE3-2021-4EED-805B-FD808AE374B8}" type="pres">
      <dgm:prSet presAssocID="{4F7BEFE6-FC26-44D5-967C-A9B00FC171D8}" presName="desTx" presStyleLbl="alignAccFollowNode1" presStyleIdx="1" presStyleCnt="4">
        <dgm:presLayoutVars>
          <dgm:bulletEnabled val="1"/>
        </dgm:presLayoutVars>
      </dgm:prSet>
      <dgm:spPr/>
    </dgm:pt>
    <dgm:pt modelId="{83DB8C3F-5329-4777-91B2-F6F802B3D06C}" type="pres">
      <dgm:prSet presAssocID="{0FBC1F7E-0018-4E74-BCCD-AE8112381FE1}" presName="space" presStyleCnt="0"/>
      <dgm:spPr/>
    </dgm:pt>
    <dgm:pt modelId="{82BC0DDB-D9A5-4640-A7C5-5CD15A40FFAD}" type="pres">
      <dgm:prSet presAssocID="{102C98B6-353A-4D4C-962A-CFE75E78DA79}" presName="composite" presStyleCnt="0"/>
      <dgm:spPr/>
    </dgm:pt>
    <dgm:pt modelId="{3C2B6674-0C80-408F-96F0-9F343C323EB8}" type="pres">
      <dgm:prSet presAssocID="{102C98B6-353A-4D4C-962A-CFE75E78DA79}" presName="parTx" presStyleLbl="alignNode1" presStyleIdx="2" presStyleCnt="4">
        <dgm:presLayoutVars>
          <dgm:chMax val="0"/>
          <dgm:chPref val="0"/>
          <dgm:bulletEnabled val="1"/>
        </dgm:presLayoutVars>
      </dgm:prSet>
      <dgm:spPr/>
    </dgm:pt>
    <dgm:pt modelId="{5BEA38BB-ECB9-4044-B6E9-5CD98261DDAB}" type="pres">
      <dgm:prSet presAssocID="{102C98B6-353A-4D4C-962A-CFE75E78DA79}" presName="desTx" presStyleLbl="alignAccFollowNode1" presStyleIdx="2" presStyleCnt="4">
        <dgm:presLayoutVars>
          <dgm:bulletEnabled val="1"/>
        </dgm:presLayoutVars>
      </dgm:prSet>
      <dgm:spPr/>
    </dgm:pt>
    <dgm:pt modelId="{2F8CA1B0-0D44-4C83-8791-A95B585338C2}" type="pres">
      <dgm:prSet presAssocID="{101284DE-B870-4427-9EC9-C8FDFC79EAF1}" presName="space" presStyleCnt="0"/>
      <dgm:spPr/>
    </dgm:pt>
    <dgm:pt modelId="{BC870DA3-2ADB-4A67-B6CE-A49FFCFD0E3D}" type="pres">
      <dgm:prSet presAssocID="{966413D6-CEE9-462F-957A-DEC3BB4D47E2}" presName="composite" presStyleCnt="0"/>
      <dgm:spPr/>
    </dgm:pt>
    <dgm:pt modelId="{040ACA78-044C-45F8-853C-17E8A3E21BA2}" type="pres">
      <dgm:prSet presAssocID="{966413D6-CEE9-462F-957A-DEC3BB4D47E2}" presName="parTx" presStyleLbl="alignNode1" presStyleIdx="3" presStyleCnt="4">
        <dgm:presLayoutVars>
          <dgm:chMax val="0"/>
          <dgm:chPref val="0"/>
          <dgm:bulletEnabled val="1"/>
        </dgm:presLayoutVars>
      </dgm:prSet>
      <dgm:spPr/>
    </dgm:pt>
    <dgm:pt modelId="{1A2B30D2-64C9-41A1-A017-54A5970B9D40}" type="pres">
      <dgm:prSet presAssocID="{966413D6-CEE9-462F-957A-DEC3BB4D47E2}" presName="desTx" presStyleLbl="alignAccFollowNode1" presStyleIdx="3" presStyleCnt="4">
        <dgm:presLayoutVars>
          <dgm:bulletEnabled val="1"/>
        </dgm:presLayoutVars>
      </dgm:prSet>
      <dgm:spPr/>
    </dgm:pt>
  </dgm:ptLst>
  <dgm:cxnLst>
    <dgm:cxn modelId="{27AAD604-462B-45E7-AFFE-C0264B319A4F}" type="presOf" srcId="{BE1DCF0F-59B6-47BF-A675-F059340753D8}" destId="{66D04CE3-2021-4EED-805B-FD808AE374B8}" srcOrd="0" destOrd="0" presId="urn:microsoft.com/office/officeart/2005/8/layout/hList1"/>
    <dgm:cxn modelId="{8F31BE13-CD16-4B09-9C53-74C77359B691}" srcId="{966413D6-CEE9-462F-957A-DEC3BB4D47E2}" destId="{291FFE80-05EC-4CBE-A8E3-B3CF137F8F0C}" srcOrd="0" destOrd="0" parTransId="{DEC89E4D-A5AB-422A-BA2F-ED809E1FB156}" sibTransId="{F12DC7DF-63F6-4FD9-B745-4E5C6A535C0E}"/>
    <dgm:cxn modelId="{A8BCB22E-4CDD-42E0-ACBC-1A90FC8504AA}" type="presOf" srcId="{2B5F79BF-47DE-42A5-AD66-C63169A17DC2}" destId="{BBAB9E14-5425-43E5-861F-277B35ABC515}" srcOrd="0" destOrd="0" presId="urn:microsoft.com/office/officeart/2005/8/layout/hList1"/>
    <dgm:cxn modelId="{E03DC32E-6E1B-4A2C-96B9-B347A7F393BC}" srcId="{02B76E66-3E36-493C-8E57-72053C39CC36}" destId="{2B5F79BF-47DE-42A5-AD66-C63169A17DC2}" srcOrd="0" destOrd="0" parTransId="{C004D8C7-864C-49A4-8D1F-157DC9DCE1C9}" sibTransId="{F7511835-44A4-4FAB-ADCA-FBBD12EC337E}"/>
    <dgm:cxn modelId="{39F1F637-F36A-4D53-8EE4-DA8723A12FB4}" type="presOf" srcId="{291FFE80-05EC-4CBE-A8E3-B3CF137F8F0C}" destId="{1A2B30D2-64C9-41A1-A017-54A5970B9D40}" srcOrd="0" destOrd="0" presId="urn:microsoft.com/office/officeart/2005/8/layout/hList1"/>
    <dgm:cxn modelId="{FD7FF138-E1DF-44C0-BDAA-6F0B8770EBB3}" type="presOf" srcId="{02B76E66-3E36-493C-8E57-72053C39CC36}" destId="{E22E936B-8079-4F8C-8F9C-3F6010132F7B}" srcOrd="0" destOrd="0" presId="urn:microsoft.com/office/officeart/2005/8/layout/hList1"/>
    <dgm:cxn modelId="{49BCF33D-4A14-4DEB-B72E-6FFAFB080249}" srcId="{02B76E66-3E36-493C-8E57-72053C39CC36}" destId="{102C98B6-353A-4D4C-962A-CFE75E78DA79}" srcOrd="2" destOrd="0" parTransId="{9804173C-C3EB-4659-88D0-F0432A6D12BB}" sibTransId="{101284DE-B870-4427-9EC9-C8FDFC79EAF1}"/>
    <dgm:cxn modelId="{4A76BC5B-A387-4EAC-8824-38F1ED7D6D94}" type="presOf" srcId="{8D0D7A35-32B0-43B8-BB9A-ABBB5E87861D}" destId="{5BEA38BB-ECB9-4044-B6E9-5CD98261DDAB}" srcOrd="0" destOrd="0" presId="urn:microsoft.com/office/officeart/2005/8/layout/hList1"/>
    <dgm:cxn modelId="{DE643A66-9274-42EE-AAB3-B807E2C85A37}" type="presOf" srcId="{966413D6-CEE9-462F-957A-DEC3BB4D47E2}" destId="{040ACA78-044C-45F8-853C-17E8A3E21BA2}" srcOrd="0" destOrd="0" presId="urn:microsoft.com/office/officeart/2005/8/layout/hList1"/>
    <dgm:cxn modelId="{3B1F2080-AEF2-446B-85B9-49A0A39DEA1B}" type="presOf" srcId="{102C98B6-353A-4D4C-962A-CFE75E78DA79}" destId="{3C2B6674-0C80-408F-96F0-9F343C323EB8}" srcOrd="0" destOrd="0" presId="urn:microsoft.com/office/officeart/2005/8/layout/hList1"/>
    <dgm:cxn modelId="{47E99AB0-FFB8-479F-9B92-29AA18746C93}" srcId="{02B76E66-3E36-493C-8E57-72053C39CC36}" destId="{966413D6-CEE9-462F-957A-DEC3BB4D47E2}" srcOrd="3" destOrd="0" parTransId="{D334A2ED-4410-4119-9F61-5C2A6B3D5FAA}" sibTransId="{B5F71A57-F51E-4D2D-8705-0EB0036A7D96}"/>
    <dgm:cxn modelId="{92C7B0C3-898C-46B0-9AC4-5B0A7D9CA24B}" type="presOf" srcId="{9BC1C658-461D-4DAC-B8A4-423484E9BB4F}" destId="{1791367E-AEC0-44F9-8D1A-91633CABC402}" srcOrd="0" destOrd="0" presId="urn:microsoft.com/office/officeart/2005/8/layout/hList1"/>
    <dgm:cxn modelId="{57DF40C5-DBC0-4ADC-A1DE-1DC985120376}" srcId="{4F7BEFE6-FC26-44D5-967C-A9B00FC171D8}" destId="{BE1DCF0F-59B6-47BF-A675-F059340753D8}" srcOrd="0" destOrd="0" parTransId="{676C8420-75AC-4C8B-A289-D9D1D5C1AF22}" sibTransId="{D75B286C-EA11-4667-8A00-5DAA88494C99}"/>
    <dgm:cxn modelId="{8486F4CB-BBF4-49ED-93C9-2413C93EA2E7}" srcId="{102C98B6-353A-4D4C-962A-CFE75E78DA79}" destId="{8D0D7A35-32B0-43B8-BB9A-ABBB5E87861D}" srcOrd="0" destOrd="0" parTransId="{41423B50-4871-48FD-B86B-E6D6709C9B7C}" sibTransId="{76C38983-E953-478B-801C-707993C7AE33}"/>
    <dgm:cxn modelId="{DB0E80D5-D46C-407F-803E-B8A4829AF285}" srcId="{02B76E66-3E36-493C-8E57-72053C39CC36}" destId="{4F7BEFE6-FC26-44D5-967C-A9B00FC171D8}" srcOrd="1" destOrd="0" parTransId="{1F7B420A-2B9E-4CF0-AD82-8E82F79D46BA}" sibTransId="{0FBC1F7E-0018-4E74-BCCD-AE8112381FE1}"/>
    <dgm:cxn modelId="{768DC0E4-BBD1-457A-A74F-FE3157A155C7}" type="presOf" srcId="{4F7BEFE6-FC26-44D5-967C-A9B00FC171D8}" destId="{AE0B7AF0-BD06-4864-9CFE-1FBBFF73AC81}" srcOrd="0" destOrd="0" presId="urn:microsoft.com/office/officeart/2005/8/layout/hList1"/>
    <dgm:cxn modelId="{F3DD27FF-6B67-4A45-B0C4-67CE76FAE091}" srcId="{2B5F79BF-47DE-42A5-AD66-C63169A17DC2}" destId="{9BC1C658-461D-4DAC-B8A4-423484E9BB4F}" srcOrd="0" destOrd="0" parTransId="{8FFEABBD-9EDD-4F6A-9414-A2929C84C942}" sibTransId="{6EC9555C-8A03-4897-BA5D-79C28F344D4C}"/>
    <dgm:cxn modelId="{20537BCD-1DF7-4A63-8680-ACB177F1DB63}" type="presParOf" srcId="{E22E936B-8079-4F8C-8F9C-3F6010132F7B}" destId="{C65FE4B9-BABF-494B-ACD3-15A9C647EAE9}" srcOrd="0" destOrd="0" presId="urn:microsoft.com/office/officeart/2005/8/layout/hList1"/>
    <dgm:cxn modelId="{C0221182-1BF5-4BD7-B80C-1472D205863B}" type="presParOf" srcId="{C65FE4B9-BABF-494B-ACD3-15A9C647EAE9}" destId="{BBAB9E14-5425-43E5-861F-277B35ABC515}" srcOrd="0" destOrd="0" presId="urn:microsoft.com/office/officeart/2005/8/layout/hList1"/>
    <dgm:cxn modelId="{5693E3E9-8C76-4F81-8176-B1E0746F9FBA}" type="presParOf" srcId="{C65FE4B9-BABF-494B-ACD3-15A9C647EAE9}" destId="{1791367E-AEC0-44F9-8D1A-91633CABC402}" srcOrd="1" destOrd="0" presId="urn:microsoft.com/office/officeart/2005/8/layout/hList1"/>
    <dgm:cxn modelId="{D572E93F-D04D-4733-852A-42F8EFBBB0AC}" type="presParOf" srcId="{E22E936B-8079-4F8C-8F9C-3F6010132F7B}" destId="{924A46AB-AF7A-447F-985B-944B6310644B}" srcOrd="1" destOrd="0" presId="urn:microsoft.com/office/officeart/2005/8/layout/hList1"/>
    <dgm:cxn modelId="{02410A70-62C4-4BA7-BFCF-596BBBB25579}" type="presParOf" srcId="{E22E936B-8079-4F8C-8F9C-3F6010132F7B}" destId="{AE6E53D0-AAFA-4EBB-9501-E180F8CBA20F}" srcOrd="2" destOrd="0" presId="urn:microsoft.com/office/officeart/2005/8/layout/hList1"/>
    <dgm:cxn modelId="{74B8C709-3837-447F-84D0-5F3EE8496082}" type="presParOf" srcId="{AE6E53D0-AAFA-4EBB-9501-E180F8CBA20F}" destId="{AE0B7AF0-BD06-4864-9CFE-1FBBFF73AC81}" srcOrd="0" destOrd="0" presId="urn:microsoft.com/office/officeart/2005/8/layout/hList1"/>
    <dgm:cxn modelId="{1BC96B25-9B0A-40FD-A422-15805572BCF1}" type="presParOf" srcId="{AE6E53D0-AAFA-4EBB-9501-E180F8CBA20F}" destId="{66D04CE3-2021-4EED-805B-FD808AE374B8}" srcOrd="1" destOrd="0" presId="urn:microsoft.com/office/officeart/2005/8/layout/hList1"/>
    <dgm:cxn modelId="{0ECBE012-63F9-4BE0-95BF-1AC568899F90}" type="presParOf" srcId="{E22E936B-8079-4F8C-8F9C-3F6010132F7B}" destId="{83DB8C3F-5329-4777-91B2-F6F802B3D06C}" srcOrd="3" destOrd="0" presId="urn:microsoft.com/office/officeart/2005/8/layout/hList1"/>
    <dgm:cxn modelId="{091C8AE9-7199-4E0E-9F7B-CC7F07F2A841}" type="presParOf" srcId="{E22E936B-8079-4F8C-8F9C-3F6010132F7B}" destId="{82BC0DDB-D9A5-4640-A7C5-5CD15A40FFAD}" srcOrd="4" destOrd="0" presId="urn:microsoft.com/office/officeart/2005/8/layout/hList1"/>
    <dgm:cxn modelId="{9BCC80C2-FBCA-4BC3-B638-B73877607987}" type="presParOf" srcId="{82BC0DDB-D9A5-4640-A7C5-5CD15A40FFAD}" destId="{3C2B6674-0C80-408F-96F0-9F343C323EB8}" srcOrd="0" destOrd="0" presId="urn:microsoft.com/office/officeart/2005/8/layout/hList1"/>
    <dgm:cxn modelId="{0B9731CB-A4A6-4475-B2A6-36A1C7B972F6}" type="presParOf" srcId="{82BC0DDB-D9A5-4640-A7C5-5CD15A40FFAD}" destId="{5BEA38BB-ECB9-4044-B6E9-5CD98261DDAB}" srcOrd="1" destOrd="0" presId="urn:microsoft.com/office/officeart/2005/8/layout/hList1"/>
    <dgm:cxn modelId="{EEC307D0-8856-4A96-B33E-E13216BEE112}" type="presParOf" srcId="{E22E936B-8079-4F8C-8F9C-3F6010132F7B}" destId="{2F8CA1B0-0D44-4C83-8791-A95B585338C2}" srcOrd="5" destOrd="0" presId="urn:microsoft.com/office/officeart/2005/8/layout/hList1"/>
    <dgm:cxn modelId="{83BBC393-A128-4C74-8895-A92ADF1244F9}" type="presParOf" srcId="{E22E936B-8079-4F8C-8F9C-3F6010132F7B}" destId="{BC870DA3-2ADB-4A67-B6CE-A49FFCFD0E3D}" srcOrd="6" destOrd="0" presId="urn:microsoft.com/office/officeart/2005/8/layout/hList1"/>
    <dgm:cxn modelId="{E66409FD-F84C-4950-B3E8-CDF19D7B64BF}" type="presParOf" srcId="{BC870DA3-2ADB-4A67-B6CE-A49FFCFD0E3D}" destId="{040ACA78-044C-45F8-853C-17E8A3E21BA2}" srcOrd="0" destOrd="0" presId="urn:microsoft.com/office/officeart/2005/8/layout/hList1"/>
    <dgm:cxn modelId="{81E08AAE-D62A-4333-A0A9-FE069A40A165}" type="presParOf" srcId="{BC870DA3-2ADB-4A67-B6CE-A49FFCFD0E3D}" destId="{1A2B30D2-64C9-41A1-A017-54A5970B9D4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3E035E-416B-48C3-9E6A-E8B376E0D80B}"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A22EBEC9-C97E-4DE0-99F9-557DA84B3C85}">
      <dgm:prSet phldrT="[Text]" custT="1"/>
      <dgm:spPr/>
      <dgm:t>
        <a:bodyPr anchor="ctr"/>
        <a:lstStyle/>
        <a:p>
          <a:r>
            <a:rPr lang="en-US" sz="2000" b="1" dirty="0">
              <a:solidFill>
                <a:schemeClr val="bg1"/>
              </a:solidFill>
            </a:rPr>
            <a:t>Winter 2025</a:t>
          </a:r>
        </a:p>
      </dgm:t>
      <dgm:extLst>
        <a:ext uri="{E40237B7-FDA0-4F09-8148-C483321AD2D9}">
          <dgm14:cNvPr xmlns:dgm14="http://schemas.microsoft.com/office/drawing/2010/diagram" id="0" name="" descr="Timeline graphic stating:&#10;Winter 2025 - MassHealth will collect additional data from large organizations.&#10;Spring 2025 - MassHealth will work to update MMIS and Provider Directories.&#10;Summer 2025 - New data elements will be displayed on Provider Directories.">
            <a:extLst>
              <a:ext uri="{C183D7F6-B498-43B3-948B-1728B52AA6E4}">
                <adec:decorative xmlns:adec="http://schemas.microsoft.com/office/drawing/2017/decorative" val="0"/>
              </a:ext>
            </a:extLst>
          </dgm14:cNvPr>
        </a:ext>
      </dgm:extLst>
    </dgm:pt>
    <dgm:pt modelId="{2A6100F5-F1B5-45CA-A797-DDF2266EAEA1}" type="parTrans" cxnId="{EAC41869-B8C5-46B7-9D6F-CBCE4B8C88EF}">
      <dgm:prSet/>
      <dgm:spPr/>
      <dgm:t>
        <a:bodyPr/>
        <a:lstStyle/>
        <a:p>
          <a:endParaRPr lang="en-US" sz="1600"/>
        </a:p>
      </dgm:t>
    </dgm:pt>
    <dgm:pt modelId="{50172938-E6CB-469F-99BD-609696A35FEE}" type="sibTrans" cxnId="{EAC41869-B8C5-46B7-9D6F-CBCE4B8C88EF}">
      <dgm:prSet/>
      <dgm:spPr/>
      <dgm:t>
        <a:bodyPr/>
        <a:lstStyle/>
        <a:p>
          <a:endParaRPr lang="en-US" sz="1600"/>
        </a:p>
      </dgm:t>
    </dgm:pt>
    <dgm:pt modelId="{7B51EB4A-B2A0-4E96-BF81-3717F6E6CAAF}">
      <dgm:prSet phldrT="[Text]" custT="1"/>
      <dgm:spPr/>
      <dgm:t>
        <a:bodyPr/>
        <a:lstStyle/>
        <a:p>
          <a:r>
            <a:rPr lang="en-US" sz="2000" dirty="0"/>
            <a:t>MassHealth will conduct roster clean-ups with and collect additional data from large organizations</a:t>
          </a:r>
        </a:p>
      </dgm:t>
      <dgm:extLst>
        <a:ext uri="{E40237B7-FDA0-4F09-8148-C483321AD2D9}">
          <dgm14:cNvPr xmlns:dgm14="http://schemas.microsoft.com/office/drawing/2010/diagram" id="0" name="" descr="Timeline graphic stating:&#10;Winter 2025 - MassHealth will collect additional data from large organizations.&#10;Spring 2025 - MassHealth will work to update MMIS and Provider Directories.&#10;July 1, 2025 - New data elements will be displayed on Provider Directories."/>
        </a:ext>
      </dgm:extLst>
    </dgm:pt>
    <dgm:pt modelId="{8A18F753-4D43-41E8-BD28-F49AF5353F0D}" type="parTrans" cxnId="{7B997BA9-7BE1-4F9C-8017-7138E3226432}">
      <dgm:prSet/>
      <dgm:spPr/>
      <dgm:t>
        <a:bodyPr/>
        <a:lstStyle/>
        <a:p>
          <a:endParaRPr lang="en-US" sz="1600"/>
        </a:p>
      </dgm:t>
    </dgm:pt>
    <dgm:pt modelId="{04AF4931-CCB3-4F57-A692-3B8FAEAE1F91}" type="sibTrans" cxnId="{7B997BA9-7BE1-4F9C-8017-7138E3226432}">
      <dgm:prSet/>
      <dgm:spPr/>
      <dgm:t>
        <a:bodyPr/>
        <a:lstStyle/>
        <a:p>
          <a:endParaRPr lang="en-US" sz="1600"/>
        </a:p>
      </dgm:t>
    </dgm:pt>
    <dgm:pt modelId="{96ADE587-D570-4DDD-A187-09578E73E219}">
      <dgm:prSet phldrT="[Text]" custT="1"/>
      <dgm:spPr/>
      <dgm:t>
        <a:bodyPr/>
        <a:lstStyle/>
        <a:p>
          <a:r>
            <a:rPr lang="en-US" sz="2000" b="1" dirty="0">
              <a:solidFill>
                <a:schemeClr val="bg1"/>
              </a:solidFill>
            </a:rPr>
            <a:t>Spring 2025</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4611810-F977-4AB9-84E8-0757756D8DBB}" type="parTrans" cxnId="{FBE708CE-A440-4120-9254-097FBF76D480}">
      <dgm:prSet/>
      <dgm:spPr/>
      <dgm:t>
        <a:bodyPr/>
        <a:lstStyle/>
        <a:p>
          <a:endParaRPr lang="en-US" sz="1600"/>
        </a:p>
      </dgm:t>
    </dgm:pt>
    <dgm:pt modelId="{77FA33CD-8D5C-43BC-8F2F-3B4D4B36F55A}" type="sibTrans" cxnId="{FBE708CE-A440-4120-9254-097FBF76D480}">
      <dgm:prSet/>
      <dgm:spPr/>
      <dgm:t>
        <a:bodyPr/>
        <a:lstStyle/>
        <a:p>
          <a:endParaRPr lang="en-US" sz="1600"/>
        </a:p>
      </dgm:t>
    </dgm:pt>
    <dgm:pt modelId="{6D022AAD-B40B-4E9A-AE83-D04E0A7D3D9E}">
      <dgm:prSet phldrT="[Text]" custT="1"/>
      <dgm:spPr/>
      <dgm:t>
        <a:bodyPr/>
        <a:lstStyle/>
        <a:p>
          <a:r>
            <a:rPr lang="en-US" sz="2000" dirty="0"/>
            <a:t>MassHealth will work to update MMIS with collected data and develop the Provider Directory changes</a:t>
          </a:r>
        </a:p>
      </dgm:t>
      <dgm:extLst>
        <a:ext uri="{E40237B7-FDA0-4F09-8148-C483321AD2D9}">
          <dgm14:cNvPr xmlns:dgm14="http://schemas.microsoft.com/office/drawing/2010/diagram" id="0" name="" descr="Timeline graphic stating:&#10;Winter 2025 - MassHealth will collect additional data from large organizations.&#10;Spring 2025 - MassHealth will work to update MMIS and Provider Directories.&#10;July 1, 2025 - New data elements will be displayed on Provider Directories."/>
        </a:ext>
      </dgm:extLst>
    </dgm:pt>
    <dgm:pt modelId="{79DE7AAB-78C7-4C35-9905-FD3431AC7168}" type="parTrans" cxnId="{0F9783BD-9E94-4656-A83E-F4C0BFE12BD4}">
      <dgm:prSet/>
      <dgm:spPr/>
      <dgm:t>
        <a:bodyPr/>
        <a:lstStyle/>
        <a:p>
          <a:endParaRPr lang="en-US" sz="1600"/>
        </a:p>
      </dgm:t>
    </dgm:pt>
    <dgm:pt modelId="{9B85E50A-8E2D-4835-8836-33C3BAA4DFA5}" type="sibTrans" cxnId="{0F9783BD-9E94-4656-A83E-F4C0BFE12BD4}">
      <dgm:prSet/>
      <dgm:spPr/>
      <dgm:t>
        <a:bodyPr/>
        <a:lstStyle/>
        <a:p>
          <a:endParaRPr lang="en-US" sz="1600"/>
        </a:p>
      </dgm:t>
    </dgm:pt>
    <dgm:pt modelId="{361EE483-D213-4D1B-B19C-E2A119CC1AFC}">
      <dgm:prSet phldrT="[Text]" custT="1"/>
      <dgm:spPr/>
      <dgm:t>
        <a:bodyPr/>
        <a:lstStyle/>
        <a:p>
          <a:r>
            <a:rPr lang="en-US" sz="2000" b="1" dirty="0">
              <a:solidFill>
                <a:schemeClr val="bg1"/>
              </a:solidFill>
            </a:rPr>
            <a:t>Summer 2025</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848DBD6-CE24-4EBE-8490-C0E6C47C3D61}" type="parTrans" cxnId="{866F7BA5-FFD4-4AE2-8A76-8783C702F03B}">
      <dgm:prSet/>
      <dgm:spPr/>
      <dgm:t>
        <a:bodyPr/>
        <a:lstStyle/>
        <a:p>
          <a:endParaRPr lang="en-US" sz="1600"/>
        </a:p>
      </dgm:t>
    </dgm:pt>
    <dgm:pt modelId="{6666DBF9-66C4-4499-BEA3-1C91B428719C}" type="sibTrans" cxnId="{866F7BA5-FFD4-4AE2-8A76-8783C702F03B}">
      <dgm:prSet/>
      <dgm:spPr/>
      <dgm:t>
        <a:bodyPr/>
        <a:lstStyle/>
        <a:p>
          <a:endParaRPr lang="en-US" sz="1600"/>
        </a:p>
      </dgm:t>
    </dgm:pt>
    <dgm:pt modelId="{EFAB9ADC-4308-4A37-A220-7CFB2CFDDDD9}">
      <dgm:prSet phldrT="[Text]" custT="1"/>
      <dgm:spPr/>
      <dgm:t>
        <a:bodyPr/>
        <a:lstStyle/>
        <a:p>
          <a:r>
            <a:rPr lang="en-US" sz="2000" dirty="0"/>
            <a:t>New data elements will be displayed on Provider Directories</a:t>
          </a:r>
        </a:p>
      </dgm:t>
      <dgm:extLst>
        <a:ext uri="{E40237B7-FDA0-4F09-8148-C483321AD2D9}">
          <dgm14:cNvPr xmlns:dgm14="http://schemas.microsoft.com/office/drawing/2010/diagram" id="0" name="" descr="Timeline graphic stating:&#10;Winter 2025 - MassHealth will collect additional data from large organizations.&#10;Spring 2025 - MassHealth will work to update MMIS and Provider Directories.&#10;July 1, 2025 - New data elements will be displayed on Provider Directories."/>
        </a:ext>
      </dgm:extLst>
    </dgm:pt>
    <dgm:pt modelId="{D95A781D-73B7-40F5-BC49-D9D4883FDFC7}" type="parTrans" cxnId="{10C69FFC-6874-4D14-8A27-68BC157C3333}">
      <dgm:prSet/>
      <dgm:spPr/>
      <dgm:t>
        <a:bodyPr/>
        <a:lstStyle/>
        <a:p>
          <a:endParaRPr lang="en-US" sz="1600"/>
        </a:p>
      </dgm:t>
    </dgm:pt>
    <dgm:pt modelId="{060A608A-BB95-40FD-98EE-D800B33309F2}" type="sibTrans" cxnId="{10C69FFC-6874-4D14-8A27-68BC157C3333}">
      <dgm:prSet/>
      <dgm:spPr/>
      <dgm:t>
        <a:bodyPr/>
        <a:lstStyle/>
        <a:p>
          <a:endParaRPr lang="en-US" sz="1600"/>
        </a:p>
      </dgm:t>
    </dgm:pt>
    <dgm:pt modelId="{CDF21515-9B00-4894-92A4-6083647E9DEC}" type="pres">
      <dgm:prSet presAssocID="{753E035E-416B-48C3-9E6A-E8B376E0D80B}" presName="Name0" presStyleCnt="0">
        <dgm:presLayoutVars>
          <dgm:dir/>
          <dgm:animLvl val="lvl"/>
          <dgm:resizeHandles val="exact"/>
        </dgm:presLayoutVars>
      </dgm:prSet>
      <dgm:spPr/>
    </dgm:pt>
    <dgm:pt modelId="{68065EA9-76F1-4C65-B50E-B408ADD35EA8}" type="pres">
      <dgm:prSet presAssocID="{361EE483-D213-4D1B-B19C-E2A119CC1AFC}" presName="boxAndChildren" presStyleCnt="0"/>
      <dgm:spPr/>
    </dgm:pt>
    <dgm:pt modelId="{707816CB-0788-4066-9C0D-64BECD658CEC}" type="pres">
      <dgm:prSet presAssocID="{361EE483-D213-4D1B-B19C-E2A119CC1AFC}" presName="parentTextBox" presStyleLbl="node1" presStyleIdx="0" presStyleCnt="3"/>
      <dgm:spPr/>
    </dgm:pt>
    <dgm:pt modelId="{228A1950-6C8F-435E-8225-5DD27FA5D667}" type="pres">
      <dgm:prSet presAssocID="{361EE483-D213-4D1B-B19C-E2A119CC1AFC}" presName="entireBox" presStyleLbl="node1" presStyleIdx="0" presStyleCnt="3"/>
      <dgm:spPr/>
    </dgm:pt>
    <dgm:pt modelId="{F6A93371-0845-4859-A13D-4082245EE7E0}" type="pres">
      <dgm:prSet presAssocID="{361EE483-D213-4D1B-B19C-E2A119CC1AFC}" presName="descendantBox" presStyleCnt="0"/>
      <dgm:spPr/>
    </dgm:pt>
    <dgm:pt modelId="{0196A8E0-F95C-4A36-BD98-6BBB2E4A2F5B}" type="pres">
      <dgm:prSet presAssocID="{EFAB9ADC-4308-4A37-A220-7CFB2CFDDDD9}" presName="childTextBox" presStyleLbl="fgAccFollowNode1" presStyleIdx="0" presStyleCnt="3">
        <dgm:presLayoutVars>
          <dgm:bulletEnabled val="1"/>
        </dgm:presLayoutVars>
      </dgm:prSet>
      <dgm:spPr/>
    </dgm:pt>
    <dgm:pt modelId="{B8E2906E-7244-4262-AB75-8C7C98F4FECA}" type="pres">
      <dgm:prSet presAssocID="{77FA33CD-8D5C-43BC-8F2F-3B4D4B36F55A}" presName="sp" presStyleCnt="0"/>
      <dgm:spPr/>
    </dgm:pt>
    <dgm:pt modelId="{22306E6B-5E00-4BD8-9F67-7BAD7F62B87A}" type="pres">
      <dgm:prSet presAssocID="{96ADE587-D570-4DDD-A187-09578E73E219}" presName="arrowAndChildren" presStyleCnt="0"/>
      <dgm:spPr/>
    </dgm:pt>
    <dgm:pt modelId="{140EDCDE-F3E7-46F3-AA10-C65EB23B2012}" type="pres">
      <dgm:prSet presAssocID="{96ADE587-D570-4DDD-A187-09578E73E219}" presName="parentTextArrow" presStyleLbl="node1" presStyleIdx="0" presStyleCnt="3"/>
      <dgm:spPr/>
    </dgm:pt>
    <dgm:pt modelId="{A8505FE5-CCBB-4886-8BD8-8808497B9544}" type="pres">
      <dgm:prSet presAssocID="{96ADE587-D570-4DDD-A187-09578E73E219}" presName="arrow" presStyleLbl="node1" presStyleIdx="1" presStyleCnt="3"/>
      <dgm:spPr/>
    </dgm:pt>
    <dgm:pt modelId="{AF4EDECC-BD53-4B0F-95B9-DA6B3EC78F51}" type="pres">
      <dgm:prSet presAssocID="{96ADE587-D570-4DDD-A187-09578E73E219}" presName="descendantArrow" presStyleCnt="0"/>
      <dgm:spPr/>
    </dgm:pt>
    <dgm:pt modelId="{26FF57CD-FE14-4413-A512-5C800A90F672}" type="pres">
      <dgm:prSet presAssocID="{6D022AAD-B40B-4E9A-AE83-D04E0A7D3D9E}" presName="childTextArrow" presStyleLbl="fgAccFollowNode1" presStyleIdx="1" presStyleCnt="3">
        <dgm:presLayoutVars>
          <dgm:bulletEnabled val="1"/>
        </dgm:presLayoutVars>
      </dgm:prSet>
      <dgm:spPr/>
    </dgm:pt>
    <dgm:pt modelId="{9C5B2E0F-5626-44A8-9563-97DBBEE4C407}" type="pres">
      <dgm:prSet presAssocID="{50172938-E6CB-469F-99BD-609696A35FEE}" presName="sp" presStyleCnt="0"/>
      <dgm:spPr/>
    </dgm:pt>
    <dgm:pt modelId="{3FDA590A-1A60-4541-969C-0BAD16831CC0}" type="pres">
      <dgm:prSet presAssocID="{A22EBEC9-C97E-4DE0-99F9-557DA84B3C85}" presName="arrowAndChildren" presStyleCnt="0"/>
      <dgm:spPr/>
    </dgm:pt>
    <dgm:pt modelId="{B50B627A-1B98-4018-AC7B-5C6B081ACC8F}" type="pres">
      <dgm:prSet presAssocID="{A22EBEC9-C97E-4DE0-99F9-557DA84B3C85}" presName="parentTextArrow" presStyleLbl="node1" presStyleIdx="1" presStyleCnt="3"/>
      <dgm:spPr/>
    </dgm:pt>
    <dgm:pt modelId="{E8EDD1C7-7130-4DAC-A36A-A96E4C6DCE9C}" type="pres">
      <dgm:prSet presAssocID="{A22EBEC9-C97E-4DE0-99F9-557DA84B3C85}" presName="arrow" presStyleLbl="node1" presStyleIdx="2" presStyleCnt="3"/>
      <dgm:spPr/>
    </dgm:pt>
    <dgm:pt modelId="{DEAF8F1A-6392-4F8D-A6D0-B2E1862269DD}" type="pres">
      <dgm:prSet presAssocID="{A22EBEC9-C97E-4DE0-99F9-557DA84B3C85}" presName="descendantArrow" presStyleCnt="0"/>
      <dgm:spPr/>
    </dgm:pt>
    <dgm:pt modelId="{8D8A2466-3274-429D-B3D6-B6EF45C44BD2}" type="pres">
      <dgm:prSet presAssocID="{7B51EB4A-B2A0-4E96-BF81-3717F6E6CAAF}" presName="childTextArrow" presStyleLbl="fgAccFollowNode1" presStyleIdx="2" presStyleCnt="3">
        <dgm:presLayoutVars>
          <dgm:bulletEnabled val="1"/>
        </dgm:presLayoutVars>
      </dgm:prSet>
      <dgm:spPr/>
    </dgm:pt>
  </dgm:ptLst>
  <dgm:cxnLst>
    <dgm:cxn modelId="{C03CFB0D-D67A-4DA8-9295-475769B4C7F7}" type="presOf" srcId="{753E035E-416B-48C3-9E6A-E8B376E0D80B}" destId="{CDF21515-9B00-4894-92A4-6083647E9DEC}" srcOrd="0" destOrd="0" presId="urn:microsoft.com/office/officeart/2005/8/layout/process4"/>
    <dgm:cxn modelId="{B9AABF10-14F4-4DA5-8480-9235311AD316}" type="presOf" srcId="{96ADE587-D570-4DDD-A187-09578E73E219}" destId="{A8505FE5-CCBB-4886-8BD8-8808497B9544}" srcOrd="1" destOrd="0" presId="urn:microsoft.com/office/officeart/2005/8/layout/process4"/>
    <dgm:cxn modelId="{0D66D826-465E-42A4-8DA9-F932F691A67A}" type="presOf" srcId="{7B51EB4A-B2A0-4E96-BF81-3717F6E6CAAF}" destId="{8D8A2466-3274-429D-B3D6-B6EF45C44BD2}" srcOrd="0" destOrd="0" presId="urn:microsoft.com/office/officeart/2005/8/layout/process4"/>
    <dgm:cxn modelId="{11AFF166-125C-4182-B48D-64C394D857D5}" type="presOf" srcId="{A22EBEC9-C97E-4DE0-99F9-557DA84B3C85}" destId="{E8EDD1C7-7130-4DAC-A36A-A96E4C6DCE9C}" srcOrd="1" destOrd="0" presId="urn:microsoft.com/office/officeart/2005/8/layout/process4"/>
    <dgm:cxn modelId="{EAC41869-B8C5-46B7-9D6F-CBCE4B8C88EF}" srcId="{753E035E-416B-48C3-9E6A-E8B376E0D80B}" destId="{A22EBEC9-C97E-4DE0-99F9-557DA84B3C85}" srcOrd="0" destOrd="0" parTransId="{2A6100F5-F1B5-45CA-A797-DDF2266EAEA1}" sibTransId="{50172938-E6CB-469F-99BD-609696A35FEE}"/>
    <dgm:cxn modelId="{6DA44E69-5F9D-4129-A711-9A766278366F}" type="presOf" srcId="{361EE483-D213-4D1B-B19C-E2A119CC1AFC}" destId="{707816CB-0788-4066-9C0D-64BECD658CEC}" srcOrd="0" destOrd="0" presId="urn:microsoft.com/office/officeart/2005/8/layout/process4"/>
    <dgm:cxn modelId="{7DC29E4C-DD94-49A6-A36C-3C1A145786F5}" type="presOf" srcId="{96ADE587-D570-4DDD-A187-09578E73E219}" destId="{140EDCDE-F3E7-46F3-AA10-C65EB23B2012}" srcOrd="0" destOrd="0" presId="urn:microsoft.com/office/officeart/2005/8/layout/process4"/>
    <dgm:cxn modelId="{CF96BA77-C142-44D1-9301-0ACB3701D1BA}" type="presOf" srcId="{6D022AAD-B40B-4E9A-AE83-D04E0A7D3D9E}" destId="{26FF57CD-FE14-4413-A512-5C800A90F672}" srcOrd="0" destOrd="0" presId="urn:microsoft.com/office/officeart/2005/8/layout/process4"/>
    <dgm:cxn modelId="{2B5A587E-7254-4FEE-B64D-9659BC336561}" type="presOf" srcId="{A22EBEC9-C97E-4DE0-99F9-557DA84B3C85}" destId="{B50B627A-1B98-4018-AC7B-5C6B081ACC8F}" srcOrd="0" destOrd="0" presId="urn:microsoft.com/office/officeart/2005/8/layout/process4"/>
    <dgm:cxn modelId="{866F7BA5-FFD4-4AE2-8A76-8783C702F03B}" srcId="{753E035E-416B-48C3-9E6A-E8B376E0D80B}" destId="{361EE483-D213-4D1B-B19C-E2A119CC1AFC}" srcOrd="2" destOrd="0" parTransId="{A848DBD6-CE24-4EBE-8490-C0E6C47C3D61}" sibTransId="{6666DBF9-66C4-4499-BEA3-1C91B428719C}"/>
    <dgm:cxn modelId="{7B997BA9-7BE1-4F9C-8017-7138E3226432}" srcId="{A22EBEC9-C97E-4DE0-99F9-557DA84B3C85}" destId="{7B51EB4A-B2A0-4E96-BF81-3717F6E6CAAF}" srcOrd="0" destOrd="0" parTransId="{8A18F753-4D43-41E8-BD28-F49AF5353F0D}" sibTransId="{04AF4931-CCB3-4F57-A692-3B8FAEAE1F91}"/>
    <dgm:cxn modelId="{0F9783BD-9E94-4656-A83E-F4C0BFE12BD4}" srcId="{96ADE587-D570-4DDD-A187-09578E73E219}" destId="{6D022AAD-B40B-4E9A-AE83-D04E0A7D3D9E}" srcOrd="0" destOrd="0" parTransId="{79DE7AAB-78C7-4C35-9905-FD3431AC7168}" sibTransId="{9B85E50A-8E2D-4835-8836-33C3BAA4DFA5}"/>
    <dgm:cxn modelId="{FBE708CE-A440-4120-9254-097FBF76D480}" srcId="{753E035E-416B-48C3-9E6A-E8B376E0D80B}" destId="{96ADE587-D570-4DDD-A187-09578E73E219}" srcOrd="1" destOrd="0" parTransId="{54611810-F977-4AB9-84E8-0757756D8DBB}" sibTransId="{77FA33CD-8D5C-43BC-8F2F-3B4D4B36F55A}"/>
    <dgm:cxn modelId="{802BF3D0-24CD-4232-8446-87C2C29822E7}" type="presOf" srcId="{EFAB9ADC-4308-4A37-A220-7CFB2CFDDDD9}" destId="{0196A8E0-F95C-4A36-BD98-6BBB2E4A2F5B}" srcOrd="0" destOrd="0" presId="urn:microsoft.com/office/officeart/2005/8/layout/process4"/>
    <dgm:cxn modelId="{858C75F1-0080-4723-8AF5-8D2F15D4ED87}" type="presOf" srcId="{361EE483-D213-4D1B-B19C-E2A119CC1AFC}" destId="{228A1950-6C8F-435E-8225-5DD27FA5D667}" srcOrd="1" destOrd="0" presId="urn:microsoft.com/office/officeart/2005/8/layout/process4"/>
    <dgm:cxn modelId="{10C69FFC-6874-4D14-8A27-68BC157C3333}" srcId="{361EE483-D213-4D1B-B19C-E2A119CC1AFC}" destId="{EFAB9ADC-4308-4A37-A220-7CFB2CFDDDD9}" srcOrd="0" destOrd="0" parTransId="{D95A781D-73B7-40F5-BC49-D9D4883FDFC7}" sibTransId="{060A608A-BB95-40FD-98EE-D800B33309F2}"/>
    <dgm:cxn modelId="{395A01C3-4D71-478C-89BD-F57060B31149}" type="presParOf" srcId="{CDF21515-9B00-4894-92A4-6083647E9DEC}" destId="{68065EA9-76F1-4C65-B50E-B408ADD35EA8}" srcOrd="0" destOrd="0" presId="urn:microsoft.com/office/officeart/2005/8/layout/process4"/>
    <dgm:cxn modelId="{835BEBB7-95FE-4ADD-9506-2173132A678F}" type="presParOf" srcId="{68065EA9-76F1-4C65-B50E-B408ADD35EA8}" destId="{707816CB-0788-4066-9C0D-64BECD658CEC}" srcOrd="0" destOrd="0" presId="urn:microsoft.com/office/officeart/2005/8/layout/process4"/>
    <dgm:cxn modelId="{86A6BE6C-4260-4CA9-86EF-06321E87BA91}" type="presParOf" srcId="{68065EA9-76F1-4C65-B50E-B408ADD35EA8}" destId="{228A1950-6C8F-435E-8225-5DD27FA5D667}" srcOrd="1" destOrd="0" presId="urn:microsoft.com/office/officeart/2005/8/layout/process4"/>
    <dgm:cxn modelId="{413DCAE3-B1EF-4184-9395-88236584B8CE}" type="presParOf" srcId="{68065EA9-76F1-4C65-B50E-B408ADD35EA8}" destId="{F6A93371-0845-4859-A13D-4082245EE7E0}" srcOrd="2" destOrd="0" presId="urn:microsoft.com/office/officeart/2005/8/layout/process4"/>
    <dgm:cxn modelId="{E6D0EB2B-675F-4288-954F-D9081D97E214}" type="presParOf" srcId="{F6A93371-0845-4859-A13D-4082245EE7E0}" destId="{0196A8E0-F95C-4A36-BD98-6BBB2E4A2F5B}" srcOrd="0" destOrd="0" presId="urn:microsoft.com/office/officeart/2005/8/layout/process4"/>
    <dgm:cxn modelId="{7272CC3D-D2AE-44D7-9792-A19F45F6531C}" type="presParOf" srcId="{CDF21515-9B00-4894-92A4-6083647E9DEC}" destId="{B8E2906E-7244-4262-AB75-8C7C98F4FECA}" srcOrd="1" destOrd="0" presId="urn:microsoft.com/office/officeart/2005/8/layout/process4"/>
    <dgm:cxn modelId="{CCCF88A1-949F-4C55-A45C-0882E4FB9822}" type="presParOf" srcId="{CDF21515-9B00-4894-92A4-6083647E9DEC}" destId="{22306E6B-5E00-4BD8-9F67-7BAD7F62B87A}" srcOrd="2" destOrd="0" presId="urn:microsoft.com/office/officeart/2005/8/layout/process4"/>
    <dgm:cxn modelId="{B52A65CB-0951-4893-8844-0697CB7BA6B2}" type="presParOf" srcId="{22306E6B-5E00-4BD8-9F67-7BAD7F62B87A}" destId="{140EDCDE-F3E7-46F3-AA10-C65EB23B2012}" srcOrd="0" destOrd="0" presId="urn:microsoft.com/office/officeart/2005/8/layout/process4"/>
    <dgm:cxn modelId="{7FE56338-110B-4E37-8EA8-262C2040A782}" type="presParOf" srcId="{22306E6B-5E00-4BD8-9F67-7BAD7F62B87A}" destId="{A8505FE5-CCBB-4886-8BD8-8808497B9544}" srcOrd="1" destOrd="0" presId="urn:microsoft.com/office/officeart/2005/8/layout/process4"/>
    <dgm:cxn modelId="{56609CC4-4E21-48E9-91B0-36A689ABF635}" type="presParOf" srcId="{22306E6B-5E00-4BD8-9F67-7BAD7F62B87A}" destId="{AF4EDECC-BD53-4B0F-95B9-DA6B3EC78F51}" srcOrd="2" destOrd="0" presId="urn:microsoft.com/office/officeart/2005/8/layout/process4"/>
    <dgm:cxn modelId="{F817172F-3E83-4FBB-96DE-BEAEB44AC047}" type="presParOf" srcId="{AF4EDECC-BD53-4B0F-95B9-DA6B3EC78F51}" destId="{26FF57CD-FE14-4413-A512-5C800A90F672}" srcOrd="0" destOrd="0" presId="urn:microsoft.com/office/officeart/2005/8/layout/process4"/>
    <dgm:cxn modelId="{4E1D90FD-C1CB-4802-BECC-6CE75F350BBA}" type="presParOf" srcId="{CDF21515-9B00-4894-92A4-6083647E9DEC}" destId="{9C5B2E0F-5626-44A8-9563-97DBBEE4C407}" srcOrd="3" destOrd="0" presId="urn:microsoft.com/office/officeart/2005/8/layout/process4"/>
    <dgm:cxn modelId="{774EC9D1-3570-4439-A532-E0F4F8AC80BF}" type="presParOf" srcId="{CDF21515-9B00-4894-92A4-6083647E9DEC}" destId="{3FDA590A-1A60-4541-969C-0BAD16831CC0}" srcOrd="4" destOrd="0" presId="urn:microsoft.com/office/officeart/2005/8/layout/process4"/>
    <dgm:cxn modelId="{50E2FC87-CD65-4D41-933A-18ECE4C8396D}" type="presParOf" srcId="{3FDA590A-1A60-4541-969C-0BAD16831CC0}" destId="{B50B627A-1B98-4018-AC7B-5C6B081ACC8F}" srcOrd="0" destOrd="0" presId="urn:microsoft.com/office/officeart/2005/8/layout/process4"/>
    <dgm:cxn modelId="{2D59BA1A-2311-41F4-A12F-77E7E59C56E9}" type="presParOf" srcId="{3FDA590A-1A60-4541-969C-0BAD16831CC0}" destId="{E8EDD1C7-7130-4DAC-A36A-A96E4C6DCE9C}" srcOrd="1" destOrd="0" presId="urn:microsoft.com/office/officeart/2005/8/layout/process4"/>
    <dgm:cxn modelId="{375D3E2A-BFC5-4356-A32B-C10D11A245F4}" type="presParOf" srcId="{3FDA590A-1A60-4541-969C-0BAD16831CC0}" destId="{DEAF8F1A-6392-4F8D-A6D0-B2E1862269DD}" srcOrd="2" destOrd="0" presId="urn:microsoft.com/office/officeart/2005/8/layout/process4"/>
    <dgm:cxn modelId="{4CED690B-5E33-4ADD-82F0-62C2C146E3B9}" type="presParOf" srcId="{DEAF8F1A-6392-4F8D-A6D0-B2E1862269DD}" destId="{8D8A2466-3274-429D-B3D6-B6EF45C44BD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B9E14-5425-43E5-861F-277B35ABC515}">
      <dsp:nvSpPr>
        <dsp:cNvPr id="0" name=""/>
        <dsp:cNvSpPr/>
      </dsp:nvSpPr>
      <dsp:spPr>
        <a:xfrm>
          <a:off x="3094" y="476886"/>
          <a:ext cx="186050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Step 1</a:t>
          </a:r>
        </a:p>
      </dsp:txBody>
      <dsp:txXfrm>
        <a:off x="3094" y="476886"/>
        <a:ext cx="1860500" cy="547200"/>
      </dsp:txXfrm>
    </dsp:sp>
    <dsp:sp modelId="{1791367E-AEC0-44F9-8D1A-91633CABC402}">
      <dsp:nvSpPr>
        <dsp:cNvPr id="0" name=""/>
        <dsp:cNvSpPr/>
      </dsp:nvSpPr>
      <dsp:spPr>
        <a:xfrm>
          <a:off x="3094" y="1024086"/>
          <a:ext cx="1860500" cy="3024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002060"/>
              </a:solidFill>
            </a:rPr>
            <a:t>EOHHS will be meeting with large organizations to introduce the initiative and discuss the roster clean-up and collection process</a:t>
          </a:r>
        </a:p>
      </dsp:txBody>
      <dsp:txXfrm>
        <a:off x="3094" y="1024086"/>
        <a:ext cx="1860500" cy="3024990"/>
      </dsp:txXfrm>
    </dsp:sp>
    <dsp:sp modelId="{AE0B7AF0-BD06-4864-9CFE-1FBBFF73AC81}">
      <dsp:nvSpPr>
        <dsp:cNvPr id="0" name=""/>
        <dsp:cNvSpPr/>
      </dsp:nvSpPr>
      <dsp:spPr>
        <a:xfrm>
          <a:off x="2124064" y="476886"/>
          <a:ext cx="186050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Step 2 </a:t>
          </a:r>
        </a:p>
      </dsp:txBody>
      <dsp:txXfrm>
        <a:off x="2124064" y="476886"/>
        <a:ext cx="1860500" cy="547200"/>
      </dsp:txXfrm>
    </dsp:sp>
    <dsp:sp modelId="{66D04CE3-2021-4EED-805B-FD808AE374B8}">
      <dsp:nvSpPr>
        <dsp:cNvPr id="0" name=""/>
        <dsp:cNvSpPr/>
      </dsp:nvSpPr>
      <dsp:spPr>
        <a:xfrm>
          <a:off x="2124064" y="1024086"/>
          <a:ext cx="1860500" cy="3024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002060"/>
              </a:solidFill>
            </a:rPr>
            <a:t>EOHHS will work with large organizations to conduct roster clean-up and validation</a:t>
          </a:r>
        </a:p>
      </dsp:txBody>
      <dsp:txXfrm>
        <a:off x="2124064" y="1024086"/>
        <a:ext cx="1860500" cy="3024990"/>
      </dsp:txXfrm>
    </dsp:sp>
    <dsp:sp modelId="{3C2B6674-0C80-408F-96F0-9F343C323EB8}">
      <dsp:nvSpPr>
        <dsp:cNvPr id="0" name=""/>
        <dsp:cNvSpPr/>
      </dsp:nvSpPr>
      <dsp:spPr>
        <a:xfrm>
          <a:off x="4245035" y="476886"/>
          <a:ext cx="186050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Step 3</a:t>
          </a:r>
        </a:p>
      </dsp:txBody>
      <dsp:txXfrm>
        <a:off x="4245035" y="476886"/>
        <a:ext cx="1860500" cy="547200"/>
      </dsp:txXfrm>
    </dsp:sp>
    <dsp:sp modelId="{5BEA38BB-ECB9-4044-B6E9-5CD98261DDAB}">
      <dsp:nvSpPr>
        <dsp:cNvPr id="0" name=""/>
        <dsp:cNvSpPr/>
      </dsp:nvSpPr>
      <dsp:spPr>
        <a:xfrm>
          <a:off x="4245035" y="1024086"/>
          <a:ext cx="1860500" cy="3024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002060"/>
              </a:solidFill>
            </a:rPr>
            <a:t>The large organizations will take time to collect and compile the requested data elements</a:t>
          </a:r>
        </a:p>
      </dsp:txBody>
      <dsp:txXfrm>
        <a:off x="4245035" y="1024086"/>
        <a:ext cx="1860500" cy="3024990"/>
      </dsp:txXfrm>
    </dsp:sp>
    <dsp:sp modelId="{040ACA78-044C-45F8-853C-17E8A3E21BA2}">
      <dsp:nvSpPr>
        <dsp:cNvPr id="0" name=""/>
        <dsp:cNvSpPr/>
      </dsp:nvSpPr>
      <dsp:spPr>
        <a:xfrm>
          <a:off x="6366005" y="476886"/>
          <a:ext cx="186050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Step 4</a:t>
          </a:r>
        </a:p>
      </dsp:txBody>
      <dsp:txXfrm>
        <a:off x="6366005" y="476886"/>
        <a:ext cx="1860500" cy="547200"/>
      </dsp:txXfrm>
    </dsp:sp>
    <dsp:sp modelId="{1A2B30D2-64C9-41A1-A017-54A5970B9D40}">
      <dsp:nvSpPr>
        <dsp:cNvPr id="0" name=""/>
        <dsp:cNvSpPr/>
      </dsp:nvSpPr>
      <dsp:spPr>
        <a:xfrm>
          <a:off x="6366005" y="1024086"/>
          <a:ext cx="1860500" cy="3024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002060"/>
              </a:solidFill>
            </a:rPr>
            <a:t>Once collected, EOHHS will work to update MMIS and the Provider Directories to display this additional information</a:t>
          </a:r>
        </a:p>
      </dsp:txBody>
      <dsp:txXfrm>
        <a:off x="6366005" y="1024086"/>
        <a:ext cx="1860500" cy="302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A1950-6C8F-435E-8225-5DD27FA5D667}">
      <dsp:nvSpPr>
        <dsp:cNvPr id="0" name=""/>
        <dsp:cNvSpPr/>
      </dsp:nvSpPr>
      <dsp:spPr>
        <a:xfrm>
          <a:off x="0" y="3759166"/>
          <a:ext cx="8539655" cy="123384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Summer 2025</a:t>
          </a:r>
        </a:p>
      </dsp:txBody>
      <dsp:txXfrm>
        <a:off x="0" y="3759166"/>
        <a:ext cx="8539655" cy="666274"/>
      </dsp:txXfrm>
    </dsp:sp>
    <dsp:sp modelId="{0196A8E0-F95C-4A36-BD98-6BBB2E4A2F5B}">
      <dsp:nvSpPr>
        <dsp:cNvPr id="0" name=""/>
        <dsp:cNvSpPr/>
      </dsp:nvSpPr>
      <dsp:spPr>
        <a:xfrm>
          <a:off x="0" y="4400764"/>
          <a:ext cx="8539655" cy="56756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New data elements will be displayed on Provider Directories</a:t>
          </a:r>
        </a:p>
      </dsp:txBody>
      <dsp:txXfrm>
        <a:off x="0" y="4400764"/>
        <a:ext cx="8539655" cy="567567"/>
      </dsp:txXfrm>
    </dsp:sp>
    <dsp:sp modelId="{A8505FE5-CCBB-4886-8BD8-8808497B9544}">
      <dsp:nvSpPr>
        <dsp:cNvPr id="0" name=""/>
        <dsp:cNvSpPr/>
      </dsp:nvSpPr>
      <dsp:spPr>
        <a:xfrm rot="10800000">
          <a:off x="0" y="1880024"/>
          <a:ext cx="8539655" cy="1897649"/>
        </a:xfrm>
        <a:prstGeom prst="upArrowCallou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Spring 2025</a:t>
          </a:r>
        </a:p>
      </dsp:txBody>
      <dsp:txXfrm rot="-10800000">
        <a:off x="0" y="1880024"/>
        <a:ext cx="8539655" cy="666074"/>
      </dsp:txXfrm>
    </dsp:sp>
    <dsp:sp modelId="{26FF57CD-FE14-4413-A512-5C800A90F672}">
      <dsp:nvSpPr>
        <dsp:cNvPr id="0" name=""/>
        <dsp:cNvSpPr/>
      </dsp:nvSpPr>
      <dsp:spPr>
        <a:xfrm>
          <a:off x="0" y="2546099"/>
          <a:ext cx="8539655" cy="567397"/>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MassHealth will work to update MMIS with collected data and develop the Provider Directory changes</a:t>
          </a:r>
        </a:p>
      </dsp:txBody>
      <dsp:txXfrm>
        <a:off x="0" y="2546099"/>
        <a:ext cx="8539655" cy="567397"/>
      </dsp:txXfrm>
    </dsp:sp>
    <dsp:sp modelId="{E8EDD1C7-7130-4DAC-A36A-A96E4C6DCE9C}">
      <dsp:nvSpPr>
        <dsp:cNvPr id="0" name=""/>
        <dsp:cNvSpPr/>
      </dsp:nvSpPr>
      <dsp:spPr>
        <a:xfrm rot="10800000">
          <a:off x="0" y="882"/>
          <a:ext cx="8539655" cy="1897649"/>
        </a:xfrm>
        <a:prstGeom prst="upArrowCallou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Winter 2025</a:t>
          </a:r>
        </a:p>
      </dsp:txBody>
      <dsp:txXfrm rot="-10800000">
        <a:off x="0" y="882"/>
        <a:ext cx="8539655" cy="666074"/>
      </dsp:txXfrm>
    </dsp:sp>
    <dsp:sp modelId="{8D8A2466-3274-429D-B3D6-B6EF45C44BD2}">
      <dsp:nvSpPr>
        <dsp:cNvPr id="0" name=""/>
        <dsp:cNvSpPr/>
      </dsp:nvSpPr>
      <dsp:spPr>
        <a:xfrm>
          <a:off x="0" y="666957"/>
          <a:ext cx="8539655" cy="567397"/>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MassHealth will conduct roster clean-ups with and collect additional data from large organizations</a:t>
          </a:r>
        </a:p>
      </dsp:txBody>
      <dsp:txXfrm>
        <a:off x="0" y="666957"/>
        <a:ext cx="8539655" cy="56739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362" tIns="45677" rIns="91362" bIns="45677" numCol="1" anchor="t" anchorCtr="0" compatLnSpc="1">
            <a:prstTxWarp prst="textNoShape">
              <a:avLst/>
            </a:prstTxWarp>
          </a:bodyPr>
          <a:lstStyle>
            <a:lvl1pPr defTabSz="914775" eaLnBrk="0" hangingPunct="0">
              <a:lnSpc>
                <a:spcPct val="85000"/>
              </a:lnSpc>
              <a:defRPr sz="1200">
                <a:ea typeface="MS PGothic" pitchFamily="34" charset="-128"/>
              </a:defRPr>
            </a:lvl1pPr>
          </a:lstStyle>
          <a:p>
            <a:pPr>
              <a:defRPr/>
            </a:pPr>
            <a:endParaRPr lang="en-US" altLang="en-US" dirty="0"/>
          </a:p>
        </p:txBody>
      </p:sp>
      <p:sp>
        <p:nvSpPr>
          <p:cNvPr id="84995" name="Rectangle 3"/>
          <p:cNvSpPr>
            <a:spLocks noGrp="1" noChangeArrowheads="1"/>
          </p:cNvSpPr>
          <p:nvPr>
            <p:ph type="dt" sz="quarter" idx="1"/>
          </p:nvPr>
        </p:nvSpPr>
        <p:spPr bwMode="auto">
          <a:xfrm>
            <a:off x="3970338" y="76200"/>
            <a:ext cx="3038475" cy="465138"/>
          </a:xfrm>
          <a:prstGeom prst="rect">
            <a:avLst/>
          </a:prstGeom>
          <a:noFill/>
          <a:ln w="9525">
            <a:noFill/>
            <a:miter lim="800000"/>
            <a:headEnd/>
            <a:tailEnd/>
          </a:ln>
        </p:spPr>
        <p:txBody>
          <a:bodyPr vert="horz" wrap="square" lIns="91362" tIns="45677" rIns="91362" bIns="45677" numCol="1" anchor="t" anchorCtr="0" compatLnSpc="1">
            <a:prstTxWarp prst="textNoShape">
              <a:avLst/>
            </a:prstTxWarp>
          </a:bodyPr>
          <a:lstStyle>
            <a:lvl1pPr algn="r" defTabSz="914775" eaLnBrk="0" hangingPunct="0">
              <a:lnSpc>
                <a:spcPct val="85000"/>
              </a:lnSpc>
              <a:defRPr sz="1200">
                <a:ea typeface="MS PGothic" pitchFamily="34" charset="-128"/>
              </a:defRPr>
            </a:lvl1pPr>
          </a:lstStyle>
          <a:p>
            <a:pPr>
              <a:defRPr/>
            </a:pPr>
            <a:r>
              <a:rPr lang="en-US" altLang="en-US" sz="900" b="0" dirty="0">
                <a:solidFill>
                  <a:schemeClr val="tx1"/>
                </a:solidFill>
              </a:rPr>
              <a:t>MassHealth Updates</a:t>
            </a:r>
          </a:p>
        </p:txBody>
      </p:sp>
      <p:sp>
        <p:nvSpPr>
          <p:cNvPr id="849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1362" tIns="45677" rIns="91362" bIns="45677" numCol="1" anchor="b" anchorCtr="0" compatLnSpc="1">
            <a:prstTxWarp prst="textNoShape">
              <a:avLst/>
            </a:prstTxWarp>
          </a:bodyPr>
          <a:lstStyle>
            <a:lvl1pPr defTabSz="914775" eaLnBrk="0" hangingPunct="0">
              <a:lnSpc>
                <a:spcPct val="85000"/>
              </a:lnSpc>
              <a:defRPr sz="1200">
                <a:ea typeface="MS PGothic" pitchFamily="34" charset="-128"/>
              </a:defRPr>
            </a:lvl1pPr>
          </a:lstStyle>
          <a:p>
            <a:pPr>
              <a:defRPr/>
            </a:pPr>
            <a:endParaRPr lang="en-US" altLang="en-US" dirty="0"/>
          </a:p>
        </p:txBody>
      </p:sp>
    </p:spTree>
    <p:extLst>
      <p:ext uri="{BB962C8B-B14F-4D97-AF65-F5344CB8AC3E}">
        <p14:creationId xmlns:p14="http://schemas.microsoft.com/office/powerpoint/2010/main" val="1231846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lvl1pPr defTabSz="932094">
              <a:defRPr sz="1200" b="0">
                <a:solidFill>
                  <a:schemeClr val="tx1"/>
                </a:solidFill>
                <a:ea typeface="MS PGothic" pitchFamily="34" charset="-128"/>
              </a:defRPr>
            </a:lvl1pPr>
          </a:lstStyle>
          <a:p>
            <a:pPr>
              <a:defRPr/>
            </a:pPr>
            <a:endParaRPr lang="en-US" altLang="en-US" dirty="0"/>
          </a:p>
        </p:txBody>
      </p:sp>
      <p:sp>
        <p:nvSpPr>
          <p:cNvPr id="59395" name="Rectangle 3"/>
          <p:cNvSpPr>
            <a:spLocks noGrp="1" noChangeArrowheads="1"/>
          </p:cNvSpPr>
          <p:nvPr>
            <p:ph type="dt" idx="1"/>
          </p:nvPr>
        </p:nvSpPr>
        <p:spPr bwMode="auto">
          <a:xfrm>
            <a:off x="3971925" y="0"/>
            <a:ext cx="3036888" cy="463550"/>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lvl1pPr algn="r" defTabSz="932094">
              <a:defRPr sz="1200" b="0">
                <a:solidFill>
                  <a:schemeClr val="tx1"/>
                </a:solidFill>
                <a:ea typeface="MS PGothic" pitchFamily="34" charset="-128"/>
              </a:defRPr>
            </a:lvl1pPr>
          </a:lstStyle>
          <a:p>
            <a:pPr>
              <a:defRPr/>
            </a:pPr>
            <a:endParaRPr lang="en-US" altLang="en-US" dirty="0"/>
          </a:p>
        </p:txBody>
      </p:sp>
      <p:sp>
        <p:nvSpPr>
          <p:cNvPr id="29700" name="Rectangle 4"/>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067" tIns="46536" rIns="93067" bIns="465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p:spPr>
        <p:txBody>
          <a:bodyPr vert="horz" wrap="square" lIns="93067" tIns="46536" rIns="93067" bIns="46536" numCol="1" anchor="b" anchorCtr="0" compatLnSpc="1">
            <a:prstTxWarp prst="textNoShape">
              <a:avLst/>
            </a:prstTxWarp>
          </a:bodyPr>
          <a:lstStyle>
            <a:lvl1pPr defTabSz="932094">
              <a:defRPr sz="1200" b="0">
                <a:solidFill>
                  <a:schemeClr val="tx1"/>
                </a:solidFill>
                <a:ea typeface="MS PGothic" pitchFamily="34" charset="-128"/>
              </a:defRPr>
            </a:lvl1pPr>
          </a:lstStyle>
          <a:p>
            <a:pPr>
              <a:defRPr/>
            </a:pPr>
            <a:endParaRPr lang="en-US" altLang="en-US" dirty="0"/>
          </a:p>
        </p:txBody>
      </p:sp>
      <p:sp>
        <p:nvSpPr>
          <p:cNvPr id="59399"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p:spPr>
        <p:txBody>
          <a:bodyPr vert="horz" wrap="square" lIns="93067" tIns="46536" rIns="93067" bIns="46536" numCol="1" anchor="b" anchorCtr="0" compatLnSpc="1">
            <a:prstTxWarp prst="textNoShape">
              <a:avLst/>
            </a:prstTxWarp>
          </a:bodyPr>
          <a:lstStyle>
            <a:lvl1pPr algn="r" defTabSz="932094">
              <a:defRPr sz="1200" b="0">
                <a:solidFill>
                  <a:schemeClr val="tx1"/>
                </a:solidFill>
                <a:ea typeface="MS PGothic" pitchFamily="34" charset="-128"/>
              </a:defRPr>
            </a:lvl1pPr>
          </a:lstStyle>
          <a:p>
            <a:pPr>
              <a:defRPr/>
            </a:pPr>
            <a:fld id="{87AE3DAA-91F2-485E-966D-965CA4860340}" type="slidenum">
              <a:rPr lang="en-US" altLang="en-US"/>
              <a:pPr>
                <a:defRPr/>
              </a:pPr>
              <a:t>‹#›</a:t>
            </a:fld>
            <a:endParaRPr lang="en-US" altLang="en-US" dirty="0"/>
          </a:p>
        </p:txBody>
      </p:sp>
    </p:spTree>
    <p:extLst>
      <p:ext uri="{BB962C8B-B14F-4D97-AF65-F5344CB8AC3E}">
        <p14:creationId xmlns:p14="http://schemas.microsoft.com/office/powerpoint/2010/main" val="3482885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38BD78-09C1-4A7E-A592-7F850EE83F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89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550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15</a:t>
            </a:fld>
            <a:endParaRPr lang="en-US" altLang="en-US" dirty="0"/>
          </a:p>
        </p:txBody>
      </p:sp>
    </p:spTree>
    <p:extLst>
      <p:ext uri="{BB962C8B-B14F-4D97-AF65-F5344CB8AC3E}">
        <p14:creationId xmlns:p14="http://schemas.microsoft.com/office/powerpoint/2010/main" val="217567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42975"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503415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6762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957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6404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957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3024E1F4-4FEF-4A75-9A5A-52FED9225D7C}" type="slidenum">
              <a:rPr kumimoji="0" 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300308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3024E1F4-4FEF-4A75-9A5A-52FED9225D7C}" type="slidenum">
              <a:rPr kumimoji="0" 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1923294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967677-6770-4909-9D0F-4DD7C4B19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26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384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0523" rtl="0" eaLnBrk="1" fontAlgn="base" latinLnBrk="0" hangingPunct="1">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rPr>
              <a:pPr marL="0" marR="0" lvl="0" indent="0" algn="r" defTabSz="960523"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819403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484313" y="1193800"/>
            <a:ext cx="4292600"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cs typeface="Arial" panose="020B0604020202020204"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529" eaLnBrk="0" hangingPunct="0">
              <a:defRPr>
                <a:solidFill>
                  <a:schemeClr val="tx1"/>
                </a:solidFill>
                <a:latin typeface="Verdana" panose="020B0604030504040204" pitchFamily="34" charset="0"/>
                <a:cs typeface="Arial" panose="020B0604020202020204" pitchFamily="34" charset="0"/>
              </a:defRPr>
            </a:lvl1pPr>
            <a:lvl2pPr marL="780157" indent="-300060" defTabSz="973529" eaLnBrk="0" hangingPunct="0">
              <a:defRPr>
                <a:solidFill>
                  <a:schemeClr val="tx1"/>
                </a:solidFill>
                <a:latin typeface="Verdana" panose="020B0604030504040204" pitchFamily="34" charset="0"/>
                <a:cs typeface="Arial" panose="020B0604020202020204" pitchFamily="34" charset="0"/>
              </a:defRPr>
            </a:lvl2pPr>
            <a:lvl3pPr marL="1200241" indent="-240048" defTabSz="973529" eaLnBrk="0" hangingPunct="0">
              <a:defRPr>
                <a:solidFill>
                  <a:schemeClr val="tx1"/>
                </a:solidFill>
                <a:latin typeface="Verdana" panose="020B0604030504040204" pitchFamily="34" charset="0"/>
                <a:cs typeface="Arial" panose="020B0604020202020204" pitchFamily="34" charset="0"/>
              </a:defRPr>
            </a:lvl3pPr>
            <a:lvl4pPr marL="1680337" indent="-240048" defTabSz="973529" eaLnBrk="0" hangingPunct="0">
              <a:defRPr>
                <a:solidFill>
                  <a:schemeClr val="tx1"/>
                </a:solidFill>
                <a:latin typeface="Verdana" panose="020B0604030504040204" pitchFamily="34" charset="0"/>
                <a:cs typeface="Arial" panose="020B0604020202020204" pitchFamily="34" charset="0"/>
              </a:defRPr>
            </a:lvl4pPr>
            <a:lvl5pPr marL="2160434" indent="-240048" defTabSz="973529" eaLnBrk="0" hangingPunct="0">
              <a:defRPr>
                <a:solidFill>
                  <a:schemeClr val="tx1"/>
                </a:solidFill>
                <a:latin typeface="Verdana" panose="020B0604030504040204" pitchFamily="34" charset="0"/>
                <a:cs typeface="Arial" panose="020B0604020202020204" pitchFamily="34" charset="0"/>
              </a:defRPr>
            </a:lvl5pPr>
            <a:lvl6pPr marL="2640529" indent="-240048" defTabSz="97352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120626" indent="-240048" defTabSz="97352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600723" indent="-240048" defTabSz="97352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4080819" indent="-240048" defTabSz="97352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73529" rtl="0" eaLnBrk="1" fontAlgn="auto" latinLnBrk="0" hangingPunct="1">
              <a:lnSpc>
                <a:spcPct val="100000"/>
              </a:lnSpc>
              <a:spcBef>
                <a:spcPts val="0"/>
              </a:spcBef>
              <a:spcAft>
                <a:spcPts val="0"/>
              </a:spcAft>
              <a:buClrTx/>
              <a:buSzTx/>
              <a:buFontTx/>
              <a:buNone/>
              <a:tabLst/>
              <a:defRPr/>
            </a:pPr>
            <a:fld id="{D1E0946B-8D72-46EF-8A24-514AAB83B805}"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73529" rtl="0" eaLnBrk="1" fontAlgn="auto" latinLnBrk="0" hangingPunct="1">
                <a:lnSpc>
                  <a:spcPct val="100000"/>
                </a:lnSpc>
                <a:spcBef>
                  <a:spcPts val="0"/>
                </a:spcBef>
                <a:spcAft>
                  <a:spcPts val="0"/>
                </a:spcAft>
                <a:buClrTx/>
                <a:buSzTx/>
                <a:buFontTx/>
                <a:buNone/>
                <a:tabLst/>
                <a:defRPr/>
              </a:pPr>
              <a:t>67</a:t>
            </a:fld>
            <a:endPar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861924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704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71736"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rPr>
              <a:pPr marL="0" marR="0" lvl="0" indent="0" algn="r" defTabSz="971736"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2358003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72194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77</a:t>
            </a:fld>
            <a:endParaRPr lang="en-US" altLang="en-US" dirty="0"/>
          </a:p>
        </p:txBody>
      </p:sp>
    </p:spTree>
    <p:extLst>
      <p:ext uri="{BB962C8B-B14F-4D97-AF65-F5344CB8AC3E}">
        <p14:creationId xmlns:p14="http://schemas.microsoft.com/office/powerpoint/2010/main" val="2708754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0523" rtl="0" eaLnBrk="1" fontAlgn="base" latinLnBrk="0" hangingPunct="1">
              <a:lnSpc>
                <a:spcPct val="100000"/>
              </a:lnSpc>
              <a:spcBef>
                <a:spcPct val="0"/>
              </a:spcBef>
              <a:spcAft>
                <a:spcPct val="0"/>
              </a:spcAft>
              <a:buClrTx/>
              <a:buSzTx/>
              <a:buFontTx/>
              <a:buNone/>
              <a:tabLst/>
              <a:defRPr/>
            </a:pPr>
            <a:fld id="{C0E9A0AE-E986-40E7-8F55-A30A2A3AA2FA}" type="slidenum">
              <a:rPr kumimoji="0" 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rPr>
              <a:pPr marL="0" marR="0" lvl="0" indent="0" algn="r" defTabSz="960523"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763973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0523" rtl="0" eaLnBrk="1" fontAlgn="base" latinLnBrk="0" hangingPunct="1">
              <a:lnSpc>
                <a:spcPct val="100000"/>
              </a:lnSpc>
              <a:spcBef>
                <a:spcPct val="0"/>
              </a:spcBef>
              <a:spcAft>
                <a:spcPct val="0"/>
              </a:spcAft>
              <a:buClrTx/>
              <a:buSzTx/>
              <a:buFontTx/>
              <a:buNone/>
              <a:tabLst/>
              <a:defRPr/>
            </a:pPr>
            <a:fld id="{C0E9A0AE-E986-40E7-8F55-A30A2A3AA2FA}" type="slidenum">
              <a:rPr kumimoji="0" lang="en-US" sz="1200" b="0" i="0" u="none" strike="noStrike" kern="1200" cap="none" spc="0" normalizeH="0" baseline="0" noProof="0">
                <a:ln>
                  <a:noFill/>
                </a:ln>
                <a:solidFill>
                  <a:srgbClr val="000000"/>
                </a:solidFill>
                <a:effectLst/>
                <a:uLnTx/>
                <a:uFillTx/>
                <a:latin typeface="Arial" charset="0"/>
                <a:ea typeface="MS PGothic" pitchFamily="34" charset="-128"/>
                <a:cs typeface="Arial" charset="0"/>
              </a:rPr>
              <a:pPr marL="0" marR="0" lvl="0" indent="0" algn="r" defTabSz="960523"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872645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8934C-6B4E-D9A0-F097-A458F270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72719-35DC-39E8-5424-E65368049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AFB02-0172-1434-3F9B-B1F317CB2168}"/>
              </a:ext>
            </a:extLst>
          </p:cNvPr>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dirty="0"/>
          </a:p>
        </p:txBody>
      </p:sp>
      <p:sp>
        <p:nvSpPr>
          <p:cNvPr id="4" name="Slide Number Placeholder 3">
            <a:extLst>
              <a:ext uri="{FF2B5EF4-FFF2-40B4-BE49-F238E27FC236}">
                <a16:creationId xmlns:a16="http://schemas.microsoft.com/office/drawing/2014/main" id="{789FEDE6-937C-9DA7-82E2-A8FB1153259A}"/>
              </a:ext>
            </a:extLst>
          </p:cNvPr>
          <p:cNvSpPr>
            <a:spLocks noGrp="1"/>
          </p:cNvSpPr>
          <p:nvPr>
            <p:ph type="sldNum" sz="quarter" idx="5"/>
          </p:nvPr>
        </p:nvSpPr>
        <p:spPr/>
        <p:txBody>
          <a:bodyPr/>
          <a:lstStyle/>
          <a:p>
            <a:pPr marL="0" marR="0" lvl="0" indent="0" algn="r" defTabSz="484007"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84007"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3362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0F568-7A3C-6FFD-011F-08CEE27E7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B6E92-B0F8-DCE4-3223-7748A4668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23951-4A60-9A77-9F57-EB0527539E78}"/>
              </a:ext>
            </a:extLst>
          </p:cNvPr>
          <p:cNvSpPr>
            <a:spLocks noGrp="1"/>
          </p:cNvSpPr>
          <p:nvPr>
            <p:ph type="body" idx="1"/>
          </p:nvPr>
        </p:nvSpPr>
        <p:spPr/>
        <p:txBody>
          <a:bodyPr/>
          <a:lstStyle/>
          <a:p>
            <a:pPr marL="342900" marR="0" lvl="0" indent="-342900">
              <a:spcBef>
                <a:spcPts val="0"/>
              </a:spcBef>
              <a:spcAft>
                <a:spcPts val="0"/>
              </a:spcAft>
              <a:buFont typeface="+mj-lt"/>
              <a:buAutoNum type="arabicPeriod"/>
              <a:tabLst>
                <a:tab pos="457200" algn="l"/>
              </a:tabLst>
            </a:pPr>
            <a:endParaRPr lang="en-US" dirty="0"/>
          </a:p>
        </p:txBody>
      </p:sp>
      <p:sp>
        <p:nvSpPr>
          <p:cNvPr id="4" name="Slide Number Placeholder 3">
            <a:extLst>
              <a:ext uri="{FF2B5EF4-FFF2-40B4-BE49-F238E27FC236}">
                <a16:creationId xmlns:a16="http://schemas.microsoft.com/office/drawing/2014/main" id="{FD264BE9-A399-92B0-8857-1C4B243E19D3}"/>
              </a:ext>
            </a:extLst>
          </p:cNvPr>
          <p:cNvSpPr>
            <a:spLocks noGrp="1"/>
          </p:cNvSpPr>
          <p:nvPr>
            <p:ph type="sldNum" sz="quarter" idx="5"/>
          </p:nvPr>
        </p:nvSpPr>
        <p:spPr/>
        <p:txBody>
          <a:bodyPr/>
          <a:lstStyle/>
          <a:p>
            <a:pPr marL="0" marR="0" lvl="0" indent="0" algn="r" defTabSz="484007"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84007"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398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30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75FA1-3EF8-F6AE-5E17-D186B9BE7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3C2B2-CE4A-436C-96A3-6E6957DC5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7BBD8-485A-A7FB-3929-F9545CB3FF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A5B92F-FC51-A00C-ABE5-B879DE8D032F}"/>
              </a:ext>
            </a:extLst>
          </p:cNvPr>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8071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4118483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86</a:t>
            </a:fld>
            <a:endParaRPr lang="en-US" altLang="en-US" dirty="0"/>
          </a:p>
        </p:txBody>
      </p:sp>
    </p:spTree>
    <p:extLst>
      <p:ext uri="{BB962C8B-B14F-4D97-AF65-F5344CB8AC3E}">
        <p14:creationId xmlns:p14="http://schemas.microsoft.com/office/powerpoint/2010/main" val="860711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A0212-4B74-5821-3B26-15992CF76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6F6C8-A3EF-013B-9E01-1735BE98DF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17E79C-BE1F-1B2B-FBDE-5536E192CB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11492F-AE99-31F6-A0FE-ED7FDCFC74FE}"/>
              </a:ext>
            </a:extLst>
          </p:cNvPr>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5026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A6255-86EA-6731-1A0D-565FDC2DB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AB431-4026-CF03-4053-083FC4D24F3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DB58093-F7C7-73B7-378D-79C298C57E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136215-373E-2B4F-D4E6-7A87BE3F3907}"/>
              </a:ext>
            </a:extLst>
          </p:cNvPr>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94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49D3B-3C56-4885-B98F-410F639855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60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49D3B-3C56-4885-B98F-410F639855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87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54CB3-B47F-C083-6BFE-49E9502F9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4C817-F78C-0A33-2D3F-812FDB6885BD}"/>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79552C3-D072-76B5-4316-1CCD7AFD3D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41D0B5-0539-E7BF-FA07-BD4E88F2F6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49D3B-3C56-4885-B98F-410F639855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98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marR="0" lvl="0" indent="-285750">
              <a:spcBef>
                <a:spcPts val="0"/>
              </a:spcBef>
              <a:spcAft>
                <a:spcPts val="0"/>
              </a:spcAft>
              <a:buSzPts val="1000"/>
              <a:buFont typeface="Arial" panose="020B0604020202020204" pitchFamily="34" charset="0"/>
              <a:buChar char="•"/>
              <a:tabLst>
                <a:tab pos="457200" algn="l"/>
              </a:tabLst>
            </a:pPr>
            <a:endParaRPr lang="en-US" sz="14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49D3B-3C56-4885-B98F-410F639855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itchFamily="34" charset="-128"/>
              <a:cs typeface="Arial" charset="0"/>
            </a:endParaRPr>
          </a:p>
        </p:txBody>
      </p:sp>
    </p:spTree>
    <p:extLst>
      <p:ext uri="{BB962C8B-B14F-4D97-AF65-F5344CB8AC3E}">
        <p14:creationId xmlns:p14="http://schemas.microsoft.com/office/powerpoint/2010/main" val="85574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91D25-4671-6D74-F0AC-D8A9255FF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8EC06C-10E5-FCE1-0A00-AD18462F5CB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8650466-3638-DEC1-A177-7F76856CF02B}"/>
              </a:ext>
            </a:extLst>
          </p:cNvPr>
          <p:cNvSpPr>
            <a:spLocks noGrp="1"/>
          </p:cNvSpPr>
          <p:nvPr>
            <p:ph type="body" idx="1"/>
          </p:nvPr>
        </p:nvSpPr>
        <p:spPr/>
        <p:txBody>
          <a:bodyPr/>
          <a:lstStyle/>
          <a:p>
            <a:pPr marL="285750" marR="0" lvl="0" indent="-285750">
              <a:spcBef>
                <a:spcPts val="0"/>
              </a:spcBef>
              <a:spcAft>
                <a:spcPts val="0"/>
              </a:spcAft>
              <a:buSzPts val="1000"/>
              <a:buFont typeface="Arial" panose="020B0604020202020204" pitchFamily="34" charset="0"/>
              <a:buChar char="•"/>
              <a:tabLst>
                <a:tab pos="457200" algn="l"/>
              </a:tabLst>
            </a:pPr>
            <a:endParaRPr lang="en-US" sz="14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27053FA2-1C26-762B-DE1F-F5CC1C1583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49D3B-3C56-4885-B98F-410F639855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itchFamily="34" charset="-128"/>
              <a:cs typeface="Arial" charset="0"/>
            </a:endParaRPr>
          </a:p>
        </p:txBody>
      </p:sp>
    </p:spTree>
    <p:extLst>
      <p:ext uri="{BB962C8B-B14F-4D97-AF65-F5344CB8AC3E}">
        <p14:creationId xmlns:p14="http://schemas.microsoft.com/office/powerpoint/2010/main" val="515315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2C661E03-8DDA-4A21-AD9D-BCC60E95313D}" type="datetime1">
              <a:rPr lang="en-US" smtClean="0"/>
              <a:pPr>
                <a:defRPr/>
              </a:pPr>
              <a:t>4/1/2026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r>
              <a:rPr lang="en-US" dirty="0"/>
              <a:t>Updated May 2020</a:t>
            </a:r>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dirty="0"/>
          </a:p>
        </p:txBody>
      </p:sp>
    </p:spTree>
    <p:extLst>
      <p:ext uri="{BB962C8B-B14F-4D97-AF65-F5344CB8AC3E}">
        <p14:creationId xmlns:p14="http://schemas.microsoft.com/office/powerpoint/2010/main" val="243829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98ABEC-2552-4A8C-B7C3-ADF55F4A9C4E}"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4/1/2026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Last Updated: 7/31/2024</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29414F-AC54-48BF-9F92-3C72CFA66291}" type="slidenum">
              <a:rPr kumimoji="0" lang="en-US" altLang="en-US" sz="1200" b="0" i="0" u="none" strike="noStrike" kern="1200" cap="none" spc="0" normalizeH="0" baseline="0" noProof="0">
                <a:ln>
                  <a:noFill/>
                </a:ln>
                <a:solidFill>
                  <a:srgbClr val="89898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6625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2"/>
            <a:ext cx="7315200" cy="1927225"/>
          </a:xfrm>
        </p:spPr>
        <p:txBody>
          <a:bodyPr anchor="b" anchorCtr="0"/>
          <a:lstStyle>
            <a:lvl1pPr algn="l">
              <a:lnSpc>
                <a:spcPts val="3300"/>
              </a:lnSpc>
              <a:defRPr sz="3600" b="1">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2C661E03-8DDA-4A21-AD9D-BCC60E95313D}" type="datetime1">
              <a:rPr lang="en-US" smtClean="0"/>
              <a:pPr>
                <a:defRPr/>
              </a:pPr>
              <a:t>4/1/2026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r>
              <a:rPr lang="en-US" dirty="0"/>
              <a:t>Updated May 2020</a:t>
            </a:r>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00855"/>
            <a:ext cx="1905000" cy="942147"/>
          </a:xfrm>
          <a:prstGeom prst="rect">
            <a:avLst/>
          </a:prstGeom>
        </p:spPr>
      </p:pic>
    </p:spTree>
    <p:custDataLst>
      <p:tags r:id="rId1"/>
    </p:custDataLst>
    <p:extLst>
      <p:ext uri="{BB962C8B-B14F-4D97-AF65-F5344CB8AC3E}">
        <p14:creationId xmlns:p14="http://schemas.microsoft.com/office/powerpoint/2010/main" val="67184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235FBBB-93E3-4463-A735-4908A5672418}" type="datetime1">
              <a:rPr lang="en-US" smtClean="0"/>
              <a:pPr>
                <a:defRPr/>
              </a:pPr>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C3FE04-E715-46F6-B07D-5A234E157AC3}"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403921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B025EF6-9352-445C-B7BB-7854EFDC869F}" type="datetime1">
              <a:rPr lang="en-US" smtClean="0"/>
              <a:pPr>
                <a:defRPr/>
              </a:pPr>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dirty="0"/>
          </a:p>
        </p:txBody>
      </p:sp>
    </p:spTree>
    <p:extLst>
      <p:ext uri="{BB962C8B-B14F-4D97-AF65-F5344CB8AC3E}">
        <p14:creationId xmlns:p14="http://schemas.microsoft.com/office/powerpoint/2010/main" val="3687265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2E95BFF-286A-40BF-99C9-B75D3B1C4BA6}" type="datetime1">
              <a:rPr lang="en-US" smtClean="0"/>
              <a:pPr>
                <a:defRPr/>
              </a:pPr>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E8A472-2228-491D-94C1-73A97D57453E}" type="slidenum">
              <a:rPr lang="en-US" altLang="en-US"/>
              <a:pPr>
                <a:defRPr/>
              </a:pPr>
              <a:t>‹#›</a:t>
            </a:fld>
            <a:endParaRPr lang="en-US" altLang="en-US" dirty="0"/>
          </a:p>
        </p:txBody>
      </p:sp>
    </p:spTree>
    <p:extLst>
      <p:ext uri="{BB962C8B-B14F-4D97-AF65-F5344CB8AC3E}">
        <p14:creationId xmlns:p14="http://schemas.microsoft.com/office/powerpoint/2010/main" val="288406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FA92F2B-E53C-4280-ACA2-55490276A65C}" type="datetime1">
              <a:rPr lang="en-US" smtClean="0"/>
              <a:pPr>
                <a:defRPr/>
              </a:pPr>
              <a:t>4/1/2026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285598-28EE-43A4-9F7E-B70726027258}" type="slidenum">
              <a:rPr lang="en-US" altLang="en-US"/>
              <a:pPr>
                <a:defRPr/>
              </a:pPr>
              <a:t>‹#›</a:t>
            </a:fld>
            <a:endParaRPr lang="en-US" altLang="en-US" dirty="0"/>
          </a:p>
        </p:txBody>
      </p:sp>
    </p:spTree>
    <p:extLst>
      <p:ext uri="{BB962C8B-B14F-4D97-AF65-F5344CB8AC3E}">
        <p14:creationId xmlns:p14="http://schemas.microsoft.com/office/powerpoint/2010/main" val="199851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C1D042-7983-4D6D-850C-4431766E351C}" type="datetime1">
              <a:rPr lang="en-US" smtClean="0"/>
              <a:pPr>
                <a:defRPr/>
              </a:pPr>
              <a:t>4/1/2026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ADC162-776C-4996-B2F6-7720B30F3999}" type="slidenum">
              <a:rPr lang="en-US" altLang="en-US"/>
              <a:pPr>
                <a:defRPr/>
              </a:pPr>
              <a:t>‹#›</a:t>
            </a:fld>
            <a:endParaRPr lang="en-US" altLang="en-US" dirty="0"/>
          </a:p>
        </p:txBody>
      </p:sp>
    </p:spTree>
    <p:extLst>
      <p:ext uri="{BB962C8B-B14F-4D97-AF65-F5344CB8AC3E}">
        <p14:creationId xmlns:p14="http://schemas.microsoft.com/office/powerpoint/2010/main" val="135427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46F7B3-6B0D-43F4-A0D9-0D3207988553}" type="datetime1">
              <a:rPr lang="en-US" smtClean="0"/>
              <a:pPr>
                <a:defRPr/>
              </a:pPr>
              <a:t>4/1/2026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F29414F-AC54-48BF-9F92-3C72CFA66291}" type="slidenum">
              <a:rPr lang="en-US" altLang="en-US"/>
              <a:pPr>
                <a:defRPr/>
              </a:pPr>
              <a:t>‹#›</a:t>
            </a:fld>
            <a:endParaRPr lang="en-US" altLang="en-US" dirty="0"/>
          </a:p>
        </p:txBody>
      </p:sp>
    </p:spTree>
    <p:extLst>
      <p:ext uri="{BB962C8B-B14F-4D97-AF65-F5344CB8AC3E}">
        <p14:creationId xmlns:p14="http://schemas.microsoft.com/office/powerpoint/2010/main" val="2466274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946150"/>
          </a:xfrm>
        </p:spPr>
        <p:txBody>
          <a:bodyPr anchor="b"/>
          <a:lstStyle>
            <a:lvl1pPr algn="l">
              <a:lnSpc>
                <a:spcPct val="100000"/>
              </a:lnSpc>
              <a:defRPr sz="1500" b="1"/>
            </a:lvl1pPr>
          </a:lstStyle>
          <a:p>
            <a:r>
              <a:rPr lang="en-US"/>
              <a:t>Click to edit Master title style</a:t>
            </a:r>
            <a:endParaRPr lang="en-US" dirty="0"/>
          </a:p>
        </p:txBody>
      </p:sp>
      <p:sp>
        <p:nvSpPr>
          <p:cNvPr id="3" name="Content Placeholder 2"/>
          <p:cNvSpPr>
            <a:spLocks noGrp="1"/>
          </p:cNvSpPr>
          <p:nvPr>
            <p:ph idx="1" hasCustomPrompt="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4733BC-AB82-4A9D-A835-B3D6D6626A92}" type="datetime1">
              <a:rPr lang="en-US" smtClean="0"/>
              <a:pPr>
                <a:defRPr/>
              </a:pPr>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15FF6C-B69D-455C-B0DE-27EF2AF53768}" type="slidenum">
              <a:rPr lang="en-US" altLang="en-US"/>
              <a:pPr>
                <a:defRPr/>
              </a:pPr>
              <a:t>‹#›</a:t>
            </a:fld>
            <a:endParaRPr lang="en-US" altLang="en-US" dirty="0"/>
          </a:p>
        </p:txBody>
      </p:sp>
    </p:spTree>
    <p:extLst>
      <p:ext uri="{BB962C8B-B14F-4D97-AF65-F5344CB8AC3E}">
        <p14:creationId xmlns:p14="http://schemas.microsoft.com/office/powerpoint/2010/main" val="3543709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0F08D1-EF79-4C7D-812D-2CEC385DD365}" type="datetime1">
              <a:rPr lang="en-US" smtClean="0"/>
              <a:pPr>
                <a:defRPr/>
              </a:pPr>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Updated 7/16/12</a:t>
            </a:r>
          </a:p>
        </p:txBody>
      </p:sp>
      <p:sp>
        <p:nvSpPr>
          <p:cNvPr id="7" name="Slide Number Placeholder 5"/>
          <p:cNvSpPr>
            <a:spLocks noGrp="1"/>
          </p:cNvSpPr>
          <p:nvPr>
            <p:ph type="sldNum" sz="quarter" idx="12"/>
          </p:nvPr>
        </p:nvSpPr>
        <p:spPr/>
        <p:txBody>
          <a:bodyPr/>
          <a:lstStyle>
            <a:lvl1pPr>
              <a:defRPr/>
            </a:lvl1pPr>
          </a:lstStyle>
          <a:p>
            <a:pPr>
              <a:defRPr/>
            </a:pPr>
            <a:fld id="{0CA2BE85-3DD6-4783-A00D-60FAF0E06517}" type="slidenum">
              <a:rPr lang="en-US" altLang="en-US"/>
              <a:pPr>
                <a:defRPr/>
              </a:pPr>
              <a:t>‹#›</a:t>
            </a:fld>
            <a:endParaRPr lang="en-US" altLang="en-US" dirty="0"/>
          </a:p>
        </p:txBody>
      </p:sp>
    </p:spTree>
    <p:extLst>
      <p:ext uri="{BB962C8B-B14F-4D97-AF65-F5344CB8AC3E}">
        <p14:creationId xmlns:p14="http://schemas.microsoft.com/office/powerpoint/2010/main" val="176081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35FBBB-93E3-4463-A735-4908A5672418}" type="datetime1">
              <a:rPr lang="en-US"/>
              <a:pPr>
                <a:defRPr/>
              </a:pPr>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dirty="0"/>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71911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0F5DDC-1678-479D-ACD1-FFE6A27008A5}" type="datetime1">
              <a:rPr lang="en-US" smtClean="0"/>
              <a:pPr>
                <a:defRPr/>
              </a:pPr>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Updated 7/16/12</a:t>
            </a:r>
          </a:p>
        </p:txBody>
      </p:sp>
      <p:sp>
        <p:nvSpPr>
          <p:cNvPr id="6" name="Slide Number Placeholder 5"/>
          <p:cNvSpPr>
            <a:spLocks noGrp="1"/>
          </p:cNvSpPr>
          <p:nvPr>
            <p:ph type="sldNum" sz="quarter" idx="12"/>
          </p:nvPr>
        </p:nvSpPr>
        <p:spPr/>
        <p:txBody>
          <a:bodyPr/>
          <a:lstStyle>
            <a:lvl1pPr>
              <a:defRPr/>
            </a:lvl1pPr>
          </a:lstStyle>
          <a:p>
            <a:pPr>
              <a:defRPr/>
            </a:pPr>
            <a:fld id="{EAE1A7BE-CAD9-4992-B6B4-054C1A06DBEB}" type="slidenum">
              <a:rPr lang="en-US" altLang="en-US"/>
              <a:pPr>
                <a:defRPr/>
              </a:pPr>
              <a:t>‹#›</a:t>
            </a:fld>
            <a:endParaRPr lang="en-US" altLang="en-US" dirty="0"/>
          </a:p>
        </p:txBody>
      </p:sp>
    </p:spTree>
    <p:extLst>
      <p:ext uri="{BB962C8B-B14F-4D97-AF65-F5344CB8AC3E}">
        <p14:creationId xmlns:p14="http://schemas.microsoft.com/office/powerpoint/2010/main" val="2014744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44250E-BB0A-45EF-8697-BE7DB50CAECF}" type="datetime1">
              <a:rPr lang="en-US" smtClean="0"/>
              <a:pPr>
                <a:defRPr/>
              </a:pPr>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Updated 7/16/12</a:t>
            </a:r>
          </a:p>
        </p:txBody>
      </p:sp>
      <p:sp>
        <p:nvSpPr>
          <p:cNvPr id="6" name="Slide Number Placeholder 5"/>
          <p:cNvSpPr>
            <a:spLocks noGrp="1"/>
          </p:cNvSpPr>
          <p:nvPr>
            <p:ph type="sldNum" sz="quarter" idx="12"/>
          </p:nvPr>
        </p:nvSpPr>
        <p:spPr/>
        <p:txBody>
          <a:bodyPr/>
          <a:lstStyle>
            <a:lvl1pPr>
              <a:defRPr/>
            </a:lvl1pPr>
          </a:lstStyle>
          <a:p>
            <a:pPr>
              <a:defRPr/>
            </a:pPr>
            <a:fld id="{9D387572-65F5-4A15-AFB0-E08FFA02A4C7}" type="slidenum">
              <a:rPr lang="en-US" altLang="en-US"/>
              <a:pPr>
                <a:defRPr/>
              </a:pPr>
              <a:t>‹#›</a:t>
            </a:fld>
            <a:endParaRPr lang="en-US" altLang="en-US" dirty="0"/>
          </a:p>
        </p:txBody>
      </p:sp>
    </p:spTree>
    <p:extLst>
      <p:ext uri="{BB962C8B-B14F-4D97-AF65-F5344CB8AC3E}">
        <p14:creationId xmlns:p14="http://schemas.microsoft.com/office/powerpoint/2010/main" val="3800236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endParaRPr lang="en-US" dirty="0"/>
          </a:p>
        </p:txBody>
      </p:sp>
      <p:sp>
        <p:nvSpPr>
          <p:cNvPr id="3" name="Table Placeholder 2"/>
          <p:cNvSpPr>
            <a:spLocks noGrp="1"/>
          </p:cNvSpPr>
          <p:nvPr>
            <p:ph type="tbl" idx="1"/>
          </p:nvPr>
        </p:nvSpPr>
        <p:spPr>
          <a:xfrm>
            <a:off x="457200" y="1600202"/>
            <a:ext cx="8229600" cy="4525963"/>
          </a:xfrm>
        </p:spPr>
        <p:txBody>
          <a:body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fld id="{A8CE7C1D-8745-41AB-AA74-69321E617945}" type="datetime1">
              <a:rPr lang="en-US" smtClean="0"/>
              <a:pPr>
                <a:defRPr/>
              </a:pPr>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Updated 7/16/12</a:t>
            </a:r>
          </a:p>
        </p:txBody>
      </p:sp>
      <p:sp>
        <p:nvSpPr>
          <p:cNvPr id="6" name="Slide Number Placeholder 5"/>
          <p:cNvSpPr>
            <a:spLocks noGrp="1"/>
          </p:cNvSpPr>
          <p:nvPr>
            <p:ph type="sldNum" sz="quarter" idx="12"/>
          </p:nvPr>
        </p:nvSpPr>
        <p:spPr/>
        <p:txBody>
          <a:bodyPr/>
          <a:lstStyle>
            <a:lvl1pPr>
              <a:defRPr/>
            </a:lvl1pPr>
          </a:lstStyle>
          <a:p>
            <a:pPr>
              <a:defRPr/>
            </a:pPr>
            <a:fld id="{2DD6E3BA-0B8E-4F8A-8CD8-F939A68D284F}" type="slidenum">
              <a:rPr lang="en-US" altLang="en-US"/>
              <a:pPr>
                <a:defRPr/>
              </a:pPr>
              <a:t>‹#›</a:t>
            </a:fld>
            <a:endParaRPr lang="en-US" altLang="en-US" dirty="0"/>
          </a:p>
        </p:txBody>
      </p:sp>
    </p:spTree>
    <p:extLst>
      <p:ext uri="{BB962C8B-B14F-4D97-AF65-F5344CB8AC3E}">
        <p14:creationId xmlns:p14="http://schemas.microsoft.com/office/powerpoint/2010/main" val="1987824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7650575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2"/>
          </p:nvPr>
        </p:nvSpPr>
        <p:spPr>
          <a:xfrm>
            <a:off x="609600" y="1066802"/>
            <a:ext cx="2901756" cy="70628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7609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1711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ubhead &amp; Breadcrumb">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49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2E95BFF-286A-40BF-99C9-B75D3B1C4BA6}" type="datetime1">
              <a:rPr lang="en-US"/>
              <a:pPr>
                <a:defRPr/>
              </a:pPr>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EDA35D-121F-4BCE-A2B8-5BDD75225AF7}" type="slidenum">
              <a:rPr lang="en-US" smtClean="0"/>
              <a:pPr>
                <a:defRPr/>
              </a:pPr>
              <a:t>‹#›</a:t>
            </a:fld>
            <a:endParaRPr lang="en-US" dirty="0"/>
          </a:p>
        </p:txBody>
      </p:sp>
    </p:spTree>
    <p:extLst>
      <p:ext uri="{BB962C8B-B14F-4D97-AF65-F5344CB8AC3E}">
        <p14:creationId xmlns:p14="http://schemas.microsoft.com/office/powerpoint/2010/main" val="306656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C1D042-7983-4D6D-850C-4431766E351C}" type="datetime1">
              <a:rPr lang="en-US"/>
              <a:pPr>
                <a:defRPr/>
              </a:pPr>
              <a:t>4/1/2026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F634362-9AFF-481E-9165-DDE67710E77E}" type="slidenum">
              <a:rPr lang="en-US" smtClean="0"/>
              <a:pPr>
                <a:defRPr/>
              </a:pPr>
              <a:t>‹#›</a:t>
            </a:fld>
            <a:endParaRPr lang="en-US" dirty="0"/>
          </a:p>
        </p:txBody>
      </p:sp>
    </p:spTree>
    <p:extLst>
      <p:ext uri="{BB962C8B-B14F-4D97-AF65-F5344CB8AC3E}">
        <p14:creationId xmlns:p14="http://schemas.microsoft.com/office/powerpoint/2010/main" val="35248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46F7B3-6B0D-43F4-A0D9-0D3207988553}" type="datetime1">
              <a:rPr lang="en-US"/>
              <a:pPr>
                <a:defRPr/>
              </a:pPr>
              <a:t>4/1/2026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7222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B025EF6-9352-445C-B7BB-7854EFDC869F}" type="datetime1">
              <a:rPr lang="en-US"/>
              <a:pPr>
                <a:defRPr/>
              </a:pPr>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dirty="0"/>
          </a:p>
        </p:txBody>
      </p:sp>
    </p:spTree>
    <p:extLst>
      <p:ext uri="{BB962C8B-B14F-4D97-AF65-F5344CB8AC3E}">
        <p14:creationId xmlns:p14="http://schemas.microsoft.com/office/powerpoint/2010/main" val="150977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fld id="{A8CE7C1D-8745-41AB-AA74-69321E617945}" type="datetime1">
              <a:rPr lang="en-US"/>
              <a:pPr>
                <a:defRPr/>
              </a:pPr>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Updated 7/16/12</a:t>
            </a:r>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5776925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7650575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2"/>
          </p:nvPr>
        </p:nvSpPr>
        <p:spPr>
          <a:xfrm>
            <a:off x="609600" y="1066802"/>
            <a:ext cx="2901756" cy="70628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71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ubhead &amp; Breadcrumb">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01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4.png"/><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529CDF1-BF60-4DCE-BB56-12F0B9E48E27}" type="datetime1">
              <a:rPr lang="en-US"/>
              <a:pPr>
                <a:defRPr/>
              </a:pPr>
              <a:t>4/1/2026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543FC28-71BB-4923-9EC4-7D01669BF51C}" type="slidenum">
              <a:rPr lang="en-US" smtClean="0"/>
              <a:pPr>
                <a:defRPr/>
              </a:pPr>
              <a:t>‹#›</a:t>
            </a:fld>
            <a:endParaRPr lang="en-US" dirty="0"/>
          </a:p>
        </p:txBody>
      </p:sp>
      <p:pic>
        <p:nvPicPr>
          <p:cNvPr id="9" name="Picture 8" descr="MassHealth logo"/>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562788" y="228600"/>
            <a:ext cx="1364104" cy="693420"/>
          </a:xfrm>
          <a:prstGeom prst="rect">
            <a:avLst/>
          </a:prstGeom>
        </p:spPr>
      </p:pic>
    </p:spTree>
    <p:extLst>
      <p:ext uri="{BB962C8B-B14F-4D97-AF65-F5344CB8AC3E}">
        <p14:creationId xmlns:p14="http://schemas.microsoft.com/office/powerpoint/2010/main" val="138528413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 id="2147483772" r:id="rId4"/>
    <p:sldLayoutId id="2147483773" r:id="rId5"/>
    <p:sldLayoutId id="2147483769" r:id="rId6"/>
    <p:sldLayoutId id="2147483778" r:id="rId7"/>
    <p:sldLayoutId id="2147483779" r:id="rId8"/>
    <p:sldLayoutId id="2147483780" r:id="rId9"/>
    <p:sldLayoutId id="2147483781" r:id="rId10"/>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051" name="Title Placeholder 1"/>
          <p:cNvSpPr>
            <a:spLocks noGrp="1"/>
          </p:cNvSpPr>
          <p:nvPr>
            <p:ph type="title"/>
          </p:nvPr>
        </p:nvSpPr>
        <p:spPr bwMode="auto">
          <a:xfrm>
            <a:off x="457200" y="304802"/>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2052"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defRPr>
            </a:lvl1pPr>
          </a:lstStyle>
          <a:p>
            <a:pPr>
              <a:defRPr/>
            </a:pPr>
            <a:fld id="{1529CDF1-BF60-4DCE-BB56-12F0B9E48E27}" type="datetime1">
              <a:rPr lang="en-US" smtClean="0"/>
              <a:pPr>
                <a:defRPr/>
              </a:pPr>
              <a:t>4/1/2026</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20D403C3-47BC-4C7E-BA49-79840169F64A}" type="slidenum">
              <a:rPr lang="en-US" altLang="en-US"/>
              <a:pPr>
                <a:defRPr/>
              </a:pPr>
              <a:t>‹#›</a:t>
            </a:fld>
            <a:endParaRPr lang="en-US" altLang="en-US"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
        <p:nvSpPr>
          <p:cNvPr id="3" name="Slide Number">
            <a:extLst>
              <a:ext uri="{FF2B5EF4-FFF2-40B4-BE49-F238E27FC236}">
                <a16:creationId xmlns:a16="http://schemas.microsoft.com/office/drawing/2014/main" id="{D89C81AB-0F07-2A6E-BE99-ED12F11D6BEA}"/>
              </a:ext>
            </a:extLst>
          </p:cNvPr>
          <p:cNvSpPr txBox="1">
            <a:spLocks/>
          </p:cNvSpPr>
          <p:nvPr userDrawn="1"/>
        </p:nvSpPr>
        <p:spPr bwMode="auto">
          <a:xfrm>
            <a:off x="5580530" y="6558707"/>
            <a:ext cx="3393555" cy="181845"/>
          </a:xfrm>
          <a:prstGeom prst="rect">
            <a:avLst/>
          </a:prstGeom>
        </p:spPr>
        <p:txBody>
          <a:bodyPr vert="horz" wrap="square" lIns="0" tIns="0" rIns="0" bIns="0" rtlCol="0" anchor="ctr">
            <a:spAutoFit/>
          </a:bodyPr>
          <a:lstStyle>
            <a:defPPr>
              <a:defRPr lang="en-US"/>
            </a:defPPr>
            <a:lvl1pPr>
              <a:defRPr sz="1000" baseline="0">
                <a:latin typeface="+mn-lt"/>
              </a:defRPr>
            </a:lvl1pPr>
          </a:lstStyle>
          <a:p>
            <a:pPr marL="0" marR="0" lvl="0" indent="0" algn="r" defTabSz="514356" rtl="0" eaLnBrk="1" fontAlgn="auto" latinLnBrk="0" hangingPunct="1">
              <a:lnSpc>
                <a:spcPct val="100000"/>
              </a:lnSpc>
              <a:spcBef>
                <a:spcPts val="0"/>
              </a:spcBef>
              <a:spcAft>
                <a:spcPts val="0"/>
              </a:spcAft>
              <a:buClrTx/>
              <a:buSzTx/>
              <a:buFontTx/>
              <a:buNone/>
              <a:tabLst/>
              <a:defRPr/>
            </a:pPr>
            <a:r>
              <a:rPr lang="en-US" sz="591" dirty="0">
                <a:solidFill>
                  <a:schemeClr val="bg1"/>
                </a:solidFill>
                <a:latin typeface="+mn-lt"/>
              </a:rPr>
              <a:t>     </a:t>
            </a:r>
          </a:p>
          <a:p>
            <a:pPr marL="0" marR="0" lvl="0" indent="0" algn="r" defTabSz="514356" rtl="0" eaLnBrk="1" fontAlgn="auto" latinLnBrk="0" hangingPunct="1">
              <a:lnSpc>
                <a:spcPct val="100000"/>
              </a:lnSpc>
              <a:spcBef>
                <a:spcPts val="0"/>
              </a:spcBef>
              <a:spcAft>
                <a:spcPts val="0"/>
              </a:spcAft>
              <a:buClrTx/>
              <a:buSzTx/>
              <a:buFontTx/>
              <a:buNone/>
              <a:tabLst/>
              <a:defRPr/>
            </a:pPr>
            <a:fld id="{42C328C1-A84F-4A39-A664-DBA00541A8C6}" type="slidenum">
              <a:rPr lang="en-US" sz="591" smtClean="0">
                <a:solidFill>
                  <a:srgbClr val="FFFFFF"/>
                </a:solidFill>
              </a:rPr>
              <a:pPr marL="0" marR="0" lvl="0" indent="0" algn="r" defTabSz="514356" rtl="0" eaLnBrk="1" fontAlgn="auto" latinLnBrk="0" hangingPunct="1">
                <a:lnSpc>
                  <a:spcPct val="100000"/>
                </a:lnSpc>
                <a:spcBef>
                  <a:spcPts val="0"/>
                </a:spcBef>
                <a:spcAft>
                  <a:spcPts val="0"/>
                </a:spcAft>
                <a:buClrTx/>
                <a:buSzTx/>
                <a:buFontTx/>
                <a:buNone/>
                <a:tabLst/>
                <a:defRPr/>
              </a:pPr>
              <a:t>‹#›</a:t>
            </a:fld>
            <a:r>
              <a:rPr lang="en-US" sz="591" dirty="0">
                <a:solidFill>
                  <a:schemeClr val="bg1"/>
                </a:solidFill>
                <a:latin typeface="+mn-lt"/>
              </a:rPr>
              <a:t> </a:t>
            </a:r>
          </a:p>
        </p:txBody>
      </p:sp>
    </p:spTree>
    <p:extLst>
      <p:ext uri="{BB962C8B-B14F-4D97-AF65-F5344CB8AC3E}">
        <p14:creationId xmlns:p14="http://schemas.microsoft.com/office/powerpoint/2010/main" val="40285725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Lst>
  <p:hf sldNum="0" hdr="0" dt="0"/>
  <p:txStyles>
    <p:titleStyle>
      <a:lvl1pPr algn="l" rtl="0" eaLnBrk="1" fontAlgn="base" hangingPunct="1">
        <a:lnSpc>
          <a:spcPts val="2700"/>
        </a:lnSpc>
        <a:spcBef>
          <a:spcPct val="0"/>
        </a:spcBef>
        <a:spcAft>
          <a:spcPct val="0"/>
        </a:spcAft>
        <a:defRPr sz="3000" b="1" kern="1200">
          <a:solidFill>
            <a:srgbClr val="002060"/>
          </a:solidFill>
          <a:latin typeface="+mj-lt"/>
          <a:ea typeface="+mj-ea"/>
          <a:cs typeface="+mj-cs"/>
        </a:defRPr>
      </a:lvl1pPr>
      <a:lvl2pPr algn="l" rtl="0" eaLnBrk="1" fontAlgn="base" hangingPunct="1">
        <a:lnSpc>
          <a:spcPts val="2700"/>
        </a:lnSpc>
        <a:spcBef>
          <a:spcPct val="0"/>
        </a:spcBef>
        <a:spcAft>
          <a:spcPct val="0"/>
        </a:spcAft>
        <a:defRPr sz="3000" b="1">
          <a:solidFill>
            <a:srgbClr val="002060"/>
          </a:solidFill>
          <a:latin typeface="Corbel" pitchFamily="34" charset="0"/>
        </a:defRPr>
      </a:lvl2pPr>
      <a:lvl3pPr algn="l" rtl="0" eaLnBrk="1" fontAlgn="base" hangingPunct="1">
        <a:lnSpc>
          <a:spcPts val="2700"/>
        </a:lnSpc>
        <a:spcBef>
          <a:spcPct val="0"/>
        </a:spcBef>
        <a:spcAft>
          <a:spcPct val="0"/>
        </a:spcAft>
        <a:defRPr sz="3000" b="1">
          <a:solidFill>
            <a:srgbClr val="002060"/>
          </a:solidFill>
          <a:latin typeface="Corbel" pitchFamily="34" charset="0"/>
        </a:defRPr>
      </a:lvl3pPr>
      <a:lvl4pPr algn="l" rtl="0" eaLnBrk="1" fontAlgn="base" hangingPunct="1">
        <a:lnSpc>
          <a:spcPts val="2700"/>
        </a:lnSpc>
        <a:spcBef>
          <a:spcPct val="0"/>
        </a:spcBef>
        <a:spcAft>
          <a:spcPct val="0"/>
        </a:spcAft>
        <a:defRPr sz="3000" b="1">
          <a:solidFill>
            <a:srgbClr val="002060"/>
          </a:solidFill>
          <a:latin typeface="Corbel" pitchFamily="34" charset="0"/>
        </a:defRPr>
      </a:lvl4pPr>
      <a:lvl5pPr algn="l" rtl="0" eaLnBrk="1" fontAlgn="base" hangingPunct="1">
        <a:lnSpc>
          <a:spcPts val="2700"/>
        </a:lnSpc>
        <a:spcBef>
          <a:spcPct val="0"/>
        </a:spcBef>
        <a:spcAft>
          <a:spcPct val="0"/>
        </a:spcAft>
        <a:defRPr sz="3000" b="1">
          <a:solidFill>
            <a:srgbClr val="002060"/>
          </a:solidFill>
          <a:latin typeface="Corbel" pitchFamily="34" charset="0"/>
        </a:defRPr>
      </a:lvl5pPr>
      <a:lvl6pPr marL="342900" algn="ctr" rtl="0" eaLnBrk="1" fontAlgn="base" hangingPunct="1">
        <a:spcBef>
          <a:spcPct val="0"/>
        </a:spcBef>
        <a:spcAft>
          <a:spcPct val="0"/>
        </a:spcAft>
        <a:defRPr sz="3000">
          <a:solidFill>
            <a:schemeClr val="bg1"/>
          </a:solidFill>
          <a:latin typeface="Calibri" pitchFamily="34" charset="0"/>
        </a:defRPr>
      </a:lvl6pPr>
      <a:lvl7pPr marL="685800" algn="ctr" rtl="0" eaLnBrk="1" fontAlgn="base" hangingPunct="1">
        <a:spcBef>
          <a:spcPct val="0"/>
        </a:spcBef>
        <a:spcAft>
          <a:spcPct val="0"/>
        </a:spcAft>
        <a:defRPr sz="3000">
          <a:solidFill>
            <a:schemeClr val="bg1"/>
          </a:solidFill>
          <a:latin typeface="Calibri" pitchFamily="34" charset="0"/>
        </a:defRPr>
      </a:lvl7pPr>
      <a:lvl8pPr marL="1028700" algn="ctr" rtl="0" eaLnBrk="1" fontAlgn="base" hangingPunct="1">
        <a:spcBef>
          <a:spcPct val="0"/>
        </a:spcBef>
        <a:spcAft>
          <a:spcPct val="0"/>
        </a:spcAft>
        <a:defRPr sz="3000">
          <a:solidFill>
            <a:schemeClr val="bg1"/>
          </a:solidFill>
          <a:latin typeface="Calibri" pitchFamily="34" charset="0"/>
        </a:defRPr>
      </a:lvl8pPr>
      <a:lvl9pPr marL="1371600" algn="ctr" rtl="0" eaLnBrk="1" fontAlgn="base" hangingPunct="1">
        <a:spcBef>
          <a:spcPct val="0"/>
        </a:spcBef>
        <a:spcAft>
          <a:spcPct val="0"/>
        </a:spcAft>
        <a:defRPr sz="3000">
          <a:solidFill>
            <a:schemeClr val="bg1"/>
          </a:solidFill>
          <a:latin typeface="Calibri" pitchFamily="34" charset="0"/>
        </a:defRPr>
      </a:lvl9pPr>
    </p:titleStyle>
    <p:bodyStyle>
      <a:lvl1pPr marL="257175" indent="-257175"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lr>
          <a:schemeClr val="accent5">
            <a:lumMod val="75000"/>
          </a:schemeClr>
        </a:buClr>
        <a:buFont typeface="Arial"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lr>
          <a:schemeClr val="accent5">
            <a:lumMod val="75000"/>
          </a:schemeClr>
        </a:buClr>
        <a:buFont typeface="Arial"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lr>
          <a:schemeClr val="accent5">
            <a:lumMod val="75000"/>
          </a:schemeClr>
        </a:buClr>
        <a:buFont typeface="Arial"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lr>
          <a:schemeClr val="accent5">
            <a:lumMod val="75000"/>
          </a:schemeClr>
        </a:buClr>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7.png"/><Relationship Id="rId4" Type="http://schemas.openxmlformats.org/officeDocument/2006/relationships/hyperlink" Target="https://masshealth.ehs.state.ma.us/ProviderSelfService/"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s://www.mass.gov/info-details/provider-enrollment-credentialing-faq"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s://www.mass.gov/info-details/change-of-address-provider-requirements"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aid.gov/federal-policy-guidance/downloads/sho24003.pdf" TargetMode="Externa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ss.gov/doc/doula-services-regulation/download" TargetMode="Externa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9.xml.rels><?xml version="1.0" encoding="UTF-8" standalone="yes"?>
<Relationships xmlns="http://schemas.openxmlformats.org/package/2006/relationships"><Relationship Id="rId3" Type="http://schemas.openxmlformats.org/officeDocument/2006/relationships/hyperlink" Target="https://www.mass.gov/info-details/eohhs-regulations" TargetMode="Externa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hyperlink" Target="https://www.mass.gov/info-details/information-for-masshealth-acos-and-hrsn-providers"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42.xml.rels><?xml version="1.0" encoding="UTF-8" standalone="yes"?>
<Relationships xmlns="http://schemas.openxmlformats.org/package/2006/relationships"><Relationship Id="rId3" Type="http://schemas.openxmlformats.org/officeDocument/2006/relationships/hyperlink" Target="https://www.masshealthltss.com/s/?language=en_US" TargetMode="Externa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3.xml.rels><?xml version="1.0" encoding="UTF-8" standalone="yes"?>
<Relationships xmlns="http://schemas.openxmlformats.org/package/2006/relationships"><Relationship Id="rId3" Type="http://schemas.openxmlformats.org/officeDocument/2006/relationships/hyperlink" Target="https://www.mass.gov/resource/masshealth-provider-bulletins" TargetMode="External"/><Relationship Id="rId2" Type="http://schemas.openxmlformats.org/officeDocument/2006/relationships/slideLayout" Target="../slideLayouts/slideLayout4.xml"/><Relationship Id="rId1" Type="http://schemas.openxmlformats.org/officeDocument/2006/relationships/tags" Target="../tags/tag50.xml"/><Relationship Id="rId4" Type="http://schemas.openxmlformats.org/officeDocument/2006/relationships/hyperlink" Target="https://www.mass.gov/forms/email-notifications-for-masshealth-provider-bulletins-and-transmittal-letters" TargetMode="Externa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45.xml.rels><?xml version="1.0" encoding="UTF-8" standalone="yes"?>
<Relationships xmlns="http://schemas.openxmlformats.org/package/2006/relationships"><Relationship Id="rId3" Type="http://schemas.openxmlformats.org/officeDocument/2006/relationships/hyperlink" Target="https://www.masshealthltss.com/s/?language=en_US" TargetMode="Externa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hyperlink" Target="mailto:revalidation@mahealth.net"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3.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59.xml.rels><?xml version="1.0" encoding="UTF-8" standalone="yes"?>
<Relationships xmlns="http://schemas.openxmlformats.org/package/2006/relationships"><Relationship Id="rId3" Type="http://schemas.openxmlformats.org/officeDocument/2006/relationships/hyperlink" Target="https://www.mass.gov/doc/administrative-and-billing-regulations-for-all-masshealth-providers-0/download#page=71" TargetMode="Externa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hyperlink" Target="mailto:join-masshealth-Provider-pubs@listserv.state.ma.us" TargetMode="External"/><Relationship Id="rId5" Type="http://schemas.openxmlformats.org/officeDocument/2006/relationships/hyperlink" Target="mailto:Revalidation@mahealth.net" TargetMode="External"/><Relationship Id="rId4" Type="http://schemas.openxmlformats.org/officeDocument/2006/relationships/hyperlink" Target="https://masshealth.ehs.state.ma.us/ProviderSelfService/Home/ProviderEnrollment"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62.xml.rels><?xml version="1.0" encoding="UTF-8" standalone="yes"?>
<Relationships xmlns="http://schemas.openxmlformats.org/package/2006/relationships"><Relationship Id="rId3" Type="http://schemas.openxmlformats.org/officeDocument/2006/relationships/hyperlink" Target="https://www.mass.gov/lists/all-provider-bulletins" TargetMode="External"/><Relationship Id="rId2" Type="http://schemas.openxmlformats.org/officeDocument/2006/relationships/slideLayout" Target="../slideLayouts/slideLayout3.xml"/><Relationship Id="rId1" Type="http://schemas.openxmlformats.org/officeDocument/2006/relationships/tags" Target="../tags/tag69.xml"/><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4.xml.rels><?xml version="1.0" encoding="UTF-8" standalone="yes"?>
<Relationships xmlns="http://schemas.openxmlformats.org/package/2006/relationships"><Relationship Id="rId8" Type="http://schemas.openxmlformats.org/officeDocument/2006/relationships/hyperlink" Target="mailto:EOHHS-IT-CustomerService.Hancock@mass.gov" TargetMode="External"/><Relationship Id="rId3" Type="http://schemas.openxmlformats.org/officeDocument/2006/relationships/image" Target="../media/image23.svg"/><Relationship Id="rId7" Type="http://schemas.openxmlformats.org/officeDocument/2006/relationships/hyperlink" Target="https://mmis-portal.ehs.state.ma.us/EHSProviderPortal" TargetMode="Externa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slides/_rels/slide65.xml.rels><?xml version="1.0" encoding="UTF-8" standalone="yes"?>
<Relationships xmlns="http://schemas.openxmlformats.org/package/2006/relationships"><Relationship Id="rId3" Type="http://schemas.openxmlformats.org/officeDocument/2006/relationships/hyperlink" Target="https://www.mass.gov/forms/email-notifications-for-masshealth-provider-bulletins-and-transmittal-letters" TargetMode="Externa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hyperlink" Target="https://www.mass.gov/lists/all-provider-bulletins" TargetMode="External"/><Relationship Id="rId4" Type="http://schemas.openxmlformats.org/officeDocument/2006/relationships/hyperlink" Target="https://www.mass.gov/lists/masshealth-provider-remittance-advice-message-text" TargetMode="Externa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7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76.xml"/><Relationship Id="rId5" Type="http://schemas.openxmlformats.org/officeDocument/2006/relationships/hyperlink" Target="https://www.mass.gov/doc/business-log-in-for-provider-user-reference-guide/download" TargetMode="External"/><Relationship Id="rId4" Type="http://schemas.openxmlformats.org/officeDocument/2006/relationships/hyperlink" Target="https://virtualgateway.mass.gov/VGPortal5/"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71.xml.rels><?xml version="1.0" encoding="UTF-8" standalone="yes"?>
<Relationships xmlns="http://schemas.openxmlformats.org/package/2006/relationships"><Relationship Id="rId3" Type="http://schemas.openxmlformats.org/officeDocument/2006/relationships/hyperlink" Target="https://tinyurl.com/y6xkjehr" TargetMode="External"/><Relationship Id="rId2" Type="http://schemas.openxmlformats.org/officeDocument/2006/relationships/slideLayout" Target="../slideLayouts/slideLayout4.xml"/><Relationship Id="rId1" Type="http://schemas.openxmlformats.org/officeDocument/2006/relationships/tags" Target="../tags/tag78.xml"/><Relationship Id="rId6" Type="http://schemas.openxmlformats.org/officeDocument/2006/relationships/hyperlink" Target="https://virtualgateway.mass.gov/VGPortal5/" TargetMode="External"/><Relationship Id="rId5" Type="http://schemas.openxmlformats.org/officeDocument/2006/relationships/hyperlink" Target="https://www.mass.gov/doc/update-virtual-gateway-mymassgov-account-andor-multi-factor/download?_gl=1*1mxdue6*_ga*NDI1NTM2OTY0LjE3MzQwOTY5Mjk.*_ga_MCLPEGW7WM*MTczNDM4MTc1MS4zLjEuMTczNDM4MjE3NS4wLjAuMA..&amp;_ga=2.158645626.1598244464.1734355159-425536964.1734096929" TargetMode="External"/><Relationship Id="rId4" Type="http://schemas.openxmlformats.org/officeDocument/2006/relationships/hyperlink" Target="mailto:Functional.Coordination@mass.gov"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79.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0.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5.xml.rels><?xml version="1.0" encoding="UTF-8" standalone="yes"?>
<Relationships xmlns="http://schemas.openxmlformats.org/package/2006/relationships"><Relationship Id="rId3" Type="http://schemas.openxmlformats.org/officeDocument/2006/relationships/hyperlink" Target="https://massdhp.org/dentistfaq/" TargetMode="Externa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hyperlink" Target="mailto:Tuyen.vu@mass.gov"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hyperlink" Target="https://www.mass.gov/doc/all-provider-bulletin-377-masshealth-provider-online-service-center-posc-primary-user-policy-0/download" TargetMode="External"/><Relationship Id="rId5" Type="http://schemas.openxmlformats.org/officeDocument/2006/relationships/hyperlink" Target="https://www.mass.gov/guides/masshealth-provider-online-service-center-posc-primary-user-policy" TargetMode="External"/><Relationship Id="rId4" Type="http://schemas.openxmlformats.org/officeDocument/2006/relationships/hyperlink" Target="mailto:Functional.Coordination@mass.gov" TargetMode="Externa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86.xml"/><Relationship Id="rId5" Type="http://schemas.openxmlformats.org/officeDocument/2006/relationships/hyperlink" Target="mailto:provider@masshealthquestions.com" TargetMode="External"/><Relationship Id="rId4" Type="http://schemas.openxmlformats.org/officeDocument/2006/relationships/hyperlink" Target="mailto:support@masshealthltss.co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8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88.xml"/><Relationship Id="rId5" Type="http://schemas.openxmlformats.org/officeDocument/2006/relationships/hyperlink" Target="mailto:functional.coordination@mass.gov" TargetMode="External"/><Relationship Id="rId4" Type="http://schemas.openxmlformats.org/officeDocument/2006/relationships/hyperlink" Target="https://www.mass.gov/doc/rpa-policy-0/download" TargetMode="Externa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89.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0.xml"/></Relationships>
</file>

<file path=ppt/slides/_rels/slide84.xml.rels><?xml version="1.0" encoding="UTF-8" standalone="yes"?>
<Relationships xmlns="http://schemas.openxmlformats.org/package/2006/relationships"><Relationship Id="rId3" Type="http://schemas.openxmlformats.org/officeDocument/2006/relationships/hyperlink" Target="https://www.mass.gov/doc/all-provider-bulletin-396-changes-to-masshealths-accountable-care-organizations-effective-january-1-2025-0/download" TargetMode="External"/><Relationship Id="rId2" Type="http://schemas.openxmlformats.org/officeDocument/2006/relationships/slideLayout" Target="../slideLayouts/slideLayout2.xml"/><Relationship Id="rId1" Type="http://schemas.openxmlformats.org/officeDocument/2006/relationships/tags" Target="../tags/tag91.xml"/><Relationship Id="rId6" Type="http://schemas.openxmlformats.org/officeDocument/2006/relationships/hyperlink" Target="https://www.mass.gov/doc/all-provider-bulletin-399-new-masshealth-member-card-0/download" TargetMode="External"/><Relationship Id="rId5" Type="http://schemas.openxmlformats.org/officeDocument/2006/relationships/hyperlink" Target="https://www.mass.gov/doc/all-provider-bulletin-398-childrens-medical-security-plan-cmsp-copays-eliminated-0/download" TargetMode="External"/><Relationship Id="rId4" Type="http://schemas.openxmlformats.org/officeDocument/2006/relationships/hyperlink" Target="https://www.mass.gov/doc/all-provider-bulletin-397-requirements-for-completion-of-data-fields-on-claims-for-clinician-administered-drugs-0/download"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92.xml"/><Relationship Id="rId5" Type="http://schemas.openxmlformats.org/officeDocument/2006/relationships/image" Target="../media/image27.png"/><Relationship Id="rId4" Type="http://schemas.openxmlformats.org/officeDocument/2006/relationships/hyperlink" Target="https://masshealth.inquisiqlms.com/Default.aspx" TargetMode="Externa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hyperlink" Target="https://www.mass.gov/the-aca-orp-requirements-for-masshealth-providers" TargetMode="External"/><Relationship Id="rId2" Type="http://schemas.openxmlformats.org/officeDocument/2006/relationships/slideLayout" Target="../slideLayouts/slideLayout2.xml"/><Relationship Id="rId1" Type="http://schemas.openxmlformats.org/officeDocument/2006/relationships/tags" Target="../tags/tag93.xml"/><Relationship Id="rId6" Type="http://schemas.openxmlformats.org/officeDocument/2006/relationships/hyperlink" Target="https://www.mass.gov/masshealth-for-providers" TargetMode="External"/><Relationship Id="rId5" Type="http://schemas.openxmlformats.org/officeDocument/2006/relationships/hyperlink" Target="http://www.mass.gov/masshealth-provider-bulletins" TargetMode="External"/><Relationship Id="rId4" Type="http://schemas.openxmlformats.org/officeDocument/2006/relationships/hyperlink" Target="https://www.mass.gov/forms/email-notifications-for-provider-bulletins-and-transmittal-letters" TargetMode="Externa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9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F832-8C9E-4772-9F20-08A3412E520A}"/>
              </a:ext>
            </a:extLst>
          </p:cNvPr>
          <p:cNvSpPr>
            <a:spLocks noGrp="1"/>
          </p:cNvSpPr>
          <p:nvPr>
            <p:ph type="ctrTitle"/>
          </p:nvPr>
        </p:nvSpPr>
        <p:spPr/>
        <p:txBody>
          <a:bodyPr/>
          <a:lstStyle/>
          <a:p>
            <a:r>
              <a:rPr lang="en-US" sz="4800" dirty="0">
                <a:solidFill>
                  <a:srgbClr val="002060"/>
                </a:solidFill>
              </a:rPr>
              <a:t>MassHealth Training Forum Provider Updates</a:t>
            </a:r>
            <a:endParaRPr lang="en-US" dirty="0"/>
          </a:p>
        </p:txBody>
      </p:sp>
      <p:sp>
        <p:nvSpPr>
          <p:cNvPr id="3" name="Subtitle 2">
            <a:extLst>
              <a:ext uri="{FF2B5EF4-FFF2-40B4-BE49-F238E27FC236}">
                <a16:creationId xmlns:a16="http://schemas.microsoft.com/office/drawing/2014/main" id="{82B0B69D-EF06-4BC2-9344-E5889A3CD7E6}"/>
              </a:ext>
            </a:extLst>
          </p:cNvPr>
          <p:cNvSpPr>
            <a:spLocks noGrp="1"/>
          </p:cNvSpPr>
          <p:nvPr>
            <p:ph type="subTitle" idx="1"/>
          </p:nvPr>
        </p:nvSpPr>
        <p:spPr/>
        <p:txBody>
          <a:bodyPr/>
          <a:lstStyle/>
          <a:p>
            <a:r>
              <a:rPr lang="en-US" dirty="0"/>
              <a:t>January 2025</a:t>
            </a:r>
          </a:p>
        </p:txBody>
      </p:sp>
      <p:sp>
        <p:nvSpPr>
          <p:cNvPr id="4" name="Slide Number Placeholder 3">
            <a:extLst>
              <a:ext uri="{FF2B5EF4-FFF2-40B4-BE49-F238E27FC236}">
                <a16:creationId xmlns:a16="http://schemas.microsoft.com/office/drawing/2014/main" id="{474D0CBB-837C-443E-933C-54A144031D2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815A0231-9940-4863-B13E-2164784B5DAF}" type="slidenum">
              <a:rPr lang="en-US" altLang="en-US" smtClean="0"/>
              <a:pPr>
                <a:defRPr/>
              </a:pPr>
              <a:t>1</a:t>
            </a:fld>
            <a:endParaRPr lang="en-US" altLang="en-US" dirty="0"/>
          </a:p>
        </p:txBody>
      </p:sp>
      <p:pic>
        <p:nvPicPr>
          <p:cNvPr id="5" name="Picture 4" descr="MassHealth logo">
            <a:extLst>
              <a:ext uri="{FF2B5EF4-FFF2-40B4-BE49-F238E27FC236}">
                <a16:creationId xmlns:a16="http://schemas.microsoft.com/office/drawing/2014/main" id="{F17C4BA0-9E92-90B7-8AC9-6CE913C793E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06204" y="293852"/>
            <a:ext cx="2210939" cy="1115412"/>
          </a:xfrm>
          <a:prstGeom prst="rect">
            <a:avLst/>
          </a:prstGeom>
        </p:spPr>
      </p:pic>
      <p:sp>
        <p:nvSpPr>
          <p:cNvPr id="6" name="Rectangle 54">
            <a:extLst>
              <a:ext uri="{FF2B5EF4-FFF2-40B4-BE49-F238E27FC236}">
                <a16:creationId xmlns:a16="http://schemas.microsoft.com/office/drawing/2014/main" id="{88C50619-F79F-BFB0-90CA-273D2918C8BE}"/>
              </a:ext>
            </a:extLst>
          </p:cNvPr>
          <p:cNvSpPr txBox="1">
            <a:spLocks noChangeArrowheads="1"/>
          </p:cNvSpPr>
          <p:nvPr/>
        </p:nvSpPr>
        <p:spPr bwMode="auto">
          <a:xfrm>
            <a:off x="3276600" y="4567793"/>
            <a:ext cx="56677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895350" rtl="0" eaLnBrk="1" fontAlgn="base" hangingPunct="1">
              <a:spcBef>
                <a:spcPct val="0"/>
              </a:spcBef>
              <a:spcAft>
                <a:spcPct val="0"/>
              </a:spcAft>
              <a:tabLst>
                <a:tab pos="269875" algn="l"/>
              </a:tabLst>
              <a:defRPr sz="3200" b="0"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tab pos="269875" algn="l"/>
              </a:tabLst>
              <a:defRPr/>
            </a:pPr>
            <a:r>
              <a:rPr kumimoji="0" lang="en-US" sz="2400" b="0" i="0" u="none" strike="noStrike" kern="0" cap="none" spc="0" normalizeH="0" baseline="0" noProof="0" dirty="0">
                <a:ln>
                  <a:noFill/>
                </a:ln>
                <a:solidFill>
                  <a:srgbClr val="002960"/>
                </a:solidFill>
                <a:effectLst/>
                <a:uLnTx/>
                <a:uFillTx/>
                <a:latin typeface="Calibri"/>
                <a:ea typeface="+mj-ea"/>
                <a:cs typeface="+mj-cs"/>
              </a:rPr>
              <a:t>Executive Office of Health &amp; Human Services</a:t>
            </a:r>
          </a:p>
        </p:txBody>
      </p:sp>
    </p:spTree>
    <p:custDataLst>
      <p:tags r:id="rId1"/>
    </p:custDataLst>
    <p:extLst>
      <p:ext uri="{BB962C8B-B14F-4D97-AF65-F5344CB8AC3E}">
        <p14:creationId xmlns:p14="http://schemas.microsoft.com/office/powerpoint/2010/main" val="345249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637E9-2AFE-A482-6A66-CD349C3E2C57}"/>
            </a:ext>
          </a:extLst>
        </p:cNvPr>
        <p:cNvGrpSpPr/>
        <p:nvPr/>
      </p:nvGrpSpPr>
      <p:grpSpPr>
        <a:xfrm>
          <a:off x="0" y="0"/>
          <a:ext cx="0" cy="0"/>
          <a:chOff x="0" y="0"/>
          <a:chExt cx="0" cy="0"/>
        </a:xfrm>
      </p:grpSpPr>
      <p:sp>
        <p:nvSpPr>
          <p:cNvPr id="10" name="Title 2">
            <a:extLst>
              <a:ext uri="{FF2B5EF4-FFF2-40B4-BE49-F238E27FC236}">
                <a16:creationId xmlns:a16="http://schemas.microsoft.com/office/drawing/2014/main" id="{89612902-85AC-A59B-99DE-73ED328A2DE1}"/>
              </a:ext>
            </a:extLst>
          </p:cNvPr>
          <p:cNvSpPr txBox="1">
            <a:spLocks/>
          </p:cNvSpPr>
          <p:nvPr/>
        </p:nvSpPr>
        <p:spPr bwMode="auto">
          <a:xfrm>
            <a:off x="287907" y="178592"/>
            <a:ext cx="8419831" cy="69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algn="l" defTabSz="913332" rtl="0" eaLnBrk="1" fontAlgn="base" hangingPunct="1">
              <a:spcBef>
                <a:spcPct val="0"/>
              </a:spcBef>
              <a:spcAft>
                <a:spcPct val="0"/>
              </a:spcAft>
              <a:tabLst>
                <a:tab pos="275295" algn="l"/>
              </a:tabLst>
              <a:defRPr sz="1900" b="1" baseline="0">
                <a:solidFill>
                  <a:schemeClr val="tx2"/>
                </a:solidFill>
                <a:latin typeface="+mj-lt"/>
                <a:ea typeface="+mj-ea"/>
                <a:cs typeface="+mj-cs"/>
              </a:defRPr>
            </a:lvl1pPr>
            <a:lvl2pPr algn="l" defTabSz="913332" rtl="0" eaLnBrk="1" fontAlgn="base" hangingPunct="1">
              <a:spcBef>
                <a:spcPct val="0"/>
              </a:spcBef>
              <a:spcAft>
                <a:spcPct val="0"/>
              </a:spcAft>
              <a:defRPr sz="1900" b="1">
                <a:solidFill>
                  <a:schemeClr val="tx2"/>
                </a:solidFill>
                <a:latin typeface="Arial" charset="0"/>
              </a:defRPr>
            </a:lvl2pPr>
            <a:lvl3pPr algn="l" defTabSz="913332" rtl="0" eaLnBrk="1" fontAlgn="base" hangingPunct="1">
              <a:spcBef>
                <a:spcPct val="0"/>
              </a:spcBef>
              <a:spcAft>
                <a:spcPct val="0"/>
              </a:spcAft>
              <a:defRPr sz="1900" b="1">
                <a:solidFill>
                  <a:schemeClr val="tx2"/>
                </a:solidFill>
                <a:latin typeface="Arial" charset="0"/>
              </a:defRPr>
            </a:lvl3pPr>
            <a:lvl4pPr algn="l" defTabSz="913332" rtl="0" eaLnBrk="1" fontAlgn="base" hangingPunct="1">
              <a:spcBef>
                <a:spcPct val="0"/>
              </a:spcBef>
              <a:spcAft>
                <a:spcPct val="0"/>
              </a:spcAft>
              <a:defRPr sz="1900" b="1">
                <a:solidFill>
                  <a:schemeClr val="tx2"/>
                </a:solidFill>
                <a:latin typeface="Arial" charset="0"/>
              </a:defRPr>
            </a:lvl4pPr>
            <a:lvl5pPr algn="l" defTabSz="913332" rtl="0" eaLnBrk="1" fontAlgn="base" hangingPunct="1">
              <a:spcBef>
                <a:spcPct val="0"/>
              </a:spcBef>
              <a:spcAft>
                <a:spcPct val="0"/>
              </a:spcAft>
              <a:defRPr sz="1900" b="1">
                <a:solidFill>
                  <a:schemeClr val="tx2"/>
                </a:solidFill>
                <a:latin typeface="Arial" charset="0"/>
              </a:defRPr>
            </a:lvl5pPr>
            <a:lvl6pPr marL="466381" algn="l" defTabSz="913332" rtl="0" eaLnBrk="1" fontAlgn="base" hangingPunct="1">
              <a:spcBef>
                <a:spcPct val="0"/>
              </a:spcBef>
              <a:spcAft>
                <a:spcPct val="0"/>
              </a:spcAft>
              <a:defRPr sz="1900" b="1">
                <a:solidFill>
                  <a:schemeClr val="tx2"/>
                </a:solidFill>
                <a:latin typeface="Arial" charset="0"/>
              </a:defRPr>
            </a:lvl6pPr>
            <a:lvl7pPr marL="932764" algn="l" defTabSz="913332" rtl="0" eaLnBrk="1" fontAlgn="base" hangingPunct="1">
              <a:spcBef>
                <a:spcPct val="0"/>
              </a:spcBef>
              <a:spcAft>
                <a:spcPct val="0"/>
              </a:spcAft>
              <a:defRPr sz="1900" b="1">
                <a:solidFill>
                  <a:schemeClr val="tx2"/>
                </a:solidFill>
                <a:latin typeface="Arial" charset="0"/>
              </a:defRPr>
            </a:lvl7pPr>
            <a:lvl8pPr marL="1399147" algn="l" defTabSz="913332" rtl="0" eaLnBrk="1" fontAlgn="base" hangingPunct="1">
              <a:spcBef>
                <a:spcPct val="0"/>
              </a:spcBef>
              <a:spcAft>
                <a:spcPct val="0"/>
              </a:spcAft>
              <a:defRPr sz="1900" b="1">
                <a:solidFill>
                  <a:schemeClr val="tx2"/>
                </a:solidFill>
                <a:latin typeface="Arial" charset="0"/>
              </a:defRPr>
            </a:lvl8pPr>
            <a:lvl9pPr marL="1865530" algn="l" defTabSz="913332" rtl="0" eaLnBrk="1" fontAlgn="base" hangingPunct="1">
              <a:spcBef>
                <a:spcPct val="0"/>
              </a:spcBef>
              <a:spcAft>
                <a:spcPct val="0"/>
              </a:spcAft>
              <a:defRPr sz="1900" b="1">
                <a:solidFill>
                  <a:schemeClr val="tx2"/>
                </a:solidFill>
                <a:latin typeface="Arial" charset="0"/>
              </a:defRPr>
            </a:lvl9pPr>
          </a:lstStyle>
          <a:p>
            <a:pPr marL="0" marR="0" lvl="0" indent="0" algn="l" defTabSz="684999" rtl="0" eaLnBrk="1" fontAlgn="base" latinLnBrk="0" hangingPunct="1">
              <a:lnSpc>
                <a:spcPct val="100000"/>
              </a:lnSpc>
              <a:spcBef>
                <a:spcPct val="0"/>
              </a:spcBef>
              <a:spcAft>
                <a:spcPct val="0"/>
              </a:spcAft>
              <a:buClrTx/>
              <a:buSzTx/>
              <a:buFontTx/>
              <a:buNone/>
              <a:tabLst>
                <a:tab pos="206471" algn="l"/>
              </a:tabLst>
              <a:defRPr/>
            </a:pPr>
            <a:r>
              <a:rPr kumimoji="0" lang="en-US" sz="3600" b="1" i="0" u="none" strike="noStrike" kern="1200" cap="none" spc="0" normalizeH="0" baseline="0" noProof="0" dirty="0">
                <a:ln>
                  <a:noFill/>
                </a:ln>
                <a:solidFill>
                  <a:srgbClr val="002060"/>
                </a:solidFill>
                <a:effectLst/>
                <a:uLnTx/>
                <a:uFillTx/>
                <a:latin typeface="Calibri"/>
                <a:ea typeface="+mj-ea"/>
                <a:cs typeface="+mj-cs"/>
              </a:rPr>
              <a:t>Selecting HRSN Supplemental </a:t>
            </a:r>
          </a:p>
          <a:p>
            <a:pPr marL="0" marR="0" lvl="0" indent="0" algn="l" defTabSz="684999" rtl="0" eaLnBrk="1" fontAlgn="base" latinLnBrk="0" hangingPunct="1">
              <a:lnSpc>
                <a:spcPct val="100000"/>
              </a:lnSpc>
              <a:spcBef>
                <a:spcPct val="0"/>
              </a:spcBef>
              <a:spcAft>
                <a:spcPct val="0"/>
              </a:spcAft>
              <a:buClrTx/>
              <a:buSzTx/>
              <a:buFontTx/>
              <a:buNone/>
              <a:tabLst>
                <a:tab pos="206471" algn="l"/>
              </a:tabLst>
              <a:defRPr/>
            </a:pPr>
            <a:r>
              <a:rPr kumimoji="0" lang="en-US" sz="3600" b="1" i="0" u="none" strike="noStrike" kern="1200" cap="none" spc="0" normalizeH="0" baseline="0" noProof="0" dirty="0">
                <a:ln>
                  <a:noFill/>
                </a:ln>
                <a:solidFill>
                  <a:srgbClr val="002060"/>
                </a:solidFill>
                <a:effectLst/>
                <a:uLnTx/>
                <a:uFillTx/>
                <a:latin typeface="Calibri"/>
                <a:ea typeface="+mj-ea"/>
                <a:cs typeface="+mj-cs"/>
              </a:rPr>
              <a:t>Nutrition Services (slide 2 of 2)</a:t>
            </a:r>
          </a:p>
        </p:txBody>
      </p:sp>
      <p:sp>
        <p:nvSpPr>
          <p:cNvPr id="43" name="Rectangle 42">
            <a:extLst>
              <a:ext uri="{FF2B5EF4-FFF2-40B4-BE49-F238E27FC236}">
                <a16:creationId xmlns:a16="http://schemas.microsoft.com/office/drawing/2014/main" id="{760690B9-562D-CD5D-6131-13F73FEF83AD}"/>
              </a:ext>
            </a:extLst>
          </p:cNvPr>
          <p:cNvSpPr/>
          <p:nvPr/>
        </p:nvSpPr>
        <p:spPr>
          <a:xfrm>
            <a:off x="566928" y="1609481"/>
            <a:ext cx="7872389" cy="340839"/>
          </a:xfrm>
          <a:prstGeom prst="rect">
            <a:avLst/>
          </a:prstGeom>
          <a:solidFill>
            <a:schemeClr val="bg1">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Category 2: Nutrition Services</a:t>
            </a:r>
          </a:p>
        </p:txBody>
      </p:sp>
      <p:sp>
        <p:nvSpPr>
          <p:cNvPr id="103" name="Freeform: Shape 102">
            <a:extLst>
              <a:ext uri="{FF2B5EF4-FFF2-40B4-BE49-F238E27FC236}">
                <a16:creationId xmlns:a16="http://schemas.microsoft.com/office/drawing/2014/main" id="{1C656101-54BB-86E2-7ECC-D2641487AE5B}"/>
              </a:ext>
              <a:ext uri="{C183D7F6-B498-43B3-948B-1728B52AA6E4}">
                <adec:decorative xmlns:adec="http://schemas.microsoft.com/office/drawing/2017/decorative" val="1"/>
              </a:ext>
            </a:extLst>
          </p:cNvPr>
          <p:cNvSpPr/>
          <p:nvPr/>
        </p:nvSpPr>
        <p:spPr>
          <a:xfrm>
            <a:off x="640111" y="2181009"/>
            <a:ext cx="7799205" cy="2793327"/>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noFill/>
          <a:ln w="12700" cap="flat" cmpd="sng" algn="ctr">
            <a:solidFill>
              <a:schemeClr val="tx1"/>
            </a:solidFill>
            <a:prstDash val="dash"/>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7">
            <a:extLst>
              <a:ext uri="{FF2B5EF4-FFF2-40B4-BE49-F238E27FC236}">
                <a16:creationId xmlns:a16="http://schemas.microsoft.com/office/drawing/2014/main" id="{49596EA4-DBD0-736C-7A4D-9D0F7C24D569}"/>
              </a:ext>
            </a:extLst>
          </p:cNvPr>
          <p:cNvSpPr txBox="1"/>
          <p:nvPr/>
        </p:nvSpPr>
        <p:spPr>
          <a:xfrm>
            <a:off x="1403634" y="2223771"/>
            <a:ext cx="2217390" cy="3416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a:ea typeface="+mn-ea"/>
                <a:cs typeface="+mn-cs"/>
              </a:rPr>
              <a:t>Nutrition Education</a:t>
            </a:r>
          </a:p>
        </p:txBody>
      </p:sp>
      <p:sp>
        <p:nvSpPr>
          <p:cNvPr id="3" name="Freeform: Shape 2">
            <a:extLst>
              <a:ext uri="{FF2B5EF4-FFF2-40B4-BE49-F238E27FC236}">
                <a16:creationId xmlns:a16="http://schemas.microsoft.com/office/drawing/2014/main" id="{C0F6DC45-A729-D824-6DB2-AD8EF884D538}"/>
              </a:ext>
            </a:extLst>
          </p:cNvPr>
          <p:cNvSpPr/>
          <p:nvPr/>
        </p:nvSpPr>
        <p:spPr>
          <a:xfrm>
            <a:off x="1362456" y="2818612"/>
            <a:ext cx="2194559" cy="747548"/>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rgbClr val="5E8BFF"/>
          </a:solidFill>
          <a:ln w="25400" cap="flat"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Nutrition Education Classes and Skills Development</a:t>
            </a:r>
          </a:p>
        </p:txBody>
      </p:sp>
      <p:sp>
        <p:nvSpPr>
          <p:cNvPr id="5" name="Freeform: Shape 4">
            <a:extLst>
              <a:ext uri="{FF2B5EF4-FFF2-40B4-BE49-F238E27FC236}">
                <a16:creationId xmlns:a16="http://schemas.microsoft.com/office/drawing/2014/main" id="{06DE6A00-CD57-A4E2-CD2A-085077349F86}"/>
              </a:ext>
            </a:extLst>
          </p:cNvPr>
          <p:cNvSpPr/>
          <p:nvPr/>
        </p:nvSpPr>
        <p:spPr>
          <a:xfrm>
            <a:off x="1371599" y="3936220"/>
            <a:ext cx="2194559" cy="545835"/>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rgbClr val="5E8BFF"/>
          </a:solidFill>
          <a:ln w="25400" cap="flat"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Nutrition Counseling</a:t>
            </a:r>
          </a:p>
        </p:txBody>
      </p:sp>
      <p:sp>
        <p:nvSpPr>
          <p:cNvPr id="51" name="Rectangle 50">
            <a:extLst>
              <a:ext uri="{FF2B5EF4-FFF2-40B4-BE49-F238E27FC236}">
                <a16:creationId xmlns:a16="http://schemas.microsoft.com/office/drawing/2014/main" id="{349A63D0-ECD1-FF2B-56D7-78CB110D8E3E}"/>
              </a:ext>
              <a:ext uri="{C183D7F6-B498-43B3-948B-1728B52AA6E4}">
                <adec:decorative xmlns:adec="http://schemas.microsoft.com/office/drawing/2017/decorative" val="1"/>
              </a:ext>
            </a:extLst>
          </p:cNvPr>
          <p:cNvSpPr/>
          <p:nvPr/>
        </p:nvSpPr>
        <p:spPr>
          <a:xfrm>
            <a:off x="1252726" y="2707137"/>
            <a:ext cx="2487169" cy="207389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19">
            <a:extLst>
              <a:ext uri="{FF2B5EF4-FFF2-40B4-BE49-F238E27FC236}">
                <a16:creationId xmlns:a16="http://schemas.microsoft.com/office/drawing/2014/main" id="{9CF6B767-828F-166F-0EA8-6F724337AB4F}"/>
              </a:ext>
            </a:extLst>
          </p:cNvPr>
          <p:cNvSpPr txBox="1"/>
          <p:nvPr/>
        </p:nvSpPr>
        <p:spPr>
          <a:xfrm>
            <a:off x="5624295" y="2223771"/>
            <a:ext cx="1898205" cy="3416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a:ea typeface="+mn-ea"/>
                <a:cs typeface="+mn-cs"/>
              </a:rPr>
              <a:t>Kitchen Supplies</a:t>
            </a:r>
          </a:p>
        </p:txBody>
      </p:sp>
      <p:sp>
        <p:nvSpPr>
          <p:cNvPr id="8" name="Freeform: Shape 7">
            <a:extLst>
              <a:ext uri="{FF2B5EF4-FFF2-40B4-BE49-F238E27FC236}">
                <a16:creationId xmlns:a16="http://schemas.microsoft.com/office/drawing/2014/main" id="{8BC13BBC-E222-8270-02E7-B319BD6B6659}"/>
              </a:ext>
            </a:extLst>
          </p:cNvPr>
          <p:cNvSpPr/>
          <p:nvPr/>
        </p:nvSpPr>
        <p:spPr>
          <a:xfrm>
            <a:off x="5624295" y="2811355"/>
            <a:ext cx="1965225" cy="571890"/>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rgbClr val="5E8BFF"/>
          </a:solidFill>
          <a:ln w="25400" cap="flat"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Kitchen Supplies</a:t>
            </a:r>
          </a:p>
        </p:txBody>
      </p:sp>
      <p:sp>
        <p:nvSpPr>
          <p:cNvPr id="52" name="Rectangle 51">
            <a:extLst>
              <a:ext uri="{FF2B5EF4-FFF2-40B4-BE49-F238E27FC236}">
                <a16:creationId xmlns:a16="http://schemas.microsoft.com/office/drawing/2014/main" id="{A00F715C-5DCA-1CCB-12E6-542405F3FBC9}"/>
              </a:ext>
              <a:ext uri="{C183D7F6-B498-43B3-948B-1728B52AA6E4}">
                <adec:decorative xmlns:adec="http://schemas.microsoft.com/office/drawing/2017/decorative" val="1"/>
              </a:ext>
            </a:extLst>
          </p:cNvPr>
          <p:cNvSpPr/>
          <p:nvPr/>
        </p:nvSpPr>
        <p:spPr>
          <a:xfrm>
            <a:off x="5517547" y="2712906"/>
            <a:ext cx="2254854" cy="206812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5179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2C0B978-3E4E-8C67-040D-EA3DC458C2E6}"/>
              </a:ext>
            </a:extLst>
          </p:cNvPr>
          <p:cNvSpPr txBox="1">
            <a:spLocks noGrp="1"/>
          </p:cNvSpPr>
          <p:nvPr>
            <p:ph type="title" idx="4294967295"/>
          </p:nvPr>
        </p:nvSpPr>
        <p:spPr bwMode="auto">
          <a:xfrm>
            <a:off x="202089" y="211279"/>
            <a:ext cx="8371762" cy="95416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3332" rtl="0" eaLnBrk="1" fontAlgn="base" hangingPunct="1">
              <a:spcBef>
                <a:spcPct val="0"/>
              </a:spcBef>
              <a:spcAft>
                <a:spcPct val="0"/>
              </a:spcAft>
              <a:tabLst>
                <a:tab pos="275295" algn="l"/>
              </a:tabLst>
              <a:defRPr sz="1900" b="1" baseline="0">
                <a:solidFill>
                  <a:schemeClr val="tx2"/>
                </a:solidFill>
                <a:latin typeface="+mj-lt"/>
                <a:ea typeface="+mj-ea"/>
                <a:cs typeface="+mj-cs"/>
              </a:defRPr>
            </a:lvl1pPr>
            <a:lvl2pPr algn="l" defTabSz="913332" rtl="0" eaLnBrk="1" fontAlgn="base" hangingPunct="1">
              <a:spcBef>
                <a:spcPct val="0"/>
              </a:spcBef>
              <a:spcAft>
                <a:spcPct val="0"/>
              </a:spcAft>
              <a:defRPr sz="1900" b="1">
                <a:solidFill>
                  <a:schemeClr val="tx2"/>
                </a:solidFill>
                <a:latin typeface="Arial" charset="0"/>
              </a:defRPr>
            </a:lvl2pPr>
            <a:lvl3pPr algn="l" defTabSz="913332" rtl="0" eaLnBrk="1" fontAlgn="base" hangingPunct="1">
              <a:spcBef>
                <a:spcPct val="0"/>
              </a:spcBef>
              <a:spcAft>
                <a:spcPct val="0"/>
              </a:spcAft>
              <a:defRPr sz="1900" b="1">
                <a:solidFill>
                  <a:schemeClr val="tx2"/>
                </a:solidFill>
                <a:latin typeface="Arial" charset="0"/>
              </a:defRPr>
            </a:lvl3pPr>
            <a:lvl4pPr algn="l" defTabSz="913332" rtl="0" eaLnBrk="1" fontAlgn="base" hangingPunct="1">
              <a:spcBef>
                <a:spcPct val="0"/>
              </a:spcBef>
              <a:spcAft>
                <a:spcPct val="0"/>
              </a:spcAft>
              <a:defRPr sz="1900" b="1">
                <a:solidFill>
                  <a:schemeClr val="tx2"/>
                </a:solidFill>
                <a:latin typeface="Arial" charset="0"/>
              </a:defRPr>
            </a:lvl4pPr>
            <a:lvl5pPr algn="l" defTabSz="913332" rtl="0" eaLnBrk="1" fontAlgn="base" hangingPunct="1">
              <a:spcBef>
                <a:spcPct val="0"/>
              </a:spcBef>
              <a:spcAft>
                <a:spcPct val="0"/>
              </a:spcAft>
              <a:defRPr sz="1900" b="1">
                <a:solidFill>
                  <a:schemeClr val="tx2"/>
                </a:solidFill>
                <a:latin typeface="Arial" charset="0"/>
              </a:defRPr>
            </a:lvl5pPr>
            <a:lvl6pPr marL="466381" algn="l" defTabSz="913332" rtl="0" eaLnBrk="1" fontAlgn="base" hangingPunct="1">
              <a:spcBef>
                <a:spcPct val="0"/>
              </a:spcBef>
              <a:spcAft>
                <a:spcPct val="0"/>
              </a:spcAft>
              <a:defRPr sz="1900" b="1">
                <a:solidFill>
                  <a:schemeClr val="tx2"/>
                </a:solidFill>
                <a:latin typeface="Arial" charset="0"/>
              </a:defRPr>
            </a:lvl6pPr>
            <a:lvl7pPr marL="932764" algn="l" defTabSz="913332" rtl="0" eaLnBrk="1" fontAlgn="base" hangingPunct="1">
              <a:spcBef>
                <a:spcPct val="0"/>
              </a:spcBef>
              <a:spcAft>
                <a:spcPct val="0"/>
              </a:spcAft>
              <a:defRPr sz="1900" b="1">
                <a:solidFill>
                  <a:schemeClr val="tx2"/>
                </a:solidFill>
                <a:latin typeface="Arial" charset="0"/>
              </a:defRPr>
            </a:lvl7pPr>
            <a:lvl8pPr marL="1399147" algn="l" defTabSz="913332" rtl="0" eaLnBrk="1" fontAlgn="base" hangingPunct="1">
              <a:spcBef>
                <a:spcPct val="0"/>
              </a:spcBef>
              <a:spcAft>
                <a:spcPct val="0"/>
              </a:spcAft>
              <a:defRPr sz="1900" b="1">
                <a:solidFill>
                  <a:schemeClr val="tx2"/>
                </a:solidFill>
                <a:latin typeface="Arial" charset="0"/>
              </a:defRPr>
            </a:lvl8pPr>
            <a:lvl9pPr marL="1865530" algn="l" defTabSz="913332" rtl="0" eaLnBrk="1" fontAlgn="base" hangingPunct="1">
              <a:spcBef>
                <a:spcPct val="0"/>
              </a:spcBef>
              <a:spcAft>
                <a:spcPct val="0"/>
              </a:spcAft>
              <a:defRPr sz="1900" b="1">
                <a:solidFill>
                  <a:schemeClr val="tx2"/>
                </a:solidFill>
                <a:latin typeface="Arial" charset="0"/>
              </a:defRPr>
            </a:lvl9pPr>
          </a:lstStyle>
          <a:p>
            <a:pPr marL="0" marR="0" lvl="0" indent="0" algn="l" defTabSz="684999" rtl="0" eaLnBrk="1" fontAlgn="base" latinLnBrk="0" hangingPunct="1">
              <a:lnSpc>
                <a:spcPct val="100000"/>
              </a:lnSpc>
              <a:spcBef>
                <a:spcPct val="0"/>
              </a:spcBef>
              <a:spcAft>
                <a:spcPct val="0"/>
              </a:spcAft>
              <a:buClrTx/>
              <a:buSzTx/>
              <a:buFontTx/>
              <a:buNone/>
              <a:tabLst>
                <a:tab pos="206471" algn="l"/>
              </a:tabLst>
              <a:defRPr/>
            </a:pPr>
            <a:r>
              <a:rPr kumimoji="0" lang="en-US" sz="3200" b="1" i="0" u="none" strike="noStrike" kern="1200" cap="none" spc="0" normalizeH="0" baseline="0" noProof="0" dirty="0">
                <a:ln>
                  <a:noFill/>
                </a:ln>
                <a:solidFill>
                  <a:srgbClr val="002060"/>
                </a:solidFill>
                <a:effectLst/>
                <a:uLnTx/>
                <a:uFillTx/>
                <a:latin typeface="+mn-lt"/>
                <a:ea typeface="+mj-ea"/>
                <a:cs typeface="+mj-cs"/>
              </a:rPr>
              <a:t>Determining Criteria for Receiving HRSN Supplemental Services  (slide 1 of 2)</a:t>
            </a:r>
          </a:p>
        </p:txBody>
      </p:sp>
      <p:sp>
        <p:nvSpPr>
          <p:cNvPr id="3" name="Rectangle 2">
            <a:extLst>
              <a:ext uri="{FF2B5EF4-FFF2-40B4-BE49-F238E27FC236}">
                <a16:creationId xmlns:a16="http://schemas.microsoft.com/office/drawing/2014/main" id="{1C35A794-45E5-407F-0130-DB9E31934215}"/>
              </a:ext>
            </a:extLst>
          </p:cNvPr>
          <p:cNvSpPr/>
          <p:nvPr/>
        </p:nvSpPr>
        <p:spPr>
          <a:xfrm>
            <a:off x="145924" y="1535112"/>
            <a:ext cx="8739221" cy="1710725"/>
          </a:xfrm>
          <a:prstGeom prst="rect">
            <a:avLst/>
          </a:prstGeom>
        </p:spPr>
        <p:txBody>
          <a:bodyPr wrap="square" lIns="68580" tIns="34290" rIns="68580" bIns="34290" anchor="t">
            <a:spAutoFit/>
          </a:bodyPr>
          <a:lstStyle/>
          <a:p>
            <a:pPr marL="214313" marR="0" lvl="0" indent="-214313" algn="l" defTabSz="699722" rtl="0" eaLnBrk="1" fontAlgn="base" latinLnBrk="0" hangingPunct="1">
              <a:lnSpc>
                <a:spcPts val="1900"/>
              </a:lnSpc>
              <a:spcBef>
                <a:spcPts val="75"/>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a:rPr>
              <a:t>To receive HRSN Supplemental Services, an individual must be an ACO Enrollee. An enrollee must also meet certain criteria </a:t>
            </a: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which may vary by the respective service.</a:t>
            </a:r>
          </a:p>
          <a:p>
            <a:pPr marL="214313" marR="0" lvl="0" indent="-214313" algn="l" defTabSz="699722" rtl="0" eaLnBrk="1" fontAlgn="base" latinLnBrk="0" hangingPunct="1">
              <a:lnSpc>
                <a:spcPts val="1900"/>
              </a:lnSpc>
              <a:spcBef>
                <a:spcPts val="75"/>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An enrollee meets the criteria for services when they meet the Health Needs Based Criteria, Risk Factor, and any additional program criteria of the service, as set forth in the HRSN Service Manuals.</a:t>
            </a:r>
          </a:p>
          <a:p>
            <a:pPr marL="214313" marR="0" lvl="0" indent="-214313" algn="just" defTabSz="699722" rtl="0" eaLnBrk="1" fontAlgn="base" latinLnBrk="0" hangingPunct="1">
              <a:lnSpc>
                <a:spcPts val="1900"/>
              </a:lnSpc>
              <a:spcBef>
                <a:spcPts val="75"/>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a:rPr>
              <a:t>Plans may not restrict eligibility criteria to target certain populations.</a:t>
            </a:r>
          </a:p>
        </p:txBody>
      </p:sp>
    </p:spTree>
    <p:custDataLst>
      <p:tags r:id="rId1"/>
    </p:custDataLst>
    <p:extLst>
      <p:ext uri="{BB962C8B-B14F-4D97-AF65-F5344CB8AC3E}">
        <p14:creationId xmlns:p14="http://schemas.microsoft.com/office/powerpoint/2010/main" val="163361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61EAF-6321-0937-5DC3-527066D0A84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8821183-79D2-1D8D-1353-836CD2601F2C}"/>
              </a:ext>
            </a:extLst>
          </p:cNvPr>
          <p:cNvSpPr/>
          <p:nvPr/>
        </p:nvSpPr>
        <p:spPr>
          <a:xfrm>
            <a:off x="0" y="20526"/>
            <a:ext cx="9144000" cy="14318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D90625C1-1EB3-4B92-6729-29CD98B3B54F}"/>
              </a:ext>
            </a:extLst>
          </p:cNvPr>
          <p:cNvSpPr txBox="1">
            <a:spLocks noGrp="1"/>
          </p:cNvSpPr>
          <p:nvPr>
            <p:ph type="title"/>
          </p:nvPr>
        </p:nvSpPr>
        <p:spPr bwMode="auto">
          <a:xfrm>
            <a:off x="98592" y="57571"/>
            <a:ext cx="8933201" cy="715963"/>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3332" rtl="0" eaLnBrk="1" fontAlgn="base" hangingPunct="1">
              <a:spcBef>
                <a:spcPct val="0"/>
              </a:spcBef>
              <a:spcAft>
                <a:spcPct val="0"/>
              </a:spcAft>
              <a:tabLst>
                <a:tab pos="275295" algn="l"/>
              </a:tabLst>
              <a:defRPr sz="1900" b="1" baseline="0">
                <a:solidFill>
                  <a:schemeClr val="tx2"/>
                </a:solidFill>
                <a:latin typeface="+mj-lt"/>
                <a:ea typeface="+mj-ea"/>
                <a:cs typeface="+mj-cs"/>
              </a:defRPr>
            </a:lvl1pPr>
            <a:lvl2pPr algn="l" defTabSz="913332" rtl="0" eaLnBrk="1" fontAlgn="base" hangingPunct="1">
              <a:spcBef>
                <a:spcPct val="0"/>
              </a:spcBef>
              <a:spcAft>
                <a:spcPct val="0"/>
              </a:spcAft>
              <a:defRPr sz="1900" b="1">
                <a:solidFill>
                  <a:schemeClr val="tx2"/>
                </a:solidFill>
                <a:latin typeface="Arial" charset="0"/>
              </a:defRPr>
            </a:lvl2pPr>
            <a:lvl3pPr algn="l" defTabSz="913332" rtl="0" eaLnBrk="1" fontAlgn="base" hangingPunct="1">
              <a:spcBef>
                <a:spcPct val="0"/>
              </a:spcBef>
              <a:spcAft>
                <a:spcPct val="0"/>
              </a:spcAft>
              <a:defRPr sz="1900" b="1">
                <a:solidFill>
                  <a:schemeClr val="tx2"/>
                </a:solidFill>
                <a:latin typeface="Arial" charset="0"/>
              </a:defRPr>
            </a:lvl3pPr>
            <a:lvl4pPr algn="l" defTabSz="913332" rtl="0" eaLnBrk="1" fontAlgn="base" hangingPunct="1">
              <a:spcBef>
                <a:spcPct val="0"/>
              </a:spcBef>
              <a:spcAft>
                <a:spcPct val="0"/>
              </a:spcAft>
              <a:defRPr sz="1900" b="1">
                <a:solidFill>
                  <a:schemeClr val="tx2"/>
                </a:solidFill>
                <a:latin typeface="Arial" charset="0"/>
              </a:defRPr>
            </a:lvl4pPr>
            <a:lvl5pPr algn="l" defTabSz="913332" rtl="0" eaLnBrk="1" fontAlgn="base" hangingPunct="1">
              <a:spcBef>
                <a:spcPct val="0"/>
              </a:spcBef>
              <a:spcAft>
                <a:spcPct val="0"/>
              </a:spcAft>
              <a:defRPr sz="1900" b="1">
                <a:solidFill>
                  <a:schemeClr val="tx2"/>
                </a:solidFill>
                <a:latin typeface="Arial" charset="0"/>
              </a:defRPr>
            </a:lvl5pPr>
            <a:lvl6pPr marL="466381" algn="l" defTabSz="913332" rtl="0" eaLnBrk="1" fontAlgn="base" hangingPunct="1">
              <a:spcBef>
                <a:spcPct val="0"/>
              </a:spcBef>
              <a:spcAft>
                <a:spcPct val="0"/>
              </a:spcAft>
              <a:defRPr sz="1900" b="1">
                <a:solidFill>
                  <a:schemeClr val="tx2"/>
                </a:solidFill>
                <a:latin typeface="Arial" charset="0"/>
              </a:defRPr>
            </a:lvl6pPr>
            <a:lvl7pPr marL="932764" algn="l" defTabSz="913332" rtl="0" eaLnBrk="1" fontAlgn="base" hangingPunct="1">
              <a:spcBef>
                <a:spcPct val="0"/>
              </a:spcBef>
              <a:spcAft>
                <a:spcPct val="0"/>
              </a:spcAft>
              <a:defRPr sz="1900" b="1">
                <a:solidFill>
                  <a:schemeClr val="tx2"/>
                </a:solidFill>
                <a:latin typeface="Arial" charset="0"/>
              </a:defRPr>
            </a:lvl7pPr>
            <a:lvl8pPr marL="1399147" algn="l" defTabSz="913332" rtl="0" eaLnBrk="1" fontAlgn="base" hangingPunct="1">
              <a:spcBef>
                <a:spcPct val="0"/>
              </a:spcBef>
              <a:spcAft>
                <a:spcPct val="0"/>
              </a:spcAft>
              <a:defRPr sz="1900" b="1">
                <a:solidFill>
                  <a:schemeClr val="tx2"/>
                </a:solidFill>
                <a:latin typeface="Arial" charset="0"/>
              </a:defRPr>
            </a:lvl8pPr>
            <a:lvl9pPr marL="1865530" algn="l" defTabSz="913332" rtl="0" eaLnBrk="1" fontAlgn="base" hangingPunct="1">
              <a:spcBef>
                <a:spcPct val="0"/>
              </a:spcBef>
              <a:spcAft>
                <a:spcPct val="0"/>
              </a:spcAft>
              <a:defRPr sz="1900" b="1">
                <a:solidFill>
                  <a:schemeClr val="tx2"/>
                </a:solidFill>
                <a:latin typeface="Arial" charset="0"/>
              </a:defRPr>
            </a:lvl9pPr>
          </a:lstStyle>
          <a:p>
            <a:pPr marL="0" marR="0" lvl="0" indent="0" algn="l" defTabSz="684999" rtl="0" eaLnBrk="1" fontAlgn="base" latinLnBrk="0" hangingPunct="1">
              <a:lnSpc>
                <a:spcPct val="100000"/>
              </a:lnSpc>
              <a:spcBef>
                <a:spcPct val="0"/>
              </a:spcBef>
              <a:spcAft>
                <a:spcPct val="0"/>
              </a:spcAft>
              <a:buClrTx/>
              <a:buSzTx/>
              <a:buFontTx/>
              <a:buNone/>
              <a:tabLst>
                <a:tab pos="206471" algn="l"/>
              </a:tabLst>
              <a:defRPr/>
            </a:pPr>
            <a:r>
              <a:rPr kumimoji="0" lang="en-US" sz="2000" b="1" i="0" u="none" strike="noStrike" kern="1200" cap="none" spc="0" normalizeH="0" baseline="0" noProof="0" dirty="0">
                <a:ln>
                  <a:noFill/>
                </a:ln>
                <a:solidFill>
                  <a:srgbClr val="002060"/>
                </a:solidFill>
                <a:effectLst/>
                <a:uLnTx/>
                <a:uFillTx/>
                <a:latin typeface="+mn-lt"/>
                <a:ea typeface="+mj-ea"/>
                <a:cs typeface="+mj-cs"/>
              </a:rPr>
              <a:t>Determining Criteria for Receiving HRSN Supplemental Services (slide 2 of 2) </a:t>
            </a:r>
          </a:p>
        </p:txBody>
      </p:sp>
      <p:sp>
        <p:nvSpPr>
          <p:cNvPr id="34" name="TextBox 33">
            <a:extLst>
              <a:ext uri="{FF2B5EF4-FFF2-40B4-BE49-F238E27FC236}">
                <a16:creationId xmlns:a16="http://schemas.microsoft.com/office/drawing/2014/main" id="{D5F0B3D2-A0E6-6045-FA2D-3D5CA833DC35}"/>
              </a:ext>
            </a:extLst>
          </p:cNvPr>
          <p:cNvSpPr txBox="1"/>
          <p:nvPr/>
        </p:nvSpPr>
        <p:spPr>
          <a:xfrm>
            <a:off x="112206" y="615575"/>
            <a:ext cx="2580057" cy="346249"/>
          </a:xfrm>
          <a:prstGeom prst="rect">
            <a:avLst/>
          </a:prstGeom>
          <a:solidFill>
            <a:srgbClr val="85A644"/>
          </a:solidFill>
        </p:spPr>
        <p:txBody>
          <a:bodyPr wrap="square" lIns="68580" tIns="34290" rIns="68580" bIns="3429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a:ea typeface="MS PGothic" pitchFamily="34" charset="-128"/>
                <a:cs typeface="Arial" charset="0"/>
              </a:rPr>
              <a:t>To receive HRSN Services:</a:t>
            </a:r>
          </a:p>
        </p:txBody>
      </p:sp>
      <p:sp>
        <p:nvSpPr>
          <p:cNvPr id="33" name="TextBox 32">
            <a:extLst>
              <a:ext uri="{FF2B5EF4-FFF2-40B4-BE49-F238E27FC236}">
                <a16:creationId xmlns:a16="http://schemas.microsoft.com/office/drawing/2014/main" id="{57734B08-E829-5A6A-243E-ABED79EC254B}"/>
              </a:ext>
            </a:extLst>
          </p:cNvPr>
          <p:cNvSpPr txBox="1"/>
          <p:nvPr/>
        </p:nvSpPr>
        <p:spPr>
          <a:xfrm>
            <a:off x="5962856" y="1468367"/>
            <a:ext cx="3654168"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D954F"/>
                </a:solidFill>
                <a:effectLst/>
                <a:uLnTx/>
                <a:uFillTx/>
                <a:latin typeface="Calibri"/>
                <a:ea typeface="MS PGothic" pitchFamily="34" charset="-128"/>
                <a:cs typeface="Arial" charset="0"/>
              </a:rPr>
              <a:t>Criteria</a:t>
            </a:r>
          </a:p>
        </p:txBody>
      </p:sp>
      <p:sp>
        <p:nvSpPr>
          <p:cNvPr id="7" name="Rectangle 6" descr="Criteria for Receiving HRSN Supplemental Services. MassHealth ACO enrollment, HNBC, RF and other programatic criteria">
            <a:extLst>
              <a:ext uri="{FF2B5EF4-FFF2-40B4-BE49-F238E27FC236}">
                <a16:creationId xmlns:a16="http://schemas.microsoft.com/office/drawing/2014/main" id="{716B8882-3FFB-0CE2-2EEF-4138851E5BB3}"/>
              </a:ext>
            </a:extLst>
          </p:cNvPr>
          <p:cNvSpPr/>
          <p:nvPr/>
        </p:nvSpPr>
        <p:spPr>
          <a:xfrm>
            <a:off x="202089" y="995802"/>
            <a:ext cx="8739221" cy="5857168"/>
          </a:xfrm>
          <a:prstGeom prst="rect">
            <a:avLst/>
          </a:prstGeom>
          <a:solidFill>
            <a:schemeClr val="bg1">
              <a:lumMod val="9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Right Brace 30">
            <a:extLst>
              <a:ext uri="{FF2B5EF4-FFF2-40B4-BE49-F238E27FC236}">
                <a16:creationId xmlns:a16="http://schemas.microsoft.com/office/drawing/2014/main" id="{6522A7E6-D76A-F964-0412-3E9DF157390C}"/>
              </a:ext>
              <a:ext uri="{C183D7F6-B498-43B3-948B-1728B52AA6E4}">
                <adec:decorative xmlns:adec="http://schemas.microsoft.com/office/drawing/2017/decorative" val="1"/>
              </a:ext>
            </a:extLst>
          </p:cNvPr>
          <p:cNvSpPr/>
          <p:nvPr/>
        </p:nvSpPr>
        <p:spPr>
          <a:xfrm rot="16200000">
            <a:off x="5682660" y="-2104357"/>
            <a:ext cx="206235" cy="5962619"/>
          </a:xfrm>
          <a:prstGeom prst="righ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A9DB8027-56EF-EFDE-DF7A-CA1F37CFA2A8}"/>
              </a:ext>
            </a:extLst>
          </p:cNvPr>
          <p:cNvSpPr/>
          <p:nvPr/>
        </p:nvSpPr>
        <p:spPr>
          <a:xfrm>
            <a:off x="198861" y="1074231"/>
            <a:ext cx="2018346" cy="623248"/>
          </a:xfrm>
          <a:prstGeom prst="rect">
            <a:avLst/>
          </a:prstGeom>
          <a:solidFill>
            <a:schemeClr val="tx2">
              <a:lumMod val="50000"/>
              <a:lumOff val="50000"/>
            </a:schemeClr>
          </a:solidFill>
          <a:ln/>
        </p:spPr>
        <p:style>
          <a:lnRef idx="2">
            <a:schemeClr val="dk1"/>
          </a:lnRef>
          <a:fillRef idx="1">
            <a:schemeClr val="lt1"/>
          </a:fillRef>
          <a:effectRef idx="0">
            <a:schemeClr val="dk1"/>
          </a:effectRef>
          <a:fontRef idx="minor">
            <a:schemeClr val="dk1"/>
          </a:fontRef>
        </p:style>
        <p:txBody>
          <a:bodyPr lIns="69954" tIns="34977" rIns="69954" bIns="34977" rtlCol="0" anchor="ctr"/>
          <a:lstStyle/>
          <a:p>
            <a:pPr marL="0" marR="0" lvl="0" indent="0" algn="ctr" defTabSz="69972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ptos Narrow" panose="020B0004020202020204" pitchFamily="34" charset="0"/>
              </a:rPr>
              <a:t>MassHealth ACO Enrollment</a:t>
            </a:r>
          </a:p>
        </p:txBody>
      </p:sp>
      <p:graphicFrame>
        <p:nvGraphicFramePr>
          <p:cNvPr id="15" name="Table 14">
            <a:extLst>
              <a:ext uri="{FF2B5EF4-FFF2-40B4-BE49-F238E27FC236}">
                <a16:creationId xmlns:a16="http://schemas.microsoft.com/office/drawing/2014/main" id="{BE70CB0A-7E8F-6467-B856-62F7732881B1}"/>
              </a:ext>
            </a:extLst>
          </p:cNvPr>
          <p:cNvGraphicFramePr>
            <a:graphicFrameLocks noGrp="1"/>
          </p:cNvGraphicFramePr>
          <p:nvPr/>
        </p:nvGraphicFramePr>
        <p:xfrm>
          <a:off x="202089" y="2294164"/>
          <a:ext cx="2046879" cy="892934"/>
        </p:xfrm>
        <a:graphic>
          <a:graphicData uri="http://schemas.openxmlformats.org/drawingml/2006/table">
            <a:tbl>
              <a:tblPr firstRow="1" bandRow="1">
                <a:tableStyleId>{5940675A-B579-460E-94D1-54222C63F5DA}</a:tableStyleId>
              </a:tblPr>
              <a:tblGrid>
                <a:gridCol w="309975">
                  <a:extLst>
                    <a:ext uri="{9D8B030D-6E8A-4147-A177-3AD203B41FA5}">
                      <a16:colId xmlns:a16="http://schemas.microsoft.com/office/drawing/2014/main" val="348534581"/>
                    </a:ext>
                  </a:extLst>
                </a:gridCol>
                <a:gridCol w="1736904">
                  <a:extLst>
                    <a:ext uri="{9D8B030D-6E8A-4147-A177-3AD203B41FA5}">
                      <a16:colId xmlns:a16="http://schemas.microsoft.com/office/drawing/2014/main" val="2816290603"/>
                    </a:ext>
                  </a:extLst>
                </a:gridCol>
              </a:tblGrid>
              <a:tr h="321434">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sym typeface="Wingdings" panose="05000000000000000000" pitchFamily="2" charset="2"/>
                        </a:rPr>
                        <a:t></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92D050"/>
                    </a:solidFill>
                  </a:tcPr>
                </a:tc>
                <a:tc>
                  <a:txBody>
                    <a:bodyPr/>
                    <a:lstStyle/>
                    <a:p>
                      <a:r>
                        <a:rPr lang="en-US" sz="1800" dirty="0"/>
                        <a:t>Enrolled in a MassHealth ACO</a:t>
                      </a:r>
                      <a:endParaRPr lang="en-US" sz="1800" b="0" dirty="0">
                        <a:solidFill>
                          <a:schemeClr val="tx1"/>
                        </a:solidFill>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637553546"/>
                  </a:ext>
                </a:extLst>
              </a:tr>
            </a:tbl>
          </a:graphicData>
        </a:graphic>
      </p:graphicFrame>
      <p:sp>
        <p:nvSpPr>
          <p:cNvPr id="2" name="Rectangle 1">
            <a:extLst>
              <a:ext uri="{FF2B5EF4-FFF2-40B4-BE49-F238E27FC236}">
                <a16:creationId xmlns:a16="http://schemas.microsoft.com/office/drawing/2014/main" id="{FC20DFF3-521D-752F-91F5-6329E9B263C3}"/>
              </a:ext>
            </a:extLst>
          </p:cNvPr>
          <p:cNvSpPr/>
          <p:nvPr/>
        </p:nvSpPr>
        <p:spPr>
          <a:xfrm>
            <a:off x="202089" y="2928510"/>
            <a:ext cx="2046879" cy="3465804"/>
          </a:xfrm>
          <a:prstGeom prst="rect">
            <a:avLst/>
          </a:prstGeom>
          <a:solidFill>
            <a:schemeClr val="accent2">
              <a:lumMod val="20000"/>
              <a:lumOff val="80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000000"/>
                </a:solidFill>
                <a:effectLst/>
                <a:uLnTx/>
                <a:uFillTx/>
                <a:latin typeface="Arial Narrow" panose="020B0606020202030204" pitchFamily="34" charset="0"/>
              </a:rPr>
              <a:t>As is the case for all ACO Covered Services, </a:t>
            </a:r>
            <a:r>
              <a:rPr kumimoji="0" lang="en-US" sz="1800" b="1" u="none" strike="noStrike" kern="1200" cap="none" spc="0" normalizeH="0" baseline="0" noProof="0" dirty="0">
                <a:ln>
                  <a:noFill/>
                </a:ln>
                <a:solidFill>
                  <a:srgbClr val="000000"/>
                </a:solidFill>
                <a:effectLst/>
                <a:uLnTx/>
                <a:uFillTx/>
                <a:latin typeface="Arial Narrow" panose="020B0606020202030204" pitchFamily="34" charset="0"/>
              </a:rPr>
              <a:t>HRSN Providers need to verify ACO enrollment each time a service is delivered. </a:t>
            </a:r>
            <a:r>
              <a:rPr kumimoji="0" lang="en-US" sz="1800" b="0" u="none" strike="noStrike" kern="1200" cap="none" spc="0" normalizeH="0" baseline="0" noProof="0" dirty="0">
                <a:ln>
                  <a:noFill/>
                </a:ln>
                <a:solidFill>
                  <a:srgbClr val="000000"/>
                </a:solidFill>
                <a:effectLst/>
                <a:uLnTx/>
                <a:uFillTx/>
                <a:latin typeface="Arial Narrow" panose="020B0606020202030204" pitchFamily="34" charset="0"/>
              </a:rPr>
              <a:t>This can be done using the Eligibility Verification System (EVS)</a:t>
            </a:r>
            <a:r>
              <a:rPr kumimoji="0" lang="en-US" sz="1800" b="0" u="none" strike="noStrike" kern="1200" cap="none" spc="0" normalizeH="0" baseline="30000" noProof="0" dirty="0">
                <a:ln>
                  <a:noFill/>
                </a:ln>
                <a:solidFill>
                  <a:srgbClr val="000000"/>
                </a:solidFill>
                <a:effectLst/>
                <a:uLnTx/>
                <a:uFillTx/>
                <a:latin typeface="Arial Narrow" panose="020B0606020202030204" pitchFamily="34" charset="0"/>
              </a:rPr>
              <a:t>1</a:t>
            </a:r>
            <a:r>
              <a:rPr kumimoji="0" lang="en-US" sz="1800" b="0" u="none" strike="noStrike" kern="1200" cap="none" spc="0" normalizeH="0" baseline="0" noProof="0" dirty="0">
                <a:ln>
                  <a:noFill/>
                </a:ln>
                <a:solidFill>
                  <a:srgbClr val="000000"/>
                </a:solidFill>
                <a:effectLst/>
                <a:uLnTx/>
                <a:uFillTx/>
                <a:latin typeface="Arial Narrow" panose="020B0606020202030204" pitchFamily="34" charset="0"/>
              </a:rPr>
              <a:t> or Plans’ provider portals.</a:t>
            </a:r>
            <a:endParaRPr kumimoji="0" lang="en-US" sz="1800" b="1" u="none" strike="noStrike" kern="1200" cap="none" spc="0" normalizeH="0" baseline="0" noProof="0" dirty="0">
              <a:ln>
                <a:noFill/>
              </a:ln>
              <a:solidFill>
                <a:srgbClr val="000000"/>
              </a:solidFill>
              <a:effectLst/>
              <a:uLnTx/>
              <a:uFillTx/>
              <a:latin typeface="Arial Narrow" panose="020B0606020202030204" pitchFamily="34" charset="0"/>
            </a:endParaRPr>
          </a:p>
        </p:txBody>
      </p:sp>
      <p:sp>
        <p:nvSpPr>
          <p:cNvPr id="4" name="TextBox 20">
            <a:extLst>
              <a:ext uri="{FF2B5EF4-FFF2-40B4-BE49-F238E27FC236}">
                <a16:creationId xmlns:a16="http://schemas.microsoft.com/office/drawing/2014/main" id="{01C8BB30-0452-DCFA-4AE2-466F64553BD3}"/>
              </a:ext>
            </a:extLst>
          </p:cNvPr>
          <p:cNvSpPr txBox="1"/>
          <p:nvPr/>
        </p:nvSpPr>
        <p:spPr>
          <a:xfrm>
            <a:off x="5129817" y="5943600"/>
            <a:ext cx="3803681" cy="900246"/>
          </a:xfrm>
          <a:prstGeom prst="rect">
            <a:avLst/>
          </a:prstGeom>
          <a:no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30000" noProof="0" dirty="0">
                <a:ln>
                  <a:noFill/>
                </a:ln>
                <a:solidFill>
                  <a:prstClr val="black"/>
                </a:solidFill>
                <a:effectLst/>
                <a:uLnTx/>
                <a:uFillTx/>
                <a:latin typeface="Arial Narrow" panose="020B0606020202030204" pitchFamily="34" charset="0"/>
                <a:cs typeface="Arial"/>
              </a:rPr>
              <a:t>1</a:t>
            </a:r>
            <a:r>
              <a:rPr kumimoji="0" lang="en-US" b="0" i="0" u="none" strike="noStrike" kern="1200" cap="none" spc="0" normalizeH="0" baseline="0" noProof="0" dirty="0">
                <a:ln>
                  <a:noFill/>
                </a:ln>
                <a:solidFill>
                  <a:prstClr val="black"/>
                </a:solidFill>
                <a:effectLst/>
                <a:uLnTx/>
                <a:uFillTx/>
                <a:latin typeface="Arial Narrow" panose="020B0606020202030204" pitchFamily="34" charset="0"/>
                <a:cs typeface="Arial"/>
              </a:rPr>
              <a:t>Only HRSN Providers who are enrolled as a MassHealth Fee-For-Service provider can access EVS.</a:t>
            </a:r>
          </a:p>
        </p:txBody>
      </p:sp>
      <p:sp>
        <p:nvSpPr>
          <p:cNvPr id="21" name="Plus Sign 9">
            <a:extLst>
              <a:ext uri="{FF2B5EF4-FFF2-40B4-BE49-F238E27FC236}">
                <a16:creationId xmlns:a16="http://schemas.microsoft.com/office/drawing/2014/main" id="{8E535339-C167-B092-CB78-1343AAA34F91}"/>
              </a:ext>
              <a:ext uri="{C183D7F6-B498-43B3-948B-1728B52AA6E4}">
                <adec:decorative xmlns:adec="http://schemas.microsoft.com/office/drawing/2017/decorative" val="1"/>
              </a:ext>
            </a:extLst>
          </p:cNvPr>
          <p:cNvSpPr/>
          <p:nvPr/>
        </p:nvSpPr>
        <p:spPr>
          <a:xfrm>
            <a:off x="2291514" y="1267229"/>
            <a:ext cx="198871" cy="206236"/>
          </a:xfrm>
          <a:prstGeom prst="mathPlus">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lIns="69954" tIns="34977" rIns="69954" bIns="34977" rtlCol="0" anchor="ct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EF298948-F725-E393-8E78-13E40314E49C}"/>
              </a:ext>
            </a:extLst>
          </p:cNvPr>
          <p:cNvSpPr/>
          <p:nvPr/>
        </p:nvSpPr>
        <p:spPr>
          <a:xfrm>
            <a:off x="2559728" y="1065059"/>
            <a:ext cx="2066273" cy="623248"/>
          </a:xfrm>
          <a:prstGeom prst="rect">
            <a:avLst/>
          </a:prstGeom>
          <a:solidFill>
            <a:schemeClr val="tx2">
              <a:lumMod val="50000"/>
              <a:lumOff val="50000"/>
            </a:schemeClr>
          </a:solidFill>
          <a:ln/>
        </p:spPr>
        <p:style>
          <a:lnRef idx="2">
            <a:schemeClr val="dk1"/>
          </a:lnRef>
          <a:fillRef idx="1">
            <a:schemeClr val="lt1"/>
          </a:fillRef>
          <a:effectRef idx="0">
            <a:schemeClr val="dk1"/>
          </a:effectRef>
          <a:fontRef idx="minor">
            <a:schemeClr val="dk1"/>
          </a:fontRef>
        </p:style>
        <p:txBody>
          <a:bodyPr lIns="69954" tIns="34977" rIns="69954" bIns="34977" rtlCol="0" anchor="ctr"/>
          <a:lstStyle/>
          <a:p>
            <a:pPr marL="0" marR="0" lvl="0" indent="0" algn="ctr" defTabSz="69972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Narrow" panose="020B0606020202030204" pitchFamily="34" charset="0"/>
              </a:rPr>
              <a:t>Health Needs Based Criteria (HNBC)</a:t>
            </a:r>
          </a:p>
        </p:txBody>
      </p:sp>
      <p:graphicFrame>
        <p:nvGraphicFramePr>
          <p:cNvPr id="17" name="Table 16">
            <a:extLst>
              <a:ext uri="{FF2B5EF4-FFF2-40B4-BE49-F238E27FC236}">
                <a16:creationId xmlns:a16="http://schemas.microsoft.com/office/drawing/2014/main" id="{7A2869E0-A910-436C-5260-3F2439814D15}"/>
              </a:ext>
            </a:extLst>
          </p:cNvPr>
          <p:cNvGraphicFramePr>
            <a:graphicFrameLocks noGrp="1"/>
          </p:cNvGraphicFramePr>
          <p:nvPr/>
        </p:nvGraphicFramePr>
        <p:xfrm>
          <a:off x="2314275" y="1699712"/>
          <a:ext cx="2605197" cy="5153258"/>
        </p:xfrm>
        <a:graphic>
          <a:graphicData uri="http://schemas.openxmlformats.org/drawingml/2006/table">
            <a:tbl>
              <a:tblPr firstRow="1" bandRow="1">
                <a:tableStyleId>{5940675A-B579-460E-94D1-54222C63F5DA}</a:tableStyleId>
              </a:tblPr>
              <a:tblGrid>
                <a:gridCol w="355773">
                  <a:extLst>
                    <a:ext uri="{9D8B030D-6E8A-4147-A177-3AD203B41FA5}">
                      <a16:colId xmlns:a16="http://schemas.microsoft.com/office/drawing/2014/main" val="348534581"/>
                    </a:ext>
                  </a:extLst>
                </a:gridCol>
                <a:gridCol w="2249424">
                  <a:extLst>
                    <a:ext uri="{9D8B030D-6E8A-4147-A177-3AD203B41FA5}">
                      <a16:colId xmlns:a16="http://schemas.microsoft.com/office/drawing/2014/main" val="2816290603"/>
                    </a:ext>
                  </a:extLst>
                </a:gridCol>
              </a:tblGrid>
              <a:tr h="433621">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a:ea typeface="+mn-ea"/>
                        <a:cs typeface="+mn-cs"/>
                      </a:endParaRPr>
                    </a:p>
                  </a:txBody>
                  <a:tcPr marL="69973" marR="69973" marT="34987" marB="349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kumimoji="0" lang="en-US" sz="1800" b="1" i="0" u="none" strike="noStrike" kern="1200" cap="none" spc="0" normalizeH="0" baseline="0" noProof="0" dirty="0">
                          <a:ln>
                            <a:noFill/>
                          </a:ln>
                          <a:solidFill>
                            <a:schemeClr val="tx1"/>
                          </a:solidFill>
                          <a:effectLst/>
                          <a:uLnTx/>
                          <a:uFillTx/>
                          <a:latin typeface="+mn-lt"/>
                          <a:ea typeface="+mn-ea"/>
                          <a:cs typeface="+mn-cs"/>
                        </a:rPr>
                        <a:t>Varies by service. Examples:</a:t>
                      </a:r>
                      <a:endParaRPr lang="en-US" sz="1800" b="0" i="0" dirty="0">
                        <a:solidFill>
                          <a:schemeClr val="tx1"/>
                        </a:solidFill>
                        <a:latin typeface="+mn-lt"/>
                      </a:endParaRPr>
                    </a:p>
                  </a:txBody>
                  <a:tcPr marL="69973" marR="69973" marT="34987" marB="349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746856999"/>
                  </a:ext>
                </a:extLst>
              </a:tr>
              <a:tr h="318788">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92D050"/>
                    </a:solidFill>
                  </a:tcPr>
                </a:tc>
                <a:tc>
                  <a:txBody>
                    <a:bodyPr/>
                    <a:lstStyle/>
                    <a:p>
                      <a:r>
                        <a:rPr lang="en-US" sz="1800" dirty="0">
                          <a:latin typeface="Arial Narrow" panose="020B0606020202030204" pitchFamily="34" charset="0"/>
                        </a:rPr>
                        <a:t>Behavioral Health Need</a:t>
                      </a:r>
                      <a:endParaRPr lang="en-US" sz="1800" b="0" dirty="0">
                        <a:solidFill>
                          <a:schemeClr val="tx1"/>
                        </a:solidFill>
                        <a:latin typeface="Arial Narrow" panose="020B0606020202030204" pitchFamily="34" charset="0"/>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637553546"/>
                  </a:ext>
                </a:extLst>
              </a:tr>
              <a:tr h="390840">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85000"/>
                            </a:schemeClr>
                          </a:solidFill>
                          <a:effectLst/>
                          <a:uLnTx/>
                          <a:uFillTx/>
                          <a:latin typeface="Arial Narrow" panose="020B0606020202030204" pitchFamily="34"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schemeClr val="bg1">
                            <a:lumMod val="85000"/>
                          </a:schemeClr>
                        </a:solidFill>
                        <a:effectLst/>
                        <a:uLnTx/>
                        <a:uFillTx/>
                        <a:latin typeface="Arial Narrow" panose="020B0606020202030204" pitchFamily="34" charset="0"/>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US" sz="1800" b="0" dirty="0">
                          <a:solidFill>
                            <a:schemeClr val="tx1"/>
                          </a:solidFill>
                          <a:latin typeface="Arial Narrow" panose="020B0606020202030204" pitchFamily="34" charset="0"/>
                        </a:rPr>
                        <a:t>Complex Physical Health Need</a:t>
                      </a: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409714626"/>
                  </a:ext>
                </a:extLst>
              </a:tr>
              <a:tr h="703067">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85000"/>
                            </a:schemeClr>
                          </a:solidFill>
                          <a:effectLst/>
                          <a:uLnTx/>
                          <a:uFillTx/>
                          <a:latin typeface="Arial Narrow" panose="020B0606020202030204" pitchFamily="34"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schemeClr val="bg1">
                            <a:lumMod val="85000"/>
                          </a:schemeClr>
                        </a:solidFill>
                        <a:effectLst/>
                        <a:uLnTx/>
                        <a:uFillTx/>
                        <a:latin typeface="Arial Narrow" panose="020B0606020202030204" pitchFamily="34" charset="0"/>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US" sz="1800" b="0" dirty="0">
                          <a:solidFill>
                            <a:schemeClr val="tx1"/>
                          </a:solidFill>
                          <a:latin typeface="Arial Narrow" panose="020B0606020202030204" pitchFamily="34" charset="0"/>
                        </a:rPr>
                        <a:t>Assistance with one or more Activities of Daily Living or Instrumental Activities of Daily Living</a:t>
                      </a:r>
                      <a:endParaRPr lang="en-US" sz="1800" b="0" baseline="30000" dirty="0">
                        <a:solidFill>
                          <a:schemeClr val="tx1"/>
                        </a:solidFill>
                        <a:latin typeface="Arial Narrow" panose="020B0606020202030204" pitchFamily="34" charset="0"/>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719222152"/>
                  </a:ext>
                </a:extLst>
              </a:tr>
              <a:tr h="395644">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85000"/>
                            </a:schemeClr>
                          </a:solidFill>
                          <a:effectLst/>
                          <a:uLnTx/>
                          <a:uFillTx/>
                          <a:latin typeface="Arial Narrow" panose="020B0606020202030204" pitchFamily="34"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schemeClr val="bg1">
                            <a:lumMod val="85000"/>
                          </a:schemeClr>
                        </a:solidFill>
                        <a:effectLst/>
                        <a:uLnTx/>
                        <a:uFillTx/>
                        <a:latin typeface="Arial Narrow" panose="020B0606020202030204" pitchFamily="34" charset="0"/>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US" sz="1800" b="0" dirty="0">
                          <a:solidFill>
                            <a:schemeClr val="tx1"/>
                          </a:solidFill>
                          <a:latin typeface="Arial Narrow" panose="020B0606020202030204" pitchFamily="34" charset="0"/>
                        </a:rPr>
                        <a:t>Repeated Emergency Department (ED) Use</a:t>
                      </a: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342814764"/>
                  </a:ext>
                </a:extLst>
              </a:tr>
              <a:tr h="549356">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75000"/>
                            </a:schemeClr>
                          </a:solidFill>
                          <a:effectLst/>
                          <a:uLnTx/>
                          <a:uFillTx/>
                          <a:latin typeface="Arial Narrow" panose="020B0606020202030204" pitchFamily="34"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schemeClr val="bg1">
                            <a:lumMod val="75000"/>
                          </a:schemeClr>
                        </a:solidFill>
                        <a:effectLst/>
                        <a:uLnTx/>
                        <a:uFillTx/>
                        <a:latin typeface="Arial Narrow" panose="020B0606020202030204" pitchFamily="34" charset="0"/>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US" sz="1800" b="0" dirty="0">
                          <a:solidFill>
                            <a:schemeClr val="tx1"/>
                          </a:solidFill>
                          <a:latin typeface="Arial Narrow" panose="020B0606020202030204" pitchFamily="34" charset="0"/>
                        </a:rPr>
                        <a:t>Pregnant individual with high-risk pregnancy or complications</a:t>
                      </a: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426067567"/>
                  </a:ext>
                </a:extLst>
              </a:tr>
              <a:tr h="541844">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75000"/>
                            </a:schemeClr>
                          </a:solidFill>
                          <a:effectLst/>
                          <a:uLnTx/>
                          <a:uFillTx/>
                          <a:latin typeface="Arial Narrow" panose="020B0606020202030204" pitchFamily="34"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schemeClr val="bg1">
                            <a:lumMod val="75000"/>
                          </a:schemeClr>
                        </a:solidFill>
                        <a:effectLst/>
                        <a:uLnTx/>
                        <a:uFillTx/>
                        <a:latin typeface="Arial Narrow" panose="020B0606020202030204" pitchFamily="34" charset="0"/>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US" sz="1800" b="0" dirty="0">
                          <a:solidFill>
                            <a:schemeClr val="tx1"/>
                          </a:solidFill>
                          <a:latin typeface="Arial Narrow" panose="020B0606020202030204" pitchFamily="34" charset="0"/>
                        </a:rPr>
                        <a:t>Pregnant individuals without additional clinical factors</a:t>
                      </a: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245622246"/>
                  </a:ext>
                </a:extLst>
              </a:tr>
            </a:tbl>
          </a:graphicData>
        </a:graphic>
      </p:graphicFrame>
      <p:sp>
        <p:nvSpPr>
          <p:cNvPr id="23" name="Plus Sign 20">
            <a:extLst>
              <a:ext uri="{FF2B5EF4-FFF2-40B4-BE49-F238E27FC236}">
                <a16:creationId xmlns:a16="http://schemas.microsoft.com/office/drawing/2014/main" id="{FC93AF2E-0A7F-92A3-BEF5-B7F92ADFB8AC}"/>
              </a:ext>
              <a:ext uri="{C183D7F6-B498-43B3-948B-1728B52AA6E4}">
                <adec:decorative xmlns:adec="http://schemas.microsoft.com/office/drawing/2017/decorative" val="1"/>
              </a:ext>
            </a:extLst>
          </p:cNvPr>
          <p:cNvSpPr/>
          <p:nvPr/>
        </p:nvSpPr>
        <p:spPr>
          <a:xfrm>
            <a:off x="4671008" y="1267229"/>
            <a:ext cx="198871" cy="206236"/>
          </a:xfrm>
          <a:prstGeom prst="mathPlus">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lIns="69954" tIns="34977" rIns="69954" bIns="34977" rtlCol="0" anchor="ct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1B444DB9-4576-9514-99E7-CB19CE625B0F}"/>
              </a:ext>
            </a:extLst>
          </p:cNvPr>
          <p:cNvSpPr/>
          <p:nvPr/>
        </p:nvSpPr>
        <p:spPr>
          <a:xfrm>
            <a:off x="4919473" y="1065059"/>
            <a:ext cx="1923864" cy="616397"/>
          </a:xfrm>
          <a:prstGeom prst="rect">
            <a:avLst/>
          </a:prstGeom>
          <a:solidFill>
            <a:schemeClr val="tx2">
              <a:lumMod val="50000"/>
              <a:lumOff val="50000"/>
            </a:schemeClr>
          </a:solidFill>
          <a:ln/>
        </p:spPr>
        <p:style>
          <a:lnRef idx="2">
            <a:schemeClr val="dk1"/>
          </a:lnRef>
          <a:fillRef idx="1">
            <a:schemeClr val="lt1"/>
          </a:fillRef>
          <a:effectRef idx="0">
            <a:schemeClr val="dk1"/>
          </a:effectRef>
          <a:fontRef idx="minor">
            <a:schemeClr val="dk1"/>
          </a:fontRef>
        </p:style>
        <p:txBody>
          <a:bodyPr lIns="69954" tIns="34977" rIns="69954" bIns="34977" rtlCol="0" anchor="ctr"/>
          <a:lstStyle/>
          <a:p>
            <a:pPr marL="0" marR="0" lvl="0" indent="0" algn="ctr" defTabSz="69972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Narrow" panose="020B0606020202030204" pitchFamily="34" charset="0"/>
              </a:rPr>
              <a:t>Risk Factors (RF)</a:t>
            </a:r>
          </a:p>
        </p:txBody>
      </p:sp>
      <p:graphicFrame>
        <p:nvGraphicFramePr>
          <p:cNvPr id="19" name="Table 18">
            <a:extLst>
              <a:ext uri="{FF2B5EF4-FFF2-40B4-BE49-F238E27FC236}">
                <a16:creationId xmlns:a16="http://schemas.microsoft.com/office/drawing/2014/main" id="{5150CD95-F9AA-FC02-EFEC-AA58DAD30569}"/>
              </a:ext>
            </a:extLst>
          </p:cNvPr>
          <p:cNvGraphicFramePr>
            <a:graphicFrameLocks noGrp="1"/>
          </p:cNvGraphicFramePr>
          <p:nvPr/>
        </p:nvGraphicFramePr>
        <p:xfrm>
          <a:off x="4972251" y="1697479"/>
          <a:ext cx="2149692" cy="3366422"/>
        </p:xfrm>
        <a:graphic>
          <a:graphicData uri="http://schemas.openxmlformats.org/drawingml/2006/table">
            <a:tbl>
              <a:tblPr firstRow="1" bandRow="1">
                <a:tableStyleId>{5940675A-B579-460E-94D1-54222C63F5DA}</a:tableStyleId>
              </a:tblPr>
              <a:tblGrid>
                <a:gridCol w="322125">
                  <a:extLst>
                    <a:ext uri="{9D8B030D-6E8A-4147-A177-3AD203B41FA5}">
                      <a16:colId xmlns:a16="http://schemas.microsoft.com/office/drawing/2014/main" val="348534581"/>
                    </a:ext>
                  </a:extLst>
                </a:gridCol>
                <a:gridCol w="1827567">
                  <a:extLst>
                    <a:ext uri="{9D8B030D-6E8A-4147-A177-3AD203B41FA5}">
                      <a16:colId xmlns:a16="http://schemas.microsoft.com/office/drawing/2014/main" val="2816290603"/>
                    </a:ext>
                  </a:extLst>
                </a:gridCol>
              </a:tblGrid>
              <a:tr h="410106">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en-US" sz="1100" b="1" i="1" u="none" strike="noStrike" kern="1200" cap="none" spc="0" normalizeH="0" baseline="0" noProof="0" dirty="0">
                        <a:ln>
                          <a:noFill/>
                        </a:ln>
                        <a:solidFill>
                          <a:schemeClr val="tx1"/>
                        </a:solidFill>
                        <a:effectLst/>
                        <a:uLnTx/>
                        <a:uFillTx/>
                        <a:latin typeface="+mn-lt"/>
                        <a:ea typeface="+mn-ea"/>
                        <a:cs typeface="+mn-cs"/>
                      </a:endParaRPr>
                    </a:p>
                  </a:txBody>
                  <a:tcPr marL="69973" marR="69973" marT="34987" marB="349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Varies by service: Examples</a:t>
                      </a:r>
                    </a:p>
                  </a:txBody>
                  <a:tcPr marL="69973" marR="69973" marT="34987" marB="349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425020720"/>
                  </a:ext>
                </a:extLst>
              </a:tr>
              <a:tr h="686952">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mn-ea"/>
                          <a:cs typeface="+mn-cs"/>
                          <a:sym typeface="Wingdings" panose="05000000000000000000" pitchFamily="2" charset="2"/>
                        </a:rPr>
                        <a:t></a:t>
                      </a:r>
                      <a:endParaRPr kumimoji="0" lang="en-US" sz="1400" b="0" i="0" u="none" strike="noStrike" kern="1200" cap="none" spc="0" normalizeH="0" baseline="0" noProof="0" dirty="0">
                        <a:ln>
                          <a:noFill/>
                        </a:ln>
                        <a:solidFill>
                          <a:schemeClr val="tx1"/>
                        </a:solidFill>
                        <a:effectLst/>
                        <a:uLnTx/>
                        <a:uFillTx/>
                        <a:latin typeface="Arial"/>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92D050"/>
                    </a:solidFill>
                  </a:tcPr>
                </a:tc>
                <a:tc>
                  <a:txBody>
                    <a:bodyPr/>
                    <a:lstStyle/>
                    <a:p>
                      <a:pPr marL="0" marR="0" lvl="0" indent="0" algn="l" defTabSz="932764"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Narrow" panose="020B0606020202030204" pitchFamily="34" charset="0"/>
                        </a:rPr>
                        <a:t>Experiencing Very Low Food Security</a:t>
                      </a: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637553546"/>
                  </a:ext>
                </a:extLst>
              </a:tr>
              <a:tr h="686952">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75000"/>
                            </a:schemeClr>
                          </a:solidFill>
                          <a:effectLst/>
                          <a:uLnTx/>
                          <a:uFillTx/>
                          <a:latin typeface="+mn-lt"/>
                          <a:ea typeface="+mn-ea"/>
                          <a:cs typeface="+mn-cs"/>
                          <a:sym typeface="Wingdings" panose="05000000000000000000" pitchFamily="2" charset="2"/>
                        </a:rPr>
                        <a:t></a:t>
                      </a:r>
                      <a:endParaRPr kumimoji="0" lang="en-US" sz="1400" b="0" i="0" u="none" strike="noStrike" kern="1200" cap="none" spc="0" normalizeH="0" baseline="0" noProof="0" dirty="0">
                        <a:ln>
                          <a:noFill/>
                        </a:ln>
                        <a:solidFill>
                          <a:schemeClr val="bg1">
                            <a:lumMod val="75000"/>
                          </a:schemeClr>
                        </a:solidFill>
                        <a:effectLst/>
                        <a:uLnTx/>
                        <a:uFillTx/>
                        <a:latin typeface="+mn-lt"/>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US" sz="1800" b="0" dirty="0">
                          <a:solidFill>
                            <a:schemeClr val="tx1"/>
                          </a:solidFill>
                          <a:latin typeface="Arial Narrow" panose="020B0606020202030204" pitchFamily="34" charset="0"/>
                        </a:rPr>
                        <a:t>Living in Housing that is Unhealthy</a:t>
                      </a: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409714626"/>
                  </a:ext>
                </a:extLst>
              </a:tr>
              <a:tr h="686952">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85000"/>
                            </a:schemeClr>
                          </a:solidFill>
                          <a:effectLst/>
                          <a:uLnTx/>
                          <a:uFillTx/>
                          <a:latin typeface="Arial"/>
                          <a:ea typeface="+mn-ea"/>
                          <a:cs typeface="+mn-cs"/>
                          <a:sym typeface="Wingdings" panose="05000000000000000000" pitchFamily="2" charset="2"/>
                        </a:rPr>
                        <a:t></a:t>
                      </a:r>
                      <a:endParaRPr kumimoji="0" lang="en-US" sz="1400" b="0" i="0" u="none" strike="noStrike" kern="1200" cap="none" spc="0" normalizeH="0" baseline="0" noProof="0" dirty="0">
                        <a:ln>
                          <a:noFill/>
                        </a:ln>
                        <a:solidFill>
                          <a:schemeClr val="bg1">
                            <a:lumMod val="85000"/>
                          </a:schemeClr>
                        </a:solidFill>
                        <a:effectLst/>
                        <a:uLnTx/>
                        <a:uFillTx/>
                        <a:latin typeface="Arial"/>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932764" rtl="0" eaLnBrk="1" fontAlgn="auto" latinLnBrk="0" hangingPunct="1">
                        <a:lnSpc>
                          <a:spcPct val="100000"/>
                        </a:lnSpc>
                        <a:spcBef>
                          <a:spcPts val="0"/>
                        </a:spcBef>
                        <a:spcAft>
                          <a:spcPts val="0"/>
                        </a:spcAft>
                        <a:buClrTx/>
                        <a:buSzTx/>
                        <a:buFontTx/>
                        <a:buNone/>
                        <a:tabLst/>
                        <a:defRPr/>
                      </a:pPr>
                      <a:r>
                        <a:rPr lang="en-US" sz="1800" dirty="0">
                          <a:latin typeface="Arial Narrow" panose="020B0606020202030204" pitchFamily="34" charset="0"/>
                        </a:rPr>
                        <a:t>Experiencing Homelessness</a:t>
                      </a: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719222152"/>
                  </a:ext>
                </a:extLst>
              </a:tr>
              <a:tr h="686952">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85000"/>
                            </a:schemeClr>
                          </a:solidFill>
                          <a:effectLst/>
                          <a:uLnTx/>
                          <a:uFillTx/>
                          <a:latin typeface="Arial"/>
                          <a:ea typeface="+mn-ea"/>
                          <a:cs typeface="+mn-cs"/>
                          <a:sym typeface="Wingdings" panose="05000000000000000000" pitchFamily="2" charset="2"/>
                        </a:rPr>
                        <a:t></a:t>
                      </a:r>
                      <a:endParaRPr kumimoji="0" lang="en-US" sz="1400" b="0" i="0" u="none" strike="noStrike" kern="1200" cap="none" spc="0" normalizeH="0" baseline="0" noProof="0" dirty="0">
                        <a:ln>
                          <a:noFill/>
                        </a:ln>
                        <a:solidFill>
                          <a:schemeClr val="bg1">
                            <a:lumMod val="85000"/>
                          </a:schemeClr>
                        </a:solidFill>
                        <a:effectLst/>
                        <a:uLnTx/>
                        <a:uFillTx/>
                        <a:latin typeface="Arial"/>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marL="0" marR="0" lvl="0" indent="0" algn="l" defTabSz="932764" rtl="0" eaLnBrk="1" fontAlgn="auto" latinLnBrk="0" hangingPunct="1">
                        <a:lnSpc>
                          <a:spcPct val="100000"/>
                        </a:lnSpc>
                        <a:spcBef>
                          <a:spcPts val="0"/>
                        </a:spcBef>
                        <a:spcAft>
                          <a:spcPts val="0"/>
                        </a:spcAft>
                        <a:buClrTx/>
                        <a:buSzTx/>
                        <a:buFontTx/>
                        <a:buNone/>
                        <a:tabLst/>
                        <a:defRPr/>
                      </a:pPr>
                      <a:r>
                        <a:rPr lang="en-US" sz="1800" dirty="0">
                          <a:latin typeface="Arial Narrow" panose="020B0606020202030204" pitchFamily="34" charset="0"/>
                        </a:rPr>
                        <a:t>Experiencing Housing Instability</a:t>
                      </a: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108809509"/>
                  </a:ext>
                </a:extLst>
              </a:tr>
            </a:tbl>
          </a:graphicData>
        </a:graphic>
      </p:graphicFrame>
      <p:sp>
        <p:nvSpPr>
          <p:cNvPr id="32" name="Plus Sign 9">
            <a:extLst>
              <a:ext uri="{FF2B5EF4-FFF2-40B4-BE49-F238E27FC236}">
                <a16:creationId xmlns:a16="http://schemas.microsoft.com/office/drawing/2014/main" id="{AA2AB9E8-DBD0-E9E0-E5C9-057C31608A01}"/>
              </a:ext>
              <a:ext uri="{C183D7F6-B498-43B3-948B-1728B52AA6E4}">
                <adec:decorative xmlns:adec="http://schemas.microsoft.com/office/drawing/2017/decorative" val="1"/>
              </a:ext>
            </a:extLst>
          </p:cNvPr>
          <p:cNvSpPr/>
          <p:nvPr/>
        </p:nvSpPr>
        <p:spPr>
          <a:xfrm>
            <a:off x="6903849" y="1267229"/>
            <a:ext cx="198871" cy="206236"/>
          </a:xfrm>
          <a:prstGeom prst="mathPlus">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lIns="69954" tIns="34977" rIns="69954" bIns="34977" rtlCol="0" anchor="ct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224"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9F84F623-27E5-943E-FEE0-C3272D5E6246}"/>
              </a:ext>
            </a:extLst>
          </p:cNvPr>
          <p:cNvSpPr/>
          <p:nvPr/>
        </p:nvSpPr>
        <p:spPr>
          <a:xfrm>
            <a:off x="7166403" y="1013107"/>
            <a:ext cx="1774907" cy="1101091"/>
          </a:xfrm>
          <a:prstGeom prst="rect">
            <a:avLst/>
          </a:prstGeom>
          <a:solidFill>
            <a:schemeClr val="tx2">
              <a:lumMod val="50000"/>
              <a:lumOff val="50000"/>
            </a:schemeClr>
          </a:solidFill>
          <a:ln/>
        </p:spPr>
        <p:style>
          <a:lnRef idx="2">
            <a:schemeClr val="dk1"/>
          </a:lnRef>
          <a:fillRef idx="1">
            <a:schemeClr val="lt1"/>
          </a:fillRef>
          <a:effectRef idx="0">
            <a:schemeClr val="dk1"/>
          </a:effectRef>
          <a:fontRef idx="minor">
            <a:schemeClr val="dk1"/>
          </a:fontRef>
        </p:style>
        <p:txBody>
          <a:bodyPr lIns="69954" tIns="34977" rIns="69954" bIns="34977" rtlCol="0" anchor="ctr"/>
          <a:lstStyle/>
          <a:p>
            <a:pPr marL="0" marR="0" lvl="0" indent="0" algn="ctr" defTabSz="699722"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Narrow" panose="020B0606020202030204" pitchFamily="34" charset="0"/>
              </a:rPr>
              <a:t>Other Programmatic Criteria as Required</a:t>
            </a:r>
          </a:p>
        </p:txBody>
      </p:sp>
      <p:graphicFrame>
        <p:nvGraphicFramePr>
          <p:cNvPr id="30" name="Table 29">
            <a:extLst>
              <a:ext uri="{FF2B5EF4-FFF2-40B4-BE49-F238E27FC236}">
                <a16:creationId xmlns:a16="http://schemas.microsoft.com/office/drawing/2014/main" id="{ED5C0296-E491-18A6-8C44-7C35F68A3F17}"/>
              </a:ext>
            </a:extLst>
          </p:cNvPr>
          <p:cNvGraphicFramePr>
            <a:graphicFrameLocks noGrp="1"/>
          </p:cNvGraphicFramePr>
          <p:nvPr/>
        </p:nvGraphicFramePr>
        <p:xfrm>
          <a:off x="7196250" y="2111111"/>
          <a:ext cx="1748288" cy="3202572"/>
        </p:xfrm>
        <a:graphic>
          <a:graphicData uri="http://schemas.openxmlformats.org/drawingml/2006/table">
            <a:tbl>
              <a:tblPr firstRow="1" bandRow="1">
                <a:tableStyleId>{5940675A-B579-460E-94D1-54222C63F5DA}</a:tableStyleId>
              </a:tblPr>
              <a:tblGrid>
                <a:gridCol w="340559">
                  <a:extLst>
                    <a:ext uri="{9D8B030D-6E8A-4147-A177-3AD203B41FA5}">
                      <a16:colId xmlns:a16="http://schemas.microsoft.com/office/drawing/2014/main" val="348534581"/>
                    </a:ext>
                  </a:extLst>
                </a:gridCol>
                <a:gridCol w="1407729">
                  <a:extLst>
                    <a:ext uri="{9D8B030D-6E8A-4147-A177-3AD203B41FA5}">
                      <a16:colId xmlns:a16="http://schemas.microsoft.com/office/drawing/2014/main" val="2816290603"/>
                    </a:ext>
                  </a:extLst>
                </a:gridCol>
              </a:tblGrid>
              <a:tr h="548998">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69973" marR="69973" marT="34987" marB="349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Varies by service: Examples</a:t>
                      </a:r>
                    </a:p>
                  </a:txBody>
                  <a:tcPr marL="69973" marR="69973" marT="34987" marB="349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425020720"/>
                  </a:ext>
                </a:extLst>
              </a:tr>
              <a:tr h="868064">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92D050"/>
                    </a:solidFill>
                  </a:tcPr>
                </a:tc>
                <a:tc>
                  <a:txBody>
                    <a:bodyPr/>
                    <a:lstStyle/>
                    <a:p>
                      <a:r>
                        <a:rPr lang="en-US" sz="1800" b="0" dirty="0">
                          <a:solidFill>
                            <a:schemeClr val="tx1"/>
                          </a:solidFill>
                          <a:latin typeface="Arial Narrow" panose="020B0606020202030204" pitchFamily="34" charset="0"/>
                        </a:rPr>
                        <a:t>Unable to Prepare Meals</a:t>
                      </a: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637553546"/>
                  </a:ext>
                </a:extLst>
              </a:tr>
              <a:tr h="1279310">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75000"/>
                            </a:schemeClr>
                          </a:solidFill>
                          <a:effectLst/>
                          <a:uLnTx/>
                          <a:uFillTx/>
                          <a:latin typeface="Arial Narrow" panose="020B0606020202030204" pitchFamily="34"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schemeClr val="bg1">
                            <a:lumMod val="75000"/>
                          </a:schemeClr>
                        </a:solidFill>
                        <a:effectLst/>
                        <a:uLnTx/>
                        <a:uFillTx/>
                        <a:latin typeface="Arial Narrow" panose="020B0606020202030204" pitchFamily="34" charset="0"/>
                        <a:ea typeface="+mn-ea"/>
                        <a:cs typeface="+mn-cs"/>
                      </a:endParaRP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r>
                        <a:rPr lang="en-US" sz="1800" b="0" i="0" dirty="0">
                          <a:solidFill>
                            <a:schemeClr val="tx1"/>
                          </a:solidFill>
                          <a:latin typeface="Arial Narrow" panose="020B0606020202030204" pitchFamily="34" charset="0"/>
                        </a:rPr>
                        <a:t>HRSN Service Manuals detail additional criteria for each service</a:t>
                      </a:r>
                    </a:p>
                  </a:txBody>
                  <a:tcPr marL="69973" marR="69973" marT="34987" marB="34987"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644040247"/>
                  </a:ext>
                </a:extLst>
              </a:tr>
            </a:tbl>
          </a:graphicData>
        </a:graphic>
      </p:graphicFrame>
      <p:sp>
        <p:nvSpPr>
          <p:cNvPr id="5" name="TextBox 4">
            <a:extLst>
              <a:ext uri="{FF2B5EF4-FFF2-40B4-BE49-F238E27FC236}">
                <a16:creationId xmlns:a16="http://schemas.microsoft.com/office/drawing/2014/main" id="{2278191F-7785-CE41-BFBC-BDAC3D8D0D45}"/>
              </a:ext>
            </a:extLst>
          </p:cNvPr>
          <p:cNvSpPr txBox="1"/>
          <p:nvPr/>
        </p:nvSpPr>
        <p:spPr>
          <a:xfrm>
            <a:off x="3945918" y="469244"/>
            <a:ext cx="3654168"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954F"/>
                </a:solidFill>
                <a:effectLst/>
                <a:uLnTx/>
                <a:uFillTx/>
                <a:latin typeface="Calibri"/>
                <a:ea typeface="MS PGothic" pitchFamily="34" charset="-128"/>
                <a:cs typeface="Arial" charset="0"/>
              </a:rPr>
              <a:t>Criteria</a:t>
            </a:r>
          </a:p>
        </p:txBody>
      </p:sp>
    </p:spTree>
    <p:custDataLst>
      <p:tags r:id="rId1"/>
    </p:custDataLst>
    <p:extLst>
      <p:ext uri="{BB962C8B-B14F-4D97-AF65-F5344CB8AC3E}">
        <p14:creationId xmlns:p14="http://schemas.microsoft.com/office/powerpoint/2010/main" val="197416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420825F-5C42-48D3-A877-D87BA0EF2347}"/>
              </a:ext>
            </a:extLst>
          </p:cNvPr>
          <p:cNvSpPr>
            <a:spLocks noGrp="1"/>
          </p:cNvSpPr>
          <p:nvPr>
            <p:ph type="title"/>
          </p:nvPr>
        </p:nvSpPr>
        <p:spPr>
          <a:xfrm>
            <a:off x="3170183" y="3080134"/>
            <a:ext cx="2803634" cy="430887"/>
          </a:xfrm>
        </p:spPr>
        <p:txBody>
          <a:bodyPr/>
          <a:lstStyle/>
          <a:p>
            <a:pPr algn="ctr"/>
            <a:r>
              <a:rPr lang="en-US" altLang="en-US" sz="3600" dirty="0"/>
              <a:t>Questions?</a:t>
            </a:r>
          </a:p>
        </p:txBody>
      </p:sp>
      <p:sp>
        <p:nvSpPr>
          <p:cNvPr id="2" name="Slide Number Placeholder 1">
            <a:extLst>
              <a:ext uri="{FF2B5EF4-FFF2-40B4-BE49-F238E27FC236}">
                <a16:creationId xmlns:a16="http://schemas.microsoft.com/office/drawing/2014/main" id="{0C219FFD-D3F5-40FC-A645-431598BC76C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D403C3-47BC-4C7E-BA49-79840169F64A}"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spTree>
    <p:custDataLst>
      <p:tags r:id="rId1"/>
    </p:custDataLst>
    <p:extLst>
      <p:ext uri="{BB962C8B-B14F-4D97-AF65-F5344CB8AC3E}">
        <p14:creationId xmlns:p14="http://schemas.microsoft.com/office/powerpoint/2010/main" val="274395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F4BEFE-9AF9-8595-4F30-C725B01FA9D7}"/>
              </a:ext>
            </a:extLst>
          </p:cNvPr>
          <p:cNvSpPr>
            <a:spLocks noGrp="1"/>
          </p:cNvSpPr>
          <p:nvPr>
            <p:ph type="title"/>
          </p:nvPr>
        </p:nvSpPr>
        <p:spPr>
          <a:xfrm>
            <a:off x="1129487" y="3505200"/>
            <a:ext cx="6885026" cy="715963"/>
          </a:xfrm>
        </p:spPr>
        <p:txBody>
          <a:bodyPr/>
          <a:lstStyle/>
          <a:p>
            <a:pPr algn="ctr"/>
            <a:r>
              <a:rPr lang="en-US" sz="3200" b="1" dirty="0">
                <a:solidFill>
                  <a:srgbClr val="002060"/>
                </a:solidFill>
                <a:effectLst/>
                <a:latin typeface="+mn-lt"/>
                <a:ea typeface="Calibri" panose="020F0502020204030204" pitchFamily="34" charset="0"/>
              </a:rPr>
              <a:t>Provider Self-Service Tool Update:</a:t>
            </a:r>
            <a:br>
              <a:rPr lang="en-US" sz="3200" b="1" dirty="0">
                <a:solidFill>
                  <a:srgbClr val="002060"/>
                </a:solidFill>
                <a:effectLst/>
                <a:latin typeface="+mn-lt"/>
                <a:ea typeface="Calibri" panose="020F0502020204030204" pitchFamily="34" charset="0"/>
              </a:rPr>
            </a:br>
            <a:r>
              <a:rPr lang="en-US" sz="3200" b="1" dirty="0">
                <a:solidFill>
                  <a:srgbClr val="002060"/>
                </a:solidFill>
                <a:effectLst/>
                <a:latin typeface="+mn-lt"/>
                <a:ea typeface="Calibri" panose="020F0502020204030204" pitchFamily="34" charset="0"/>
              </a:rPr>
              <a:t>Check Provider Enrollment Status &amp; Group Links</a:t>
            </a:r>
            <a:br>
              <a:rPr lang="en-US" sz="3200" b="1" dirty="0">
                <a:solidFill>
                  <a:srgbClr val="002060"/>
                </a:solidFill>
                <a:effectLst/>
                <a:latin typeface="+mn-lt"/>
                <a:ea typeface="Calibri" panose="020F0502020204030204" pitchFamily="34" charset="0"/>
              </a:rPr>
            </a:br>
            <a:br>
              <a:rPr lang="en-US" sz="3200" b="1" dirty="0">
                <a:solidFill>
                  <a:srgbClr val="002060"/>
                </a:solidFill>
                <a:effectLst/>
                <a:latin typeface="+mn-lt"/>
                <a:ea typeface="Calibri" panose="020F0502020204030204" pitchFamily="34" charset="0"/>
              </a:rPr>
            </a:br>
            <a:r>
              <a:rPr lang="en-US" sz="2800" b="0" dirty="0">
                <a:solidFill>
                  <a:srgbClr val="002060"/>
                </a:solidFill>
                <a:effectLst/>
                <a:latin typeface="+mn-lt"/>
                <a:ea typeface="Calibri" panose="020F0502020204030204" pitchFamily="34" charset="0"/>
              </a:rPr>
              <a:t>Nestor Rivera, Sr. Provider Relations Specialist, MassHealth Business Support Services</a:t>
            </a:r>
            <a:br>
              <a:rPr lang="en-US" sz="3600" dirty="0">
                <a:effectLst/>
                <a:latin typeface="Calibri" panose="020F0502020204030204" pitchFamily="34" charset="0"/>
                <a:ea typeface="Calibri" panose="020F0502020204030204" pitchFamily="34" charset="0"/>
              </a:rPr>
            </a:br>
            <a:endParaRPr lang="en-US" dirty="0"/>
          </a:p>
        </p:txBody>
      </p:sp>
    </p:spTree>
    <p:custDataLst>
      <p:tags r:id="rId1"/>
    </p:custDataLst>
    <p:extLst>
      <p:ext uri="{BB962C8B-B14F-4D97-AF65-F5344CB8AC3E}">
        <p14:creationId xmlns:p14="http://schemas.microsoft.com/office/powerpoint/2010/main" val="170902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52BE0F-F60C-19A1-FC0F-5631069370EB}"/>
              </a:ext>
            </a:extLst>
          </p:cNvPr>
          <p:cNvSpPr>
            <a:spLocks noGrp="1"/>
          </p:cNvSpPr>
          <p:nvPr>
            <p:ph type="title"/>
          </p:nvPr>
        </p:nvSpPr>
        <p:spPr/>
        <p:txBody>
          <a:bodyPr/>
          <a:lstStyle/>
          <a:p>
            <a:r>
              <a:rPr lang="en-US" dirty="0"/>
              <a:t>Check Provider Enrollment Status Tool Update</a:t>
            </a:r>
          </a:p>
        </p:txBody>
      </p:sp>
      <p:sp>
        <p:nvSpPr>
          <p:cNvPr id="6" name="Content Placeholder 5">
            <a:extLst>
              <a:ext uri="{FF2B5EF4-FFF2-40B4-BE49-F238E27FC236}">
                <a16:creationId xmlns:a16="http://schemas.microsoft.com/office/drawing/2014/main" id="{CC29B65D-78AB-4C0E-2152-E164B528CD9B}"/>
              </a:ext>
            </a:extLst>
          </p:cNvPr>
          <p:cNvSpPr>
            <a:spLocks noGrp="1"/>
          </p:cNvSpPr>
          <p:nvPr>
            <p:ph sz="half" idx="1"/>
          </p:nvPr>
        </p:nvSpPr>
        <p:spPr>
          <a:xfrm>
            <a:off x="457200" y="1636956"/>
            <a:ext cx="4038600" cy="4719394"/>
          </a:xfrm>
        </p:spPr>
        <p:txBody>
          <a:bodyPr/>
          <a:lstStyle/>
          <a:p>
            <a:pPr marL="0" indent="0">
              <a:buNone/>
            </a:pPr>
            <a:r>
              <a:rPr lang="en-US" sz="2000" dirty="0">
                <a:solidFill>
                  <a:srgbClr val="002060"/>
                </a:solidFill>
              </a:rPr>
              <a:t>In October 2024, Business Support Services (BSS) launched two new web-based self-service tools to assist with enrollment inquiries:</a:t>
            </a:r>
          </a:p>
          <a:p>
            <a:r>
              <a:rPr lang="en-US" sz="2000" dirty="0">
                <a:solidFill>
                  <a:srgbClr val="002060"/>
                </a:solidFill>
              </a:rPr>
              <a:t>Provider Enrollment Status</a:t>
            </a:r>
          </a:p>
          <a:p>
            <a:r>
              <a:rPr lang="en-US" sz="2000" dirty="0">
                <a:solidFill>
                  <a:srgbClr val="002060"/>
                </a:solidFill>
              </a:rPr>
              <a:t>Provider Application Status</a:t>
            </a:r>
          </a:p>
          <a:p>
            <a:endParaRPr lang="en-US" sz="2000" dirty="0">
              <a:solidFill>
                <a:srgbClr val="002060"/>
              </a:solidFill>
            </a:endParaRPr>
          </a:p>
          <a:p>
            <a:pPr marL="0" indent="0">
              <a:buNone/>
            </a:pPr>
            <a:r>
              <a:rPr lang="en-US" sz="2000" b="1" dirty="0">
                <a:solidFill>
                  <a:srgbClr val="002060"/>
                </a:solidFill>
              </a:rPr>
              <a:t>Effective January 31</a:t>
            </a:r>
            <a:r>
              <a:rPr lang="en-US" sz="2000" b="1" baseline="30000" dirty="0">
                <a:solidFill>
                  <a:srgbClr val="002060"/>
                </a:solidFill>
              </a:rPr>
              <a:t>st</a:t>
            </a:r>
            <a:r>
              <a:rPr lang="en-US" sz="2000" b="1" dirty="0">
                <a:solidFill>
                  <a:srgbClr val="002060"/>
                </a:solidFill>
              </a:rPr>
              <a:t>, 2025</a:t>
            </a:r>
            <a:r>
              <a:rPr lang="en-US" sz="2000" dirty="0">
                <a:solidFill>
                  <a:srgbClr val="002060"/>
                </a:solidFill>
              </a:rPr>
              <a:t>, the Provider Enrollment Status tool will now feature Group Link data information.</a:t>
            </a:r>
          </a:p>
          <a:p>
            <a:pPr marL="0" indent="0">
              <a:buNone/>
            </a:pPr>
            <a:endParaRPr lang="en-US" sz="2000" dirty="0"/>
          </a:p>
          <a:p>
            <a:pPr marL="0" indent="0">
              <a:buNone/>
            </a:pPr>
            <a:r>
              <a:rPr lang="en-US" sz="2000" dirty="0">
                <a:hlinkClick r:id="rId4"/>
              </a:rPr>
              <a:t>Provider Self-Service Tools</a:t>
            </a:r>
            <a:endParaRPr lang="en-US" sz="2000" dirty="0"/>
          </a:p>
        </p:txBody>
      </p:sp>
      <p:pic>
        <p:nvPicPr>
          <p:cNvPr id="9" name="Content Placeholder 8" descr="Self-Service Tools for MassHealth Providers webpage.">
            <a:extLst>
              <a:ext uri="{FF2B5EF4-FFF2-40B4-BE49-F238E27FC236}">
                <a16:creationId xmlns:a16="http://schemas.microsoft.com/office/drawing/2014/main" id="{669D6A29-8656-131E-346B-D99997DE9074}"/>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648200" y="2524180"/>
            <a:ext cx="4038600" cy="2678002"/>
          </a:xfrm>
          <a:ln w="3175">
            <a:solidFill>
              <a:schemeClr val="accent1"/>
            </a:solidFill>
          </a:ln>
        </p:spPr>
      </p:pic>
    </p:spTree>
    <p:custDataLst>
      <p:tags r:id="rId1"/>
    </p:custDataLst>
    <p:extLst>
      <p:ext uri="{BB962C8B-B14F-4D97-AF65-F5344CB8AC3E}">
        <p14:creationId xmlns:p14="http://schemas.microsoft.com/office/powerpoint/2010/main" val="346438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16A7-F5CA-836E-19CC-F3C0E0FE02EA}"/>
              </a:ext>
            </a:extLst>
          </p:cNvPr>
          <p:cNvSpPr>
            <a:spLocks noGrp="1"/>
          </p:cNvSpPr>
          <p:nvPr>
            <p:ph type="title"/>
          </p:nvPr>
        </p:nvSpPr>
        <p:spPr/>
        <p:txBody>
          <a:bodyPr/>
          <a:lstStyle/>
          <a:p>
            <a:r>
              <a:rPr lang="en-US" dirty="0"/>
              <a:t>Reminder: Provider Status Tools</a:t>
            </a:r>
            <a:endParaRPr lang="en-US" sz="2400" dirty="0"/>
          </a:p>
        </p:txBody>
      </p:sp>
      <p:sp>
        <p:nvSpPr>
          <p:cNvPr id="3" name="Content Placeholder 2">
            <a:extLst>
              <a:ext uri="{FF2B5EF4-FFF2-40B4-BE49-F238E27FC236}">
                <a16:creationId xmlns:a16="http://schemas.microsoft.com/office/drawing/2014/main" id="{26CDC266-3945-CAA7-46D2-E9BCDD3F2452}"/>
              </a:ext>
            </a:extLst>
          </p:cNvPr>
          <p:cNvSpPr>
            <a:spLocks noGrp="1"/>
          </p:cNvSpPr>
          <p:nvPr>
            <p:ph idx="1"/>
          </p:nvPr>
        </p:nvSpPr>
        <p:spPr>
          <a:xfrm>
            <a:off x="457200" y="1830387"/>
            <a:ext cx="8229600" cy="4525963"/>
          </a:xfrm>
        </p:spPr>
        <p:txBody>
          <a:bodyPr/>
          <a:lstStyle/>
          <a:p>
            <a:pPr marL="0" indent="0">
              <a:buNone/>
            </a:pPr>
            <a:r>
              <a:rPr lang="en-US" sz="2000" dirty="0">
                <a:solidFill>
                  <a:srgbClr val="002060"/>
                </a:solidFill>
              </a:rPr>
              <a:t>These tools allow providers and their credentialing staff to verify the current MassHealth provider enrollment status and application status for:</a:t>
            </a:r>
          </a:p>
          <a:p>
            <a:r>
              <a:rPr lang="en-US" sz="2000" dirty="0">
                <a:solidFill>
                  <a:srgbClr val="002060"/>
                </a:solidFill>
              </a:rPr>
              <a:t>Fee-for-Service (FFS) providers</a:t>
            </a:r>
          </a:p>
          <a:p>
            <a:r>
              <a:rPr lang="en-US" sz="2000" dirty="0">
                <a:solidFill>
                  <a:srgbClr val="002060"/>
                </a:solidFill>
              </a:rPr>
              <a:t>Ordering, Referring, and Prescribing (ORP) providers</a:t>
            </a:r>
          </a:p>
          <a:p>
            <a:pPr marL="0" indent="0">
              <a:buNone/>
            </a:pPr>
            <a:endParaRPr lang="en-US" sz="2000" dirty="0">
              <a:solidFill>
                <a:srgbClr val="002060"/>
              </a:solidFill>
            </a:endParaRPr>
          </a:p>
          <a:p>
            <a:pPr marL="0" indent="0">
              <a:buNone/>
            </a:pPr>
            <a:r>
              <a:rPr lang="en-US" sz="2000" dirty="0">
                <a:solidFill>
                  <a:srgbClr val="002060"/>
                </a:solidFill>
              </a:rPr>
              <a:t>Note, these tools will not display application information on the following:</a:t>
            </a:r>
          </a:p>
          <a:p>
            <a:r>
              <a:rPr lang="en-US" sz="2000" dirty="0">
                <a:solidFill>
                  <a:srgbClr val="002060"/>
                </a:solidFill>
              </a:rPr>
              <a:t>Dental providers</a:t>
            </a:r>
          </a:p>
          <a:p>
            <a:r>
              <a:rPr lang="en-US" sz="2000" dirty="0">
                <a:solidFill>
                  <a:srgbClr val="002060"/>
                </a:solidFill>
              </a:rPr>
              <a:t>Long-Term Services &amp; Supports (LTSS) providers</a:t>
            </a:r>
          </a:p>
          <a:p>
            <a:r>
              <a:rPr lang="en-US" sz="2000" dirty="0">
                <a:solidFill>
                  <a:srgbClr val="002060"/>
                </a:solidFill>
              </a:rPr>
              <a:t>MCE Providers</a:t>
            </a:r>
          </a:p>
          <a:p>
            <a:pPr marL="0" indent="0">
              <a:buNone/>
            </a:pPr>
            <a:endParaRPr lang="en-US" sz="2800" dirty="0"/>
          </a:p>
        </p:txBody>
      </p:sp>
    </p:spTree>
    <p:custDataLst>
      <p:tags r:id="rId1"/>
    </p:custDataLst>
    <p:extLst>
      <p:ext uri="{BB962C8B-B14F-4D97-AF65-F5344CB8AC3E}">
        <p14:creationId xmlns:p14="http://schemas.microsoft.com/office/powerpoint/2010/main" val="203109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A793-1425-6CCC-15CD-F0A07E83F897}"/>
              </a:ext>
            </a:extLst>
          </p:cNvPr>
          <p:cNvSpPr>
            <a:spLocks noGrp="1"/>
          </p:cNvSpPr>
          <p:nvPr>
            <p:ph type="title"/>
          </p:nvPr>
        </p:nvSpPr>
        <p:spPr/>
        <p:txBody>
          <a:bodyPr/>
          <a:lstStyle/>
          <a:p>
            <a:r>
              <a:rPr lang="en-US" dirty="0"/>
              <a:t>Provider Enrollment Status</a:t>
            </a:r>
          </a:p>
        </p:txBody>
      </p:sp>
      <p:sp>
        <p:nvSpPr>
          <p:cNvPr id="3" name="TextBox 2">
            <a:extLst>
              <a:ext uri="{FF2B5EF4-FFF2-40B4-BE49-F238E27FC236}">
                <a16:creationId xmlns:a16="http://schemas.microsoft.com/office/drawing/2014/main" id="{1F6F4713-CDA9-C9D9-B64C-D44B4EC0103F}"/>
              </a:ext>
            </a:extLst>
          </p:cNvPr>
          <p:cNvSpPr txBox="1"/>
          <p:nvPr/>
        </p:nvSpPr>
        <p:spPr>
          <a:xfrm>
            <a:off x="457200" y="1396940"/>
            <a:ext cx="3472543" cy="532453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This tool is used to search the status of </a:t>
            </a:r>
            <a:r>
              <a:rPr kumimoji="0" lang="en-US" sz="2000" b="0" i="1" u="none" strike="noStrike" kern="1200" cap="none" spc="0" normalizeH="0" baseline="0" noProof="0" dirty="0">
                <a:ln>
                  <a:noFill/>
                </a:ln>
                <a:solidFill>
                  <a:srgbClr val="002060"/>
                </a:solidFill>
                <a:effectLst/>
                <a:uLnTx/>
                <a:uFillTx/>
                <a:latin typeface="Arial" charset="0"/>
                <a:ea typeface="MS PGothic" pitchFamily="34" charset="-128"/>
                <a:cs typeface="Arial" charset="0"/>
              </a:rPr>
              <a:t>current</a:t>
            </a: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 MassHealth Providers and Entities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The tool returns the following:</a:t>
            </a:r>
          </a:p>
          <a:p>
            <a:pPr marL="285750" marR="0" lvl="0" indent="-28575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Enrolled providers and entities</a:t>
            </a:r>
          </a:p>
          <a:p>
            <a:pPr marL="285750" marR="0" lvl="0" indent="-28575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Inactive providers and entities</a:t>
            </a:r>
          </a:p>
          <a:p>
            <a:pPr marL="285750" marR="0" lvl="0" indent="-28575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Providers with applications in process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This tool will now allow users to check the Group Links for an individual provider.</a:t>
            </a:r>
          </a:p>
        </p:txBody>
      </p:sp>
      <p:pic>
        <p:nvPicPr>
          <p:cNvPr id="6" name="Content Placeholder 5" descr="Provider Enrollment Status tool search page.">
            <a:extLst>
              <a:ext uri="{FF2B5EF4-FFF2-40B4-BE49-F238E27FC236}">
                <a16:creationId xmlns:a16="http://schemas.microsoft.com/office/drawing/2014/main" id="{0F25D086-539C-104D-7908-65F92962082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806043" y="2167123"/>
            <a:ext cx="5080646" cy="3555194"/>
          </a:xfrm>
          <a:noFill/>
          <a:ln>
            <a:solidFill>
              <a:schemeClr val="accent1"/>
            </a:solidFill>
          </a:ln>
        </p:spPr>
      </p:pic>
    </p:spTree>
    <p:custDataLst>
      <p:tags r:id="rId1"/>
    </p:custDataLst>
    <p:extLst>
      <p:ext uri="{BB962C8B-B14F-4D97-AF65-F5344CB8AC3E}">
        <p14:creationId xmlns:p14="http://schemas.microsoft.com/office/powerpoint/2010/main" val="2598606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A793-1425-6CCC-15CD-F0A07E83F897}"/>
              </a:ext>
            </a:extLst>
          </p:cNvPr>
          <p:cNvSpPr>
            <a:spLocks noGrp="1"/>
          </p:cNvSpPr>
          <p:nvPr>
            <p:ph type="title"/>
          </p:nvPr>
        </p:nvSpPr>
        <p:spPr/>
        <p:txBody>
          <a:bodyPr/>
          <a:lstStyle/>
          <a:p>
            <a:r>
              <a:rPr lang="en-US" dirty="0"/>
              <a:t>Searching for Providers </a:t>
            </a:r>
            <a:br>
              <a:rPr lang="en-US" dirty="0"/>
            </a:br>
            <a:r>
              <a:rPr lang="en-US" dirty="0"/>
              <a:t>(slide 1 of 2)</a:t>
            </a:r>
          </a:p>
        </p:txBody>
      </p:sp>
      <p:sp>
        <p:nvSpPr>
          <p:cNvPr id="3" name="TextBox 2">
            <a:extLst>
              <a:ext uri="{FF2B5EF4-FFF2-40B4-BE49-F238E27FC236}">
                <a16:creationId xmlns:a16="http://schemas.microsoft.com/office/drawing/2014/main" id="{1F6F4713-CDA9-C9D9-B64C-D44B4EC0103F}"/>
              </a:ext>
            </a:extLst>
          </p:cNvPr>
          <p:cNvSpPr txBox="1"/>
          <p:nvPr/>
        </p:nvSpPr>
        <p:spPr>
          <a:xfrm>
            <a:off x="409068" y="2719060"/>
            <a:ext cx="3325770" cy="193899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Search with one of the following:</a:t>
            </a:r>
          </a:p>
          <a:p>
            <a:pPr marL="742950" marR="0" lvl="1" indent="-28575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Provider ID/Service Location (PID/SL),</a:t>
            </a:r>
          </a:p>
          <a:p>
            <a:pPr marL="742950" marR="0" lvl="1" indent="-28575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NPI</a:t>
            </a:r>
          </a:p>
          <a:p>
            <a:pPr marL="742950" marR="0" lvl="1" indent="-28575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FEIN</a:t>
            </a:r>
          </a:p>
        </p:txBody>
      </p:sp>
      <p:pic>
        <p:nvPicPr>
          <p:cNvPr id="6" name="Content Placeholder 5" descr="Provider Enrollment Status tool with Search box selected.">
            <a:extLst>
              <a:ext uri="{FF2B5EF4-FFF2-40B4-BE49-F238E27FC236}">
                <a16:creationId xmlns:a16="http://schemas.microsoft.com/office/drawing/2014/main" id="{0F25D086-539C-104D-7908-65F92962082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664437" y="1910959"/>
            <a:ext cx="5080646" cy="3555194"/>
          </a:xfrm>
          <a:ln>
            <a:solidFill>
              <a:schemeClr val="accent1"/>
            </a:solidFill>
          </a:ln>
        </p:spPr>
      </p:pic>
      <p:sp>
        <p:nvSpPr>
          <p:cNvPr id="5" name="Rectangle: Rounded Corners 4">
            <a:extLst>
              <a:ext uri="{FF2B5EF4-FFF2-40B4-BE49-F238E27FC236}">
                <a16:creationId xmlns:a16="http://schemas.microsoft.com/office/drawing/2014/main" id="{585F2047-3CDE-386B-84A0-3F9EFBF3A3B0}"/>
              </a:ext>
              <a:ext uri="{C183D7F6-B498-43B3-948B-1728B52AA6E4}">
                <adec:decorative xmlns:adec="http://schemas.microsoft.com/office/drawing/2017/decorative" val="1"/>
              </a:ext>
            </a:extLst>
          </p:cNvPr>
          <p:cNvSpPr/>
          <p:nvPr/>
        </p:nvSpPr>
        <p:spPr>
          <a:xfrm>
            <a:off x="3664437" y="3983638"/>
            <a:ext cx="1093830" cy="39363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2A6C715-4957-A2CC-6524-4350386AADFA}"/>
              </a:ext>
              <a:ext uri="{C183D7F6-B498-43B3-948B-1728B52AA6E4}">
                <adec:decorative xmlns:adec="http://schemas.microsoft.com/office/drawing/2017/decorative" val="1"/>
              </a:ext>
            </a:extLst>
          </p:cNvPr>
          <p:cNvSpPr txBox="1"/>
          <p:nvPr/>
        </p:nvSpPr>
        <p:spPr>
          <a:xfrm>
            <a:off x="3805238" y="4180453"/>
            <a:ext cx="766762"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charset="0"/>
                <a:ea typeface="MS PGothic" pitchFamily="34" charset="-128"/>
                <a:cs typeface="Arial" charset="0"/>
              </a:rPr>
              <a:t>1234567890</a:t>
            </a:r>
          </a:p>
        </p:txBody>
      </p:sp>
    </p:spTree>
    <p:custDataLst>
      <p:tags r:id="rId1"/>
    </p:custDataLst>
    <p:extLst>
      <p:ext uri="{BB962C8B-B14F-4D97-AF65-F5344CB8AC3E}">
        <p14:creationId xmlns:p14="http://schemas.microsoft.com/office/powerpoint/2010/main" val="2590645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A793-1425-6CCC-15CD-F0A07E83F897}"/>
              </a:ext>
            </a:extLst>
          </p:cNvPr>
          <p:cNvSpPr>
            <a:spLocks noGrp="1"/>
          </p:cNvSpPr>
          <p:nvPr>
            <p:ph type="title"/>
          </p:nvPr>
        </p:nvSpPr>
        <p:spPr/>
        <p:txBody>
          <a:bodyPr/>
          <a:lstStyle/>
          <a:p>
            <a:r>
              <a:rPr lang="en-US" dirty="0"/>
              <a:t>Searching for Providers </a:t>
            </a:r>
            <a:br>
              <a:rPr lang="en-US" dirty="0"/>
            </a:br>
            <a:r>
              <a:rPr lang="en-US" dirty="0"/>
              <a:t>(slide 2 of 2)</a:t>
            </a:r>
          </a:p>
        </p:txBody>
      </p:sp>
      <p:sp>
        <p:nvSpPr>
          <p:cNvPr id="3" name="TextBox 2">
            <a:extLst>
              <a:ext uri="{FF2B5EF4-FFF2-40B4-BE49-F238E27FC236}">
                <a16:creationId xmlns:a16="http://schemas.microsoft.com/office/drawing/2014/main" id="{1F6F4713-CDA9-C9D9-B64C-D44B4EC0103F}"/>
              </a:ext>
            </a:extLst>
          </p:cNvPr>
          <p:cNvSpPr txBox="1"/>
          <p:nvPr/>
        </p:nvSpPr>
        <p:spPr>
          <a:xfrm>
            <a:off x="338665" y="2487441"/>
            <a:ext cx="3325770" cy="193899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2"/>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Select the box labeled </a:t>
            </a:r>
            <a:r>
              <a:rPr kumimoji="0" lang="en-US" sz="2000" b="1"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I’m not a robot box</a:t>
            </a: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 and complete the CAPTCHA</a:t>
            </a:r>
            <a:b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br>
            <a:endPar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2"/>
              <a:tabLst/>
              <a:defRPr/>
            </a:pP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Next, select the </a:t>
            </a:r>
            <a:r>
              <a:rPr kumimoji="0" lang="en-US" sz="2000" b="1"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Search</a:t>
            </a:r>
            <a:r>
              <a:rPr kumimoji="0" lang="en-US" sz="2000" b="0" i="0" u="none" strike="noStrike" kern="1200" cap="none" spc="0" normalizeH="0" baseline="0" noProof="0" dirty="0">
                <a:ln>
                  <a:noFill/>
                </a:ln>
                <a:solidFill>
                  <a:srgbClr val="002060"/>
                </a:solidFill>
                <a:effectLst/>
                <a:uLnTx/>
                <a:uFillTx/>
                <a:latin typeface="Arial" charset="0"/>
                <a:ea typeface="MS PGothic" pitchFamily="34" charset="-128"/>
                <a:cs typeface="Arial" charset="0"/>
              </a:rPr>
              <a:t> button to proceed</a:t>
            </a:r>
          </a:p>
        </p:txBody>
      </p:sp>
      <p:pic>
        <p:nvPicPr>
          <p:cNvPr id="6" name="Content Placeholder 5" descr="Provider Enrollment Status tool with CAPTCHA box selected.">
            <a:extLst>
              <a:ext uri="{FF2B5EF4-FFF2-40B4-BE49-F238E27FC236}">
                <a16:creationId xmlns:a16="http://schemas.microsoft.com/office/drawing/2014/main" id="{0F25D086-539C-104D-7908-65F92962082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664437" y="1910959"/>
            <a:ext cx="5080646" cy="3555194"/>
          </a:xfrm>
          <a:ln>
            <a:solidFill>
              <a:schemeClr val="accent1"/>
            </a:solidFill>
          </a:ln>
        </p:spPr>
      </p:pic>
      <p:sp>
        <p:nvSpPr>
          <p:cNvPr id="5" name="Rectangle: Rounded Corners 4">
            <a:extLst>
              <a:ext uri="{FF2B5EF4-FFF2-40B4-BE49-F238E27FC236}">
                <a16:creationId xmlns:a16="http://schemas.microsoft.com/office/drawing/2014/main" id="{585F2047-3CDE-386B-84A0-3F9EFBF3A3B0}"/>
              </a:ext>
              <a:ext uri="{C183D7F6-B498-43B3-948B-1728B52AA6E4}">
                <adec:decorative xmlns:adec="http://schemas.microsoft.com/office/drawing/2017/decorative" val="1"/>
              </a:ext>
            </a:extLst>
          </p:cNvPr>
          <p:cNvSpPr/>
          <p:nvPr/>
        </p:nvSpPr>
        <p:spPr>
          <a:xfrm>
            <a:off x="3664436" y="4340580"/>
            <a:ext cx="1319043" cy="39363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Arrow: Left 7">
            <a:extLst>
              <a:ext uri="{FF2B5EF4-FFF2-40B4-BE49-F238E27FC236}">
                <a16:creationId xmlns:a16="http://schemas.microsoft.com/office/drawing/2014/main" id="{0CC58AB2-32E2-037E-DF33-AB9E3961EA16}"/>
              </a:ext>
              <a:ext uri="{C183D7F6-B498-43B3-948B-1728B52AA6E4}">
                <adec:decorative xmlns:adec="http://schemas.microsoft.com/office/drawing/2017/decorative" val="1"/>
              </a:ext>
            </a:extLst>
          </p:cNvPr>
          <p:cNvSpPr/>
          <p:nvPr/>
        </p:nvSpPr>
        <p:spPr>
          <a:xfrm>
            <a:off x="4399835" y="4734210"/>
            <a:ext cx="502920" cy="393630"/>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421383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ABF0F7-FC69-4128-8663-6891DB034CEF}"/>
              </a:ext>
            </a:extLst>
          </p:cNvPr>
          <p:cNvSpPr>
            <a:spLocks noGrp="1"/>
          </p:cNvSpPr>
          <p:nvPr>
            <p:ph type="title"/>
          </p:nvPr>
        </p:nvSpPr>
        <p:spPr/>
        <p:txBody>
          <a:bodyPr/>
          <a:lstStyle/>
          <a:p>
            <a:r>
              <a:rPr lang="en-US" dirty="0"/>
              <a:t>Agenda</a:t>
            </a:r>
          </a:p>
        </p:txBody>
      </p:sp>
      <p:sp>
        <p:nvSpPr>
          <p:cNvPr id="7" name="Content Placeholder 6">
            <a:extLst>
              <a:ext uri="{FF2B5EF4-FFF2-40B4-BE49-F238E27FC236}">
                <a16:creationId xmlns:a16="http://schemas.microsoft.com/office/drawing/2014/main" id="{F58B265F-BF96-4C86-8474-8D0D3CBD2F7E}"/>
              </a:ext>
            </a:extLst>
          </p:cNvPr>
          <p:cNvSpPr>
            <a:spLocks noGrp="1"/>
          </p:cNvSpPr>
          <p:nvPr>
            <p:ph idx="1"/>
          </p:nvPr>
        </p:nvSpPr>
        <p:spPr>
          <a:xfrm>
            <a:off x="457200" y="1502164"/>
            <a:ext cx="8014136" cy="4604366"/>
          </a:xfrm>
        </p:spPr>
        <p:txBody>
          <a:bodyPr/>
          <a:lstStyle/>
          <a:p>
            <a:pPr marL="342900" marR="0" lvl="0" indent="-342900" algn="l" defTabSz="457200" rtl="0" eaLnBrk="1" fontAlgn="auto" latinLnBrk="0" hangingPunct="1">
              <a:lnSpc>
                <a:spcPts val="3000"/>
              </a:lnSpc>
              <a:spcBef>
                <a:spcPts val="0"/>
              </a:spcBef>
              <a:spcAft>
                <a:spcPts val="0"/>
              </a:spcAft>
              <a:buClr>
                <a:srgbClr val="4BACC6">
                  <a:lumMod val="75000"/>
                </a:srgbClr>
              </a:buClr>
              <a:buSzTx/>
              <a:buFont typeface="Arial" panose="020B0604020202020204" pitchFamily="34" charset="0"/>
              <a:buChar char="•"/>
              <a:tabLst>
                <a:tab pos="220980" algn="l"/>
                <a:tab pos="457200" algn="l"/>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Welcome and Agenda Overview</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defTabSz="457200" fontAlgn="auto">
              <a:lnSpc>
                <a:spcPts val="3000"/>
              </a:lnSpc>
              <a:spcBef>
                <a:spcPts val="0"/>
              </a:spcBef>
              <a:spcAft>
                <a:spcPts val="0"/>
              </a:spcAft>
              <a:buClr>
                <a:srgbClr val="4BACC6">
                  <a:lumMod val="75000"/>
                </a:srgbClr>
              </a:buClr>
              <a:buFont typeface="Arial" panose="020B0604020202020204" pitchFamily="34" charset="0"/>
              <a:buChar char="•"/>
              <a:tabLst>
                <a:tab pos="220980" algn="l"/>
                <a:tab pos="457200" algn="l"/>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Health Related Social Needs (HRSN)</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ts val="3000"/>
              </a:lnSpc>
              <a:spcBef>
                <a:spcPts val="0"/>
              </a:spcBef>
              <a:spcAft>
                <a:spcPts val="0"/>
              </a:spcAft>
              <a:buClr>
                <a:srgbClr val="4BACC6">
                  <a:lumMod val="75000"/>
                </a:srgbClr>
              </a:buClr>
              <a:buSzTx/>
              <a:buFont typeface="Arial" panose="020B0604020202020204" pitchFamily="34" charset="0"/>
              <a:buChar char="•"/>
              <a:tabLst>
                <a:tab pos="220980" algn="l"/>
                <a:tab pos="457200" algn="l"/>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Provider Self-Service Tool Update: Check Provider Enrollment Status and Group Links</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ts val="3000"/>
              </a:lnSpc>
              <a:spcBef>
                <a:spcPts val="0"/>
              </a:spcBef>
              <a:spcAft>
                <a:spcPts val="0"/>
              </a:spcAft>
              <a:buClr>
                <a:srgbClr val="4BACC6">
                  <a:lumMod val="75000"/>
                </a:srgbClr>
              </a:buClr>
              <a:buSzTx/>
              <a:buFont typeface="Arial" panose="020B0604020202020204" pitchFamily="34" charset="0"/>
              <a:buChar char="•"/>
              <a:tabLst>
                <a:tab pos="220980" algn="l"/>
                <a:tab pos="457200" algn="l"/>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Mass.gov Updates </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ts val="3000"/>
              </a:lnSpc>
              <a:spcBef>
                <a:spcPts val="0"/>
              </a:spcBef>
              <a:spcAft>
                <a:spcPts val="0"/>
              </a:spcAft>
              <a:buClr>
                <a:srgbClr val="4BACC6">
                  <a:lumMod val="75000"/>
                </a:srgbClr>
              </a:buClr>
              <a:buSzTx/>
              <a:buFont typeface="Arial" panose="020B0604020202020204" pitchFamily="34" charset="0"/>
              <a:buChar char="•"/>
              <a:tabLst>
                <a:tab pos="220980" algn="l"/>
                <a:tab pos="457200" algn="l"/>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Provider Directory Initiative</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a:lnSpc>
                <a:spcPts val="3000"/>
              </a:lnSpc>
              <a:spcBef>
                <a:spcPts val="0"/>
              </a:spcBef>
              <a:spcAft>
                <a:spcPts val="0"/>
              </a:spcAft>
              <a:buClr>
                <a:srgbClr val="4BACC6">
                  <a:lumMod val="75000"/>
                </a:srgbClr>
              </a:buClr>
              <a:buFont typeface="Arial" panose="020B0604020202020204" pitchFamily="34" charset="0"/>
              <a:buChar char="•"/>
              <a:tabLst>
                <a:tab pos="220980" algn="l"/>
                <a:tab pos="457200" algn="l"/>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Expanded Program Changes</a:t>
            </a:r>
          </a:p>
          <a:p>
            <a:pPr>
              <a:lnSpc>
                <a:spcPts val="3000"/>
              </a:lnSpc>
              <a:spcBef>
                <a:spcPts val="0"/>
              </a:spcBef>
              <a:spcAft>
                <a:spcPts val="0"/>
              </a:spcAft>
              <a:buClr>
                <a:srgbClr val="4BACC6">
                  <a:lumMod val="75000"/>
                </a:srgbClr>
              </a:buClr>
              <a:buFont typeface="Arial" panose="020B0604020202020204" pitchFamily="34" charset="0"/>
              <a:buChar char="•"/>
              <a:tabLst>
                <a:tab pos="220980" algn="l"/>
                <a:tab pos="457200" algn="l"/>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Long-Term Services and Supports Provider</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a:lnSpc>
                <a:spcPts val="3000"/>
              </a:lnSpc>
              <a:spcBef>
                <a:spcPts val="0"/>
              </a:spcBef>
              <a:spcAft>
                <a:spcPts val="0"/>
              </a:spcAft>
              <a:buClr>
                <a:srgbClr val="4BACC6">
                  <a:lumMod val="75000"/>
                </a:srgbClr>
              </a:buClr>
              <a:buFont typeface="Arial" panose="020B0604020202020204" pitchFamily="34" charset="0"/>
              <a:buChar char="•"/>
              <a:tabLst>
                <a:tab pos="220980" algn="l"/>
                <a:tab pos="457200" algn="l"/>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Provider Revalidation Automation</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a:lnSpc>
                <a:spcPts val="3000"/>
              </a:lnSpc>
              <a:spcBef>
                <a:spcPts val="0"/>
              </a:spcBef>
              <a:spcAft>
                <a:spcPts val="0"/>
              </a:spcAft>
              <a:buClr>
                <a:srgbClr val="4BACC6">
                  <a:lumMod val="75000"/>
                </a:srgbClr>
              </a:buClr>
              <a:buFont typeface="Arial" panose="020B0604020202020204" pitchFamily="34" charset="0"/>
              <a:buChar char="•"/>
              <a:tabLst>
                <a:tab pos="220980" algn="l"/>
                <a:tab pos="457200" algn="l"/>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MassHealth MMIS/POSC Migration to Amazon Web Services (AWS</a:t>
            </a:r>
            <a:endPar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ts val="3000"/>
              </a:lnSpc>
              <a:spcBef>
                <a:spcPts val="0"/>
              </a:spcBef>
              <a:spcAft>
                <a:spcPts val="0"/>
              </a:spcAft>
              <a:buClr>
                <a:srgbClr val="4BACC6">
                  <a:lumMod val="75000"/>
                </a:srgbClr>
              </a:buClr>
              <a:buSzTx/>
              <a:buFont typeface="Arial" panose="020B0604020202020204" pitchFamily="34" charset="0"/>
              <a:buChar char="•"/>
              <a:tabLst>
                <a:tab pos="220980" algn="l"/>
                <a:tab pos="457200" algn="l"/>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Multi-Factor Authentication Transition Termination of Legacy Option</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ts val="3000"/>
              </a:lnSpc>
              <a:spcBef>
                <a:spcPts val="0"/>
              </a:spcBef>
              <a:spcAft>
                <a:spcPts val="0"/>
              </a:spcAft>
              <a:buClr>
                <a:srgbClr val="4BACC6">
                  <a:lumMod val="75000"/>
                </a:srgbClr>
              </a:buClr>
              <a:buSzTx/>
              <a:buFont typeface="Arial" panose="020B0604020202020204" pitchFamily="34" charset="0"/>
              <a:buChar char="•"/>
              <a:tabLst>
                <a:tab pos="220980" algn="l"/>
                <a:tab pos="457200" algn="l"/>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New Dental Third-Party Administrator</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ts val="3000"/>
              </a:lnSpc>
              <a:spcBef>
                <a:spcPts val="0"/>
              </a:spcBef>
              <a:spcAft>
                <a:spcPts val="0"/>
              </a:spcAft>
              <a:buClr>
                <a:srgbClr val="4BACC6">
                  <a:lumMod val="75000"/>
                </a:srgbClr>
              </a:buClr>
              <a:buSzTx/>
              <a:buFont typeface="Arial" panose="020B0604020202020204" pitchFamily="34" charset="0"/>
              <a:buChar char="•"/>
              <a:tabLst>
                <a:tab pos="220980" algn="l"/>
                <a:tab pos="457200" algn="l"/>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MassHealth Training and Bulletins</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17090C8-A079-4CCF-A3B5-4BF3C517753C}"/>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C3302BC5-986D-42D8-BF2F-B9D0692D83AF}" type="slidenum">
              <a:rPr lang="en-US" smtClean="0"/>
              <a:pPr/>
              <a:t>2</a:t>
            </a:fld>
            <a:endParaRPr lang="en-US" dirty="0"/>
          </a:p>
        </p:txBody>
      </p:sp>
    </p:spTree>
    <p:custDataLst>
      <p:tags r:id="rId1"/>
    </p:custDataLst>
    <p:extLst>
      <p:ext uri="{BB962C8B-B14F-4D97-AF65-F5344CB8AC3E}">
        <p14:creationId xmlns:p14="http://schemas.microsoft.com/office/powerpoint/2010/main" val="433572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A793-1425-6CCC-15CD-F0A07E83F897}"/>
              </a:ext>
            </a:extLst>
          </p:cNvPr>
          <p:cNvSpPr>
            <a:spLocks noGrp="1"/>
          </p:cNvSpPr>
          <p:nvPr>
            <p:ph type="title"/>
          </p:nvPr>
        </p:nvSpPr>
        <p:spPr>
          <a:xfrm>
            <a:off x="457199" y="304800"/>
            <a:ext cx="7052733" cy="715963"/>
          </a:xfrm>
        </p:spPr>
        <p:txBody>
          <a:bodyPr/>
          <a:lstStyle/>
          <a:p>
            <a:r>
              <a:rPr lang="en-US" dirty="0"/>
              <a:t>Provider Status Search Results</a:t>
            </a:r>
          </a:p>
        </p:txBody>
      </p:sp>
      <p:sp>
        <p:nvSpPr>
          <p:cNvPr id="3" name="Content Placeholder 2">
            <a:extLst>
              <a:ext uri="{FF2B5EF4-FFF2-40B4-BE49-F238E27FC236}">
                <a16:creationId xmlns:a16="http://schemas.microsoft.com/office/drawing/2014/main" id="{82F0CC41-063E-281C-E1C9-5A0FF44FA182}"/>
              </a:ext>
            </a:extLst>
          </p:cNvPr>
          <p:cNvSpPr>
            <a:spLocks noGrp="1"/>
          </p:cNvSpPr>
          <p:nvPr>
            <p:ph idx="1"/>
          </p:nvPr>
        </p:nvSpPr>
        <p:spPr>
          <a:xfrm>
            <a:off x="147637" y="2097238"/>
            <a:ext cx="8848725" cy="1828800"/>
          </a:xfrm>
        </p:spPr>
        <p:txBody>
          <a:bodyPr/>
          <a:lstStyle/>
          <a:p>
            <a:pPr marL="0" indent="0">
              <a:buNone/>
            </a:pPr>
            <a:r>
              <a:rPr lang="en-US" sz="2400" dirty="0">
                <a:solidFill>
                  <a:srgbClr val="002060"/>
                </a:solidFill>
              </a:rPr>
              <a:t>The search results will now include the link, </a:t>
            </a:r>
            <a:r>
              <a:rPr lang="en-US" sz="2400" b="1" dirty="0">
                <a:solidFill>
                  <a:srgbClr val="002060"/>
                </a:solidFill>
              </a:rPr>
              <a:t>Check Linked Providers</a:t>
            </a:r>
            <a:r>
              <a:rPr lang="en-US" sz="2400" dirty="0">
                <a:solidFill>
                  <a:srgbClr val="002060"/>
                </a:solidFill>
              </a:rPr>
              <a:t>: </a:t>
            </a:r>
          </a:p>
        </p:txBody>
      </p:sp>
      <p:grpSp>
        <p:nvGrpSpPr>
          <p:cNvPr id="5" name="Group 4" descr="Search Results with the 'Check Linked Providers' hyperlink highlighted.">
            <a:extLst>
              <a:ext uri="{FF2B5EF4-FFF2-40B4-BE49-F238E27FC236}">
                <a16:creationId xmlns:a16="http://schemas.microsoft.com/office/drawing/2014/main" id="{7D86156E-AE4A-89A0-7FF3-D13F4CD8B2B4}"/>
              </a:ext>
            </a:extLst>
          </p:cNvPr>
          <p:cNvGrpSpPr/>
          <p:nvPr/>
        </p:nvGrpSpPr>
        <p:grpSpPr>
          <a:xfrm>
            <a:off x="-1" y="3287074"/>
            <a:ext cx="9144000" cy="1534126"/>
            <a:chOff x="0" y="4188333"/>
            <a:chExt cx="9144000" cy="1534126"/>
          </a:xfrm>
        </p:grpSpPr>
        <p:pic>
          <p:nvPicPr>
            <p:cNvPr id="8" name="Picture 7">
              <a:extLst>
                <a:ext uri="{FF2B5EF4-FFF2-40B4-BE49-F238E27FC236}">
                  <a16:creationId xmlns:a16="http://schemas.microsoft.com/office/drawing/2014/main" id="{0C38A1A2-CA9B-EAF3-E51B-90746CB8F1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188333"/>
              <a:ext cx="9144000" cy="1534126"/>
            </a:xfrm>
            <a:prstGeom prst="rect">
              <a:avLst/>
            </a:prstGeom>
            <a:ln>
              <a:solidFill>
                <a:schemeClr val="accent1"/>
              </a:solidFill>
            </a:ln>
          </p:spPr>
        </p:pic>
        <p:sp>
          <p:nvSpPr>
            <p:cNvPr id="9" name="Rectangle: Rounded Corners 8">
              <a:extLst>
                <a:ext uri="{FF2B5EF4-FFF2-40B4-BE49-F238E27FC236}">
                  <a16:creationId xmlns:a16="http://schemas.microsoft.com/office/drawing/2014/main" id="{C0737B33-C9A0-14B7-F53D-B1D7359983FF}"/>
                </a:ext>
              </a:extLst>
            </p:cNvPr>
            <p:cNvSpPr/>
            <p:nvPr/>
          </p:nvSpPr>
          <p:spPr>
            <a:xfrm>
              <a:off x="7373814" y="4601600"/>
              <a:ext cx="1395047" cy="66206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Tree>
    <p:custDataLst>
      <p:tags r:id="rId1"/>
    </p:custDataLst>
    <p:extLst>
      <p:ext uri="{BB962C8B-B14F-4D97-AF65-F5344CB8AC3E}">
        <p14:creationId xmlns:p14="http://schemas.microsoft.com/office/powerpoint/2010/main" val="3305731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A793-1425-6CCC-15CD-F0A07E83F897}"/>
              </a:ext>
            </a:extLst>
          </p:cNvPr>
          <p:cNvSpPr>
            <a:spLocks noGrp="1"/>
          </p:cNvSpPr>
          <p:nvPr>
            <p:ph type="title"/>
          </p:nvPr>
        </p:nvSpPr>
        <p:spPr/>
        <p:txBody>
          <a:bodyPr/>
          <a:lstStyle/>
          <a:p>
            <a:r>
              <a:rPr lang="en-US" dirty="0"/>
              <a:t>Provider Group Link Search</a:t>
            </a:r>
            <a:br>
              <a:rPr lang="en-US" dirty="0"/>
            </a:br>
            <a:r>
              <a:rPr lang="en-US" dirty="0"/>
              <a:t>(slide 1 of 2)</a:t>
            </a:r>
          </a:p>
        </p:txBody>
      </p:sp>
      <p:sp>
        <p:nvSpPr>
          <p:cNvPr id="9" name="Content Placeholder 8">
            <a:extLst>
              <a:ext uri="{FF2B5EF4-FFF2-40B4-BE49-F238E27FC236}">
                <a16:creationId xmlns:a16="http://schemas.microsoft.com/office/drawing/2014/main" id="{5F85250A-09A8-32E5-2D13-C0B3FF9DFD2C}"/>
              </a:ext>
            </a:extLst>
          </p:cNvPr>
          <p:cNvSpPr>
            <a:spLocks noGrp="1"/>
          </p:cNvSpPr>
          <p:nvPr>
            <p:ph sz="half" idx="1"/>
          </p:nvPr>
        </p:nvSpPr>
        <p:spPr>
          <a:xfrm>
            <a:off x="134816" y="2776809"/>
            <a:ext cx="3727937" cy="2161631"/>
          </a:xfrm>
        </p:spPr>
        <p:txBody>
          <a:bodyPr/>
          <a:lstStyle/>
          <a:p>
            <a:pPr marL="514350" indent="-514350">
              <a:buClr>
                <a:schemeClr val="tx1"/>
              </a:buClr>
              <a:buFont typeface="+mj-lt"/>
              <a:buAutoNum type="arabicPeriod"/>
            </a:pPr>
            <a:r>
              <a:rPr lang="en-US" sz="2000" dirty="0">
                <a:solidFill>
                  <a:srgbClr val="002060"/>
                </a:solidFill>
              </a:rPr>
              <a:t>Enter the Group Practice’s PID/SL or FEIN.</a:t>
            </a:r>
          </a:p>
          <a:p>
            <a:pPr marL="514350" indent="-514350">
              <a:buClr>
                <a:schemeClr val="tx1"/>
              </a:buClr>
              <a:buFont typeface="+mj-lt"/>
              <a:buAutoNum type="arabicPeriod"/>
            </a:pPr>
            <a:endParaRPr lang="en-US" sz="2000" dirty="0">
              <a:solidFill>
                <a:srgbClr val="002060"/>
              </a:solidFill>
            </a:endParaRPr>
          </a:p>
          <a:p>
            <a:pPr marL="514350" indent="-514350">
              <a:buClr>
                <a:schemeClr val="tx1"/>
              </a:buClr>
              <a:buFont typeface="+mj-lt"/>
              <a:buAutoNum type="arabicPeriod"/>
            </a:pPr>
            <a:r>
              <a:rPr lang="en-US" sz="2000" dirty="0">
                <a:solidFill>
                  <a:srgbClr val="002060"/>
                </a:solidFill>
              </a:rPr>
              <a:t>Confirm the Individual Practitioner’s NPI</a:t>
            </a:r>
          </a:p>
        </p:txBody>
      </p:sp>
      <p:pic>
        <p:nvPicPr>
          <p:cNvPr id="12" name="Content Placeholder 11" descr="Provider Group link search page">
            <a:extLst>
              <a:ext uri="{FF2B5EF4-FFF2-40B4-BE49-F238E27FC236}">
                <a16:creationId xmlns:a16="http://schemas.microsoft.com/office/drawing/2014/main" id="{5BB4B4D5-5B5A-4A46-2650-3BCE3C88657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62753" y="2273209"/>
            <a:ext cx="5146431" cy="3179943"/>
          </a:xfrm>
          <a:ln>
            <a:solidFill>
              <a:schemeClr val="accent1"/>
            </a:solidFill>
          </a:ln>
        </p:spPr>
      </p:pic>
      <p:sp>
        <p:nvSpPr>
          <p:cNvPr id="13" name="Rectangle: Rounded Corners 12">
            <a:extLst>
              <a:ext uri="{FF2B5EF4-FFF2-40B4-BE49-F238E27FC236}">
                <a16:creationId xmlns:a16="http://schemas.microsoft.com/office/drawing/2014/main" id="{EB0DE556-4AF1-5E23-5D97-4322C6D2508C}"/>
              </a:ext>
              <a:ext uri="{C183D7F6-B498-43B3-948B-1728B52AA6E4}">
                <adec:decorative xmlns:adec="http://schemas.microsoft.com/office/drawing/2017/decorative" val="1"/>
              </a:ext>
            </a:extLst>
          </p:cNvPr>
          <p:cNvSpPr/>
          <p:nvPr/>
        </p:nvSpPr>
        <p:spPr>
          <a:xfrm>
            <a:off x="3998119" y="3564731"/>
            <a:ext cx="1085850" cy="58578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91305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A793-1425-6CCC-15CD-F0A07E83F897}"/>
              </a:ext>
            </a:extLst>
          </p:cNvPr>
          <p:cNvSpPr>
            <a:spLocks noGrp="1"/>
          </p:cNvSpPr>
          <p:nvPr>
            <p:ph type="title"/>
          </p:nvPr>
        </p:nvSpPr>
        <p:spPr/>
        <p:txBody>
          <a:bodyPr/>
          <a:lstStyle/>
          <a:p>
            <a:r>
              <a:rPr lang="en-US" dirty="0"/>
              <a:t>Provider Group Link Search</a:t>
            </a:r>
            <a:br>
              <a:rPr lang="en-US" dirty="0"/>
            </a:br>
            <a:r>
              <a:rPr lang="en-US" dirty="0"/>
              <a:t>(slide 2 of 2)</a:t>
            </a:r>
          </a:p>
        </p:txBody>
      </p:sp>
      <p:sp>
        <p:nvSpPr>
          <p:cNvPr id="9" name="Content Placeholder 8">
            <a:extLst>
              <a:ext uri="{FF2B5EF4-FFF2-40B4-BE49-F238E27FC236}">
                <a16:creationId xmlns:a16="http://schemas.microsoft.com/office/drawing/2014/main" id="{371B90B4-B4F4-FE5C-CC36-9949D45EE344}"/>
              </a:ext>
            </a:extLst>
          </p:cNvPr>
          <p:cNvSpPr>
            <a:spLocks noGrp="1"/>
          </p:cNvSpPr>
          <p:nvPr>
            <p:ph sz="half" idx="1"/>
          </p:nvPr>
        </p:nvSpPr>
        <p:spPr>
          <a:xfrm>
            <a:off x="127451" y="2443055"/>
            <a:ext cx="3723478" cy="2643642"/>
          </a:xfrm>
        </p:spPr>
        <p:txBody>
          <a:bodyPr/>
          <a:lstStyle/>
          <a:p>
            <a:pPr marL="514350" indent="-514350">
              <a:buClr>
                <a:schemeClr val="tx1"/>
              </a:buClr>
              <a:buFont typeface="+mj-lt"/>
              <a:buAutoNum type="arabicPeriod" startAt="3"/>
            </a:pPr>
            <a:r>
              <a:rPr lang="en-US" sz="2000" b="0" dirty="0">
                <a:solidFill>
                  <a:srgbClr val="002060"/>
                </a:solidFill>
              </a:rPr>
              <a:t>Select the box labeled </a:t>
            </a:r>
            <a:r>
              <a:rPr lang="en-US" sz="2000" i="1" dirty="0">
                <a:solidFill>
                  <a:srgbClr val="002060"/>
                </a:solidFill>
              </a:rPr>
              <a:t>I’m not a robot box</a:t>
            </a:r>
            <a:r>
              <a:rPr lang="en-US" sz="2000" b="0" dirty="0">
                <a:solidFill>
                  <a:srgbClr val="002060"/>
                </a:solidFill>
              </a:rPr>
              <a:t> and complete the CAPTCHA.</a:t>
            </a:r>
            <a:br>
              <a:rPr lang="en-US" sz="2000" b="0" dirty="0">
                <a:solidFill>
                  <a:srgbClr val="002060"/>
                </a:solidFill>
              </a:rPr>
            </a:br>
            <a:endParaRPr lang="en-US" sz="2000" b="0" dirty="0">
              <a:solidFill>
                <a:srgbClr val="002060"/>
              </a:solidFill>
            </a:endParaRPr>
          </a:p>
          <a:p>
            <a:pPr marL="457200" indent="-457200">
              <a:buClr>
                <a:schemeClr val="tx1"/>
              </a:buClr>
              <a:buFont typeface="+mj-lt"/>
              <a:buAutoNum type="arabicPeriod" startAt="3"/>
            </a:pPr>
            <a:r>
              <a:rPr lang="en-US" sz="2000" b="0" dirty="0">
                <a:solidFill>
                  <a:srgbClr val="002060"/>
                </a:solidFill>
              </a:rPr>
              <a:t>Next, select the </a:t>
            </a:r>
            <a:r>
              <a:rPr lang="en-US" sz="2000" b="1" dirty="0">
                <a:solidFill>
                  <a:srgbClr val="002060"/>
                </a:solidFill>
              </a:rPr>
              <a:t>Search</a:t>
            </a:r>
            <a:r>
              <a:rPr lang="en-US" sz="2000" b="0" dirty="0">
                <a:solidFill>
                  <a:srgbClr val="002060"/>
                </a:solidFill>
              </a:rPr>
              <a:t> button to proceed.</a:t>
            </a:r>
          </a:p>
          <a:p>
            <a:endParaRPr lang="en-US" dirty="0"/>
          </a:p>
        </p:txBody>
      </p:sp>
      <p:pic>
        <p:nvPicPr>
          <p:cNvPr id="11" name="Content Placeholder 10" descr="Provider group link search page">
            <a:extLst>
              <a:ext uri="{FF2B5EF4-FFF2-40B4-BE49-F238E27FC236}">
                <a16:creationId xmlns:a16="http://schemas.microsoft.com/office/drawing/2014/main" id="{71C2731E-78F5-71AA-F4EB-880D7EE2894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60794" y="1905000"/>
            <a:ext cx="5149942" cy="3553968"/>
          </a:xfrm>
          <a:ln>
            <a:solidFill>
              <a:schemeClr val="accent1"/>
            </a:solidFill>
          </a:ln>
        </p:spPr>
      </p:pic>
      <p:sp>
        <p:nvSpPr>
          <p:cNvPr id="5" name="Rectangle: Rounded Corners 4">
            <a:extLst>
              <a:ext uri="{FF2B5EF4-FFF2-40B4-BE49-F238E27FC236}">
                <a16:creationId xmlns:a16="http://schemas.microsoft.com/office/drawing/2014/main" id="{585F2047-3CDE-386B-84A0-3F9EFBF3A3B0}"/>
              </a:ext>
              <a:ext uri="{C183D7F6-B498-43B3-948B-1728B52AA6E4}">
                <adec:decorative xmlns:adec="http://schemas.microsoft.com/office/drawing/2017/decorative" val="1"/>
              </a:ext>
            </a:extLst>
          </p:cNvPr>
          <p:cNvSpPr/>
          <p:nvPr/>
        </p:nvSpPr>
        <p:spPr>
          <a:xfrm>
            <a:off x="3941064" y="4035244"/>
            <a:ext cx="1310759" cy="39363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Arrow: Left 7">
            <a:extLst>
              <a:ext uri="{FF2B5EF4-FFF2-40B4-BE49-F238E27FC236}">
                <a16:creationId xmlns:a16="http://schemas.microsoft.com/office/drawing/2014/main" id="{0CC58AB2-32E2-037E-DF33-AB9E3961EA16}"/>
              </a:ext>
              <a:ext uri="{C183D7F6-B498-43B3-948B-1728B52AA6E4}">
                <adec:decorative xmlns:adec="http://schemas.microsoft.com/office/drawing/2017/decorative" val="1"/>
              </a:ext>
            </a:extLst>
          </p:cNvPr>
          <p:cNvSpPr/>
          <p:nvPr/>
        </p:nvSpPr>
        <p:spPr>
          <a:xfrm>
            <a:off x="4572000" y="4693067"/>
            <a:ext cx="502920" cy="393630"/>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678084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A793-1425-6CCC-15CD-F0A07E83F897}"/>
              </a:ext>
            </a:extLst>
          </p:cNvPr>
          <p:cNvSpPr>
            <a:spLocks noGrp="1"/>
          </p:cNvSpPr>
          <p:nvPr>
            <p:ph type="title"/>
          </p:nvPr>
        </p:nvSpPr>
        <p:spPr>
          <a:xfrm>
            <a:off x="457199" y="304800"/>
            <a:ext cx="7052733" cy="715963"/>
          </a:xfrm>
        </p:spPr>
        <p:txBody>
          <a:bodyPr/>
          <a:lstStyle/>
          <a:p>
            <a:r>
              <a:rPr lang="en-US" dirty="0"/>
              <a:t>Provider Group Link Search Results (slide 1 of 2)</a:t>
            </a:r>
          </a:p>
        </p:txBody>
      </p:sp>
      <p:sp>
        <p:nvSpPr>
          <p:cNvPr id="3" name="Content Placeholder 2">
            <a:extLst>
              <a:ext uri="{FF2B5EF4-FFF2-40B4-BE49-F238E27FC236}">
                <a16:creationId xmlns:a16="http://schemas.microsoft.com/office/drawing/2014/main" id="{82F0CC41-063E-281C-E1C9-5A0FF44FA182}"/>
              </a:ext>
            </a:extLst>
          </p:cNvPr>
          <p:cNvSpPr>
            <a:spLocks noGrp="1"/>
          </p:cNvSpPr>
          <p:nvPr>
            <p:ph idx="1"/>
          </p:nvPr>
        </p:nvSpPr>
        <p:spPr>
          <a:xfrm>
            <a:off x="161925" y="1600200"/>
            <a:ext cx="8848725" cy="2948353"/>
          </a:xfrm>
        </p:spPr>
        <p:txBody>
          <a:bodyPr/>
          <a:lstStyle/>
          <a:p>
            <a:pPr marL="0" indent="0">
              <a:buNone/>
            </a:pPr>
            <a:r>
              <a:rPr lang="en-US" sz="2000" dirty="0">
                <a:solidFill>
                  <a:srgbClr val="002060"/>
                </a:solidFill>
              </a:rPr>
              <a:t>The search results will display the following information: </a:t>
            </a:r>
          </a:p>
          <a:p>
            <a:pPr marL="0" indent="0">
              <a:buNone/>
            </a:pPr>
            <a:endParaRPr lang="en-US" sz="2000" dirty="0">
              <a:solidFill>
                <a:srgbClr val="002060"/>
              </a:solidFill>
            </a:endParaRPr>
          </a:p>
          <a:p>
            <a:r>
              <a:rPr lang="en-US" sz="2000" dirty="0">
                <a:solidFill>
                  <a:srgbClr val="002060"/>
                </a:solidFill>
              </a:rPr>
              <a:t>Group Practice DBA Name</a:t>
            </a:r>
          </a:p>
          <a:p>
            <a:r>
              <a:rPr lang="en-US" sz="2000" dirty="0">
                <a:solidFill>
                  <a:srgbClr val="002060"/>
                </a:solidFill>
              </a:rPr>
              <a:t>Group Practice DBA Address</a:t>
            </a:r>
          </a:p>
          <a:p>
            <a:r>
              <a:rPr lang="en-US" sz="2000" dirty="0">
                <a:solidFill>
                  <a:srgbClr val="002060"/>
                </a:solidFill>
              </a:rPr>
              <a:t>Individual Provider Name</a:t>
            </a:r>
          </a:p>
          <a:p>
            <a:r>
              <a:rPr lang="en-US" sz="2000" dirty="0">
                <a:solidFill>
                  <a:srgbClr val="002060"/>
                </a:solidFill>
              </a:rPr>
              <a:t>Group Link Effective Date</a:t>
            </a:r>
          </a:p>
          <a:p>
            <a:endParaRPr lang="en-US" sz="2400" dirty="0"/>
          </a:p>
          <a:p>
            <a:pPr marL="0" indent="0">
              <a:buNone/>
            </a:pPr>
            <a:endParaRPr lang="en-US" sz="2400" dirty="0"/>
          </a:p>
        </p:txBody>
      </p:sp>
      <p:pic>
        <p:nvPicPr>
          <p:cNvPr id="22" name="Picture 21" descr="Provider Group Link Search Results">
            <a:extLst>
              <a:ext uri="{FF2B5EF4-FFF2-40B4-BE49-F238E27FC236}">
                <a16:creationId xmlns:a16="http://schemas.microsoft.com/office/drawing/2014/main" id="{3027139E-B481-57C8-EE2A-820884B44862}"/>
              </a:ext>
            </a:extLst>
          </p:cNvPr>
          <p:cNvPicPr>
            <a:picLocks noChangeAspect="1"/>
          </p:cNvPicPr>
          <p:nvPr/>
        </p:nvPicPr>
        <p:blipFill>
          <a:blip r:embed="rId3"/>
          <a:stretch>
            <a:fillRect/>
          </a:stretch>
        </p:blipFill>
        <p:spPr>
          <a:xfrm>
            <a:off x="0" y="4305514"/>
            <a:ext cx="9144000" cy="1644952"/>
          </a:xfrm>
          <a:prstGeom prst="rect">
            <a:avLst/>
          </a:prstGeom>
          <a:ln>
            <a:solidFill>
              <a:schemeClr val="accent1"/>
            </a:solidFill>
          </a:ln>
        </p:spPr>
      </p:pic>
    </p:spTree>
    <p:custDataLst>
      <p:tags r:id="rId1"/>
    </p:custDataLst>
    <p:extLst>
      <p:ext uri="{BB962C8B-B14F-4D97-AF65-F5344CB8AC3E}">
        <p14:creationId xmlns:p14="http://schemas.microsoft.com/office/powerpoint/2010/main" val="56693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A793-1425-6CCC-15CD-F0A07E83F897}"/>
              </a:ext>
            </a:extLst>
          </p:cNvPr>
          <p:cNvSpPr>
            <a:spLocks noGrp="1"/>
          </p:cNvSpPr>
          <p:nvPr>
            <p:ph type="title"/>
          </p:nvPr>
        </p:nvSpPr>
        <p:spPr>
          <a:xfrm>
            <a:off x="457199" y="304800"/>
            <a:ext cx="7052733" cy="715963"/>
          </a:xfrm>
        </p:spPr>
        <p:txBody>
          <a:bodyPr/>
          <a:lstStyle/>
          <a:p>
            <a:r>
              <a:rPr lang="en-US" dirty="0"/>
              <a:t>Provider Group Link Search Results </a:t>
            </a:r>
            <a:r>
              <a:rPr kumimoji="0" lang="en-US"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(slide 2 of 2)</a:t>
            </a:r>
            <a:endParaRPr lang="en-US" dirty="0"/>
          </a:p>
        </p:txBody>
      </p:sp>
      <p:sp>
        <p:nvSpPr>
          <p:cNvPr id="3" name="Content Placeholder 2">
            <a:extLst>
              <a:ext uri="{FF2B5EF4-FFF2-40B4-BE49-F238E27FC236}">
                <a16:creationId xmlns:a16="http://schemas.microsoft.com/office/drawing/2014/main" id="{82F0CC41-063E-281C-E1C9-5A0FF44FA182}"/>
              </a:ext>
            </a:extLst>
          </p:cNvPr>
          <p:cNvSpPr>
            <a:spLocks noGrp="1"/>
          </p:cNvSpPr>
          <p:nvPr>
            <p:ph idx="1"/>
          </p:nvPr>
        </p:nvSpPr>
        <p:spPr>
          <a:xfrm>
            <a:off x="161925" y="2394398"/>
            <a:ext cx="8848725" cy="914860"/>
          </a:xfrm>
        </p:spPr>
        <p:txBody>
          <a:bodyPr/>
          <a:lstStyle/>
          <a:p>
            <a:pPr marL="0" indent="0">
              <a:buNone/>
            </a:pPr>
            <a:r>
              <a:rPr lang="en-US" sz="2000" dirty="0">
                <a:solidFill>
                  <a:srgbClr val="002060"/>
                </a:solidFill>
              </a:rPr>
              <a:t>If there are no active links for the specified group and individual, the search results will display the following message:</a:t>
            </a:r>
          </a:p>
        </p:txBody>
      </p:sp>
      <p:pic>
        <p:nvPicPr>
          <p:cNvPr id="8" name="Picture 7" descr="Provider Group Link Search Results displaying no active results.">
            <a:extLst>
              <a:ext uri="{FF2B5EF4-FFF2-40B4-BE49-F238E27FC236}">
                <a16:creationId xmlns:a16="http://schemas.microsoft.com/office/drawing/2014/main" id="{50794E8B-D33B-4A7A-7966-05E9EA1D90C0}"/>
              </a:ext>
            </a:extLst>
          </p:cNvPr>
          <p:cNvPicPr>
            <a:picLocks noChangeAspect="1"/>
          </p:cNvPicPr>
          <p:nvPr/>
        </p:nvPicPr>
        <p:blipFill>
          <a:blip r:embed="rId3"/>
          <a:stretch>
            <a:fillRect/>
          </a:stretch>
        </p:blipFill>
        <p:spPr>
          <a:xfrm>
            <a:off x="0" y="3759087"/>
            <a:ext cx="9144000" cy="1578931"/>
          </a:xfrm>
          <a:prstGeom prst="rect">
            <a:avLst/>
          </a:prstGeom>
          <a:ln>
            <a:solidFill>
              <a:schemeClr val="accent1"/>
            </a:solidFill>
          </a:ln>
        </p:spPr>
      </p:pic>
      <p:sp>
        <p:nvSpPr>
          <p:cNvPr id="9" name="Rectangle: Rounded Corners 8">
            <a:extLst>
              <a:ext uri="{FF2B5EF4-FFF2-40B4-BE49-F238E27FC236}">
                <a16:creationId xmlns:a16="http://schemas.microsoft.com/office/drawing/2014/main" id="{BC34B5E2-70AD-9CDB-2905-CFEE87E2FEB9}"/>
              </a:ext>
              <a:ext uri="{C183D7F6-B498-43B3-948B-1728B52AA6E4}">
                <adec:decorative xmlns:adec="http://schemas.microsoft.com/office/drawing/2017/decorative" val="1"/>
              </a:ext>
            </a:extLst>
          </p:cNvPr>
          <p:cNvSpPr/>
          <p:nvPr/>
        </p:nvSpPr>
        <p:spPr>
          <a:xfrm>
            <a:off x="161925" y="4267200"/>
            <a:ext cx="4949337" cy="43902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82387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420825F-5C42-48D3-A877-D87BA0EF2347}"/>
              </a:ext>
            </a:extLst>
          </p:cNvPr>
          <p:cNvSpPr>
            <a:spLocks noGrp="1"/>
          </p:cNvSpPr>
          <p:nvPr>
            <p:ph type="title"/>
          </p:nvPr>
        </p:nvSpPr>
        <p:spPr>
          <a:xfrm>
            <a:off x="3170183" y="3080134"/>
            <a:ext cx="2803634" cy="430887"/>
          </a:xfrm>
        </p:spPr>
        <p:txBody>
          <a:bodyPr/>
          <a:lstStyle/>
          <a:p>
            <a:pPr algn="ctr"/>
            <a:r>
              <a:rPr lang="en-US" altLang="en-US" sz="3600" dirty="0"/>
              <a:t>Questions?</a:t>
            </a:r>
          </a:p>
        </p:txBody>
      </p:sp>
    </p:spTree>
    <p:custDataLst>
      <p:tags r:id="rId1"/>
    </p:custDataLst>
    <p:extLst>
      <p:ext uri="{BB962C8B-B14F-4D97-AF65-F5344CB8AC3E}">
        <p14:creationId xmlns:p14="http://schemas.microsoft.com/office/powerpoint/2010/main" val="2082576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7631" y="2594195"/>
            <a:ext cx="6828738"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200" b="1" i="0" u="none" strike="noStrike" kern="1200" cap="none" spc="0" normalizeH="0" baseline="0" noProof="0" dirty="0">
                <a:ln>
                  <a:noFill/>
                </a:ln>
                <a:solidFill>
                  <a:srgbClr val="002060"/>
                </a:solidFill>
                <a:effectLst/>
                <a:uLnTx/>
                <a:uFillTx/>
                <a:latin typeface="+mj-lt"/>
                <a:ea typeface="Calibri" panose="020F0502020204030204" pitchFamily="34" charset="0"/>
                <a:cs typeface="+mn-cs"/>
              </a:rPr>
              <a:t>Mass.gov Updates</a:t>
            </a:r>
            <a:br>
              <a:rPr kumimoji="0" lang="en-US" sz="3200" b="1" i="0" u="none" strike="noStrike" kern="1200" cap="none" spc="0" normalizeH="0" baseline="0" noProof="0" dirty="0">
                <a:ln>
                  <a:noFill/>
                </a:ln>
                <a:solidFill>
                  <a:srgbClr val="002060"/>
                </a:solidFill>
                <a:effectLst/>
                <a:uLnTx/>
                <a:uFillTx/>
                <a:latin typeface="+mj-lt"/>
                <a:ea typeface="Calibri" panose="020F0502020204030204" pitchFamily="34" charset="0"/>
                <a:cs typeface="+mn-cs"/>
              </a:rPr>
            </a:br>
            <a:endParaRPr kumimoji="0" lang="en-US" sz="2400" b="0" i="0" u="none" strike="noStrike" kern="1200" cap="none" spc="0" normalizeH="0" baseline="0" noProof="0" dirty="0">
              <a:ln>
                <a:noFill/>
              </a:ln>
              <a:solidFill>
                <a:srgbClr val="002060"/>
              </a:solidFill>
              <a:effectLst/>
              <a:uLnTx/>
              <a:uFillTx/>
              <a:latin typeface="+mj-lt"/>
              <a:ea typeface="Calibri" panose="020F0502020204030204" pitchFamily="34" charset="0"/>
              <a:cs typeface="+mn-cs"/>
            </a:endParaRP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lang="en-US" sz="2800" b="0" dirty="0">
                <a:solidFill>
                  <a:srgbClr val="002060"/>
                </a:solidFill>
                <a:effectLst/>
                <a:latin typeface="+mn-lt"/>
                <a:ea typeface="Calibri" panose="020F0502020204030204" pitchFamily="34" charset="0"/>
              </a:rPr>
              <a:t>Nestor Rivera, Sr. Provider Relations Specialist, MassHealth Business Support Services</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Tree>
    <p:custDataLst>
      <p:tags r:id="rId1"/>
    </p:custDataLst>
    <p:extLst>
      <p:ext uri="{BB962C8B-B14F-4D97-AF65-F5344CB8AC3E}">
        <p14:creationId xmlns:p14="http://schemas.microsoft.com/office/powerpoint/2010/main" val="417866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10BD9-AEE9-F656-49F1-DD964252D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C0024-6321-297B-6279-BCB4FB1BFFE8}"/>
              </a:ext>
            </a:extLst>
          </p:cNvPr>
          <p:cNvSpPr>
            <a:spLocks noGrp="1"/>
          </p:cNvSpPr>
          <p:nvPr>
            <p:ph type="title"/>
          </p:nvPr>
        </p:nvSpPr>
        <p:spPr/>
        <p:txBody>
          <a:bodyPr/>
          <a:lstStyle/>
          <a:p>
            <a:r>
              <a:rPr lang="en-US" sz="3600" dirty="0"/>
              <a:t>Mass.gov Updates</a:t>
            </a:r>
          </a:p>
        </p:txBody>
      </p:sp>
      <p:sp>
        <p:nvSpPr>
          <p:cNvPr id="4" name="Content Placeholder 3">
            <a:extLst>
              <a:ext uri="{FF2B5EF4-FFF2-40B4-BE49-F238E27FC236}">
                <a16:creationId xmlns:a16="http://schemas.microsoft.com/office/drawing/2014/main" id="{21D3E09C-A1E5-7A91-1775-FFEF3BD4B01E}"/>
              </a:ext>
            </a:extLst>
          </p:cNvPr>
          <p:cNvSpPr>
            <a:spLocks noGrp="1"/>
          </p:cNvSpPr>
          <p:nvPr>
            <p:ph idx="1"/>
          </p:nvPr>
        </p:nvSpPr>
        <p:spPr/>
        <p:txBody>
          <a:bodyPr/>
          <a:lstStyle/>
          <a:p>
            <a:r>
              <a:rPr lang="en-US" sz="2400" dirty="0">
                <a:solidFill>
                  <a:srgbClr val="002060"/>
                </a:solidFill>
              </a:rPr>
              <a:t>In response to feedback received from the provider community, MassHealth has updated the layout of provider information on Mass.gov</a:t>
            </a:r>
          </a:p>
          <a:p>
            <a:endParaRPr lang="en-US" sz="2400" dirty="0">
              <a:solidFill>
                <a:srgbClr val="002060"/>
              </a:solidFill>
            </a:endParaRPr>
          </a:p>
          <a:p>
            <a:r>
              <a:rPr lang="en-US" sz="2400" dirty="0">
                <a:solidFill>
                  <a:srgbClr val="002060"/>
                </a:solidFill>
              </a:rPr>
              <a:t>This initiative to update Mass.gov is ongoing and works to confirm that all published information is accurate and relevant</a:t>
            </a:r>
          </a:p>
        </p:txBody>
      </p:sp>
    </p:spTree>
    <p:custDataLst>
      <p:tags r:id="rId1"/>
    </p:custDataLst>
    <p:extLst>
      <p:ext uri="{BB962C8B-B14F-4D97-AF65-F5344CB8AC3E}">
        <p14:creationId xmlns:p14="http://schemas.microsoft.com/office/powerpoint/2010/main" val="2882785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28E44-9493-5F8D-C346-FEADC6310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8B118-4A28-8A3D-B913-BEE5482E08FF}"/>
              </a:ext>
            </a:extLst>
          </p:cNvPr>
          <p:cNvSpPr>
            <a:spLocks noGrp="1"/>
          </p:cNvSpPr>
          <p:nvPr>
            <p:ph type="title"/>
          </p:nvPr>
        </p:nvSpPr>
        <p:spPr>
          <a:xfrm>
            <a:off x="457200" y="304800"/>
            <a:ext cx="6934200" cy="838200"/>
          </a:xfrm>
        </p:spPr>
        <p:txBody>
          <a:bodyPr/>
          <a:lstStyle/>
          <a:p>
            <a:r>
              <a:rPr lang="en-US" sz="3600" dirty="0"/>
              <a:t>Mass.gov Updates – </a:t>
            </a:r>
            <a:r>
              <a:rPr lang="en-US" dirty="0"/>
              <a:t>PEC FAQ</a:t>
            </a:r>
          </a:p>
        </p:txBody>
      </p:sp>
      <p:sp>
        <p:nvSpPr>
          <p:cNvPr id="7" name="Content Placeholder 2">
            <a:extLst>
              <a:ext uri="{FF2B5EF4-FFF2-40B4-BE49-F238E27FC236}">
                <a16:creationId xmlns:a16="http://schemas.microsoft.com/office/drawing/2014/main" id="{D85114ED-4CA5-605F-A507-F7D0E4FDD73E}"/>
              </a:ext>
            </a:extLst>
          </p:cNvPr>
          <p:cNvSpPr txBox="1">
            <a:spLocks/>
          </p:cNvSpPr>
          <p:nvPr/>
        </p:nvSpPr>
        <p:spPr bwMode="auto">
          <a:xfrm>
            <a:off x="307848" y="1534460"/>
            <a:ext cx="3410893"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US" sz="1600" b="0" dirty="0">
              <a:solidFill>
                <a:srgbClr val="002060"/>
              </a:solidFill>
            </a:endParaRPr>
          </a:p>
          <a:p>
            <a:r>
              <a:rPr lang="en-US" sz="1800" b="0" dirty="0">
                <a:solidFill>
                  <a:srgbClr val="002060"/>
                </a:solidFill>
              </a:rPr>
              <a:t>In November 2024, MassHealth introduced an updated version of enrollment and credentialing Frequently Asked Questions</a:t>
            </a:r>
          </a:p>
          <a:p>
            <a:pPr marL="0" indent="0">
              <a:buNone/>
            </a:pPr>
            <a:endParaRPr lang="en-US" sz="1800" b="0" dirty="0">
              <a:solidFill>
                <a:srgbClr val="002060"/>
              </a:solidFill>
            </a:endParaRPr>
          </a:p>
          <a:p>
            <a:r>
              <a:rPr lang="en-US" sz="1800" b="0" dirty="0">
                <a:solidFill>
                  <a:srgbClr val="002060"/>
                </a:solidFill>
              </a:rPr>
              <a:t>Topics that are addressed in the FAQ include need-to-know information for providers who are applying, already enrolled, and helpful tools that they can utilize when participating in the MassHealth program. </a:t>
            </a:r>
          </a:p>
        </p:txBody>
      </p:sp>
      <p:pic>
        <p:nvPicPr>
          <p:cNvPr id="6" name="Picture 5" descr="PEC FAQ webpage">
            <a:extLst>
              <a:ext uri="{FF2B5EF4-FFF2-40B4-BE49-F238E27FC236}">
                <a16:creationId xmlns:a16="http://schemas.microsoft.com/office/drawing/2014/main" id="{DE28A641-F59A-1B07-E2B3-3636EBA30882}"/>
              </a:ext>
            </a:extLst>
          </p:cNvPr>
          <p:cNvPicPr>
            <a:picLocks noChangeAspect="1"/>
          </p:cNvPicPr>
          <p:nvPr/>
        </p:nvPicPr>
        <p:blipFill>
          <a:blip r:embed="rId3"/>
          <a:stretch>
            <a:fillRect/>
          </a:stretch>
        </p:blipFill>
        <p:spPr>
          <a:xfrm>
            <a:off x="4067556" y="1676399"/>
            <a:ext cx="4695444" cy="4297363"/>
          </a:xfrm>
          <a:prstGeom prst="rect">
            <a:avLst/>
          </a:prstGeom>
          <a:ln>
            <a:solidFill>
              <a:schemeClr val="tx1"/>
            </a:solidFill>
          </a:ln>
        </p:spPr>
      </p:pic>
      <p:sp>
        <p:nvSpPr>
          <p:cNvPr id="13" name="TextBox 12">
            <a:extLst>
              <a:ext uri="{FF2B5EF4-FFF2-40B4-BE49-F238E27FC236}">
                <a16:creationId xmlns:a16="http://schemas.microsoft.com/office/drawing/2014/main" id="{E3391ED8-4328-466A-EBA9-CC0A3822B6BB}"/>
              </a:ext>
            </a:extLst>
          </p:cNvPr>
          <p:cNvSpPr txBox="1"/>
          <p:nvPr/>
        </p:nvSpPr>
        <p:spPr>
          <a:xfrm>
            <a:off x="533400" y="6223284"/>
            <a:ext cx="8229600" cy="369332"/>
          </a:xfrm>
          <a:prstGeom prst="rect">
            <a:avLst/>
          </a:prstGeom>
          <a:noFill/>
        </p:spPr>
        <p:txBody>
          <a:bodyPr wrap="square" rtlCol="0">
            <a:spAutoFit/>
          </a:bodyPr>
          <a:lstStyle/>
          <a:p>
            <a:pPr lvl="0" defTabSz="457200" fontAlgn="auto">
              <a:spcBef>
                <a:spcPts val="0"/>
              </a:spcBef>
              <a:spcAft>
                <a:spcPts val="0"/>
              </a:spcAft>
              <a:defRPr/>
            </a:pPr>
            <a:r>
              <a:rPr kumimoji="0" lang="en-US" sz="1800" b="0" i="0" u="none" strike="noStrike" kern="1200" cap="none" spc="0" normalizeH="0" baseline="0" noProof="0" dirty="0">
                <a:ln>
                  <a:noFill/>
                </a:ln>
                <a:solidFill>
                  <a:srgbClr val="002060"/>
                </a:solidFill>
                <a:effectLst/>
                <a:uLnTx/>
                <a:uFillTx/>
                <a:latin typeface="+mn-lt"/>
                <a:ea typeface="+mn-ea"/>
                <a:cs typeface="+mn-cs"/>
              </a:rPr>
              <a:t>Visit: </a:t>
            </a:r>
            <a:r>
              <a:rPr lang="en-US" sz="1800" b="0" dirty="0">
                <a:hlinkClick r:id="rId4"/>
              </a:rPr>
              <a:t>Provider Enrollment &amp; Credentialing FAQ | Mass.gov</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556050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E487C-4F73-E522-7ED1-BDE21820B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82D12-5D88-A040-3E6D-ED3F578DE8D5}"/>
              </a:ext>
            </a:extLst>
          </p:cNvPr>
          <p:cNvSpPr>
            <a:spLocks noGrp="1"/>
          </p:cNvSpPr>
          <p:nvPr>
            <p:ph type="title"/>
          </p:nvPr>
        </p:nvSpPr>
        <p:spPr>
          <a:xfrm>
            <a:off x="457200" y="304800"/>
            <a:ext cx="6934200" cy="838200"/>
          </a:xfrm>
        </p:spPr>
        <p:txBody>
          <a:bodyPr/>
          <a:lstStyle/>
          <a:p>
            <a:r>
              <a:rPr lang="en-US" sz="3600" dirty="0"/>
              <a:t>Mass.gov Updates – </a:t>
            </a:r>
            <a:r>
              <a:rPr lang="en-US" dirty="0"/>
              <a:t>Change of Address</a:t>
            </a:r>
          </a:p>
        </p:txBody>
      </p:sp>
      <p:pic>
        <p:nvPicPr>
          <p:cNvPr id="5" name="Picture 4" descr="mass.gov change of address webpage with change of address provider requirements section on lower left circled in red">
            <a:extLst>
              <a:ext uri="{FF2B5EF4-FFF2-40B4-BE49-F238E27FC236}">
                <a16:creationId xmlns:a16="http://schemas.microsoft.com/office/drawing/2014/main" id="{6A92B9EE-4109-9BEC-F990-707FDB5F056D}"/>
              </a:ext>
            </a:extLst>
          </p:cNvPr>
          <p:cNvPicPr>
            <a:picLocks noChangeAspect="1"/>
          </p:cNvPicPr>
          <p:nvPr/>
        </p:nvPicPr>
        <p:blipFill>
          <a:blip r:embed="rId3"/>
          <a:stretch>
            <a:fillRect/>
          </a:stretch>
        </p:blipFill>
        <p:spPr>
          <a:xfrm>
            <a:off x="747556" y="1676400"/>
            <a:ext cx="3603518" cy="4297363"/>
          </a:xfrm>
          <a:prstGeom prst="rect">
            <a:avLst/>
          </a:prstGeom>
          <a:ln>
            <a:solidFill>
              <a:schemeClr val="tx1"/>
            </a:solidFill>
          </a:ln>
        </p:spPr>
      </p:pic>
      <p:sp>
        <p:nvSpPr>
          <p:cNvPr id="7" name="Content Placeholder 2">
            <a:extLst>
              <a:ext uri="{FF2B5EF4-FFF2-40B4-BE49-F238E27FC236}">
                <a16:creationId xmlns:a16="http://schemas.microsoft.com/office/drawing/2014/main" id="{1713CC47-6772-A148-7678-D5ED209F47B4}"/>
              </a:ext>
            </a:extLst>
          </p:cNvPr>
          <p:cNvSpPr txBox="1">
            <a:spLocks/>
          </p:cNvSpPr>
          <p:nvPr/>
        </p:nvSpPr>
        <p:spPr bwMode="auto">
          <a:xfrm>
            <a:off x="5275907" y="1477994"/>
            <a:ext cx="3410893"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US" sz="1600" b="0" dirty="0">
              <a:solidFill>
                <a:srgbClr val="000000"/>
              </a:solidFill>
            </a:endParaRPr>
          </a:p>
          <a:p>
            <a:r>
              <a:rPr lang="en-US" sz="1800" b="0" dirty="0"/>
              <a:t>The Change of Address page has also recently undergone an update to one of its resources.</a:t>
            </a:r>
          </a:p>
          <a:p>
            <a:endParaRPr lang="en-US" sz="1800" b="0" dirty="0"/>
          </a:p>
          <a:p>
            <a:r>
              <a:rPr lang="en-US" sz="1800" b="0" dirty="0"/>
              <a:t>The CAD Grid now provides more in-depth descriptions for how ORP and FFS providers can update their MassHealth profiles.</a:t>
            </a:r>
          </a:p>
          <a:p>
            <a:endParaRPr lang="en-US" sz="1800" b="0" dirty="0"/>
          </a:p>
          <a:p>
            <a:r>
              <a:rPr lang="en-US" sz="1800" b="0" dirty="0"/>
              <a:t>This includes all provider types, excluding dental and LTSS types. </a:t>
            </a:r>
          </a:p>
          <a:p>
            <a:endParaRPr lang="en-US" sz="1800" b="0" dirty="0"/>
          </a:p>
          <a:p>
            <a:endParaRPr lang="en-US" sz="1800" b="0" dirty="0"/>
          </a:p>
        </p:txBody>
      </p:sp>
      <p:sp>
        <p:nvSpPr>
          <p:cNvPr id="13" name="TextBox 12">
            <a:extLst>
              <a:ext uri="{FF2B5EF4-FFF2-40B4-BE49-F238E27FC236}">
                <a16:creationId xmlns:a16="http://schemas.microsoft.com/office/drawing/2014/main" id="{B24AA564-BEE1-0923-A326-5044765F56A4}"/>
              </a:ext>
            </a:extLst>
          </p:cNvPr>
          <p:cNvSpPr txBox="1"/>
          <p:nvPr/>
        </p:nvSpPr>
        <p:spPr>
          <a:xfrm>
            <a:off x="747556" y="6223284"/>
            <a:ext cx="8324016" cy="369332"/>
          </a:xfrm>
          <a:prstGeom prst="rect">
            <a:avLst/>
          </a:prstGeom>
          <a:noFill/>
        </p:spPr>
        <p:txBody>
          <a:bodyPr wrap="square" rtlCol="0">
            <a:spAutoFit/>
          </a:bodyPr>
          <a:lstStyle/>
          <a:p>
            <a:pPr lvl="0" defTabSz="457200" fontAlgn="auto">
              <a:spcBef>
                <a:spcPts val="0"/>
              </a:spcBef>
              <a:spcAft>
                <a:spcPts val="0"/>
              </a:spcAf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Visit: </a:t>
            </a:r>
            <a:r>
              <a:rPr lang="en-US" sz="1800" b="0" dirty="0">
                <a:hlinkClick r:id="rId4"/>
              </a:rPr>
              <a:t>Change of Address - Provider Requirements | Mass.gov</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Oval 7">
            <a:extLst>
              <a:ext uri="{FF2B5EF4-FFF2-40B4-BE49-F238E27FC236}">
                <a16:creationId xmlns:a16="http://schemas.microsoft.com/office/drawing/2014/main" id="{519B5B20-EB05-2B9A-12BB-68BF5124667C}"/>
              </a:ext>
              <a:ext uri="{C183D7F6-B498-43B3-948B-1728B52AA6E4}">
                <adec:decorative xmlns:adec="http://schemas.microsoft.com/office/drawing/2017/decorative" val="1"/>
              </a:ext>
            </a:extLst>
          </p:cNvPr>
          <p:cNvSpPr/>
          <p:nvPr/>
        </p:nvSpPr>
        <p:spPr>
          <a:xfrm>
            <a:off x="457200" y="5452192"/>
            <a:ext cx="2486687" cy="64633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2166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7E60-D061-E92F-A33C-ED6535130A9D}"/>
              </a:ext>
            </a:extLst>
          </p:cNvPr>
          <p:cNvSpPr>
            <a:spLocks noGrp="1"/>
          </p:cNvSpPr>
          <p:nvPr>
            <p:ph type="title"/>
          </p:nvPr>
        </p:nvSpPr>
        <p:spPr>
          <a:xfrm>
            <a:off x="1362636" y="3675530"/>
            <a:ext cx="6553200" cy="838200"/>
          </a:xfrm>
        </p:spPr>
        <p:txBody>
          <a:bodyPr/>
          <a:lstStyle/>
          <a:p>
            <a:pPr algn="ctr"/>
            <a:r>
              <a:rPr lang="en-US" sz="3200" dirty="0"/>
              <a:t>Health Related Social Needs (HRSN) Supplemental Services Update for the Provider Association Forum (PAF)</a:t>
            </a:r>
            <a:br>
              <a:rPr lang="en-US" sz="3200" dirty="0"/>
            </a:br>
            <a:br>
              <a:rPr lang="en-US" sz="3200" dirty="0"/>
            </a:br>
            <a:r>
              <a:rPr kumimoji="0" lang="en-US" sz="2800" b="0" i="0" u="none" strike="noStrike" kern="1200" cap="none" spc="0" normalizeH="0" baseline="0" noProof="0" dirty="0">
                <a:ln>
                  <a:noFill/>
                </a:ln>
                <a:solidFill>
                  <a:srgbClr val="002060"/>
                </a:solidFill>
                <a:effectLst/>
                <a:uLnTx/>
                <a:uFillTx/>
                <a:latin typeface="Arial" panose="020B0604020202020204"/>
                <a:ea typeface="Calibri" panose="020F0502020204030204" pitchFamily="34" charset="0"/>
                <a:cs typeface="Arial" panose="020B0604020202020204" pitchFamily="34" charset="0"/>
              </a:rPr>
              <a:t>Nestor Rivera, Sr. Provider Relations Specialist, MassHealth Business Support Services</a:t>
            </a:r>
            <a:endParaRPr lang="en-US" sz="3200" dirty="0"/>
          </a:p>
        </p:txBody>
      </p:sp>
    </p:spTree>
    <p:custDataLst>
      <p:tags r:id="rId1"/>
    </p:custDataLst>
    <p:extLst>
      <p:ext uri="{BB962C8B-B14F-4D97-AF65-F5344CB8AC3E}">
        <p14:creationId xmlns:p14="http://schemas.microsoft.com/office/powerpoint/2010/main" val="186501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420825F-5C42-48D3-A877-D87BA0EF2347}"/>
              </a:ext>
            </a:extLst>
          </p:cNvPr>
          <p:cNvSpPr>
            <a:spLocks noGrp="1"/>
          </p:cNvSpPr>
          <p:nvPr>
            <p:ph type="title"/>
          </p:nvPr>
        </p:nvSpPr>
        <p:spPr>
          <a:xfrm>
            <a:off x="3124210" y="3059113"/>
            <a:ext cx="3124200" cy="430887"/>
          </a:xfrm>
        </p:spPr>
        <p:txBody>
          <a:bodyPr/>
          <a:lstStyle/>
          <a:p>
            <a:pPr algn="ctr"/>
            <a:r>
              <a:rPr lang="en-US" altLang="en-US" sz="3600" dirty="0"/>
              <a:t>Questions?</a:t>
            </a:r>
          </a:p>
        </p:txBody>
      </p:sp>
    </p:spTree>
    <p:custDataLst>
      <p:tags r:id="rId1"/>
    </p:custDataLst>
    <p:extLst>
      <p:ext uri="{BB962C8B-B14F-4D97-AF65-F5344CB8AC3E}">
        <p14:creationId xmlns:p14="http://schemas.microsoft.com/office/powerpoint/2010/main" val="191832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A9D37-3922-6D54-78A9-7B91A2F1D493}"/>
              </a:ext>
            </a:extLst>
          </p:cNvPr>
          <p:cNvSpPr>
            <a:spLocks noGrp="1"/>
          </p:cNvSpPr>
          <p:nvPr>
            <p:ph type="title"/>
          </p:nvPr>
        </p:nvSpPr>
        <p:spPr>
          <a:xfrm>
            <a:off x="1066800" y="3289738"/>
            <a:ext cx="6931572" cy="715963"/>
          </a:xfrm>
        </p:spPr>
        <p:txBody>
          <a:bodyPr/>
          <a:lstStyle/>
          <a:p>
            <a:pPr algn="ctr"/>
            <a:r>
              <a:rPr lang="en-US" sz="3600" dirty="0"/>
              <a:t>Provider Directory Initiative</a:t>
            </a:r>
            <a:br>
              <a:rPr lang="en-US" sz="3600" b="1" dirty="0">
                <a:solidFill>
                  <a:srgbClr val="002060"/>
                </a:solidFill>
                <a:effectLst/>
                <a:latin typeface="+mn-lt"/>
                <a:ea typeface="Calibri" panose="020F0502020204030204" pitchFamily="34" charset="0"/>
              </a:rPr>
            </a:br>
            <a:br>
              <a:rPr lang="en-US" sz="3600" b="1" dirty="0">
                <a:solidFill>
                  <a:srgbClr val="002060"/>
                </a:solidFill>
                <a:effectLst/>
                <a:latin typeface="+mn-lt"/>
                <a:ea typeface="Calibri" panose="020F0502020204030204" pitchFamily="34" charset="0"/>
              </a:rPr>
            </a:br>
            <a:r>
              <a:rPr lang="en-US" sz="2800" b="0" dirty="0">
                <a:solidFill>
                  <a:srgbClr val="002060"/>
                </a:solidFill>
                <a:effectLst/>
                <a:latin typeface="+mn-lt"/>
                <a:ea typeface="Calibri" panose="020F0502020204030204" pitchFamily="34" charset="0"/>
              </a:rPr>
              <a:t>Nestor Rivera, Sr. Provider Relations Specialist, MassHealth Business Support Services</a:t>
            </a:r>
            <a:endParaRPr lang="en-US" sz="2800" b="0" dirty="0">
              <a:latin typeface="+mn-lt"/>
            </a:endParaRPr>
          </a:p>
        </p:txBody>
      </p:sp>
    </p:spTree>
    <p:custDataLst>
      <p:tags r:id="rId1"/>
    </p:custDataLst>
    <p:extLst>
      <p:ext uri="{BB962C8B-B14F-4D97-AF65-F5344CB8AC3E}">
        <p14:creationId xmlns:p14="http://schemas.microsoft.com/office/powerpoint/2010/main" val="43474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10AE66-A8BC-823B-E93E-C82F2D9CC4B1}"/>
              </a:ext>
            </a:extLst>
          </p:cNvPr>
          <p:cNvSpPr>
            <a:spLocks noGrp="1"/>
          </p:cNvSpPr>
          <p:nvPr>
            <p:ph type="title"/>
          </p:nvPr>
        </p:nvSpPr>
        <p:spPr>
          <a:xfrm>
            <a:off x="457200" y="304800"/>
            <a:ext cx="6750424" cy="715963"/>
          </a:xfrm>
        </p:spPr>
        <p:txBody>
          <a:bodyPr/>
          <a:lstStyle/>
          <a:p>
            <a:r>
              <a:rPr lang="en-US" dirty="0"/>
              <a:t>Background – CMS Guidance</a:t>
            </a:r>
          </a:p>
        </p:txBody>
      </p:sp>
      <p:sp>
        <p:nvSpPr>
          <p:cNvPr id="7" name="Content Placeholder 6">
            <a:extLst>
              <a:ext uri="{FF2B5EF4-FFF2-40B4-BE49-F238E27FC236}">
                <a16:creationId xmlns:a16="http://schemas.microsoft.com/office/drawing/2014/main" id="{402D2793-2D3B-AC8B-277C-8740A3CF4815}"/>
              </a:ext>
            </a:extLst>
          </p:cNvPr>
          <p:cNvSpPr>
            <a:spLocks noGrp="1"/>
          </p:cNvSpPr>
          <p:nvPr>
            <p:ph idx="1"/>
          </p:nvPr>
        </p:nvSpPr>
        <p:spPr/>
        <p:txBody>
          <a:bodyPr/>
          <a:lstStyle/>
          <a:p>
            <a:r>
              <a:rPr lang="en-US" sz="2400" dirty="0">
                <a:solidFill>
                  <a:srgbClr val="002060"/>
                </a:solidFill>
              </a:rPr>
              <a:t>On July 16, 2024, The Centers for Medicare &amp; Medicaid Services (CMS) issued a </a:t>
            </a:r>
            <a:r>
              <a:rPr lang="en-US" sz="2400" dirty="0">
                <a:hlinkClick r:id="rId3"/>
              </a:rPr>
              <a:t>State Health Official (SHO) letter</a:t>
            </a:r>
            <a:r>
              <a:rPr lang="en-US" sz="2400" dirty="0"/>
              <a:t> </a:t>
            </a:r>
            <a:r>
              <a:rPr lang="en-US" sz="2400" dirty="0">
                <a:solidFill>
                  <a:srgbClr val="002060"/>
                </a:solidFill>
              </a:rPr>
              <a:t>to provide guidance on requirements and expectations for compliance with </a:t>
            </a:r>
            <a:r>
              <a:rPr lang="en-US" sz="2400" i="1" dirty="0">
                <a:solidFill>
                  <a:srgbClr val="002060"/>
                </a:solidFill>
              </a:rPr>
              <a:t>Division H, Title V, Section 5123 of the Consolidated Appropriations Act (CAA), 2023</a:t>
            </a:r>
            <a:r>
              <a:rPr lang="en-US" sz="2400" dirty="0">
                <a:solidFill>
                  <a:srgbClr val="002060"/>
                </a:solidFill>
              </a:rPr>
              <a:t>, entitled “</a:t>
            </a:r>
            <a:r>
              <a:rPr lang="en-US" sz="2400" i="1" dirty="0">
                <a:solidFill>
                  <a:srgbClr val="002060"/>
                </a:solidFill>
              </a:rPr>
              <a:t>Requiring Accurate, Updated, and Searchable Provider Directories</a:t>
            </a:r>
            <a:r>
              <a:rPr lang="en-US" sz="2400" dirty="0">
                <a:solidFill>
                  <a:srgbClr val="002060"/>
                </a:solidFill>
              </a:rPr>
              <a:t>”. </a:t>
            </a:r>
          </a:p>
          <a:p>
            <a:endParaRPr lang="en-US" sz="2400" dirty="0">
              <a:solidFill>
                <a:srgbClr val="002060"/>
              </a:solidFill>
            </a:endParaRPr>
          </a:p>
          <a:p>
            <a:r>
              <a:rPr lang="en-US" sz="2400" dirty="0">
                <a:solidFill>
                  <a:srgbClr val="002060"/>
                </a:solidFill>
              </a:rPr>
              <a:t>Collection of additional data elements will begin in early 2025 and the changes to Provider Directories per this communication will take effect on July 1, 2025.</a:t>
            </a:r>
          </a:p>
        </p:txBody>
      </p:sp>
    </p:spTree>
    <p:custDataLst>
      <p:tags r:id="rId1"/>
    </p:custDataLst>
    <p:extLst>
      <p:ext uri="{BB962C8B-B14F-4D97-AF65-F5344CB8AC3E}">
        <p14:creationId xmlns:p14="http://schemas.microsoft.com/office/powerpoint/2010/main" val="671320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0A2B74-0C94-1EA1-03C2-ABF94C8F9595}"/>
              </a:ext>
            </a:extLst>
          </p:cNvPr>
          <p:cNvSpPr>
            <a:spLocks noGrp="1"/>
          </p:cNvSpPr>
          <p:nvPr>
            <p:ph type="title"/>
          </p:nvPr>
        </p:nvSpPr>
        <p:spPr/>
        <p:txBody>
          <a:bodyPr/>
          <a:lstStyle/>
          <a:p>
            <a:r>
              <a:rPr lang="en-US" dirty="0"/>
              <a:t>New Data Elements</a:t>
            </a:r>
          </a:p>
        </p:txBody>
      </p:sp>
      <p:sp>
        <p:nvSpPr>
          <p:cNvPr id="7" name="Content Placeholder 6">
            <a:extLst>
              <a:ext uri="{FF2B5EF4-FFF2-40B4-BE49-F238E27FC236}">
                <a16:creationId xmlns:a16="http://schemas.microsoft.com/office/drawing/2014/main" id="{0486BD42-7A59-FBFE-2A96-41A23719EFF4}"/>
              </a:ext>
            </a:extLst>
          </p:cNvPr>
          <p:cNvSpPr>
            <a:spLocks noGrp="1"/>
          </p:cNvSpPr>
          <p:nvPr>
            <p:ph idx="1"/>
          </p:nvPr>
        </p:nvSpPr>
        <p:spPr/>
        <p:txBody>
          <a:bodyPr/>
          <a:lstStyle/>
          <a:p>
            <a:r>
              <a:rPr lang="en-US" sz="2400" dirty="0">
                <a:solidFill>
                  <a:srgbClr val="002060"/>
                </a:solidFill>
              </a:rPr>
              <a:t>The Executive Office of Health &amp; Human Services  (EOHHS) will work to collect the following data elements to display on MassHealth Providers Directories:</a:t>
            </a:r>
          </a:p>
          <a:p>
            <a:pPr marL="914400" lvl="1" indent="-457200">
              <a:buFont typeface="+mj-lt"/>
              <a:buAutoNum type="arabicPeriod"/>
            </a:pPr>
            <a:r>
              <a:rPr lang="en-US" sz="2400" dirty="0">
                <a:solidFill>
                  <a:srgbClr val="002060"/>
                </a:solidFill>
              </a:rPr>
              <a:t>Cultural capabilities </a:t>
            </a:r>
          </a:p>
          <a:p>
            <a:pPr marL="914400" lvl="1" indent="-457200">
              <a:buFont typeface="+mj-lt"/>
              <a:buAutoNum type="arabicPeriod"/>
            </a:pPr>
            <a:r>
              <a:rPr lang="en-US" sz="2400" dirty="0">
                <a:solidFill>
                  <a:srgbClr val="002060"/>
                </a:solidFill>
              </a:rPr>
              <a:t>Languages Spoken </a:t>
            </a:r>
          </a:p>
          <a:p>
            <a:pPr marL="914400" lvl="1" indent="-457200">
              <a:buFont typeface="+mj-lt"/>
              <a:buAutoNum type="arabicPeriod"/>
            </a:pPr>
            <a:r>
              <a:rPr lang="en-US" sz="2400" dirty="0">
                <a:solidFill>
                  <a:srgbClr val="002060"/>
                </a:solidFill>
              </a:rPr>
              <a:t>Accessibility Accommodations </a:t>
            </a:r>
          </a:p>
          <a:p>
            <a:pPr marL="914400" lvl="1" indent="-457200">
              <a:buFont typeface="+mj-lt"/>
              <a:buAutoNum type="arabicPeriod"/>
            </a:pPr>
            <a:r>
              <a:rPr lang="en-US" sz="2400" dirty="0">
                <a:solidFill>
                  <a:srgbClr val="002060"/>
                </a:solidFill>
              </a:rPr>
              <a:t>Telehealth </a:t>
            </a:r>
          </a:p>
          <a:p>
            <a:pPr marL="914400" lvl="1" indent="-457200">
              <a:buFont typeface="+mj-lt"/>
              <a:buAutoNum type="arabicPeriod"/>
            </a:pPr>
            <a:r>
              <a:rPr lang="en-US" sz="2400" dirty="0">
                <a:solidFill>
                  <a:srgbClr val="002060"/>
                </a:solidFill>
              </a:rPr>
              <a:t>Accepting New Patients </a:t>
            </a:r>
          </a:p>
          <a:p>
            <a:pPr marL="914400" lvl="1" indent="-457200">
              <a:buFont typeface="+mj-lt"/>
              <a:buAutoNum type="arabicPeriod"/>
            </a:pPr>
            <a:r>
              <a:rPr lang="en-US" sz="2400" dirty="0">
                <a:solidFill>
                  <a:srgbClr val="002060"/>
                </a:solidFill>
              </a:rPr>
              <a:t>Providers and Locations URLs</a:t>
            </a:r>
          </a:p>
        </p:txBody>
      </p:sp>
    </p:spTree>
    <p:custDataLst>
      <p:tags r:id="rId1"/>
    </p:custDataLst>
    <p:extLst>
      <p:ext uri="{BB962C8B-B14F-4D97-AF65-F5344CB8AC3E}">
        <p14:creationId xmlns:p14="http://schemas.microsoft.com/office/powerpoint/2010/main" val="2129376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21A91-3538-37DB-4E16-5D8F832AD3F3}"/>
              </a:ext>
            </a:extLst>
          </p:cNvPr>
          <p:cNvSpPr>
            <a:spLocks noGrp="1"/>
          </p:cNvSpPr>
          <p:nvPr>
            <p:ph type="title"/>
          </p:nvPr>
        </p:nvSpPr>
        <p:spPr/>
        <p:txBody>
          <a:bodyPr/>
          <a:lstStyle/>
          <a:p>
            <a:r>
              <a:rPr lang="en-US" dirty="0"/>
              <a:t>Data Collection Plan</a:t>
            </a:r>
          </a:p>
        </p:txBody>
      </p:sp>
      <p:graphicFrame>
        <p:nvGraphicFramePr>
          <p:cNvPr id="3" name="Content Placeholder 2" descr="Step 1&#10; EOHHS will be meeting with large organizations to introduce the initiative and discuss the roster clean-up and collection process&#10;Step 2 &#10; EOHHS will work with large organizations to conduct roster clean-up and validation&#10;Step 3&#10; The large organizations will take time to collect and compile the requested data elements&#10;Step 4&#10; Once collected, EOHHS will work to update MMIS and the Provider Directories to display this additional information&#10;">
            <a:extLst>
              <a:ext uri="{FF2B5EF4-FFF2-40B4-BE49-F238E27FC236}">
                <a16:creationId xmlns:a16="http://schemas.microsoft.com/office/drawing/2014/main" id="{8DEA0A75-0F2D-A8FA-99EF-97C0FB8CC6B6}"/>
              </a:ext>
            </a:extLst>
          </p:cNvPr>
          <p:cNvGraphicFramePr>
            <a:graphicFrameLocks noGrp="1"/>
          </p:cNvGraphicFramePr>
          <p:nvPr>
            <p:ph idx="1"/>
            <p:extLst>
              <p:ext uri="{D42A27DB-BD31-4B8C-83A1-F6EECF244321}">
                <p14:modId xmlns:p14="http://schemas.microsoft.com/office/powerpoint/2010/main" val="6178588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573292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BC6C78-F549-B287-8CFD-DB3AD7F9F318}"/>
              </a:ext>
            </a:extLst>
          </p:cNvPr>
          <p:cNvSpPr>
            <a:spLocks noGrp="1"/>
          </p:cNvSpPr>
          <p:nvPr>
            <p:ph type="title"/>
          </p:nvPr>
        </p:nvSpPr>
        <p:spPr/>
        <p:txBody>
          <a:bodyPr/>
          <a:lstStyle/>
          <a:p>
            <a:r>
              <a:rPr lang="en-US" dirty="0"/>
              <a:t>Data Collection Timeline</a:t>
            </a:r>
          </a:p>
        </p:txBody>
      </p:sp>
      <p:graphicFrame>
        <p:nvGraphicFramePr>
          <p:cNvPr id="5" name="Content Placeholder 4" descr="Timeline graphic stating:&#10;Winter 2025 - MassHealth will collect additional data from large organizations.&#10;Spring 2025 - MassHealth will work to update MMIS and Provider Directories.&#10;July 1, 2025 - New data elements will be displayed on Provider Directories.">
            <a:extLst>
              <a:ext uri="{FF2B5EF4-FFF2-40B4-BE49-F238E27FC236}">
                <a16:creationId xmlns:a16="http://schemas.microsoft.com/office/drawing/2014/main" id="{9AC2F7C5-0A04-1E35-65F4-108FFA73E8EC}"/>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71636147"/>
              </p:ext>
            </p:extLst>
          </p:nvPr>
        </p:nvGraphicFramePr>
        <p:xfrm>
          <a:off x="302172" y="1545021"/>
          <a:ext cx="8539655" cy="4993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754470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420825F-5C42-48D3-A877-D87BA0EF2347}"/>
              </a:ext>
            </a:extLst>
          </p:cNvPr>
          <p:cNvSpPr>
            <a:spLocks noGrp="1"/>
          </p:cNvSpPr>
          <p:nvPr>
            <p:ph type="title"/>
          </p:nvPr>
        </p:nvSpPr>
        <p:spPr>
          <a:xfrm>
            <a:off x="3124210" y="3059113"/>
            <a:ext cx="3124200" cy="430887"/>
          </a:xfrm>
        </p:spPr>
        <p:txBody>
          <a:bodyPr/>
          <a:lstStyle/>
          <a:p>
            <a:pPr algn="ctr"/>
            <a:r>
              <a:rPr lang="en-US" altLang="en-US" sz="3600" dirty="0"/>
              <a:t>Questions?</a:t>
            </a:r>
          </a:p>
        </p:txBody>
      </p:sp>
    </p:spTree>
    <p:custDataLst>
      <p:tags r:id="rId1"/>
    </p:custDataLst>
    <p:extLst>
      <p:ext uri="{BB962C8B-B14F-4D97-AF65-F5344CB8AC3E}">
        <p14:creationId xmlns:p14="http://schemas.microsoft.com/office/powerpoint/2010/main" val="2233643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A9D37-3922-6D54-78A9-7B91A2F1D493}"/>
              </a:ext>
            </a:extLst>
          </p:cNvPr>
          <p:cNvSpPr>
            <a:spLocks noGrp="1"/>
          </p:cNvSpPr>
          <p:nvPr>
            <p:ph type="title"/>
          </p:nvPr>
        </p:nvSpPr>
        <p:spPr>
          <a:xfrm>
            <a:off x="1066800" y="3289738"/>
            <a:ext cx="6931572" cy="715963"/>
          </a:xfrm>
        </p:spPr>
        <p:txBody>
          <a:bodyPr/>
          <a:lstStyle/>
          <a:p>
            <a:pPr algn="ctr"/>
            <a:r>
              <a:rPr lang="en-US" sz="3600" dirty="0"/>
              <a:t>Expanded Program Changes</a:t>
            </a:r>
            <a:br>
              <a:rPr lang="en-US" sz="3600" b="1" dirty="0">
                <a:solidFill>
                  <a:srgbClr val="002060"/>
                </a:solidFill>
                <a:effectLst/>
                <a:latin typeface="+mn-lt"/>
                <a:ea typeface="Calibri" panose="020F0502020204030204" pitchFamily="34" charset="0"/>
              </a:rPr>
            </a:br>
            <a:br>
              <a:rPr lang="en-US" sz="3600" b="1" dirty="0">
                <a:solidFill>
                  <a:srgbClr val="002060"/>
                </a:solidFill>
                <a:effectLst/>
                <a:latin typeface="+mn-lt"/>
                <a:ea typeface="Calibri" panose="020F0502020204030204" pitchFamily="34" charset="0"/>
              </a:rPr>
            </a:br>
            <a:r>
              <a:rPr lang="en-US" sz="2800" b="0" dirty="0">
                <a:solidFill>
                  <a:srgbClr val="002060"/>
                </a:solidFill>
                <a:effectLst/>
                <a:latin typeface="+mn-lt"/>
                <a:ea typeface="Calibri" panose="020F0502020204030204" pitchFamily="34" charset="0"/>
              </a:rPr>
              <a:t>Nestor Rivera, Sr. Provider Relations Specialist, MassHealth Business Support Services</a:t>
            </a:r>
            <a:endParaRPr lang="en-US" sz="2800" b="0" dirty="0">
              <a:latin typeface="+mn-lt"/>
            </a:endParaRPr>
          </a:p>
        </p:txBody>
      </p:sp>
    </p:spTree>
    <p:custDataLst>
      <p:tags r:id="rId1"/>
    </p:custDataLst>
    <p:extLst>
      <p:ext uri="{BB962C8B-B14F-4D97-AF65-F5344CB8AC3E}">
        <p14:creationId xmlns:p14="http://schemas.microsoft.com/office/powerpoint/2010/main" val="3238843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CD2A7E-0ACB-FDDE-AB3F-035D57B38500}"/>
              </a:ext>
            </a:extLst>
          </p:cNvPr>
          <p:cNvSpPr>
            <a:spLocks noGrp="1"/>
          </p:cNvSpPr>
          <p:nvPr>
            <p:ph type="title"/>
          </p:nvPr>
        </p:nvSpPr>
        <p:spPr/>
        <p:txBody>
          <a:bodyPr/>
          <a:lstStyle/>
          <a:p>
            <a:r>
              <a:rPr lang="en-US" dirty="0"/>
              <a:t>MassHealth Doula Program</a:t>
            </a:r>
          </a:p>
        </p:txBody>
      </p:sp>
      <p:sp>
        <p:nvSpPr>
          <p:cNvPr id="2" name="Content Placeholder 1">
            <a:extLst>
              <a:ext uri="{FF2B5EF4-FFF2-40B4-BE49-F238E27FC236}">
                <a16:creationId xmlns:a16="http://schemas.microsoft.com/office/drawing/2014/main" id="{616F4828-370E-18CD-BAED-29CEC902BE37}"/>
              </a:ext>
            </a:extLst>
          </p:cNvPr>
          <p:cNvSpPr>
            <a:spLocks noGrp="1"/>
          </p:cNvSpPr>
          <p:nvPr>
            <p:ph idx="1"/>
          </p:nvPr>
        </p:nvSpPr>
        <p:spPr>
          <a:xfrm>
            <a:off x="407773" y="1353065"/>
            <a:ext cx="8229600" cy="5348524"/>
          </a:xfrm>
        </p:spPr>
        <p:txBody>
          <a:bodyPr/>
          <a:lstStyle/>
          <a:p>
            <a:pPr marL="0" indent="0">
              <a:buNone/>
            </a:pPr>
            <a:r>
              <a:rPr lang="en-US" sz="2400" dirty="0">
                <a:solidFill>
                  <a:srgbClr val="002060"/>
                </a:solidFill>
                <a:latin typeface="+mn-lt"/>
                <a:ea typeface="Calibri" panose="020F0502020204030204" pitchFamily="34" charset="0"/>
                <a:cs typeface="Calibri" panose="020F0502020204030204" pitchFamily="34" charset="0"/>
              </a:rPr>
              <a:t>Effective November 8, 2024, the MassHealth Doula Program:</a:t>
            </a:r>
          </a:p>
          <a:p>
            <a:r>
              <a:rPr lang="en-US" sz="2400" dirty="0">
                <a:solidFill>
                  <a:srgbClr val="002060"/>
                </a:solidFill>
                <a:latin typeface="+mn-lt"/>
                <a:ea typeface="Calibri" panose="020F0502020204030204" pitchFamily="34" charset="0"/>
                <a:cs typeface="Calibri" panose="020F0502020204030204" pitchFamily="34" charset="0"/>
              </a:rPr>
              <a:t>Allows MassHealth doula providers to join MassHealth-enrolled non-doula group practices.</a:t>
            </a:r>
          </a:p>
          <a:p>
            <a:r>
              <a:rPr lang="en-US" sz="2400" dirty="0">
                <a:solidFill>
                  <a:srgbClr val="002060"/>
                </a:solidFill>
                <a:latin typeface="+mn-lt"/>
                <a:ea typeface="Calibri" panose="020F0502020204030204" pitchFamily="34" charset="0"/>
                <a:cs typeface="Calibri" panose="020F0502020204030204" pitchFamily="34" charset="0"/>
              </a:rPr>
              <a:t>Allows MassHealth-enrolled non-doula group practices to bill MassHealth for doula services rendered by a MassHealth doula provider.</a:t>
            </a:r>
          </a:p>
          <a:p>
            <a:r>
              <a:rPr lang="en-US" sz="2400" dirty="0">
                <a:solidFill>
                  <a:srgbClr val="002060"/>
                </a:solidFill>
                <a:latin typeface="+mn-lt"/>
                <a:ea typeface="Calibri" panose="020F0502020204030204" pitchFamily="34" charset="0"/>
                <a:cs typeface="Calibri" panose="020F0502020204030204" pitchFamily="34" charset="0"/>
              </a:rPr>
              <a:t>Clarifies that group doula visits are a non-covered service.</a:t>
            </a:r>
          </a:p>
          <a:p>
            <a:r>
              <a:rPr lang="en-US" sz="2400" dirty="0">
                <a:solidFill>
                  <a:srgbClr val="002060"/>
                </a:solidFill>
                <a:latin typeface="+mn-lt"/>
                <a:ea typeface="Calibri" panose="020F0502020204030204" pitchFamily="34" charset="0"/>
                <a:cs typeface="Calibri" panose="020F0502020204030204" pitchFamily="34" charset="0"/>
              </a:rPr>
              <a:t>Establishes that doula services are covered for eligible MassHealth members who are adoptive parents, until the adopted infant reaches one year of age.</a:t>
            </a:r>
          </a:p>
          <a:p>
            <a:r>
              <a:rPr lang="en-US" sz="2400" dirty="0">
                <a:solidFill>
                  <a:srgbClr val="002060"/>
                </a:solidFill>
                <a:latin typeface="+mn-lt"/>
                <a:ea typeface="Calibri" panose="020F0502020204030204" pitchFamily="34" charset="0"/>
                <a:cs typeface="Calibri" panose="020F0502020204030204" pitchFamily="34" charset="0"/>
              </a:rPr>
              <a:t>Please refer to </a:t>
            </a:r>
            <a:r>
              <a:rPr lang="en-US" sz="2400" dirty="0">
                <a:latin typeface="+mn-lt"/>
                <a:ea typeface="Calibri" panose="020F0502020204030204" pitchFamily="34" charset="0"/>
                <a:cs typeface="Calibri" panose="020F0502020204030204" pitchFamily="34" charset="0"/>
                <a:hlinkClick r:id="rId3"/>
              </a:rPr>
              <a:t>130 CMR 463.000 </a:t>
            </a:r>
            <a:r>
              <a:rPr lang="en-US" sz="2400" dirty="0">
                <a:solidFill>
                  <a:srgbClr val="002060"/>
                </a:solidFill>
                <a:latin typeface="+mn-lt"/>
                <a:ea typeface="Calibri" panose="020F0502020204030204" pitchFamily="34" charset="0"/>
                <a:cs typeface="Calibri" panose="020F0502020204030204" pitchFamily="34" charset="0"/>
              </a:rPr>
              <a:t>for details.</a:t>
            </a:r>
          </a:p>
        </p:txBody>
      </p:sp>
    </p:spTree>
    <p:custDataLst>
      <p:tags r:id="rId1"/>
    </p:custDataLst>
    <p:extLst>
      <p:ext uri="{BB962C8B-B14F-4D97-AF65-F5344CB8AC3E}">
        <p14:creationId xmlns:p14="http://schemas.microsoft.com/office/powerpoint/2010/main" val="1583860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CD2A7E-0ACB-FDDE-AB3F-035D57B38500}"/>
              </a:ext>
            </a:extLst>
          </p:cNvPr>
          <p:cNvSpPr>
            <a:spLocks noGrp="1"/>
          </p:cNvSpPr>
          <p:nvPr>
            <p:ph type="title"/>
          </p:nvPr>
        </p:nvSpPr>
        <p:spPr/>
        <p:txBody>
          <a:bodyPr/>
          <a:lstStyle/>
          <a:p>
            <a:r>
              <a:rPr lang="en-US" dirty="0"/>
              <a:t>Certified Nurse Midwives</a:t>
            </a:r>
          </a:p>
        </p:txBody>
      </p:sp>
      <p:sp>
        <p:nvSpPr>
          <p:cNvPr id="2" name="Content Placeholder 1">
            <a:extLst>
              <a:ext uri="{FF2B5EF4-FFF2-40B4-BE49-F238E27FC236}">
                <a16:creationId xmlns:a16="http://schemas.microsoft.com/office/drawing/2014/main" id="{616F4828-370E-18CD-BAED-29CEC902BE37}"/>
              </a:ext>
            </a:extLst>
          </p:cNvPr>
          <p:cNvSpPr>
            <a:spLocks noGrp="1"/>
          </p:cNvSpPr>
          <p:nvPr>
            <p:ph idx="1"/>
          </p:nvPr>
        </p:nvSpPr>
        <p:spPr/>
        <p:txBody>
          <a:bodyPr/>
          <a:lstStyle/>
          <a:p>
            <a:pPr marL="0" indent="0">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400" dirty="0">
                <a:solidFill>
                  <a:srgbClr val="002060"/>
                </a:solidFill>
                <a:latin typeface="+mn-lt"/>
                <a:ea typeface="Calibri" panose="020F0502020204030204" pitchFamily="34" charset="0"/>
                <a:cs typeface="Calibri" panose="020F0502020204030204" pitchFamily="34" charset="0"/>
              </a:rPr>
              <a:t>Effective January 1, 2025:</a:t>
            </a:r>
          </a:p>
          <a:p>
            <a:r>
              <a:rPr lang="en-US" sz="2400" dirty="0">
                <a:solidFill>
                  <a:srgbClr val="002060"/>
                </a:solidFill>
                <a:latin typeface="+mn-lt"/>
                <a:ea typeface="Calibri" panose="020F0502020204030204" pitchFamily="34" charset="0"/>
                <a:cs typeface="Calibri" panose="020F0502020204030204" pitchFamily="34" charset="0"/>
              </a:rPr>
              <a:t>Certified Nurse Midwives will be reimbursed for their services at 100% of the physician rate.</a:t>
            </a:r>
          </a:p>
          <a:p>
            <a:endParaRPr lang="en-US" sz="2400" dirty="0">
              <a:solidFill>
                <a:srgbClr val="002060"/>
              </a:solidFill>
              <a:latin typeface="+mn-lt"/>
              <a:ea typeface="Calibri" panose="020F0502020204030204" pitchFamily="34" charset="0"/>
              <a:cs typeface="Calibri" panose="020F0502020204030204" pitchFamily="34" charset="0"/>
            </a:endParaRPr>
          </a:p>
          <a:p>
            <a:r>
              <a:rPr lang="en-US" sz="2400" dirty="0">
                <a:solidFill>
                  <a:srgbClr val="002060"/>
                </a:solidFill>
                <a:latin typeface="+mn-lt"/>
                <a:ea typeface="Calibri" panose="020F0502020204030204" pitchFamily="34" charset="0"/>
                <a:cs typeface="Calibri" panose="020F0502020204030204" pitchFamily="34" charset="0"/>
              </a:rPr>
              <a:t>Please refer to the </a:t>
            </a:r>
            <a:r>
              <a:rPr lang="en-US" sz="2400" dirty="0">
                <a:latin typeface="+mn-lt"/>
                <a:ea typeface="Calibri" panose="020F0502020204030204" pitchFamily="34" charset="0"/>
                <a:cs typeface="Calibri" panose="020F0502020204030204" pitchFamily="34" charset="0"/>
                <a:hlinkClick r:id="rId3"/>
              </a:rPr>
              <a:t>Provider Payment Rates</a:t>
            </a:r>
            <a:r>
              <a:rPr lang="en-US" sz="2400" dirty="0">
                <a:latin typeface="+mn-lt"/>
                <a:ea typeface="Calibri" panose="020F0502020204030204" pitchFamily="34" charset="0"/>
                <a:cs typeface="Calibri" panose="020F0502020204030204" pitchFamily="34" charset="0"/>
              </a:rPr>
              <a:t> </a:t>
            </a:r>
            <a:r>
              <a:rPr lang="en-US" sz="2400" dirty="0">
                <a:solidFill>
                  <a:srgbClr val="002060"/>
                </a:solidFill>
                <a:latin typeface="+mn-lt"/>
                <a:ea typeface="Calibri" panose="020F0502020204030204" pitchFamily="34" charset="0"/>
                <a:cs typeface="Calibri" panose="020F0502020204030204" pitchFamily="34" charset="0"/>
              </a:rPr>
              <a:t>for details.</a:t>
            </a:r>
          </a:p>
        </p:txBody>
      </p:sp>
    </p:spTree>
    <p:custDataLst>
      <p:tags r:id="rId1"/>
    </p:custDataLst>
    <p:extLst>
      <p:ext uri="{BB962C8B-B14F-4D97-AF65-F5344CB8AC3E}">
        <p14:creationId xmlns:p14="http://schemas.microsoft.com/office/powerpoint/2010/main" val="288605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0EE1C-16B5-644C-34F0-BF7921B46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113BA-17B2-66E9-247B-19421A156CB4}"/>
              </a:ext>
            </a:extLst>
          </p:cNvPr>
          <p:cNvSpPr>
            <a:spLocks noGrp="1"/>
          </p:cNvSpPr>
          <p:nvPr>
            <p:ph type="title"/>
          </p:nvPr>
        </p:nvSpPr>
        <p:spPr>
          <a:xfrm>
            <a:off x="173736" y="179294"/>
            <a:ext cx="4631346" cy="1081325"/>
          </a:xfrm>
        </p:spPr>
        <p:txBody>
          <a:bodyPr/>
          <a:lstStyle/>
          <a:p>
            <a:r>
              <a:rPr lang="en-US" sz="3600" kern="1200" dirty="0">
                <a:latin typeface="+mn-lt"/>
                <a:cs typeface="Arial"/>
              </a:rPr>
              <a:t>HRSN PAF Agenda</a:t>
            </a:r>
          </a:p>
        </p:txBody>
      </p:sp>
      <p:graphicFrame>
        <p:nvGraphicFramePr>
          <p:cNvPr id="5" name="Table 4">
            <a:extLst>
              <a:ext uri="{FF2B5EF4-FFF2-40B4-BE49-F238E27FC236}">
                <a16:creationId xmlns:a16="http://schemas.microsoft.com/office/drawing/2014/main" id="{74785D36-DFEC-3054-07DE-F65508622EE7}"/>
              </a:ext>
            </a:extLst>
          </p:cNvPr>
          <p:cNvGraphicFramePr>
            <a:graphicFrameLocks noGrp="1"/>
          </p:cNvGraphicFramePr>
          <p:nvPr>
            <p:extLst>
              <p:ext uri="{D42A27DB-BD31-4B8C-83A1-F6EECF244321}">
                <p14:modId xmlns:p14="http://schemas.microsoft.com/office/powerpoint/2010/main" val="554457283"/>
              </p:ext>
            </p:extLst>
          </p:nvPr>
        </p:nvGraphicFramePr>
        <p:xfrm>
          <a:off x="505475" y="1796786"/>
          <a:ext cx="8133049" cy="1783080"/>
        </p:xfrm>
        <a:graphic>
          <a:graphicData uri="http://schemas.openxmlformats.org/drawingml/2006/table">
            <a:tbl>
              <a:tblPr firstRow="1" bandRow="1">
                <a:tableStyleId>{5C22544A-7EE6-4342-B048-85BDC9FD1C3A}</a:tableStyleId>
              </a:tblPr>
              <a:tblGrid>
                <a:gridCol w="8133049">
                  <a:extLst>
                    <a:ext uri="{9D8B030D-6E8A-4147-A177-3AD203B41FA5}">
                      <a16:colId xmlns:a16="http://schemas.microsoft.com/office/drawing/2014/main" val="850086006"/>
                    </a:ext>
                  </a:extLst>
                </a:gridCol>
              </a:tblGrid>
              <a:tr h="315774">
                <a:tc>
                  <a:txBody>
                    <a:bodyPr/>
                    <a:lstStyle/>
                    <a:p>
                      <a:pPr marL="0" algn="l" rtl="0" eaLnBrk="1" fontAlgn="ctr" latinLnBrk="0" hangingPunct="1">
                        <a:spcBef>
                          <a:spcPts val="0"/>
                        </a:spcBef>
                        <a:spcAft>
                          <a:spcPts val="0"/>
                        </a:spcAft>
                      </a:pPr>
                      <a:r>
                        <a:rPr lang="en-US" sz="1800" b="1" i="0" u="none" strike="noStrike" kern="1200" dirty="0">
                          <a:solidFill>
                            <a:srgbClr val="FFFFFF"/>
                          </a:solidFill>
                          <a:effectLst/>
                          <a:latin typeface="+mn-lt"/>
                        </a:rPr>
                        <a:t>Topic </a:t>
                      </a:r>
                      <a:endParaRPr lang="en-US" sz="1800" b="0" i="0" u="none" strike="noStrike" dirty="0">
                        <a:effectLst/>
                        <a:latin typeface="+mn-lt"/>
                      </a:endParaRPr>
                    </a:p>
                  </a:txBody>
                  <a:tcPr marL="68580" marR="68580" marT="34290" marB="3429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3522524595"/>
                  </a:ext>
                </a:extLst>
              </a:tr>
              <a:tr h="480060">
                <a:tc>
                  <a:txBody>
                    <a:bodyPr/>
                    <a:lstStyle/>
                    <a:p>
                      <a:pPr marL="0" marR="0" lvl="0" indent="0" algn="l" defTabSz="913332" rtl="0" eaLnBrk="1" fontAlgn="base" latinLnBrk="0" hangingPunct="1">
                        <a:lnSpc>
                          <a:spcPct val="100000"/>
                        </a:lnSpc>
                        <a:spcBef>
                          <a:spcPct val="0"/>
                        </a:spcBef>
                        <a:spcAft>
                          <a:spcPct val="0"/>
                        </a:spcAft>
                        <a:buClrTx/>
                        <a:buSzTx/>
                        <a:buFontTx/>
                        <a:buNone/>
                        <a:tabLst>
                          <a:tab pos="275295" algn="l"/>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HRSN Services Overview</a:t>
                      </a:r>
                    </a:p>
                  </a:txBody>
                  <a:tcPr marL="68580" marR="68580" marT="34290" marB="34290" anchor="ctr">
                    <a:lnL w="12700" cap="flat" cmpd="sng" algn="ctr">
                      <a:solidFill>
                        <a:srgbClr val="002060"/>
                      </a:solidFill>
                      <a:prstDash val="solid"/>
                      <a:round/>
                      <a:headEnd type="none" w="med" len="med"/>
                      <a:tailEnd type="none" w="med" len="med"/>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843873435"/>
                  </a:ext>
                </a:extLst>
              </a:tr>
              <a:tr h="480060">
                <a:tc>
                  <a:txBody>
                    <a:bodyPr/>
                    <a:lstStyle/>
                    <a:p>
                      <a:pPr marL="0" marR="0" lvl="0" indent="0" algn="l" defTabSz="913332" rtl="0" eaLnBrk="1" fontAlgn="base" latinLnBrk="0" hangingPunct="1">
                        <a:lnSpc>
                          <a:spcPct val="100000"/>
                        </a:lnSpc>
                        <a:spcBef>
                          <a:spcPct val="0"/>
                        </a:spcBef>
                        <a:spcAft>
                          <a:spcPct val="0"/>
                        </a:spcAft>
                        <a:buClrTx/>
                        <a:buSzTx/>
                        <a:buFontTx/>
                        <a:buNone/>
                        <a:tabLst>
                          <a:tab pos="275295" algn="l"/>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Selecting HRSN Supplemental Housing and Nutrition Services</a:t>
                      </a:r>
                    </a:p>
                  </a:txBody>
                  <a:tcPr marL="68580" marR="68580" marT="34290" marB="34290" anchor="ctr">
                    <a:lnL w="12700" cap="flat" cmpd="sng" algn="ctr">
                      <a:solidFill>
                        <a:srgbClr val="002060"/>
                      </a:solidFill>
                      <a:prstDash val="solid"/>
                      <a:round/>
                      <a:headEnd type="none" w="med" len="med"/>
                      <a:tailEnd type="none" w="med" len="med"/>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930794794"/>
                  </a:ext>
                </a:extLst>
              </a:tr>
              <a:tr h="480060">
                <a:tc>
                  <a:txBody>
                    <a:bodyPr/>
                    <a:lstStyle/>
                    <a:p>
                      <a:pPr marL="0" marR="0" lvl="0" indent="0" algn="l" defTabSz="913332" rtl="0" eaLnBrk="1" fontAlgn="base" latinLnBrk="0" hangingPunct="1">
                        <a:lnSpc>
                          <a:spcPct val="100000"/>
                        </a:lnSpc>
                        <a:spcBef>
                          <a:spcPct val="0"/>
                        </a:spcBef>
                        <a:spcAft>
                          <a:spcPct val="0"/>
                        </a:spcAft>
                        <a:buClrTx/>
                        <a:buSzTx/>
                        <a:buFontTx/>
                        <a:buNone/>
                        <a:tabLst>
                          <a:tab pos="275295" algn="l"/>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Determining Criteria for Receiving HRSN Supplemental Services  </a:t>
                      </a:r>
                    </a:p>
                  </a:txBody>
                  <a:tcPr marL="68580" marR="68580" marT="34290" marB="34290" anchor="ctr">
                    <a:lnL w="12700" cap="flat" cmpd="sng" algn="ctr">
                      <a:solidFill>
                        <a:srgbClr val="002060"/>
                      </a:solidFill>
                      <a:prstDash val="solid"/>
                      <a:round/>
                      <a:headEnd type="none" w="med" len="med"/>
                      <a:tailEnd type="none" w="med" len="med"/>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631631870"/>
                  </a:ext>
                </a:extLst>
              </a:tr>
            </a:tbl>
          </a:graphicData>
        </a:graphic>
      </p:graphicFrame>
      <p:sp>
        <p:nvSpPr>
          <p:cNvPr id="3" name="Rectangle 2">
            <a:extLst>
              <a:ext uri="{FF2B5EF4-FFF2-40B4-BE49-F238E27FC236}">
                <a16:creationId xmlns:a16="http://schemas.microsoft.com/office/drawing/2014/main" id="{694A1AD9-F25E-9DA5-D172-2E303BBA847A}"/>
              </a:ext>
            </a:extLst>
          </p:cNvPr>
          <p:cNvSpPr/>
          <p:nvPr/>
        </p:nvSpPr>
        <p:spPr>
          <a:xfrm>
            <a:off x="505476" y="4116034"/>
            <a:ext cx="8133050" cy="616352"/>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For additional information on each service and resources available for Plan, Providers, and Members, please visit the </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hlinkClick r:id="rId4" tooltip="https://www.mass.gov/info-details/information-for-masshealth-acos-and-hrsn-providers">
                  <a:extLst>
                    <a:ext uri="{A12FA001-AC4F-418D-AE19-62706E023703}">
                      <ahyp:hlinkClr xmlns:ahyp="http://schemas.microsoft.com/office/drawing/2018/hyperlinkcolor" val="tx"/>
                    </a:ext>
                  </a:extLst>
                </a:hlinkClick>
              </a:rPr>
              <a:t>MassHealth HRSN Website</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a:t>
            </a:r>
          </a:p>
        </p:txBody>
      </p:sp>
    </p:spTree>
    <p:custDataLst>
      <p:tags r:id="rId1"/>
    </p:custDataLst>
    <p:extLst>
      <p:ext uri="{BB962C8B-B14F-4D97-AF65-F5344CB8AC3E}">
        <p14:creationId xmlns:p14="http://schemas.microsoft.com/office/powerpoint/2010/main" val="2849366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420825F-5C42-48D3-A877-D87BA0EF2347}"/>
              </a:ext>
            </a:extLst>
          </p:cNvPr>
          <p:cNvSpPr>
            <a:spLocks noGrp="1"/>
          </p:cNvSpPr>
          <p:nvPr>
            <p:ph type="title"/>
          </p:nvPr>
        </p:nvSpPr>
        <p:spPr>
          <a:xfrm>
            <a:off x="3170183" y="3080134"/>
            <a:ext cx="2803634" cy="430887"/>
          </a:xfrm>
        </p:spPr>
        <p:txBody>
          <a:bodyPr/>
          <a:lstStyle/>
          <a:p>
            <a:pPr algn="ctr"/>
            <a:r>
              <a:rPr lang="en-US" altLang="en-US" sz="3600" dirty="0"/>
              <a:t>Questions?</a:t>
            </a:r>
          </a:p>
        </p:txBody>
      </p:sp>
    </p:spTree>
    <p:custDataLst>
      <p:tags r:id="rId1"/>
    </p:custDataLst>
    <p:extLst>
      <p:ext uri="{BB962C8B-B14F-4D97-AF65-F5344CB8AC3E}">
        <p14:creationId xmlns:p14="http://schemas.microsoft.com/office/powerpoint/2010/main" val="3858719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543F5-BA2F-5327-BF01-B4490E500B9F}"/>
              </a:ext>
            </a:extLst>
          </p:cNvPr>
          <p:cNvSpPr>
            <a:spLocks noGrp="1"/>
          </p:cNvSpPr>
          <p:nvPr>
            <p:ph type="title"/>
          </p:nvPr>
        </p:nvSpPr>
        <p:spPr>
          <a:xfrm>
            <a:off x="1295400" y="3429000"/>
            <a:ext cx="6261538" cy="715963"/>
          </a:xfrm>
        </p:spPr>
        <p:txBody>
          <a:bodyPr/>
          <a:lstStyle/>
          <a:p>
            <a:pPr algn="ctr"/>
            <a:r>
              <a:rPr lang="en-US" sz="3200" b="1" dirty="0">
                <a:solidFill>
                  <a:srgbClr val="002060"/>
                </a:solidFill>
                <a:effectLst/>
                <a:latin typeface="+mn-lt"/>
                <a:ea typeface="Calibri" panose="020F0502020204030204" pitchFamily="34" charset="0"/>
              </a:rPr>
              <a:t>Long-Term Services and Supports </a:t>
            </a:r>
            <a:br>
              <a:rPr lang="en-US" sz="3200" b="1" dirty="0">
                <a:solidFill>
                  <a:srgbClr val="002060"/>
                </a:solidFill>
                <a:effectLst/>
                <a:latin typeface="+mn-lt"/>
                <a:ea typeface="Calibri" panose="020F0502020204030204" pitchFamily="34" charset="0"/>
              </a:rPr>
            </a:br>
            <a:br>
              <a:rPr lang="en-US" sz="3200" b="1" dirty="0">
                <a:solidFill>
                  <a:srgbClr val="002060"/>
                </a:solidFill>
                <a:effectLst/>
                <a:latin typeface="+mn-lt"/>
                <a:ea typeface="Calibri" panose="020F0502020204030204" pitchFamily="34" charset="0"/>
              </a:rPr>
            </a:br>
            <a:r>
              <a:rPr lang="en-US" sz="2800" b="0" dirty="0">
                <a:solidFill>
                  <a:srgbClr val="002060"/>
                </a:solidFill>
                <a:latin typeface="+mn-lt"/>
                <a:ea typeface="Calibri" panose="020F0502020204030204" pitchFamily="34" charset="0"/>
              </a:rPr>
              <a:t>Lindsey Klauka</a:t>
            </a:r>
            <a:r>
              <a:rPr lang="en-US" sz="2800" b="0" dirty="0">
                <a:solidFill>
                  <a:srgbClr val="002060"/>
                </a:solidFill>
                <a:effectLst/>
                <a:latin typeface="+mn-lt"/>
                <a:ea typeface="Calibri" panose="020F0502020204030204" pitchFamily="34" charset="0"/>
              </a:rPr>
              <a:t>, Manager of Provider Enrollment &amp; Networking, Optum</a:t>
            </a:r>
            <a:br>
              <a:rPr lang="en-US" sz="3200" dirty="0">
                <a:effectLst/>
                <a:latin typeface="+mn-lt"/>
                <a:ea typeface="Calibri" panose="020F0502020204030204" pitchFamily="34" charset="0"/>
              </a:rPr>
            </a:br>
            <a:endParaRPr lang="en-US" sz="3200" dirty="0">
              <a:latin typeface="+mn-lt"/>
            </a:endParaRPr>
          </a:p>
        </p:txBody>
      </p:sp>
    </p:spTree>
    <p:custDataLst>
      <p:tags r:id="rId1"/>
    </p:custDataLst>
    <p:extLst>
      <p:ext uri="{BB962C8B-B14F-4D97-AF65-F5344CB8AC3E}">
        <p14:creationId xmlns:p14="http://schemas.microsoft.com/office/powerpoint/2010/main" val="4262421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a:xfrm>
            <a:off x="457199" y="304800"/>
            <a:ext cx="6891867" cy="715963"/>
          </a:xfrm>
        </p:spPr>
        <p:txBody>
          <a:bodyPr/>
          <a:lstStyle/>
          <a:p>
            <a:r>
              <a:rPr lang="en-US" sz="3600" dirty="0"/>
              <a:t>LTSS Provider Communications </a:t>
            </a:r>
            <a:r>
              <a:rPr lang="en-US" dirty="0"/>
              <a:t>(slide 1 of 2)</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490903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mn-lt"/>
                <a:ea typeface="+mn-ea"/>
                <a:cs typeface="+mn-cs"/>
              </a:rPr>
              <a:t>The MassHealth LTSS Provider Service Center utilizes provider data to identify behavior trends for areas of targeted training via email. These emails may contain attached job aids or links to additional educational resources via the </a:t>
            </a:r>
            <a:r>
              <a:rPr kumimoji="0" lang="en-US" sz="1800" b="0" i="0" u="none" strike="noStrike" kern="1200" cap="none" spc="0" normalizeH="0" baseline="0" noProof="0" dirty="0">
                <a:ln>
                  <a:noFill/>
                </a:ln>
                <a:solidFill>
                  <a:schemeClr val="tx1"/>
                </a:solidFill>
                <a:effectLst/>
                <a:uLnTx/>
                <a:uFillTx/>
                <a:latin typeface="+mn-lt"/>
                <a:ea typeface="+mn-ea"/>
                <a:cs typeface="+mn-cs"/>
                <a:hlinkClick r:id="rId3"/>
              </a:rPr>
              <a:t>LTSS Provider Portal</a:t>
            </a:r>
            <a:r>
              <a:rPr kumimoji="0" lang="en-US" sz="1800" b="0" i="0" u="none" strike="noStrike" kern="1200" cap="none" spc="0" normalizeH="0" baseline="0" noProof="0" dirty="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rgbClr val="00206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a:solidFill>
                <a:srgbClr val="002060"/>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mn-lt"/>
                <a:ea typeface="+mn-ea"/>
                <a:cs typeface="+mn-cs"/>
              </a:rPr>
              <a:t>Areas of focus </a:t>
            </a:r>
            <a:r>
              <a:rPr lang="en-US" sz="1800" b="0" dirty="0">
                <a:solidFill>
                  <a:srgbClr val="002060"/>
                </a:solidFill>
                <a:latin typeface="+mn-lt"/>
              </a:rPr>
              <a:t>for these communications include but are not limited to: </a:t>
            </a:r>
          </a:p>
          <a:p>
            <a:pPr marL="342900" marR="0" lvl="0" indent="-342900">
              <a:lnSpc>
                <a:spcPct val="150000"/>
              </a:lnSpc>
              <a:spcBef>
                <a:spcPts val="300"/>
              </a:spcBef>
              <a:spcAft>
                <a:spcPts val="300"/>
              </a:spcAft>
              <a:buClr>
                <a:schemeClr val="accent5">
                  <a:lumMod val="75000"/>
                </a:schemeClr>
              </a:buClr>
              <a:buFont typeface="Arial" panose="020B0604020202020204" pitchFamily="34" charset="0"/>
              <a:buChar char="•"/>
            </a:pPr>
            <a:r>
              <a:rPr lang="en-US" sz="1800" b="0" dirty="0">
                <a:solidFill>
                  <a:srgbClr val="002060"/>
                </a:solidFill>
                <a:latin typeface="+mn-lt"/>
              </a:rPr>
              <a:t>High claims denials for specific error codes ​</a:t>
            </a:r>
          </a:p>
          <a:p>
            <a:pPr marL="342900" marR="0" lvl="0" indent="-342900">
              <a:lnSpc>
                <a:spcPct val="150000"/>
              </a:lnSpc>
              <a:spcBef>
                <a:spcPts val="300"/>
              </a:spcBef>
              <a:spcAft>
                <a:spcPts val="300"/>
              </a:spcAft>
              <a:buClr>
                <a:schemeClr val="accent5">
                  <a:lumMod val="75000"/>
                </a:schemeClr>
              </a:buClr>
              <a:buFont typeface="Arial" panose="020B0604020202020204" pitchFamily="34" charset="0"/>
              <a:buChar char="•"/>
            </a:pPr>
            <a:r>
              <a:rPr lang="en-US" sz="1800" b="0" dirty="0">
                <a:solidFill>
                  <a:srgbClr val="002060"/>
                </a:solidFill>
                <a:latin typeface="+mn-lt"/>
              </a:rPr>
              <a:t>High prior authorization denials or administrative holds, and/or</a:t>
            </a:r>
          </a:p>
          <a:p>
            <a:pPr marL="342900" marR="0" lvl="0" indent="-342900">
              <a:lnSpc>
                <a:spcPct val="150000"/>
              </a:lnSpc>
              <a:spcBef>
                <a:spcPts val="300"/>
              </a:spcBef>
              <a:spcAft>
                <a:spcPts val="300"/>
              </a:spcAft>
              <a:buClr>
                <a:schemeClr val="accent5">
                  <a:lumMod val="75000"/>
                </a:schemeClr>
              </a:buClr>
              <a:buFont typeface="Arial" panose="020B0604020202020204" pitchFamily="34" charset="0"/>
              <a:buChar char="•"/>
            </a:pPr>
            <a:r>
              <a:rPr lang="en-US" sz="1800" b="0" dirty="0">
                <a:solidFill>
                  <a:srgbClr val="002060"/>
                </a:solidFill>
                <a:latin typeface="+mn-lt"/>
              </a:rPr>
              <a:t>Audit findings/SURs reports</a:t>
            </a:r>
          </a:p>
          <a:p>
            <a:pPr marL="342900" marR="0" lvl="0" indent="-342900">
              <a:lnSpc>
                <a:spcPct val="150000"/>
              </a:lnSpc>
              <a:spcBef>
                <a:spcPts val="300"/>
              </a:spcBef>
              <a:spcAft>
                <a:spcPts val="300"/>
              </a:spcAft>
              <a:buFont typeface="Symbol" panose="05050102010706020507" pitchFamily="18" charset="2"/>
              <a:buChar char=""/>
            </a:pPr>
            <a:endParaRPr lang="en-US" sz="1800" b="0" dirty="0">
              <a:solidFill>
                <a:srgbClr val="002060"/>
              </a:solidFill>
              <a:latin typeface="+mn-lt"/>
            </a:endParaRPr>
          </a:p>
          <a:p>
            <a:pPr marR="0" lvl="0">
              <a:lnSpc>
                <a:spcPct val="150000"/>
              </a:lnSpc>
              <a:spcBef>
                <a:spcPts val="300"/>
              </a:spcBef>
              <a:spcAft>
                <a:spcPts val="300"/>
              </a:spcAft>
            </a:pPr>
            <a:r>
              <a:rPr lang="en-US" sz="1800" b="0" dirty="0">
                <a:solidFill>
                  <a:srgbClr val="002060"/>
                </a:solidFill>
                <a:latin typeface="+mn-lt"/>
              </a:rPr>
              <a:t>The goal of each communication is to assist the Provider in reducing their administrative errors in billing and prior authorization.</a:t>
            </a: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554970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a:xfrm>
            <a:off x="457200" y="304800"/>
            <a:ext cx="6858000" cy="715963"/>
          </a:xfrm>
        </p:spPr>
        <p:txBody>
          <a:bodyPr/>
          <a:lstStyle/>
          <a:p>
            <a:r>
              <a:rPr lang="en-US" sz="3600" dirty="0"/>
              <a:t>LTSS Provider Communications </a:t>
            </a:r>
            <a:r>
              <a:rPr lang="en-US" dirty="0"/>
              <a:t>(slide 2 of 2)</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47089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002060"/>
                </a:solidFill>
                <a:latin typeface="+mn-lt"/>
              </a:rPr>
              <a:t>Over the last 3 months, Optum has sent over 87 email communications via our LTSS support inbox to LTSS Providers.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0" dirty="0">
              <a:solidFill>
                <a:srgbClr val="002060"/>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002060"/>
                </a:solidFill>
                <a:latin typeface="+mn-lt"/>
              </a:rPr>
              <a:t>There have been 8 </a:t>
            </a:r>
            <a:r>
              <a:rPr lang="en-US" sz="2000" b="0" dirty="0">
                <a:solidFill>
                  <a:srgbClr val="002060"/>
                </a:solidFill>
                <a:latin typeface="+mn-lt"/>
                <a:hlinkClick r:id="rId3"/>
              </a:rPr>
              <a:t>provider bulletins published on the MassHealth website</a:t>
            </a:r>
            <a:r>
              <a:rPr lang="en-US" sz="2000" b="0" dirty="0">
                <a:solidFill>
                  <a:srgbClr val="002060"/>
                </a:solidFill>
                <a:latin typeface="+mn-lt"/>
              </a:rPr>
              <a:t>.</a:t>
            </a: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R="0" lvl="0" algn="l" defTabSz="457200" rtl="0" eaLnBrk="1" fontAlgn="auto" latinLnBrk="0" hangingPunct="1">
              <a:lnSpc>
                <a:spcPct val="100000"/>
              </a:lnSpc>
              <a:spcBef>
                <a:spcPts val="0"/>
              </a:spcBef>
              <a:spcAft>
                <a:spcPts val="0"/>
              </a:spcAft>
              <a:buClrTx/>
              <a:buSzTx/>
              <a:tabLst/>
              <a:defRPr/>
            </a:pPr>
            <a:r>
              <a:rPr lang="en-US" sz="2000" b="0" dirty="0">
                <a:solidFill>
                  <a:srgbClr val="002060"/>
                </a:solidFill>
                <a:latin typeface="+mn-lt"/>
              </a:rPr>
              <a:t>If you have not received or wish to begin receiving these communications, you may do so by following steps:</a:t>
            </a:r>
          </a:p>
          <a:p>
            <a:pPr marR="0" lvl="0" algn="l" defTabSz="457200" rtl="0" eaLnBrk="1" fontAlgn="auto" latinLnBrk="0" hangingPunct="1">
              <a:lnSpc>
                <a:spcPct val="100000"/>
              </a:lnSpc>
              <a:spcBef>
                <a:spcPts val="0"/>
              </a:spcBef>
              <a:spcAft>
                <a:spcPts val="0"/>
              </a:spcAft>
              <a:buClrTx/>
              <a:buSzTx/>
              <a:tabLst/>
              <a:defRPr/>
            </a:pPr>
            <a:endParaRPr lang="en-US" sz="2000" b="0" dirty="0">
              <a:solidFill>
                <a:srgbClr val="002060"/>
              </a:solidFill>
              <a:latin typeface="+mn-lt"/>
            </a:endParaRPr>
          </a:p>
          <a:p>
            <a:pPr marL="342900" marR="0" lvl="0" indent="-3429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lang="en-US" sz="2000" b="0" dirty="0">
                <a:solidFill>
                  <a:srgbClr val="002060"/>
                </a:solidFill>
                <a:latin typeface="+mn-lt"/>
              </a:rPr>
              <a:t>For the LTSS support box communications, please reach out to the LTSS Provider Service Center and we can help ensure your inclusion in future communications</a:t>
            </a:r>
          </a:p>
          <a:p>
            <a:pPr marL="342900" marR="0" lvl="0" indent="-3429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lang="en-US" sz="2000" b="0" dirty="0">
                <a:solidFill>
                  <a:srgbClr val="002060"/>
                </a:solidFill>
                <a:latin typeface="+mn-lt"/>
              </a:rPr>
              <a:t>For communications from MassHealth on mass.gov, follow this link: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dirty="0">
              <a:solidFill>
                <a:srgbClr val="002060"/>
              </a:solidFill>
              <a:latin typeface="+mn-lt"/>
            </a:endParaRPr>
          </a:p>
          <a:p>
            <a:pPr marR="0" lvl="0" algn="ctr" defTabSz="457200" rtl="0" eaLnBrk="1" fontAlgn="auto" latinLnBrk="0" hangingPunct="1">
              <a:lnSpc>
                <a:spcPct val="100000"/>
              </a:lnSpc>
              <a:spcBef>
                <a:spcPts val="0"/>
              </a:spcBef>
              <a:spcAft>
                <a:spcPts val="0"/>
              </a:spcAft>
              <a:buClrTx/>
              <a:buSzTx/>
              <a:tabLst/>
              <a:defRPr/>
            </a:pPr>
            <a:r>
              <a:rPr lang="en-US" sz="2000" b="0" dirty="0">
                <a:solidFill>
                  <a:srgbClr val="002060"/>
                </a:solidFill>
                <a:latin typeface="+mn-lt"/>
                <a:hlinkClick r:id="rId4"/>
              </a:rPr>
              <a:t>Email Notifications for MassHealth Provider Bulletins and Transmittal Letters</a:t>
            </a:r>
            <a:endParaRPr lang="en-US" sz="2000" b="0" dirty="0">
              <a:solidFill>
                <a:srgbClr val="002060"/>
              </a:solidFill>
              <a:latin typeface="+mn-lt"/>
            </a:endParaRPr>
          </a:p>
        </p:txBody>
      </p:sp>
    </p:spTree>
    <p:custDataLst>
      <p:tags r:id="rId1"/>
    </p:custDataLst>
    <p:extLst>
      <p:ext uri="{BB962C8B-B14F-4D97-AF65-F5344CB8AC3E}">
        <p14:creationId xmlns:p14="http://schemas.microsoft.com/office/powerpoint/2010/main" val="417800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p:txBody>
          <a:bodyPr/>
          <a:lstStyle/>
          <a:p>
            <a:r>
              <a:rPr lang="en-US" sz="3600" dirty="0"/>
              <a:t>LTSS Provider Trainings and Quality Forums</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31700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Training or Quality Forums for MassHealth LTSS Providers: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L="342900" indent="-342900">
              <a:buClr>
                <a:schemeClr val="accent5">
                  <a:lumMod val="75000"/>
                </a:schemeClr>
              </a:buClr>
              <a:buFont typeface="Arial" panose="020B0604020202020204" pitchFamily="34" charset="0"/>
              <a:buChar char="•"/>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Trainings:</a:t>
            </a:r>
          </a:p>
          <a:p>
            <a:pPr marL="342900" indent="-342900">
              <a:buClr>
                <a:schemeClr val="accent5">
                  <a:lumMod val="75000"/>
                </a:schemeClr>
              </a:buClr>
              <a:buFont typeface="Arial" panose="020B0604020202020204" pitchFamily="34" charset="0"/>
              <a:buChar char="•"/>
              <a:defRPr/>
            </a:pP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L="800100" lvl="1" indent="-342900">
              <a:buClr>
                <a:schemeClr val="accent5">
                  <a:lumMod val="75000"/>
                </a:schemeClr>
              </a:buClr>
              <a:buFont typeface="Courier New" panose="02070309020205020404" pitchFamily="49" charset="0"/>
              <a:buChar char="o"/>
              <a:defRPr/>
            </a:pPr>
            <a:r>
              <a:rPr lang="en-US" sz="2000" b="0" dirty="0">
                <a:solidFill>
                  <a:srgbClr val="002060"/>
                </a:solidFill>
                <a:latin typeface="+mn-lt"/>
              </a:rPr>
              <a:t>Continuous Skilled Nursing Training: 4/10/25</a:t>
            </a: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L="800100" lvl="1" indent="-342900">
              <a:buClr>
                <a:schemeClr val="accent5">
                  <a:lumMod val="75000"/>
                </a:schemeClr>
              </a:buClr>
              <a:buFont typeface="Courier New" panose="02070309020205020404" pitchFamily="49" charset="0"/>
              <a:buChar char="o"/>
              <a:defRPr/>
            </a:pPr>
            <a:r>
              <a:rPr lang="en-US" sz="2000" b="0" dirty="0">
                <a:solidFill>
                  <a:srgbClr val="002060"/>
                </a:solidFill>
                <a:latin typeface="+mn-lt"/>
              </a:rPr>
              <a:t>Home Health Agency Applicant Orientation Training: 4/15/2025</a:t>
            </a:r>
          </a:p>
          <a:p>
            <a:pPr marL="800100" lvl="1" indent="-342900">
              <a:buClr>
                <a:schemeClr val="accent5">
                  <a:lumMod val="75000"/>
                </a:schemeClr>
              </a:buClr>
              <a:buFont typeface="Arial" panose="020B0604020202020204" pitchFamily="34" charset="0"/>
              <a:buChar char="•"/>
              <a:defRPr/>
            </a:pPr>
            <a:endParaRPr lang="en-US" sz="2000" b="0" dirty="0">
              <a:solidFill>
                <a:srgbClr val="002060"/>
              </a:solidFill>
              <a:latin typeface="+mn-lt"/>
            </a:endParaRPr>
          </a:p>
          <a:p>
            <a:pPr marL="342900" indent="-342900">
              <a:buClr>
                <a:schemeClr val="accent5">
                  <a:lumMod val="75000"/>
                </a:schemeClr>
              </a:buClr>
              <a:buFont typeface="Arial" panose="020B0604020202020204" pitchFamily="34" charset="0"/>
              <a:buChar char="•"/>
              <a:defRPr/>
            </a:pPr>
            <a:r>
              <a:rPr lang="en-US" sz="2000" b="0" dirty="0">
                <a:solidFill>
                  <a:srgbClr val="002060"/>
                </a:solidFill>
                <a:latin typeface="+mn-lt"/>
              </a:rPr>
              <a:t>Quality Forums:</a:t>
            </a:r>
          </a:p>
          <a:p>
            <a:pPr marL="342900" indent="-342900">
              <a:buClr>
                <a:schemeClr val="accent5">
                  <a:lumMod val="75000"/>
                </a:schemeClr>
              </a:buClr>
              <a:buFont typeface="Arial" panose="020B0604020202020204" pitchFamily="34" charset="0"/>
              <a:buChar char="•"/>
              <a:defRPr/>
            </a:pPr>
            <a:endParaRPr lang="en-US" sz="2000" b="0" dirty="0">
              <a:solidFill>
                <a:srgbClr val="002060"/>
              </a:solidFill>
              <a:latin typeface="+mn-lt"/>
            </a:endParaRPr>
          </a:p>
          <a:p>
            <a:pPr marL="800100" lvl="1" indent="-342900">
              <a:buClr>
                <a:schemeClr val="accent5">
                  <a:lumMod val="75000"/>
                </a:schemeClr>
              </a:buClr>
              <a:buFont typeface="Courier New" panose="02070309020205020404" pitchFamily="49" charset="0"/>
              <a:buChar char="o"/>
              <a:defRPr/>
            </a:pPr>
            <a:r>
              <a:rPr lang="en-US" sz="2000" b="0" dirty="0">
                <a:solidFill>
                  <a:srgbClr val="002060"/>
                </a:solidFill>
                <a:latin typeface="+mn-lt"/>
              </a:rPr>
              <a:t>TBD</a:t>
            </a:r>
          </a:p>
        </p:txBody>
      </p:sp>
    </p:spTree>
    <p:custDataLst>
      <p:tags r:id="rId1"/>
    </p:custDataLst>
    <p:extLst>
      <p:ext uri="{BB962C8B-B14F-4D97-AF65-F5344CB8AC3E}">
        <p14:creationId xmlns:p14="http://schemas.microsoft.com/office/powerpoint/2010/main" val="1226331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588E3B-FA12-4D8C-AFA3-C3A8DF3EB0DA}"/>
              </a:ext>
            </a:extLst>
          </p:cNvPr>
          <p:cNvSpPr>
            <a:spLocks noGrp="1"/>
          </p:cNvSpPr>
          <p:nvPr>
            <p:ph type="title"/>
          </p:nvPr>
        </p:nvSpPr>
        <p:spPr>
          <a:xfrm>
            <a:off x="314987" y="0"/>
            <a:ext cx="6722918" cy="1200550"/>
          </a:xfrm>
        </p:spPr>
        <p:txBody>
          <a:bodyPr>
            <a:normAutofit/>
          </a:bodyPr>
          <a:lstStyle/>
          <a:p>
            <a:r>
              <a:rPr lang="en-US" sz="4000" dirty="0">
                <a:ea typeface="+mn-ea"/>
              </a:rPr>
              <a:t>LTSS Provider Service Center (PSC) (slide 1 of 2)</a:t>
            </a:r>
            <a:endParaRPr lang="en-US" sz="4000" dirty="0"/>
          </a:p>
        </p:txBody>
      </p:sp>
      <p:sp>
        <p:nvSpPr>
          <p:cNvPr id="2" name="TextBox 1">
            <a:extLst>
              <a:ext uri="{FF2B5EF4-FFF2-40B4-BE49-F238E27FC236}">
                <a16:creationId xmlns:a16="http://schemas.microsoft.com/office/drawing/2014/main" id="{A7B93628-77B8-457A-D50C-6BB80ED2E50D}"/>
              </a:ext>
            </a:extLst>
          </p:cNvPr>
          <p:cNvSpPr txBox="1"/>
          <p:nvPr/>
        </p:nvSpPr>
        <p:spPr>
          <a:xfrm>
            <a:off x="304153" y="1280573"/>
            <a:ext cx="6043448" cy="461665"/>
          </a:xfrm>
          <a:prstGeom prst="rect">
            <a:avLst/>
          </a:prstGeom>
          <a:noFill/>
        </p:spPr>
        <p:txBody>
          <a:bodyPr wrap="square" rtlCol="0">
            <a:spAutoFit/>
          </a:bodyPr>
          <a:lstStyle/>
          <a:p>
            <a:r>
              <a:rPr lang="en-US" sz="2400" i="1" dirty="0">
                <a:solidFill>
                  <a:srgbClr val="002060"/>
                </a:solidFill>
                <a:ea typeface="+mn-ea"/>
              </a:rPr>
              <a:t>MassHealth Learning Center</a:t>
            </a:r>
            <a:endParaRPr lang="en-US" dirty="0">
              <a:solidFill>
                <a:srgbClr val="002060"/>
              </a:solidFill>
            </a:endParaRPr>
          </a:p>
        </p:txBody>
      </p:sp>
      <p:sp>
        <p:nvSpPr>
          <p:cNvPr id="11" name="TextBox 10">
            <a:extLst>
              <a:ext uri="{FF2B5EF4-FFF2-40B4-BE49-F238E27FC236}">
                <a16:creationId xmlns:a16="http://schemas.microsoft.com/office/drawing/2014/main" id="{AA73CAD0-35AA-46FE-843E-155B53627EA3}"/>
              </a:ext>
            </a:extLst>
          </p:cNvPr>
          <p:cNvSpPr txBox="1"/>
          <p:nvPr/>
        </p:nvSpPr>
        <p:spPr>
          <a:xfrm>
            <a:off x="399072" y="1742238"/>
            <a:ext cx="8262059" cy="3206006"/>
          </a:xfrm>
          <a:prstGeom prst="rect">
            <a:avLst/>
          </a:prstGeom>
          <a:noFill/>
        </p:spPr>
        <p:txBody>
          <a:bodyPr wrap="square">
            <a:spAutoFit/>
          </a:bodyPr>
          <a:lstStyle/>
          <a:p>
            <a:pPr marL="257175" indent="-257175" defTabSz="685800" fontAlgn="auto">
              <a:spcBef>
                <a:spcPts val="450"/>
              </a:spcBef>
              <a:spcAft>
                <a:spcPts val="0"/>
              </a:spcAft>
              <a:buFont typeface="Arial" panose="020B0604020202020204" pitchFamily="34" charset="0"/>
              <a:buChar char="•"/>
              <a:defRPr/>
            </a:pPr>
            <a:endParaRPr lang="en-US" sz="1800" b="0" dirty="0">
              <a:solidFill>
                <a:schemeClr val="tx1"/>
              </a:solidFill>
              <a:latin typeface="Arial" panose="020B0604020202020204" pitchFamily="34" charset="0"/>
              <a:ea typeface="+mn-ea"/>
              <a:cs typeface="Arial" panose="020B0604020202020204" pitchFamily="34" charset="0"/>
            </a:endParaRPr>
          </a:p>
          <a:p>
            <a:pPr marL="285750" indent="-285750" defTabSz="685800" fontAlgn="auto">
              <a:spcBef>
                <a:spcPts val="450"/>
              </a:spcBef>
              <a:spcAft>
                <a:spcPts val="0"/>
              </a:spcAft>
              <a:buClr>
                <a:schemeClr val="accent5">
                  <a:lumMod val="75000"/>
                </a:schemeClr>
              </a:buClr>
              <a:buFont typeface="Arial" panose="020B0604020202020204" pitchFamily="34" charset="0"/>
              <a:buChar char="•"/>
              <a:defRPr/>
            </a:pPr>
            <a:r>
              <a:rPr lang="en-US" sz="1800" b="0" dirty="0">
                <a:solidFill>
                  <a:srgbClr val="002060"/>
                </a:solidFill>
                <a:latin typeface="Arial" panose="020B0604020202020204" pitchFamily="34" charset="0"/>
                <a:ea typeface="+mn-ea"/>
                <a:cs typeface="Arial" panose="020B0604020202020204" pitchFamily="34" charset="0"/>
              </a:rPr>
              <a:t>As of October 1, 2024, </a:t>
            </a:r>
            <a:r>
              <a:rPr lang="en-US" sz="1800" dirty="0">
                <a:solidFill>
                  <a:srgbClr val="002060"/>
                </a:solidFill>
                <a:latin typeface="Arial" panose="020B0604020202020204" pitchFamily="34" charset="0"/>
                <a:cs typeface="Arial" panose="020B0604020202020204" pitchFamily="34" charset="0"/>
              </a:rPr>
              <a:t>Active Portal Users are able to access the MassHealth Learning Center. </a:t>
            </a:r>
            <a:r>
              <a:rPr lang="en-US" sz="1800" b="0" dirty="0">
                <a:solidFill>
                  <a:srgbClr val="002060"/>
                </a:solidFill>
                <a:latin typeface="Arial" panose="020B0604020202020204" pitchFamily="34" charset="0"/>
                <a:cs typeface="Arial" panose="020B0604020202020204" pitchFamily="34" charset="0"/>
              </a:rPr>
              <a:t>Providers will find innovative and tailored courses that address specific challenges and needs faced by healthcare providers on this modern learning platform. </a:t>
            </a:r>
          </a:p>
          <a:p>
            <a:pPr marL="285750" indent="-285750" defTabSz="685800" fontAlgn="auto">
              <a:spcBef>
                <a:spcPts val="450"/>
              </a:spcBef>
              <a:spcAft>
                <a:spcPts val="0"/>
              </a:spcAft>
              <a:buClr>
                <a:schemeClr val="accent5">
                  <a:lumMod val="75000"/>
                </a:schemeClr>
              </a:buClr>
              <a:buFont typeface="Arial" panose="020B0604020202020204" pitchFamily="34" charset="0"/>
              <a:buChar char="•"/>
              <a:defRPr/>
            </a:pPr>
            <a:endParaRPr lang="en-US" sz="1800" b="0" dirty="0">
              <a:solidFill>
                <a:srgbClr val="002060"/>
              </a:solidFill>
              <a:latin typeface="Arial" panose="020B0604020202020204" pitchFamily="34" charset="0"/>
              <a:cs typeface="Arial" panose="020B0604020202020204" pitchFamily="34" charset="0"/>
            </a:endParaRPr>
          </a:p>
          <a:p>
            <a:pPr marL="285750" indent="-285750" defTabSz="685800" fontAlgn="auto">
              <a:spcBef>
                <a:spcPts val="450"/>
              </a:spcBef>
              <a:spcAft>
                <a:spcPts val="0"/>
              </a:spcAft>
              <a:buClr>
                <a:schemeClr val="accent5">
                  <a:lumMod val="75000"/>
                </a:schemeClr>
              </a:buClr>
              <a:buFont typeface="Arial" panose="020B0604020202020204" pitchFamily="34" charset="0"/>
              <a:buChar char="•"/>
              <a:defRPr/>
            </a:pPr>
            <a:r>
              <a:rPr lang="en-US" sz="1800" b="0" dirty="0">
                <a:solidFill>
                  <a:srgbClr val="002060"/>
                </a:solidFill>
                <a:latin typeface="Arial" panose="020B0604020202020204" pitchFamily="34" charset="0"/>
                <a:ea typeface="+mn-ea"/>
                <a:cs typeface="Arial" panose="020B0604020202020204" pitchFamily="34" charset="0"/>
              </a:rPr>
              <a:t>Access the MassHealth Learning Center via the </a:t>
            </a:r>
            <a:r>
              <a:rPr lang="en-US" sz="1800" b="0" dirty="0">
                <a:solidFill>
                  <a:schemeClr val="tx1"/>
                </a:solidFill>
                <a:latin typeface="Arial" panose="020B0604020202020204" pitchFamily="34" charset="0"/>
                <a:ea typeface="+mn-ea"/>
                <a:cs typeface="Arial" panose="020B0604020202020204" pitchFamily="34" charset="0"/>
                <a:hlinkClick r:id="rId3"/>
              </a:rPr>
              <a:t>LTSS Provider Portal</a:t>
            </a:r>
            <a:r>
              <a:rPr lang="en-US" sz="1800" b="0" dirty="0">
                <a:solidFill>
                  <a:schemeClr val="tx1"/>
                </a:solidFill>
                <a:latin typeface="Arial" panose="020B0604020202020204" pitchFamily="34" charset="0"/>
                <a:ea typeface="+mn-ea"/>
                <a:cs typeface="Arial" panose="020B0604020202020204" pitchFamily="34" charset="0"/>
              </a:rPr>
              <a:t>. </a:t>
            </a:r>
            <a:r>
              <a:rPr lang="en-US" sz="1800" b="0" dirty="0">
                <a:solidFill>
                  <a:srgbClr val="002060"/>
                </a:solidFill>
                <a:latin typeface="Arial" panose="020B0604020202020204" pitchFamily="34" charset="0"/>
                <a:ea typeface="+mn-ea"/>
                <a:cs typeface="Arial" panose="020B0604020202020204" pitchFamily="34" charset="0"/>
              </a:rPr>
              <a:t>Once on the LTSS Provider Portal homepage, scroll to the green MassHealth LTSS Learning Center block and click the blue </a:t>
            </a:r>
            <a:r>
              <a:rPr lang="en-US" sz="1800" dirty="0">
                <a:solidFill>
                  <a:srgbClr val="002060"/>
                </a:solidFill>
                <a:latin typeface="Arial" panose="020B0604020202020204" pitchFamily="34" charset="0"/>
                <a:ea typeface="+mn-ea"/>
                <a:cs typeface="Arial" panose="020B0604020202020204" pitchFamily="34" charset="0"/>
              </a:rPr>
              <a:t>Access Learning </a:t>
            </a:r>
            <a:r>
              <a:rPr lang="en-US" sz="1800" b="0" dirty="0">
                <a:solidFill>
                  <a:srgbClr val="002060"/>
                </a:solidFill>
                <a:latin typeface="Arial" panose="020B0604020202020204" pitchFamily="34" charset="0"/>
                <a:ea typeface="+mn-ea"/>
                <a:cs typeface="Arial" panose="020B0604020202020204" pitchFamily="34" charset="0"/>
              </a:rPr>
              <a:t>button.</a:t>
            </a:r>
          </a:p>
          <a:p>
            <a:pPr marL="714375" lvl="1" indent="-257175" defTabSz="685800" fontAlgn="auto">
              <a:lnSpc>
                <a:spcPct val="150000"/>
              </a:lnSpc>
              <a:spcBef>
                <a:spcPts val="450"/>
              </a:spcBef>
              <a:spcAft>
                <a:spcPts val="0"/>
              </a:spcAft>
              <a:buFont typeface="Arial" panose="020B0604020202020204" pitchFamily="34" charset="0"/>
              <a:buChar char="•"/>
              <a:defRPr/>
            </a:pPr>
            <a:endParaRPr lang="en-US" sz="1800" b="0" dirty="0">
              <a:solidFill>
                <a:schemeClr val="tx1"/>
              </a:solidFill>
              <a:latin typeface="Arial" panose="020B0604020202020204" pitchFamily="34" charset="0"/>
              <a:ea typeface="+mn-ea"/>
              <a:cs typeface="Arial" panose="020B0604020202020204" pitchFamily="34" charset="0"/>
            </a:endParaRPr>
          </a:p>
        </p:txBody>
      </p:sp>
      <p:pic>
        <p:nvPicPr>
          <p:cNvPr id="4" name="Picture 3" descr="MassHealth LTSS learning center banner with Access Learning button on lower right highlighted">
            <a:extLst>
              <a:ext uri="{FF2B5EF4-FFF2-40B4-BE49-F238E27FC236}">
                <a16:creationId xmlns:a16="http://schemas.microsoft.com/office/drawing/2014/main" id="{D4445745-3A46-3315-2E58-0EF119FC8A76}"/>
              </a:ext>
            </a:extLst>
          </p:cNvPr>
          <p:cNvPicPr>
            <a:picLocks noChangeAspect="1"/>
          </p:cNvPicPr>
          <p:nvPr/>
        </p:nvPicPr>
        <p:blipFill>
          <a:blip r:embed="rId4"/>
          <a:stretch>
            <a:fillRect/>
          </a:stretch>
        </p:blipFill>
        <p:spPr>
          <a:xfrm>
            <a:off x="922419" y="4960248"/>
            <a:ext cx="6937067" cy="1473838"/>
          </a:xfrm>
          <a:prstGeom prst="rect">
            <a:avLst/>
          </a:prstGeom>
        </p:spPr>
      </p:pic>
    </p:spTree>
    <p:custDataLst>
      <p:tags r:id="rId1"/>
    </p:custDataLst>
    <p:extLst>
      <p:ext uri="{BB962C8B-B14F-4D97-AF65-F5344CB8AC3E}">
        <p14:creationId xmlns:p14="http://schemas.microsoft.com/office/powerpoint/2010/main" val="1186650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76015-5142-0423-CFE8-308BB68860D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ED7DD60-D3D5-5A89-3F84-2F787F46F5BD}"/>
              </a:ext>
            </a:extLst>
          </p:cNvPr>
          <p:cNvSpPr>
            <a:spLocks noGrp="1"/>
          </p:cNvSpPr>
          <p:nvPr>
            <p:ph type="title"/>
          </p:nvPr>
        </p:nvSpPr>
        <p:spPr>
          <a:xfrm>
            <a:off x="314987" y="0"/>
            <a:ext cx="6722918" cy="1200550"/>
          </a:xfrm>
        </p:spPr>
        <p:txBody>
          <a:bodyPr>
            <a:normAutofit/>
          </a:bodyPr>
          <a:lstStyle/>
          <a:p>
            <a:r>
              <a:rPr lang="en-US" sz="4000" dirty="0">
                <a:ea typeface="+mn-ea"/>
              </a:rPr>
              <a:t>LTSS Provider Service Center (PSC) (slide 2 of 2)</a:t>
            </a:r>
            <a:endParaRPr lang="en-US" sz="4000" dirty="0"/>
          </a:p>
        </p:txBody>
      </p:sp>
      <p:sp>
        <p:nvSpPr>
          <p:cNvPr id="2" name="TextBox 1">
            <a:extLst>
              <a:ext uri="{FF2B5EF4-FFF2-40B4-BE49-F238E27FC236}">
                <a16:creationId xmlns:a16="http://schemas.microsoft.com/office/drawing/2014/main" id="{F98FF340-68DD-BB52-FA29-77242A82512A}"/>
              </a:ext>
              <a:ext uri="{C183D7F6-B498-43B3-948B-1728B52AA6E4}">
                <adec:decorative xmlns:adec="http://schemas.microsoft.com/office/drawing/2017/decorative" val="0"/>
              </a:ext>
            </a:extLst>
          </p:cNvPr>
          <p:cNvSpPr txBox="1"/>
          <p:nvPr/>
        </p:nvSpPr>
        <p:spPr>
          <a:xfrm>
            <a:off x="304153" y="1280573"/>
            <a:ext cx="6043448" cy="461665"/>
          </a:xfrm>
          <a:prstGeom prst="rect">
            <a:avLst/>
          </a:prstGeom>
          <a:noFill/>
        </p:spPr>
        <p:txBody>
          <a:bodyPr wrap="square" rtlCol="0">
            <a:spAutoFit/>
          </a:bodyPr>
          <a:lstStyle/>
          <a:p>
            <a:r>
              <a:rPr lang="en-US" sz="2400" i="1" dirty="0">
                <a:solidFill>
                  <a:srgbClr val="002060"/>
                </a:solidFill>
                <a:ea typeface="+mn-ea"/>
              </a:rPr>
              <a:t>MassHealth Learning Center Dashboard</a:t>
            </a:r>
          </a:p>
        </p:txBody>
      </p:sp>
      <p:sp>
        <p:nvSpPr>
          <p:cNvPr id="11" name="TextBox 10">
            <a:extLst>
              <a:ext uri="{FF2B5EF4-FFF2-40B4-BE49-F238E27FC236}">
                <a16:creationId xmlns:a16="http://schemas.microsoft.com/office/drawing/2014/main" id="{F544415B-3D4A-F5AD-0A8F-C33B885E65C5}"/>
              </a:ext>
            </a:extLst>
          </p:cNvPr>
          <p:cNvSpPr txBox="1"/>
          <p:nvPr/>
        </p:nvSpPr>
        <p:spPr>
          <a:xfrm>
            <a:off x="399073" y="1742238"/>
            <a:ext cx="2267928" cy="3631763"/>
          </a:xfrm>
          <a:prstGeom prst="rect">
            <a:avLst/>
          </a:prstGeom>
          <a:noFill/>
        </p:spPr>
        <p:txBody>
          <a:bodyPr wrap="square">
            <a:spAutoFit/>
          </a:bodyPr>
          <a:lstStyle/>
          <a:p>
            <a:pPr marL="257175" indent="-257175" defTabSz="685800" fontAlgn="auto">
              <a:spcBef>
                <a:spcPts val="450"/>
              </a:spcBef>
              <a:spcAft>
                <a:spcPts val="0"/>
              </a:spcAft>
              <a:buClr>
                <a:schemeClr val="accent5">
                  <a:lumMod val="75000"/>
                </a:schemeClr>
              </a:buClr>
              <a:buFont typeface="Arial" panose="020B0604020202020204" pitchFamily="34" charset="0"/>
              <a:buChar char="•"/>
              <a:defRPr/>
            </a:pPr>
            <a:endParaRPr lang="en-US" sz="1800" b="0" dirty="0">
              <a:solidFill>
                <a:srgbClr val="002060"/>
              </a:solidFill>
              <a:latin typeface="Arial" panose="020B0604020202020204" pitchFamily="34" charset="0"/>
              <a:ea typeface="+mn-ea"/>
              <a:cs typeface="Arial" panose="020B0604020202020204" pitchFamily="34" charset="0"/>
            </a:endParaRPr>
          </a:p>
          <a:p>
            <a:pPr marL="257175" indent="-257175" defTabSz="685800" fontAlgn="auto">
              <a:spcBef>
                <a:spcPts val="450"/>
              </a:spcBef>
              <a:spcAft>
                <a:spcPts val="0"/>
              </a:spcAft>
              <a:buClr>
                <a:schemeClr val="accent5">
                  <a:lumMod val="75000"/>
                </a:schemeClr>
              </a:buClr>
              <a:buFont typeface="Arial" panose="020B0604020202020204" pitchFamily="34" charset="0"/>
              <a:buChar char="•"/>
              <a:defRPr/>
            </a:pPr>
            <a:r>
              <a:rPr lang="en-US" sz="1800" b="0" dirty="0">
                <a:solidFill>
                  <a:srgbClr val="002060"/>
                </a:solidFill>
                <a:latin typeface="Arial" panose="020B0604020202020204" pitchFamily="34" charset="0"/>
                <a:ea typeface="+mn-ea"/>
                <a:cs typeface="Arial" panose="020B0604020202020204" pitchFamily="34" charset="0"/>
              </a:rPr>
              <a:t>The image to the right shows you the dashboard of the MassHealth Learning Center. Click any tile to access the training content for the selected Provider Type.</a:t>
            </a:r>
          </a:p>
          <a:p>
            <a:pPr marL="714375" lvl="1" indent="-257175" defTabSz="685800" fontAlgn="auto">
              <a:lnSpc>
                <a:spcPct val="150000"/>
              </a:lnSpc>
              <a:spcBef>
                <a:spcPts val="450"/>
              </a:spcBef>
              <a:spcAft>
                <a:spcPts val="0"/>
              </a:spcAft>
              <a:buFont typeface="Arial" panose="020B0604020202020204" pitchFamily="34" charset="0"/>
              <a:buChar char="•"/>
              <a:defRPr/>
            </a:pPr>
            <a:endParaRPr lang="en-US" sz="1800" b="0" dirty="0">
              <a:solidFill>
                <a:schemeClr val="tx1"/>
              </a:solidFill>
              <a:latin typeface="Arial" panose="020B0604020202020204" pitchFamily="34" charset="0"/>
              <a:ea typeface="+mn-ea"/>
              <a:cs typeface="Arial" panose="020B0604020202020204" pitchFamily="34" charset="0"/>
            </a:endParaRPr>
          </a:p>
        </p:txBody>
      </p:sp>
      <p:pic>
        <p:nvPicPr>
          <p:cNvPr id="5" name="Picture 4" descr="Masshealth LTSS Learning Center screenshot">
            <a:extLst>
              <a:ext uri="{FF2B5EF4-FFF2-40B4-BE49-F238E27FC236}">
                <a16:creationId xmlns:a16="http://schemas.microsoft.com/office/drawing/2014/main" id="{53F148CA-A05D-9937-C762-525A098F047B}"/>
              </a:ext>
            </a:extLst>
          </p:cNvPr>
          <p:cNvPicPr>
            <a:picLocks noChangeAspect="1"/>
          </p:cNvPicPr>
          <p:nvPr/>
        </p:nvPicPr>
        <p:blipFill>
          <a:blip r:embed="rId3"/>
          <a:stretch>
            <a:fillRect/>
          </a:stretch>
        </p:blipFill>
        <p:spPr>
          <a:xfrm>
            <a:off x="3022072" y="1742238"/>
            <a:ext cx="5856133" cy="5115762"/>
          </a:xfrm>
          <a:prstGeom prst="rect">
            <a:avLst/>
          </a:prstGeom>
        </p:spPr>
      </p:pic>
    </p:spTree>
    <p:custDataLst>
      <p:tags r:id="rId1"/>
    </p:custDataLst>
    <p:extLst>
      <p:ext uri="{BB962C8B-B14F-4D97-AF65-F5344CB8AC3E}">
        <p14:creationId xmlns:p14="http://schemas.microsoft.com/office/powerpoint/2010/main" val="568999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EE89EF-63F0-B89C-FF13-BAC8FC1B5644}"/>
              </a:ext>
            </a:extLst>
          </p:cNvPr>
          <p:cNvSpPr>
            <a:spLocks noGrp="1"/>
          </p:cNvSpPr>
          <p:nvPr>
            <p:ph type="title"/>
          </p:nvPr>
        </p:nvSpPr>
        <p:spPr>
          <a:xfrm>
            <a:off x="457199" y="304800"/>
            <a:ext cx="7255933" cy="715963"/>
          </a:xfrm>
        </p:spPr>
        <p:txBody>
          <a:bodyPr/>
          <a:lstStyle/>
          <a:p>
            <a:r>
              <a:rPr lang="en-US" sz="3200" dirty="0"/>
              <a:t>Federally Required Disclosure Form Owner Repository </a:t>
            </a:r>
            <a:r>
              <a:rPr lang="en-US" dirty="0"/>
              <a:t>(slide 1 of 3)</a:t>
            </a:r>
          </a:p>
        </p:txBody>
      </p:sp>
      <p:sp>
        <p:nvSpPr>
          <p:cNvPr id="7" name="TextBox 6">
            <a:extLst>
              <a:ext uri="{FF2B5EF4-FFF2-40B4-BE49-F238E27FC236}">
                <a16:creationId xmlns:a16="http://schemas.microsoft.com/office/drawing/2014/main" id="{E7613492-17FF-652D-0D8E-AF09B4AB3325}"/>
              </a:ext>
            </a:extLst>
          </p:cNvPr>
          <p:cNvSpPr txBox="1"/>
          <p:nvPr/>
        </p:nvSpPr>
        <p:spPr>
          <a:xfrm>
            <a:off x="124125" y="1703397"/>
            <a:ext cx="8436428" cy="3970318"/>
          </a:xfrm>
          <a:prstGeom prst="rect">
            <a:avLst/>
          </a:prstGeom>
          <a:noFill/>
        </p:spPr>
        <p:txBody>
          <a:bodyPr wrap="square" rtlCol="0">
            <a:spAutoFit/>
          </a:bodyPr>
          <a:lstStyle/>
          <a:p>
            <a:pPr marL="285750" marR="0" indent="-285750">
              <a:buClr>
                <a:schemeClr val="accent5">
                  <a:lumMod val="75000"/>
                </a:schemeClr>
              </a:buClr>
              <a:buFont typeface="Arial" panose="020B0604020202020204" pitchFamily="34" charset="0"/>
              <a:buChar char="•"/>
            </a:pPr>
            <a:r>
              <a:rPr lang="en-US" sz="1800" b="0" dirty="0">
                <a:solidFill>
                  <a:srgbClr val="002060"/>
                </a:solidFill>
                <a:latin typeface="+mn-lt"/>
                <a:cs typeface="MS PGothic" panose="020B0600070205080204" pitchFamily="34" charset="-128"/>
              </a:rPr>
              <a:t>W</a:t>
            </a:r>
            <a:r>
              <a:rPr lang="en-US" sz="1800" b="0" dirty="0">
                <a:solidFill>
                  <a:srgbClr val="002060"/>
                </a:solidFill>
                <a:effectLst/>
                <a:latin typeface="+mn-lt"/>
                <a:ea typeface="MS PGothic" panose="020B0600070205080204" pitchFamily="34" charset="-128"/>
                <a:cs typeface="MS PGothic" panose="020B0600070205080204" pitchFamily="34" charset="-128"/>
              </a:rPr>
              <a:t>hen LTSS providers are completing a Federally Required Disclosure Form in an application or update on the LTSS Provider Portal, providers have the option to look up existing owner information in the repository. </a:t>
            </a:r>
          </a:p>
          <a:p>
            <a:pPr marL="285750" marR="0" indent="-285750">
              <a:buClr>
                <a:schemeClr val="accent5">
                  <a:lumMod val="75000"/>
                </a:schemeClr>
              </a:buClr>
              <a:buFont typeface="Arial" panose="020B0604020202020204" pitchFamily="34" charset="0"/>
              <a:buChar char="•"/>
            </a:pPr>
            <a:endParaRPr lang="en-US" sz="1800" b="0" dirty="0">
              <a:solidFill>
                <a:srgbClr val="002060"/>
              </a:solidFill>
              <a:latin typeface="+mn-lt"/>
              <a:cs typeface="MS PGothic" panose="020B0600070205080204" pitchFamily="34" charset="-128"/>
            </a:endParaRPr>
          </a:p>
          <a:p>
            <a:pPr marL="285750" marR="0" indent="-285750">
              <a:buClr>
                <a:schemeClr val="accent5">
                  <a:lumMod val="75000"/>
                </a:schemeClr>
              </a:buClr>
              <a:buFont typeface="Arial" panose="020B0604020202020204" pitchFamily="34" charset="0"/>
              <a:buChar char="•"/>
            </a:pPr>
            <a:r>
              <a:rPr lang="en-US" sz="1800" b="0" dirty="0">
                <a:solidFill>
                  <a:srgbClr val="002060"/>
                </a:solidFill>
                <a:effectLst/>
                <a:latin typeface="+mn-lt"/>
                <a:ea typeface="MS PGothic" panose="020B0600070205080204" pitchFamily="34" charset="-128"/>
                <a:cs typeface="MS PGothic" panose="020B0600070205080204" pitchFamily="34" charset="-128"/>
              </a:rPr>
              <a:t>The </a:t>
            </a:r>
            <a:r>
              <a:rPr lang="en-US" sz="1800" b="0" dirty="0">
                <a:solidFill>
                  <a:srgbClr val="002060"/>
                </a:solidFill>
                <a:latin typeface="+mn-lt"/>
                <a:cs typeface="MS PGothic" panose="020B0600070205080204" pitchFamily="34" charset="-128"/>
              </a:rPr>
              <a:t>provider will search to see if the owner's information is already existing in the system. </a:t>
            </a:r>
            <a:r>
              <a:rPr lang="en-US" sz="1800" b="0" dirty="0">
                <a:solidFill>
                  <a:srgbClr val="002060"/>
                </a:solidFill>
                <a:effectLst/>
                <a:latin typeface="+mn-lt"/>
                <a:ea typeface="MS PGothic" panose="020B0600070205080204" pitchFamily="34" charset="-128"/>
                <a:cs typeface="MS PGothic" panose="020B0600070205080204" pitchFamily="34" charset="-128"/>
              </a:rPr>
              <a:t>If so, the ownership information will automatically populate </a:t>
            </a:r>
            <a:r>
              <a:rPr lang="en-US" sz="1800" b="0" dirty="0">
                <a:solidFill>
                  <a:srgbClr val="002060"/>
                </a:solidFill>
                <a:latin typeface="+mn-lt"/>
                <a:cs typeface="MS PGothic" panose="020B0600070205080204" pitchFamily="34" charset="-128"/>
              </a:rPr>
              <a:t>which will </a:t>
            </a:r>
            <a:r>
              <a:rPr lang="en-US" sz="1800" b="0" dirty="0">
                <a:solidFill>
                  <a:srgbClr val="002060"/>
                </a:solidFill>
                <a:effectLst/>
                <a:latin typeface="+mn-lt"/>
                <a:ea typeface="MS PGothic" panose="020B0600070205080204" pitchFamily="34" charset="-128"/>
                <a:cs typeface="MS PGothic" panose="020B0600070205080204" pitchFamily="34" charset="-128"/>
              </a:rPr>
              <a:t>save time for the provider without having to re-enter information.  </a:t>
            </a:r>
          </a:p>
          <a:p>
            <a:pPr marL="285750" marR="0" indent="-285750">
              <a:buClr>
                <a:schemeClr val="accent5">
                  <a:lumMod val="75000"/>
                </a:schemeClr>
              </a:buClr>
              <a:buFont typeface="Arial" panose="020B0604020202020204" pitchFamily="34" charset="0"/>
              <a:buChar char="•"/>
            </a:pPr>
            <a:endParaRPr lang="en-US" sz="1800" b="0" dirty="0">
              <a:solidFill>
                <a:srgbClr val="002060"/>
              </a:solidFill>
              <a:effectLst/>
              <a:latin typeface="+mn-lt"/>
              <a:ea typeface="MS PGothic" panose="020B0600070205080204" pitchFamily="34" charset="-128"/>
              <a:cs typeface="MS PGothic" panose="020B0600070205080204" pitchFamily="34" charset="-128"/>
            </a:endParaRPr>
          </a:p>
          <a:p>
            <a:pPr marL="285750" marR="0" indent="-285750">
              <a:buClr>
                <a:schemeClr val="accent5">
                  <a:lumMod val="75000"/>
                </a:schemeClr>
              </a:buClr>
              <a:buFont typeface="Arial" panose="020B0604020202020204" pitchFamily="34" charset="0"/>
              <a:buChar char="•"/>
            </a:pPr>
            <a:r>
              <a:rPr lang="en-US" sz="1800" b="0" dirty="0">
                <a:solidFill>
                  <a:srgbClr val="002060"/>
                </a:solidFill>
                <a:effectLst/>
                <a:latin typeface="+mn-lt"/>
                <a:ea typeface="MS PGothic" panose="020B0600070205080204" pitchFamily="34" charset="-128"/>
                <a:cs typeface="MS PGothic" panose="020B0600070205080204" pitchFamily="34" charset="-128"/>
              </a:rPr>
              <a:t>For revalidations, the previously entered ownership information by the provider will automatically populate in the FRDF, and the provider will verify that the owner information is still current. </a:t>
            </a:r>
          </a:p>
          <a:p>
            <a:pPr marL="285750" marR="0" indent="-285750">
              <a:buClr>
                <a:schemeClr val="accent5">
                  <a:lumMod val="75000"/>
                </a:schemeClr>
              </a:buClr>
              <a:buFont typeface="Arial" panose="020B0604020202020204" pitchFamily="34" charset="0"/>
              <a:buChar char="•"/>
            </a:pPr>
            <a:endParaRPr lang="en-US" sz="1800" b="0" dirty="0">
              <a:solidFill>
                <a:srgbClr val="002060"/>
              </a:solidFill>
              <a:effectLst/>
              <a:latin typeface="+mn-lt"/>
              <a:ea typeface="MS PGothic" panose="020B0600070205080204" pitchFamily="34" charset="-128"/>
              <a:cs typeface="MS PGothic" panose="020B0600070205080204" pitchFamily="34" charset="-128"/>
            </a:endParaRPr>
          </a:p>
          <a:p>
            <a:pPr marL="285750" marR="0" indent="-285750">
              <a:buClr>
                <a:schemeClr val="accent5">
                  <a:lumMod val="75000"/>
                </a:schemeClr>
              </a:buClr>
              <a:buFont typeface="Arial" panose="020B0604020202020204" pitchFamily="34" charset="0"/>
              <a:buChar char="•"/>
            </a:pPr>
            <a:r>
              <a:rPr lang="en-US" sz="1800" b="0" dirty="0">
                <a:solidFill>
                  <a:srgbClr val="002060"/>
                </a:solidFill>
                <a:latin typeface="+mn-lt"/>
                <a:cs typeface="MS PGothic" panose="020B0600070205080204" pitchFamily="34" charset="-128"/>
              </a:rPr>
              <a:t>Form pre-population is for provider convenience but can always be adjusted prior to submission.</a:t>
            </a:r>
            <a:endParaRPr lang="en-US" sz="1800" b="0" dirty="0">
              <a:solidFill>
                <a:srgbClr val="002060"/>
              </a:solidFill>
              <a:effectLst/>
              <a:latin typeface="+mn-lt"/>
              <a:ea typeface="MS PGothic" panose="020B0600070205080204" pitchFamily="34" charset="-128"/>
              <a:cs typeface="MS PGothic" panose="020B0600070205080204" pitchFamily="34" charset="-128"/>
            </a:endParaRPr>
          </a:p>
        </p:txBody>
      </p:sp>
    </p:spTree>
    <p:custDataLst>
      <p:tags r:id="rId1"/>
    </p:custDataLst>
    <p:extLst>
      <p:ext uri="{BB962C8B-B14F-4D97-AF65-F5344CB8AC3E}">
        <p14:creationId xmlns:p14="http://schemas.microsoft.com/office/powerpoint/2010/main" val="2436402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6B6C0-743E-7E17-AF49-5A27E94FBDEF}"/>
              </a:ext>
            </a:extLst>
          </p:cNvPr>
          <p:cNvSpPr>
            <a:spLocks noGrp="1"/>
          </p:cNvSpPr>
          <p:nvPr>
            <p:ph type="title"/>
          </p:nvPr>
        </p:nvSpPr>
        <p:spPr>
          <a:xfrm>
            <a:off x="337456" y="264997"/>
            <a:ext cx="7197877" cy="715963"/>
          </a:xfrm>
        </p:spPr>
        <p:txBody>
          <a:bodyPr/>
          <a:lstStyle/>
          <a:p>
            <a:r>
              <a:rPr lang="en-US" sz="3200" dirty="0"/>
              <a:t>Federally Required Disclosure Form Owner Repository </a:t>
            </a:r>
            <a:r>
              <a:rPr lang="en-US" dirty="0"/>
              <a:t>(slide 2 of 3)</a:t>
            </a:r>
          </a:p>
        </p:txBody>
      </p:sp>
      <p:sp>
        <p:nvSpPr>
          <p:cNvPr id="9" name="TextBox 8">
            <a:extLst>
              <a:ext uri="{FF2B5EF4-FFF2-40B4-BE49-F238E27FC236}">
                <a16:creationId xmlns:a16="http://schemas.microsoft.com/office/drawing/2014/main" id="{E5142D7C-A24B-B751-4FBD-9EB38974E4F3}"/>
              </a:ext>
            </a:extLst>
          </p:cNvPr>
          <p:cNvSpPr txBox="1"/>
          <p:nvPr/>
        </p:nvSpPr>
        <p:spPr>
          <a:xfrm>
            <a:off x="179099" y="1498025"/>
            <a:ext cx="8307660" cy="1754326"/>
          </a:xfrm>
          <a:prstGeom prst="rect">
            <a:avLst/>
          </a:prstGeom>
          <a:noFill/>
        </p:spPr>
        <p:txBody>
          <a:bodyPr wrap="square" rtlCol="0">
            <a:spAutoFit/>
          </a:bodyPr>
          <a:lstStyle/>
          <a:p>
            <a:r>
              <a:rPr lang="en-US" sz="1800" b="0" dirty="0">
                <a:solidFill>
                  <a:srgbClr val="002060"/>
                </a:solidFill>
                <a:latin typeface="+mn-lt"/>
              </a:rPr>
              <a:t>The image below shows that after clicking into the Federally Required Disclosure Form, the provider will have the option to use the search feature. The type of owner (corporation or individual), name of corporation or individual, and TIN or SSN is required to search the repository. Once those fields are completed, the provider will click on “fetch owner”. The results will populate and if there is a match, the provider will select the owner.</a:t>
            </a:r>
            <a:endParaRPr lang="en-US" sz="1800" dirty="0">
              <a:solidFill>
                <a:srgbClr val="002060"/>
              </a:solidFill>
              <a:latin typeface="+mn-lt"/>
            </a:endParaRPr>
          </a:p>
        </p:txBody>
      </p:sp>
      <p:pic>
        <p:nvPicPr>
          <p:cNvPr id="8" name="Content Placeholder 7" descr="Owner Search panel ">
            <a:extLst>
              <a:ext uri="{FF2B5EF4-FFF2-40B4-BE49-F238E27FC236}">
                <a16:creationId xmlns:a16="http://schemas.microsoft.com/office/drawing/2014/main" id="{34179294-41B2-DBEA-30BB-8A3EB01D7B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099" y="3493642"/>
            <a:ext cx="8785802" cy="1108856"/>
          </a:xfrm>
          <a:ln>
            <a:solidFill>
              <a:schemeClr val="tx1"/>
            </a:solidFill>
          </a:ln>
        </p:spPr>
      </p:pic>
    </p:spTree>
    <p:custDataLst>
      <p:tags r:id="rId1"/>
    </p:custDataLst>
    <p:extLst>
      <p:ext uri="{BB962C8B-B14F-4D97-AF65-F5344CB8AC3E}">
        <p14:creationId xmlns:p14="http://schemas.microsoft.com/office/powerpoint/2010/main" val="686500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73C82-AFA3-684A-A211-FD51C9800A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A91099-7D32-8151-18B7-11359B94238F}"/>
              </a:ext>
            </a:extLst>
          </p:cNvPr>
          <p:cNvSpPr>
            <a:spLocks noGrp="1"/>
          </p:cNvSpPr>
          <p:nvPr>
            <p:ph type="title"/>
          </p:nvPr>
        </p:nvSpPr>
        <p:spPr>
          <a:xfrm>
            <a:off x="337456" y="264997"/>
            <a:ext cx="7180944" cy="715963"/>
          </a:xfrm>
        </p:spPr>
        <p:txBody>
          <a:bodyPr/>
          <a:lstStyle/>
          <a:p>
            <a:r>
              <a:rPr lang="en-US" sz="3200" dirty="0"/>
              <a:t>Federally Required Disclosure Form Owner Repository </a:t>
            </a:r>
            <a:r>
              <a:rPr lang="en-US" dirty="0"/>
              <a:t>(slide 3 of 3)</a:t>
            </a:r>
          </a:p>
        </p:txBody>
      </p:sp>
      <p:sp>
        <p:nvSpPr>
          <p:cNvPr id="12" name="TextBox 11">
            <a:extLst>
              <a:ext uri="{FF2B5EF4-FFF2-40B4-BE49-F238E27FC236}">
                <a16:creationId xmlns:a16="http://schemas.microsoft.com/office/drawing/2014/main" id="{0D069E00-D4DA-0368-00C0-CDA9465B7C86}"/>
              </a:ext>
            </a:extLst>
          </p:cNvPr>
          <p:cNvSpPr txBox="1"/>
          <p:nvPr/>
        </p:nvSpPr>
        <p:spPr>
          <a:xfrm>
            <a:off x="0" y="1594122"/>
            <a:ext cx="8785803" cy="923330"/>
          </a:xfrm>
          <a:prstGeom prst="rect">
            <a:avLst/>
          </a:prstGeom>
          <a:noFill/>
        </p:spPr>
        <p:txBody>
          <a:bodyPr wrap="square" rtlCol="0">
            <a:spAutoFit/>
          </a:bodyPr>
          <a:lstStyle/>
          <a:p>
            <a:pPr marL="285750" indent="-285750">
              <a:buFont typeface="Arial" panose="020B0604020202020204" pitchFamily="34" charset="0"/>
              <a:buChar char="•"/>
            </a:pPr>
            <a:r>
              <a:rPr lang="en-US" sz="1800" b="0" dirty="0">
                <a:solidFill>
                  <a:schemeClr val="tx1"/>
                </a:solidFill>
                <a:latin typeface="+mn-lt"/>
              </a:rPr>
              <a:t>After the provider selects the owner result in the repository, all the below required fields will populate. The provider will have the ability to edit any fields as needed before saving and submitting the form. </a:t>
            </a:r>
          </a:p>
        </p:txBody>
      </p:sp>
      <p:pic>
        <p:nvPicPr>
          <p:cNvPr id="11" name="Picture 10" descr="Owner data field dropdown options">
            <a:extLst>
              <a:ext uri="{FF2B5EF4-FFF2-40B4-BE49-F238E27FC236}">
                <a16:creationId xmlns:a16="http://schemas.microsoft.com/office/drawing/2014/main" id="{91757D72-6990-1E8C-364D-979F1A0AE513}"/>
              </a:ext>
            </a:extLst>
          </p:cNvPr>
          <p:cNvPicPr>
            <a:picLocks noChangeAspect="1"/>
          </p:cNvPicPr>
          <p:nvPr/>
        </p:nvPicPr>
        <p:blipFill>
          <a:blip r:embed="rId3"/>
          <a:stretch>
            <a:fillRect/>
          </a:stretch>
        </p:blipFill>
        <p:spPr>
          <a:xfrm>
            <a:off x="1745166" y="2950693"/>
            <a:ext cx="5653668" cy="2404548"/>
          </a:xfrm>
          <a:prstGeom prst="rect">
            <a:avLst/>
          </a:prstGeom>
          <a:ln>
            <a:solidFill>
              <a:schemeClr val="tx1"/>
            </a:solidFill>
          </a:ln>
        </p:spPr>
      </p:pic>
    </p:spTree>
    <p:custDataLst>
      <p:tags r:id="rId1"/>
    </p:custDataLst>
    <p:extLst>
      <p:ext uri="{BB962C8B-B14F-4D97-AF65-F5344CB8AC3E}">
        <p14:creationId xmlns:p14="http://schemas.microsoft.com/office/powerpoint/2010/main" val="364942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F0CB02A2-1714-F3AA-6939-376AA4C4C54D}"/>
              </a:ext>
            </a:extLst>
          </p:cNvPr>
          <p:cNvSpPr txBox="1">
            <a:spLocks noGrp="1"/>
          </p:cNvSpPr>
          <p:nvPr>
            <p:ph type="title" idx="4294967295"/>
          </p:nvPr>
        </p:nvSpPr>
        <p:spPr>
          <a:xfrm>
            <a:off x="271768" y="434102"/>
            <a:ext cx="8273729"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spcBef>
                <a:spcPct val="0"/>
              </a:spcBef>
              <a:buNone/>
              <a:defRPr sz="1900" b="1">
                <a:ea typeface="+mj-ea"/>
                <a:cs typeface="Arial"/>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mj-lt"/>
                <a:ea typeface="+mj-ea"/>
                <a:cs typeface="Arial"/>
              </a:rPr>
              <a:t>HRSN Services: Past State</a:t>
            </a:r>
          </a:p>
        </p:txBody>
      </p:sp>
      <p:sp>
        <p:nvSpPr>
          <p:cNvPr id="9" name="Rectangle 8">
            <a:extLst>
              <a:ext uri="{FF2B5EF4-FFF2-40B4-BE49-F238E27FC236}">
                <a16:creationId xmlns:a16="http://schemas.microsoft.com/office/drawing/2014/main" id="{5A72C27D-5C39-95CD-1870-FA64742C619D}"/>
              </a:ext>
            </a:extLst>
          </p:cNvPr>
          <p:cNvSpPr/>
          <p:nvPr/>
        </p:nvSpPr>
        <p:spPr>
          <a:xfrm>
            <a:off x="555663" y="1518572"/>
            <a:ext cx="7989834" cy="433733"/>
          </a:xfrm>
          <a:prstGeom prst="rect">
            <a:avLst/>
          </a:prstGeom>
          <a:solidFill>
            <a:srgbClr val="002060"/>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lIns="20574" tIns="20574" rIns="20574" bIns="20574" rtlCol="0" anchor="ctr"/>
          <a:lstStyle/>
          <a:p>
            <a:pPr marL="0" marR="0" lvl="0" indent="0" algn="ctr" defTabSz="34279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Calibri"/>
                <a:ea typeface="+mn-ea"/>
                <a:cs typeface="+mn-cs"/>
              </a:rPr>
              <a:t>Past State (through 12/31/2024):</a:t>
            </a:r>
          </a:p>
        </p:txBody>
      </p:sp>
      <p:sp>
        <p:nvSpPr>
          <p:cNvPr id="7" name="Rectangle 6">
            <a:extLst>
              <a:ext uri="{FF2B5EF4-FFF2-40B4-BE49-F238E27FC236}">
                <a16:creationId xmlns:a16="http://schemas.microsoft.com/office/drawing/2014/main" id="{6C384BF9-E342-3EA6-314A-9609CAEEBAA8}"/>
              </a:ext>
            </a:extLst>
          </p:cNvPr>
          <p:cNvSpPr/>
          <p:nvPr/>
        </p:nvSpPr>
        <p:spPr>
          <a:xfrm>
            <a:off x="555663" y="2176470"/>
            <a:ext cx="3689603" cy="724655"/>
          </a:xfrm>
          <a:prstGeom prst="rect">
            <a:avLst/>
          </a:prstGeom>
          <a:solidFill>
            <a:srgbClr val="DFE8FF"/>
          </a:solidFill>
          <a:ln w="12700" cap="flat" cmpd="sng" algn="ctr">
            <a:solidFill>
              <a:schemeClr val="tx1"/>
            </a:solidFill>
            <a:prstDash val="dash"/>
            <a:miter lim="800000"/>
          </a:ln>
          <a:effectLst>
            <a:outerShdw blurRad="50800" dist="38100" dir="2700000" algn="tl" rotWithShape="0">
              <a:prstClr val="black">
                <a:alpha val="40000"/>
              </a:prstClr>
            </a:outerShdw>
          </a:effectLst>
        </p:spPr>
        <p:txBody>
          <a:bodyPr lIns="20574" tIns="20574" rIns="20574" bIns="20574" rtlCol="0" anchor="ctr"/>
          <a:lstStyle/>
          <a:p>
            <a:pPr marL="0" marR="0" lvl="0" indent="0" algn="ctr" defTabSz="34279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Flexible Services Program (FSP)</a:t>
            </a:r>
          </a:p>
        </p:txBody>
      </p:sp>
      <p:sp>
        <p:nvSpPr>
          <p:cNvPr id="11" name="Rectangle 10">
            <a:extLst>
              <a:ext uri="{FF2B5EF4-FFF2-40B4-BE49-F238E27FC236}">
                <a16:creationId xmlns:a16="http://schemas.microsoft.com/office/drawing/2014/main" id="{B0A767D2-A6F9-A3E6-7867-52F19F98030E}"/>
              </a:ext>
            </a:extLst>
          </p:cNvPr>
          <p:cNvSpPr/>
          <p:nvPr/>
        </p:nvSpPr>
        <p:spPr>
          <a:xfrm>
            <a:off x="577083" y="3058282"/>
            <a:ext cx="3689603" cy="35345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137160" rIns="68580" bIns="34290" rtlCol="0" anchor="t"/>
          <a:lstStyle/>
          <a:p>
            <a:pPr marL="0" marR="0" lvl="0" indent="0" algn="l" defTabSz="6858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MassHealth Accountable Care Organization (ACO) Enrollees could receive supports for their Health-Related Social Needs (HRSN) through the FSP. FSP was a pilot grant program that launched in January 2020 to provide housing and nutrition goods and services to a subset of eligible ACO Enrollees based on certain criteria. Flexible Services were not covered services; Enrollees were not entitled to these services.</a:t>
            </a:r>
            <a:endParaRPr kumimoji="0" lang="en-US" sz="1800" b="0" i="0" u="none" strike="sngStrike" kern="1200" cap="none" spc="0" normalizeH="0" baseline="0" noProof="0" dirty="0">
              <a:ln>
                <a:noFill/>
              </a:ln>
              <a:solidFill>
                <a:srgbClr val="000000"/>
              </a:solidFill>
              <a:effectLst/>
              <a:uLnTx/>
              <a:uFillTx/>
              <a:latin typeface="Calibri"/>
              <a:ea typeface="+mn-ea"/>
              <a:cs typeface="Arial"/>
            </a:endParaRPr>
          </a:p>
        </p:txBody>
      </p:sp>
      <p:sp>
        <p:nvSpPr>
          <p:cNvPr id="8" name="Rectangle 7">
            <a:extLst>
              <a:ext uri="{FF2B5EF4-FFF2-40B4-BE49-F238E27FC236}">
                <a16:creationId xmlns:a16="http://schemas.microsoft.com/office/drawing/2014/main" id="{A0CC5321-35EC-7DE0-2D1E-2F2FF08E01DE}"/>
              </a:ext>
            </a:extLst>
          </p:cNvPr>
          <p:cNvSpPr/>
          <p:nvPr/>
        </p:nvSpPr>
        <p:spPr>
          <a:xfrm>
            <a:off x="4877315" y="2176471"/>
            <a:ext cx="3689603" cy="724655"/>
          </a:xfrm>
          <a:prstGeom prst="rect">
            <a:avLst/>
          </a:prstGeom>
          <a:solidFill>
            <a:schemeClr val="accent4">
              <a:lumMod val="20000"/>
              <a:lumOff val="80000"/>
            </a:schemeClr>
          </a:solidFill>
          <a:ln w="12700" cap="flat" cmpd="sng" algn="ctr">
            <a:solidFill>
              <a:schemeClr val="tx1"/>
            </a:solidFill>
            <a:prstDash val="dash"/>
            <a:miter lim="800000"/>
          </a:ln>
          <a:effectLst>
            <a:outerShdw blurRad="50800" dist="38100" dir="2700000" algn="tl" rotWithShape="0">
              <a:prstClr val="black">
                <a:alpha val="40000"/>
              </a:prstClr>
            </a:outerShdw>
          </a:effectLst>
        </p:spPr>
        <p:txBody>
          <a:bodyPr lIns="20574" tIns="20574" rIns="20574" bIns="20574" rtlCol="0" anchor="ctr"/>
          <a:lstStyle/>
          <a:p>
            <a:pPr marL="0" marR="0" lvl="0" indent="0" algn="ctr" defTabSz="34279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Specialized Community Supports Program (Specialized CSP)</a:t>
            </a:r>
          </a:p>
        </p:txBody>
      </p:sp>
      <p:sp>
        <p:nvSpPr>
          <p:cNvPr id="15" name="Rectangle 14">
            <a:extLst>
              <a:ext uri="{FF2B5EF4-FFF2-40B4-BE49-F238E27FC236}">
                <a16:creationId xmlns:a16="http://schemas.microsoft.com/office/drawing/2014/main" id="{9579889C-C4AC-12AC-BF10-3E52DBFB15B3}"/>
              </a:ext>
            </a:extLst>
          </p:cNvPr>
          <p:cNvSpPr/>
          <p:nvPr/>
        </p:nvSpPr>
        <p:spPr>
          <a:xfrm>
            <a:off x="4877315" y="3058282"/>
            <a:ext cx="3689603" cy="35345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137160" rIns="68580" bIns="34290" rtlCol="0" anchor="t"/>
          <a:lstStyle/>
          <a:p>
            <a:pPr marL="0" marR="0" lvl="0" indent="0" algn="l" defTabSz="685800" rtl="0" eaLnBrk="1" fontAlgn="auto" latinLnBrk="0" hangingPunct="1">
              <a:lnSpc>
                <a:spcPct val="100000"/>
              </a:lnSpc>
              <a:spcBef>
                <a:spcPts val="300"/>
              </a:spcBef>
              <a:spcAft>
                <a:spcPts val="3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In April 2023, MassHealth implemented three Specialized CSPs for homeless individuals (CSP-HI), individuals with unstable housing (CSP Tenancy Preservation Program (CSP-TPP)), and individuals with justice involvement (CSP-JI). Services were provided to eligible managed care Enrollees and MassHealth fee-for-service members with behavioral health (BH) diagnoses</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endParaRPr kumimoji="0" lang="en-US" sz="1800" b="0" i="0" u="none" strike="sngStrike" kern="1200" cap="none" spc="0" normalizeH="0" baseline="0" noProof="0" dirty="0">
              <a:ln>
                <a:noFill/>
              </a:ln>
              <a:solidFill>
                <a:srgbClr val="FF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931520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420825F-5C42-48D3-A877-D87BA0EF2347}"/>
              </a:ext>
            </a:extLst>
          </p:cNvPr>
          <p:cNvSpPr>
            <a:spLocks noGrp="1"/>
          </p:cNvSpPr>
          <p:nvPr>
            <p:ph type="title"/>
          </p:nvPr>
        </p:nvSpPr>
        <p:spPr>
          <a:xfrm>
            <a:off x="3200400" y="3059113"/>
            <a:ext cx="2514600" cy="430887"/>
          </a:xfrm>
        </p:spPr>
        <p:txBody>
          <a:bodyPr/>
          <a:lstStyle/>
          <a:p>
            <a:pPr algn="ctr"/>
            <a:r>
              <a:rPr lang="en-US" altLang="en-US" sz="3200" dirty="0">
                <a:solidFill>
                  <a:srgbClr val="002060"/>
                </a:solidFill>
              </a:rPr>
              <a:t>Questions?</a:t>
            </a:r>
          </a:p>
        </p:txBody>
      </p:sp>
    </p:spTree>
    <p:custDataLst>
      <p:tags r:id="rId1"/>
    </p:custDataLst>
    <p:extLst>
      <p:ext uri="{BB962C8B-B14F-4D97-AF65-F5344CB8AC3E}">
        <p14:creationId xmlns:p14="http://schemas.microsoft.com/office/powerpoint/2010/main" val="2914974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E9C09-1094-B545-5144-F9CA9CC9799E}"/>
              </a:ext>
            </a:extLst>
          </p:cNvPr>
          <p:cNvSpPr>
            <a:spLocks noGrp="1"/>
          </p:cNvSpPr>
          <p:nvPr>
            <p:ph type="title"/>
          </p:nvPr>
        </p:nvSpPr>
        <p:spPr>
          <a:xfrm>
            <a:off x="1295400" y="3429000"/>
            <a:ext cx="6553200" cy="715963"/>
          </a:xfrm>
        </p:spPr>
        <p:txBody>
          <a:bodyPr/>
          <a:lstStyle/>
          <a:p>
            <a:pPr algn="ctr"/>
            <a:r>
              <a:rPr lang="en-US" sz="3200" b="1" dirty="0">
                <a:solidFill>
                  <a:srgbClr val="002060"/>
                </a:solidFill>
                <a:effectLst/>
                <a:latin typeface="+mn-lt"/>
                <a:ea typeface="Calibri" panose="020F0502020204030204" pitchFamily="34" charset="0"/>
              </a:rPr>
              <a:t>Provider Revalidation Automation </a:t>
            </a:r>
            <a:br>
              <a:rPr lang="en-US" sz="3200" b="1" dirty="0">
                <a:solidFill>
                  <a:srgbClr val="002060"/>
                </a:solidFill>
                <a:effectLst/>
                <a:latin typeface="+mn-lt"/>
                <a:ea typeface="Calibri" panose="020F0502020204030204" pitchFamily="34" charset="0"/>
              </a:rPr>
            </a:br>
            <a:br>
              <a:rPr lang="en-US" sz="3200" b="1" dirty="0">
                <a:solidFill>
                  <a:srgbClr val="002060"/>
                </a:solidFill>
                <a:effectLst/>
                <a:latin typeface="+mn-lt"/>
                <a:ea typeface="Calibri" panose="020F0502020204030204" pitchFamily="34" charset="0"/>
              </a:rPr>
            </a:br>
            <a:r>
              <a:rPr lang="en-US" sz="2800" b="0" dirty="0">
                <a:solidFill>
                  <a:srgbClr val="002060"/>
                </a:solidFill>
                <a:effectLst/>
                <a:latin typeface="+mn-lt"/>
                <a:ea typeface="Calibri" panose="020F0502020204030204" pitchFamily="34" charset="0"/>
              </a:rPr>
              <a:t>Michael Gilleran, Sr. Provider Relations Specialist, MassHealth Business Support Services</a:t>
            </a:r>
            <a:br>
              <a:rPr lang="en-US" sz="3600" dirty="0">
                <a:effectLst/>
                <a:latin typeface="Calibri" panose="020F0502020204030204" pitchFamily="34" charset="0"/>
                <a:ea typeface="Calibri" panose="020F0502020204030204" pitchFamily="34" charset="0"/>
              </a:rPr>
            </a:br>
            <a:endParaRPr lang="en-US" dirty="0"/>
          </a:p>
        </p:txBody>
      </p:sp>
    </p:spTree>
    <p:custDataLst>
      <p:tags r:id="rId1"/>
    </p:custDataLst>
    <p:extLst>
      <p:ext uri="{BB962C8B-B14F-4D97-AF65-F5344CB8AC3E}">
        <p14:creationId xmlns:p14="http://schemas.microsoft.com/office/powerpoint/2010/main" val="3807552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08819" y="228600"/>
            <a:ext cx="6825886" cy="725877"/>
          </a:xfrm>
        </p:spPr>
        <p:txBody>
          <a:bodyPr/>
          <a:lstStyle/>
          <a:p>
            <a:pPr marL="257175" indent="-257175">
              <a:lnSpc>
                <a:spcPct val="105000"/>
              </a:lnSpc>
              <a:defRPr/>
            </a:pPr>
            <a:r>
              <a:rPr lang="en-US" sz="3600" dirty="0"/>
              <a:t>The Purpose of Revalidation</a:t>
            </a:r>
            <a:endParaRPr lang="en-US" sz="3600" dirty="0">
              <a:solidFill>
                <a:srgbClr val="002060"/>
              </a:solidFill>
            </a:endParaRPr>
          </a:p>
        </p:txBody>
      </p:sp>
      <p:sp>
        <p:nvSpPr>
          <p:cNvPr id="8" name="Rectangle 7"/>
          <p:cNvSpPr/>
          <p:nvPr/>
        </p:nvSpPr>
        <p:spPr>
          <a:xfrm>
            <a:off x="76200" y="1376617"/>
            <a:ext cx="8991600" cy="5370701"/>
          </a:xfrm>
          <a:prstGeom prst="rect">
            <a:avLst/>
          </a:prstGeom>
        </p:spPr>
        <p:txBody>
          <a:bodyPr wrap="square">
            <a:spAutoFit/>
          </a:bodyPr>
          <a:lstStyle/>
          <a:p>
            <a:pPr marL="169862"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Providers enrolled in MassHealth are required to revalidate their relationship with MassHealth every 5 years, based on the date of their enrollment.</a:t>
            </a:r>
          </a:p>
          <a:p>
            <a:pPr marL="512762"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endParaRPr>
          </a:p>
          <a:p>
            <a:pPr marL="512762" marR="0" lvl="1" indent="-342900" algn="l" defTabSz="914400" rtl="0" eaLnBrk="1" fontAlgn="base" latinLnBrk="0" hangingPunct="1">
              <a:lnSpc>
                <a:spcPct val="100000"/>
              </a:lnSpc>
              <a:spcBef>
                <a:spcPct val="0"/>
              </a:spcBef>
              <a:spcAft>
                <a:spcPts val="600"/>
              </a:spcAft>
              <a:buClr>
                <a:schemeClr val="accent5">
                  <a:lumMod val="75000"/>
                </a:schemeClr>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Each Provider is required to maintain their provider file information to minimize fraud, waste, and abuse and ensure you remain in good standing*</a:t>
            </a:r>
          </a:p>
          <a:p>
            <a:pPr marL="512762" marR="0" lvl="1" indent="-342900" algn="l" defTabSz="914400" rtl="0" eaLnBrk="1" fontAlgn="base" latinLnBrk="0" hangingPunct="1">
              <a:lnSpc>
                <a:spcPct val="100000"/>
              </a:lnSpc>
              <a:spcBef>
                <a:spcPct val="0"/>
              </a:spcBef>
              <a:spcAft>
                <a:spcPts val="600"/>
              </a:spcAft>
              <a:buClr>
                <a:schemeClr val="accent5">
                  <a:lumMod val="75000"/>
                </a:schemeClr>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The first automated revalidation pilot started in May 2023, with ORP providers able to complete the MassHealth revalidation requirement online (without using fax or postal mail to submit any needed documents)</a:t>
            </a:r>
          </a:p>
          <a:p>
            <a:pPr marL="512762" marR="0" lvl="1" indent="-342900" algn="l" defTabSz="914400" rtl="0" eaLnBrk="1" fontAlgn="base" latinLnBrk="0" hangingPunct="1">
              <a:lnSpc>
                <a:spcPct val="100000"/>
              </a:lnSpc>
              <a:spcBef>
                <a:spcPct val="0"/>
              </a:spcBef>
              <a:spcAft>
                <a:spcPts val="600"/>
              </a:spcAft>
              <a:buClr>
                <a:schemeClr val="accent5">
                  <a:lumMod val="75000"/>
                </a:schemeClr>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The automated revalidation pilot process has been expanded over time to include individual fee for service (FFS) Summer 2024 </a:t>
            </a:r>
          </a:p>
          <a:p>
            <a:pPr marL="512762" marR="0" lvl="1" indent="-342900" algn="l" defTabSz="914400" rtl="0" eaLnBrk="1" fontAlgn="base" latinLnBrk="0" hangingPunct="1">
              <a:lnSpc>
                <a:spcPct val="100000"/>
              </a:lnSpc>
              <a:spcBef>
                <a:spcPct val="0"/>
              </a:spcBef>
              <a:spcAft>
                <a:spcPts val="600"/>
              </a:spcAft>
              <a:buClr>
                <a:schemeClr val="accent5">
                  <a:lumMod val="75000"/>
                </a:schemeClr>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providers and is now being rolled out to individual providers within  Fall 2024 large organizations and  Group Practices</a:t>
            </a:r>
          </a:p>
          <a:p>
            <a:pPr marL="512762" marR="0" lvl="1" indent="-342900" algn="l" defTabSz="914400" rtl="0" eaLnBrk="1" fontAlgn="base" latinLnBrk="0" hangingPunct="1">
              <a:lnSpc>
                <a:spcPct val="100000"/>
              </a:lnSpc>
              <a:spcBef>
                <a:spcPct val="0"/>
              </a:spcBef>
              <a:spcAft>
                <a:spcPts val="600"/>
              </a:spcAft>
              <a:buClr>
                <a:schemeClr val="accent5">
                  <a:lumMod val="75000"/>
                </a:schemeClr>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When it is time for the individual provider to revalidate an email notification is</a:t>
            </a:r>
            <a:r>
              <a:rPr kumimoji="0" lang="en-US" altLang="en-US" sz="1800" b="1"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 </a:t>
            </a:r>
            <a:r>
              <a:rPr kumimoji="0" lang="en-US" altLang="en-US" sz="18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sent to the email on file which could be the individual provider or a representative</a:t>
            </a:r>
          </a:p>
          <a:p>
            <a:pPr marL="512762" marR="0" lvl="1" indent="-34290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All communications, forms, and submission methods for this new process are entirely online</a:t>
            </a:r>
          </a:p>
          <a:p>
            <a:pPr marL="169862" marR="0" lvl="1"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1"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endParaRPr>
          </a:p>
          <a:p>
            <a:pPr marL="169862"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 as required by Section 6401 of the Affordable Care Act</a:t>
            </a:r>
          </a:p>
        </p:txBody>
      </p:sp>
    </p:spTree>
    <p:custDataLst>
      <p:tags r:id="rId1"/>
    </p:custDataLst>
    <p:extLst>
      <p:ext uri="{BB962C8B-B14F-4D97-AF65-F5344CB8AC3E}">
        <p14:creationId xmlns:p14="http://schemas.microsoft.com/office/powerpoint/2010/main" val="2543526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E9CA66-E508-740A-E6AD-2126B20FB3F7}"/>
              </a:ext>
            </a:extLst>
          </p:cNvPr>
          <p:cNvSpPr>
            <a:spLocks noGrp="1"/>
          </p:cNvSpPr>
          <p:nvPr>
            <p:ph type="title"/>
          </p:nvPr>
        </p:nvSpPr>
        <p:spPr>
          <a:xfrm>
            <a:off x="457200" y="76200"/>
            <a:ext cx="6400800" cy="1066800"/>
          </a:xfrm>
        </p:spPr>
        <p:txBody>
          <a:bodyPr/>
          <a:lstStyle/>
          <a:p>
            <a:r>
              <a:rPr lang="en-US" sz="3600" dirty="0"/>
              <a:t>Automated Revalidation Overview</a:t>
            </a:r>
          </a:p>
        </p:txBody>
      </p:sp>
      <p:sp>
        <p:nvSpPr>
          <p:cNvPr id="3" name="Content Placeholder 2">
            <a:extLst>
              <a:ext uri="{FF2B5EF4-FFF2-40B4-BE49-F238E27FC236}">
                <a16:creationId xmlns:a16="http://schemas.microsoft.com/office/drawing/2014/main" id="{DBC9FE6B-E1F0-D656-AB36-A19E0876DC97}"/>
              </a:ext>
            </a:extLst>
          </p:cNvPr>
          <p:cNvSpPr>
            <a:spLocks noGrp="1"/>
          </p:cNvSpPr>
          <p:nvPr>
            <p:ph idx="1"/>
          </p:nvPr>
        </p:nvSpPr>
        <p:spPr>
          <a:xfrm>
            <a:off x="457200" y="1619646"/>
            <a:ext cx="8229600" cy="3638154"/>
          </a:xfrm>
        </p:spPr>
        <p:txBody>
          <a:bodyPr/>
          <a:lstStyle/>
          <a:p>
            <a:pPr marL="0" indent="0">
              <a:buNone/>
            </a:pPr>
            <a:r>
              <a:rPr lang="en-US" sz="1800" dirty="0">
                <a:solidFill>
                  <a:srgbClr val="002060"/>
                </a:solidFill>
              </a:rPr>
              <a:t>MassHealth has introduced the following electronic automation to help providers manage their revalidation:</a:t>
            </a:r>
          </a:p>
          <a:p>
            <a:pPr>
              <a:buFont typeface="Arial" panose="020B0604020202020204" pitchFamily="34" charset="0"/>
              <a:buChar char="•"/>
            </a:pPr>
            <a:endParaRPr lang="en-US" sz="1800" dirty="0">
              <a:solidFill>
                <a:srgbClr val="002060"/>
              </a:solidFill>
            </a:endParaRPr>
          </a:p>
          <a:p>
            <a:pPr lvl="1">
              <a:buFont typeface="Arial" panose="020B0604020202020204" pitchFamily="34" charset="0"/>
              <a:buChar char="•"/>
            </a:pPr>
            <a:r>
              <a:rPr lang="en-US" sz="1800" dirty="0">
                <a:solidFill>
                  <a:srgbClr val="002060"/>
                </a:solidFill>
              </a:rPr>
              <a:t>Implemented an electronic survey to confirm revalidation intent and contact info for ORP and Unlinked Individual Fee-For-Service (FFS) providers </a:t>
            </a:r>
          </a:p>
          <a:p>
            <a:pPr lvl="1">
              <a:buFont typeface="Arial" panose="020B0604020202020204" pitchFamily="34" charset="0"/>
              <a:buChar char="•"/>
            </a:pPr>
            <a:r>
              <a:rPr lang="en-US" sz="1800" dirty="0">
                <a:solidFill>
                  <a:srgbClr val="002060"/>
                </a:solidFill>
              </a:rPr>
              <a:t>Implemented electronic roster confirmation process for large organizations and group practices for  linked providers due for revalidation</a:t>
            </a:r>
          </a:p>
          <a:p>
            <a:pPr lvl="1">
              <a:buFont typeface="Arial" panose="020B0604020202020204" pitchFamily="34" charset="0"/>
              <a:buChar char="•"/>
            </a:pPr>
            <a:r>
              <a:rPr lang="en-US" sz="1800" dirty="0">
                <a:solidFill>
                  <a:srgbClr val="002060"/>
                </a:solidFill>
              </a:rPr>
              <a:t>Transitioned revalidation communication from letters to emails</a:t>
            </a:r>
          </a:p>
          <a:p>
            <a:pPr lvl="1">
              <a:buFont typeface="Arial" panose="020B0604020202020204" pitchFamily="34" charset="0"/>
              <a:buChar char="•"/>
            </a:pPr>
            <a:r>
              <a:rPr lang="en-US" sz="1800" dirty="0">
                <a:solidFill>
                  <a:srgbClr val="002060"/>
                </a:solidFill>
              </a:rPr>
              <a:t>Implemented an online electronic Individual Federally Required Disclosure Form (FRDF) </a:t>
            </a:r>
          </a:p>
          <a:p>
            <a:pPr lvl="1">
              <a:buFont typeface="Arial" panose="020B0604020202020204" pitchFamily="34" charset="0"/>
              <a:buChar char="•"/>
            </a:pPr>
            <a:r>
              <a:rPr lang="en-US" sz="1800" dirty="0">
                <a:solidFill>
                  <a:srgbClr val="002060"/>
                </a:solidFill>
              </a:rPr>
              <a:t>Allow e-signatures and electronic form submission</a:t>
            </a:r>
          </a:p>
          <a:p>
            <a:pPr lvl="1">
              <a:buFont typeface="Arial" panose="020B0604020202020204" pitchFamily="34" charset="0"/>
              <a:buChar char="•"/>
            </a:pPr>
            <a:r>
              <a:rPr lang="en-US" sz="1800" dirty="0">
                <a:solidFill>
                  <a:srgbClr val="002060"/>
                </a:solidFill>
              </a:rPr>
              <a:t>Working to implement secure document upload for entities</a:t>
            </a:r>
          </a:p>
        </p:txBody>
      </p:sp>
    </p:spTree>
    <p:custDataLst>
      <p:tags r:id="rId1"/>
    </p:custDataLst>
    <p:extLst>
      <p:ext uri="{BB962C8B-B14F-4D97-AF65-F5344CB8AC3E}">
        <p14:creationId xmlns:p14="http://schemas.microsoft.com/office/powerpoint/2010/main" val="1158667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C183D7F6-B498-43B3-948B-1728B52AA6E4}">
                <adec:decorative xmlns:adec="http://schemas.microsoft.com/office/drawing/2017/decorative" val="1"/>
              </a:ext>
            </a:extLst>
          </p:cNvPr>
          <p:cNvSpPr>
            <a:spLocks noGrp="1"/>
          </p:cNvSpPr>
          <p:nvPr>
            <p:ph idx="1"/>
          </p:nvPr>
        </p:nvSpPr>
        <p:spPr>
          <a:xfrm>
            <a:off x="1428750" y="2171700"/>
            <a:ext cx="6286500" cy="386644"/>
          </a:xfrm>
        </p:spPr>
        <p:txBody>
          <a:bodyPr/>
          <a:lstStyle/>
          <a:p>
            <a:pPr marL="260747" lvl="1" indent="-175022">
              <a:spcBef>
                <a:spcPct val="25000"/>
              </a:spcBef>
              <a:spcAft>
                <a:spcPct val="25000"/>
              </a:spcAft>
              <a:buFont typeface="Wingdings" panose="05000000000000000000" pitchFamily="2" charset="2"/>
              <a:buChar char="Ø"/>
            </a:pPr>
            <a:endParaRPr lang="en-US" altLang="en-US" sz="1050" dirty="0">
              <a:solidFill>
                <a:srgbClr val="002A7E"/>
              </a:solidFill>
            </a:endParaRPr>
          </a:p>
          <a:p>
            <a:endParaRPr lang="en-US" altLang="en-US" dirty="0"/>
          </a:p>
        </p:txBody>
      </p:sp>
      <p:sp>
        <p:nvSpPr>
          <p:cNvPr id="3" name="Title 1">
            <a:extLst>
              <a:ext uri="{FF2B5EF4-FFF2-40B4-BE49-F238E27FC236}">
                <a16:creationId xmlns:a16="http://schemas.microsoft.com/office/drawing/2014/main" id="{D39A46C8-0D3F-B0CA-E0C6-2FFEDF927AEC}"/>
              </a:ext>
            </a:extLst>
          </p:cNvPr>
          <p:cNvSpPr>
            <a:spLocks noGrp="1"/>
          </p:cNvSpPr>
          <p:nvPr>
            <p:ph type="title"/>
          </p:nvPr>
        </p:nvSpPr>
        <p:spPr>
          <a:xfrm>
            <a:off x="286815" y="215471"/>
            <a:ext cx="8005260" cy="1066800"/>
          </a:xfrm>
        </p:spPr>
        <p:txBody>
          <a:bodyPr/>
          <a:lstStyle/>
          <a:p>
            <a:r>
              <a:rPr lang="en-US" sz="3600" dirty="0"/>
              <a:t>The Unlinked Individual FFS and ORP Revalidation Process</a:t>
            </a:r>
          </a:p>
        </p:txBody>
      </p:sp>
      <p:sp>
        <p:nvSpPr>
          <p:cNvPr id="8" name="Rectangle 7"/>
          <p:cNvSpPr/>
          <p:nvPr/>
        </p:nvSpPr>
        <p:spPr>
          <a:xfrm>
            <a:off x="152400" y="1524000"/>
            <a:ext cx="8763000" cy="5447645"/>
          </a:xfrm>
          <a:prstGeom prst="rect">
            <a:avLst/>
          </a:prstGeom>
        </p:spPr>
        <p:txBody>
          <a:bodyPr wrap="square">
            <a:spAutoFit/>
          </a:bodyPr>
          <a:lstStyle/>
          <a:p>
            <a:pPr marL="169862" marR="0" lvl="1"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a:p>
            <a:pPr marL="512762" marR="0" lvl="1" indent="-34290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Selected Providers receive an email from </a:t>
            </a:r>
            <a:r>
              <a:rPr kumimoji="0" lang="en-US" altLang="en-US" sz="2000" b="1"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hlinkClick r:id="rId4"/>
              </a:rPr>
              <a:t>revalidation@mahealth.net</a:t>
            </a:r>
            <a:r>
              <a:rPr kumimoji="0" lang="en-US" altLang="en-US" sz="2000" b="1"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rPr>
              <a:t>  </a:t>
            </a:r>
            <a:r>
              <a:rPr kumimoji="0" lang="en-US" altLang="en-US" sz="20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informing them that it is time to revalidate.</a:t>
            </a:r>
          </a:p>
          <a:p>
            <a:pPr marL="512762" marR="0" lvl="1" indent="-34290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endParaRPr>
          </a:p>
          <a:p>
            <a:pPr marL="512762" marR="0" lvl="1" indent="-34290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These providers then take the questionnaire in the notification email to determine their intent to revalidate with MassHealth program</a:t>
            </a:r>
          </a:p>
          <a:p>
            <a:pPr marL="512762" marR="0" lvl="1" indent="-34290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endParaRPr>
          </a:p>
          <a:p>
            <a:pPr marL="512762" marR="0" lvl="1" indent="-34290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Providers who opt to revalidate are sent a follow-up email with a link to access the electronic Federally Required Disclosure Form (FRDF) and provided instructions on any other requirements</a:t>
            </a:r>
          </a:p>
          <a:p>
            <a:pPr marL="512762" marR="0" lvl="1" indent="-34290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endParaRPr>
          </a:p>
          <a:p>
            <a:pPr marL="512762" marR="0" lvl="1" indent="-342900" algn="l" defTabSz="914400" rtl="0" eaLnBrk="1" fontAlgn="base" latinLnBrk="0" hangingPunct="1">
              <a:lnSpc>
                <a:spcPct val="100000"/>
              </a:lnSpc>
              <a:spcBef>
                <a:spcPct val="0"/>
              </a:spcBef>
              <a:spcAft>
                <a:spcPct val="0"/>
              </a:spcAft>
              <a:buClr>
                <a:schemeClr val="accent5">
                  <a:lumMod val="75000"/>
                </a:schemeClr>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Arial" panose="020B0604020202020204"/>
                <a:ea typeface="MS PGothic" pitchFamily="34" charset="-128"/>
                <a:cs typeface="Arial" charset="0"/>
              </a:rPr>
              <a:t>In the case of unresponsive providers, will receive outreach and sanction communication including termination notices</a:t>
            </a:r>
          </a:p>
          <a:p>
            <a:pPr marL="512762"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a:p>
            <a:pPr marL="169862" marR="0" lvl="1"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a:p>
            <a:pPr marL="169862" marR="0" lvl="1"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a:p>
            <a:pPr marL="169862" marR="0" lvl="1"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a:p>
            <a:pPr marL="169862" marR="0" lvl="1"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p:txBody>
      </p:sp>
    </p:spTree>
    <p:custDataLst>
      <p:tags r:id="rId1"/>
    </p:custDataLst>
    <p:extLst>
      <p:ext uri="{BB962C8B-B14F-4D97-AF65-F5344CB8AC3E}">
        <p14:creationId xmlns:p14="http://schemas.microsoft.com/office/powerpoint/2010/main" val="3222941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271548"/>
            <a:ext cx="6337076" cy="685799"/>
          </a:xfrm>
        </p:spPr>
        <p:txBody>
          <a:bodyPr/>
          <a:lstStyle/>
          <a:p>
            <a:r>
              <a:rPr lang="en-US" dirty="0"/>
              <a:t>Group Practice Automated Revalidation Process</a:t>
            </a:r>
          </a:p>
        </p:txBody>
      </p:sp>
      <p:sp>
        <p:nvSpPr>
          <p:cNvPr id="5" name="Text Placeholder 4">
            <a:extLst>
              <a:ext uri="{FF2B5EF4-FFF2-40B4-BE49-F238E27FC236}">
                <a16:creationId xmlns:a16="http://schemas.microsoft.com/office/drawing/2014/main" id="{712C63C8-80B5-87A0-5A5E-3BCA03FCC003}"/>
              </a:ext>
            </a:extLst>
          </p:cNvPr>
          <p:cNvSpPr>
            <a:spLocks noGrp="1"/>
          </p:cNvSpPr>
          <p:nvPr>
            <p:ph type="body" idx="1"/>
          </p:nvPr>
        </p:nvSpPr>
        <p:spPr>
          <a:xfrm>
            <a:off x="152400" y="1524000"/>
            <a:ext cx="8763000" cy="4816641"/>
          </a:xfrm>
        </p:spPr>
        <p:txBody>
          <a:bodyPr/>
          <a:lstStyle/>
          <a:p>
            <a:pPr marL="355600" marR="171450" lvl="0" indent="-342900" defTabSz="914400" eaLnBrk="1" fontAlgn="auto" latinLnBrk="0" hangingPunct="1">
              <a:lnSpc>
                <a:spcPct val="100000"/>
              </a:lnSpc>
              <a:buClr>
                <a:srgbClr val="30859C"/>
              </a:buClr>
              <a:buSzTx/>
              <a:buFontTx/>
              <a:buChar char="•"/>
              <a:tabLst>
                <a:tab pos="354965" algn="l"/>
                <a:tab pos="355600" algn="l"/>
              </a:tabLst>
              <a:defRPr/>
            </a:pPr>
            <a:r>
              <a:rPr kumimoji="0" lang="en-US" sz="2000" b="0" i="0" u="none" strike="noStrike" kern="0" cap="none" normalizeH="0" baseline="0" noProof="0" dirty="0">
                <a:ln>
                  <a:noFill/>
                </a:ln>
                <a:solidFill>
                  <a:srgbClr val="002060"/>
                </a:solidFill>
                <a:effectLst/>
                <a:uLnTx/>
                <a:uFillTx/>
                <a:cs typeface="Arial"/>
              </a:rPr>
              <a:t>Group Practices will receive an email </a:t>
            </a:r>
            <a:r>
              <a:rPr lang="en-US" sz="2000" kern="0" dirty="0">
                <a:solidFill>
                  <a:srgbClr val="002060"/>
                </a:solidFill>
                <a:cs typeface="Arial"/>
              </a:rPr>
              <a:t>with a list of providers in their practice that are due for revalidation on a monthly basis </a:t>
            </a:r>
          </a:p>
          <a:p>
            <a:pPr marL="355600" marR="171450" lvl="0" indent="-342900" defTabSz="914400" eaLnBrk="1" fontAlgn="auto" latinLnBrk="0" hangingPunct="1">
              <a:lnSpc>
                <a:spcPct val="100000"/>
              </a:lnSpc>
              <a:buClr>
                <a:srgbClr val="30859C"/>
              </a:buClr>
              <a:buSzTx/>
              <a:buFontTx/>
              <a:buChar char="•"/>
              <a:tabLst>
                <a:tab pos="354965" algn="l"/>
                <a:tab pos="355600" algn="l"/>
              </a:tabLst>
              <a:defRPr/>
            </a:pPr>
            <a:r>
              <a:rPr kumimoji="0" lang="en-US" sz="2000" b="0" i="0" u="none" strike="noStrike" kern="0" cap="none" normalizeH="0" baseline="0" noProof="0" dirty="0">
                <a:ln>
                  <a:noFill/>
                </a:ln>
                <a:solidFill>
                  <a:srgbClr val="002060"/>
                </a:solidFill>
                <a:effectLst/>
                <a:uLnTx/>
                <a:uFillTx/>
                <a:cs typeface="Arial"/>
              </a:rPr>
              <a:t>Revalidation due dates are based on date of enrollment or last revalidation date</a:t>
            </a:r>
          </a:p>
          <a:p>
            <a:pPr marL="355600" marR="171450" lvl="0" indent="-342900" defTabSz="914400" eaLnBrk="1" fontAlgn="auto" latinLnBrk="0" hangingPunct="1">
              <a:lnSpc>
                <a:spcPct val="100000"/>
              </a:lnSpc>
              <a:buClr>
                <a:srgbClr val="30859C"/>
              </a:buClr>
              <a:buSzTx/>
              <a:buFontTx/>
              <a:buChar char="•"/>
              <a:tabLst>
                <a:tab pos="354965" algn="l"/>
                <a:tab pos="355600" algn="l"/>
              </a:tabLst>
              <a:defRPr/>
            </a:pPr>
            <a:r>
              <a:rPr kumimoji="0" lang="en-US" sz="2000" b="0" i="0" u="none" strike="noStrike" kern="0" cap="none" normalizeH="0" baseline="0" noProof="0" dirty="0">
                <a:ln>
                  <a:noFill/>
                </a:ln>
                <a:solidFill>
                  <a:srgbClr val="002060"/>
                </a:solidFill>
                <a:effectLst/>
                <a:uLnTx/>
                <a:uFillTx/>
                <a:cs typeface="Arial"/>
              </a:rPr>
              <a:t>The </a:t>
            </a:r>
            <a:r>
              <a:rPr lang="en-US" sz="2000" kern="0" dirty="0">
                <a:solidFill>
                  <a:srgbClr val="002060"/>
                </a:solidFill>
                <a:cs typeface="Arial"/>
              </a:rPr>
              <a:t>FFS </a:t>
            </a:r>
            <a:r>
              <a:rPr kumimoji="0" lang="en-US" sz="2000" b="0" i="0" u="none" strike="noStrike" kern="0" cap="none" normalizeH="0" baseline="0" noProof="0" dirty="0">
                <a:ln>
                  <a:noFill/>
                </a:ln>
                <a:solidFill>
                  <a:srgbClr val="002060"/>
                </a:solidFill>
                <a:effectLst/>
                <a:uLnTx/>
                <a:uFillTx/>
                <a:cs typeface="Arial"/>
              </a:rPr>
              <a:t>Provider </a:t>
            </a:r>
            <a:r>
              <a:rPr lang="en-US" sz="2000" dirty="0">
                <a:solidFill>
                  <a:srgbClr val="002060"/>
                </a:solidFill>
                <a:cs typeface="Arial"/>
              </a:rPr>
              <a:t>revalidation process will be electronic only</a:t>
            </a:r>
          </a:p>
          <a:p>
            <a:pPr marL="12700" marR="171450" lvl="0" indent="0" defTabSz="914400" eaLnBrk="1" fontAlgn="auto" latinLnBrk="0" hangingPunct="1">
              <a:lnSpc>
                <a:spcPct val="100000"/>
              </a:lnSpc>
              <a:buClr>
                <a:srgbClr val="30859C"/>
              </a:buClr>
              <a:buSzTx/>
              <a:buNone/>
              <a:tabLst>
                <a:tab pos="354965" algn="l"/>
                <a:tab pos="355600" algn="l"/>
              </a:tabLst>
              <a:defRPr/>
            </a:pPr>
            <a:endParaRPr kumimoji="0" lang="en-US" sz="2000" b="0" i="0" u="none" strike="noStrike" kern="0" cap="none" normalizeH="0" baseline="0" noProof="0" dirty="0">
              <a:ln>
                <a:noFill/>
              </a:ln>
              <a:solidFill>
                <a:srgbClr val="002060"/>
              </a:solidFill>
              <a:effectLst/>
              <a:uLnTx/>
              <a:uFillTx/>
              <a:cs typeface="Arial"/>
            </a:endParaRPr>
          </a:p>
          <a:p>
            <a:pPr marL="355600" marR="22225" lvl="0" indent="-342900" defTabSz="914400" eaLnBrk="1" fontAlgn="auto" latinLnBrk="0" hangingPunct="1">
              <a:lnSpc>
                <a:spcPct val="100000"/>
              </a:lnSpc>
              <a:spcBef>
                <a:spcPts val="0"/>
              </a:spcBef>
              <a:spcAft>
                <a:spcPts val="1200"/>
              </a:spcAft>
              <a:buClr>
                <a:srgbClr val="30859C"/>
              </a:buClr>
              <a:buSzTx/>
              <a:buFontTx/>
              <a:buChar char="•"/>
              <a:tabLst>
                <a:tab pos="354965" algn="l"/>
                <a:tab pos="355600" algn="l"/>
              </a:tabLst>
              <a:defRPr/>
            </a:pPr>
            <a:r>
              <a:rPr kumimoji="0" lang="en-US" sz="2000" b="0" i="0" u="none" strike="noStrike" kern="0" cap="none" normalizeH="0" baseline="0" noProof="0" dirty="0">
                <a:ln>
                  <a:noFill/>
                </a:ln>
                <a:solidFill>
                  <a:srgbClr val="002060"/>
                </a:solidFill>
                <a:effectLst/>
                <a:uLnTx/>
                <a:uFillTx/>
                <a:cs typeface="Arial"/>
              </a:rPr>
              <a:t>The purpose of the roster confirmation process is to determine: </a:t>
            </a:r>
          </a:p>
          <a:p>
            <a:pPr marL="755650" marR="22225" lvl="1" indent="-342900" eaLnBrk="1" fontAlgn="auto" hangingPunct="1">
              <a:spcBef>
                <a:spcPts val="0"/>
              </a:spcBef>
              <a:spcAft>
                <a:spcPts val="1200"/>
              </a:spcAft>
              <a:buClr>
                <a:srgbClr val="30859C"/>
              </a:buClr>
              <a:buFont typeface="Courier New" panose="02070309020205020404" pitchFamily="49" charset="0"/>
              <a:buChar char="o"/>
              <a:tabLst>
                <a:tab pos="354965" algn="l"/>
                <a:tab pos="355600" algn="l"/>
              </a:tabLst>
              <a:defRPr/>
            </a:pPr>
            <a:r>
              <a:rPr lang="en-US" sz="2000" kern="0" dirty="0">
                <a:solidFill>
                  <a:srgbClr val="002060"/>
                </a:solidFill>
                <a:cs typeface="Arial"/>
              </a:rPr>
              <a:t>Group practices are required to respond to the confirmation email with the requested information</a:t>
            </a:r>
          </a:p>
          <a:p>
            <a:pPr marL="755650" marR="22225" lvl="1" indent="-342900" eaLnBrk="1" fontAlgn="auto" hangingPunct="1">
              <a:spcBef>
                <a:spcPts val="0"/>
              </a:spcBef>
              <a:spcAft>
                <a:spcPts val="1200"/>
              </a:spcAft>
              <a:buClr>
                <a:srgbClr val="30859C"/>
              </a:buClr>
              <a:buFont typeface="Courier New" panose="02070309020205020404" pitchFamily="49" charset="0"/>
              <a:buChar char="o"/>
              <a:tabLst>
                <a:tab pos="354965" algn="l"/>
                <a:tab pos="355600" algn="l"/>
              </a:tabLst>
              <a:defRPr/>
            </a:pPr>
            <a:r>
              <a:rPr kumimoji="0" lang="en-US" sz="2000" b="0" i="0" strike="noStrike" kern="0" cap="none" normalizeH="0" baseline="0" noProof="0" dirty="0">
                <a:ln>
                  <a:noFill/>
                </a:ln>
                <a:solidFill>
                  <a:srgbClr val="002060"/>
                </a:solidFill>
                <a:effectLst/>
                <a:uLnTx/>
                <a:uFillTx/>
                <a:cs typeface="Arial"/>
              </a:rPr>
              <a:t>Once completed the provider(s) will be launched for revalidation and </a:t>
            </a:r>
          </a:p>
          <a:p>
            <a:pPr marL="755650" marR="22225" lvl="1" indent="-342900" eaLnBrk="1" fontAlgn="auto" hangingPunct="1">
              <a:spcBef>
                <a:spcPts val="0"/>
              </a:spcBef>
              <a:spcAft>
                <a:spcPts val="1200"/>
              </a:spcAft>
              <a:buClr>
                <a:srgbClr val="30859C"/>
              </a:buClr>
              <a:buFont typeface="Courier New" panose="02070309020205020404" pitchFamily="49" charset="0"/>
              <a:buChar char="o"/>
              <a:tabLst>
                <a:tab pos="354965" algn="l"/>
                <a:tab pos="355600" algn="l"/>
              </a:tabLst>
              <a:defRPr/>
            </a:pPr>
            <a:r>
              <a:rPr kumimoji="0" lang="en-US" sz="2000" b="0" i="0" strike="noStrike" kern="0" cap="none" normalizeH="0" baseline="0" noProof="0" dirty="0">
                <a:ln>
                  <a:noFill/>
                </a:ln>
                <a:solidFill>
                  <a:srgbClr val="002060"/>
                </a:solidFill>
                <a:effectLst/>
                <a:uLnTx/>
                <a:uFillTx/>
                <a:cs typeface="Arial"/>
              </a:rPr>
              <a:t>will receive and email for each provider with instruction on how to complete an electronic individual FRDF or securely upload an Entity FRDF</a:t>
            </a: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1DD509-AD17-3D9B-0C77-75717619FC64}"/>
              </a:ext>
            </a:extLst>
          </p:cNvPr>
          <p:cNvSpPr>
            <a:spLocks noGrp="1"/>
          </p:cNvSpPr>
          <p:nvPr>
            <p:ph type="title" idx="4294967295"/>
          </p:nvPr>
        </p:nvSpPr>
        <p:spPr>
          <a:xfrm>
            <a:off x="457200" y="175418"/>
            <a:ext cx="6553200" cy="715963"/>
          </a:xfrm>
        </p:spPr>
        <p:txBody>
          <a:bodyPr/>
          <a:lstStyle/>
          <a:p>
            <a:r>
              <a:rPr lang="en-US" dirty="0">
                <a:latin typeface="Arial" panose="020B0604020202020204"/>
              </a:rPr>
              <a:t>Group Practice Automated Revalidation Email Timeline</a:t>
            </a:r>
            <a:endParaRPr lang="en-US" dirty="0"/>
          </a:p>
        </p:txBody>
      </p:sp>
      <p:graphicFrame>
        <p:nvGraphicFramePr>
          <p:cNvPr id="2" name="Table 1">
            <a:extLst>
              <a:ext uri="{FF2B5EF4-FFF2-40B4-BE49-F238E27FC236}">
                <a16:creationId xmlns:a16="http://schemas.microsoft.com/office/drawing/2014/main" id="{CA29CEFF-9090-CA6B-BDDC-27C277899D7A}"/>
              </a:ext>
            </a:extLst>
          </p:cNvPr>
          <p:cNvGraphicFramePr>
            <a:graphicFrameLocks noGrp="1"/>
          </p:cNvGraphicFramePr>
          <p:nvPr>
            <p:extLst>
              <p:ext uri="{D42A27DB-BD31-4B8C-83A1-F6EECF244321}">
                <p14:modId xmlns:p14="http://schemas.microsoft.com/office/powerpoint/2010/main" val="3653512579"/>
              </p:ext>
            </p:extLst>
          </p:nvPr>
        </p:nvGraphicFramePr>
        <p:xfrm>
          <a:off x="457200" y="1600200"/>
          <a:ext cx="8229600" cy="5082383"/>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2701579805"/>
                    </a:ext>
                  </a:extLst>
                </a:gridCol>
                <a:gridCol w="4114800">
                  <a:extLst>
                    <a:ext uri="{9D8B030D-6E8A-4147-A177-3AD203B41FA5}">
                      <a16:colId xmlns:a16="http://schemas.microsoft.com/office/drawing/2014/main" val="1224380966"/>
                    </a:ext>
                  </a:extLst>
                </a:gridCol>
              </a:tblGrid>
              <a:tr h="588136">
                <a:tc>
                  <a:txBody>
                    <a:bodyPr/>
                    <a:lstStyle/>
                    <a:p>
                      <a:pPr marL="0" marR="0">
                        <a:spcBef>
                          <a:spcPts val="0"/>
                        </a:spcBef>
                        <a:spcAft>
                          <a:spcPts val="0"/>
                        </a:spcAft>
                      </a:pPr>
                      <a:r>
                        <a:rPr lang="en-US" sz="1800" dirty="0">
                          <a:effectLst/>
                          <a:latin typeface="+mn-lt"/>
                          <a:ea typeface="Calibri" panose="020F0502020204030204" pitchFamily="34" charset="0"/>
                        </a:rPr>
                        <a:t>Type of Email</a:t>
                      </a:r>
                    </a:p>
                  </a:txBody>
                  <a:tcPr marL="68580" marR="68580" marT="0" marB="0"/>
                </a:tc>
                <a:tc>
                  <a:txBody>
                    <a:bodyPr/>
                    <a:lstStyle/>
                    <a:p>
                      <a:pPr marL="0" marR="0">
                        <a:spcBef>
                          <a:spcPts val="0"/>
                        </a:spcBef>
                        <a:spcAft>
                          <a:spcPts val="0"/>
                        </a:spcAft>
                      </a:pPr>
                      <a:r>
                        <a:rPr lang="en-US" sz="1800" dirty="0">
                          <a:effectLst/>
                          <a:latin typeface="+mn-lt"/>
                          <a:ea typeface="Calibri" panose="020F0502020204030204" pitchFamily="34" charset="0"/>
                        </a:rPr>
                        <a:t>Send Time</a:t>
                      </a:r>
                    </a:p>
                  </a:txBody>
                  <a:tcPr marL="68580" marR="68580" marT="0" marB="0"/>
                </a:tc>
                <a:extLst>
                  <a:ext uri="{0D108BD9-81ED-4DB2-BD59-A6C34878D82A}">
                    <a16:rowId xmlns:a16="http://schemas.microsoft.com/office/drawing/2014/main" val="774190098"/>
                  </a:ext>
                </a:extLst>
              </a:tr>
              <a:tr h="599233">
                <a:tc>
                  <a:txBody>
                    <a:bodyPr/>
                    <a:lstStyle/>
                    <a:p>
                      <a:pPr marL="0" marR="0">
                        <a:spcBef>
                          <a:spcPts val="0"/>
                        </a:spcBef>
                        <a:spcAft>
                          <a:spcPts val="0"/>
                        </a:spcAft>
                      </a:pPr>
                      <a:r>
                        <a:rPr lang="en-US" sz="1800" dirty="0">
                          <a:effectLst/>
                          <a:latin typeface="+mn-lt"/>
                        </a:rPr>
                        <a:t>Contact and Roster Confirmation Email</a:t>
                      </a:r>
                      <a:endParaRPr lang="en-US" sz="18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solidFill>
                            <a:srgbClr val="002060"/>
                          </a:solidFill>
                          <a:effectLst/>
                          <a:latin typeface="+mn-lt"/>
                        </a:rPr>
                        <a:t>Sent to group contact on file at the beginning of the month</a:t>
                      </a:r>
                      <a:endParaRPr lang="en-US" sz="1800" dirty="0">
                        <a:solidFill>
                          <a:srgbClr val="00206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19419902"/>
                  </a:ext>
                </a:extLst>
              </a:tr>
              <a:tr h="599233">
                <a:tc>
                  <a:txBody>
                    <a:bodyPr/>
                    <a:lstStyle/>
                    <a:p>
                      <a:pPr marL="0" marR="0">
                        <a:spcBef>
                          <a:spcPts val="0"/>
                        </a:spcBef>
                        <a:spcAft>
                          <a:spcPts val="0"/>
                        </a:spcAft>
                      </a:pPr>
                      <a:r>
                        <a:rPr lang="en-US" sz="1800" dirty="0">
                          <a:effectLst/>
                          <a:latin typeface="+mn-lt"/>
                        </a:rPr>
                        <a:t>E-FRDF Launch Email</a:t>
                      </a:r>
                      <a:endParaRPr lang="en-US" sz="18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solidFill>
                            <a:srgbClr val="002060"/>
                          </a:solidFill>
                          <a:effectLst/>
                          <a:latin typeface="+mn-lt"/>
                        </a:rPr>
                        <a:t>Sent to contact 1-3 days after we have received the group confirmation email</a:t>
                      </a:r>
                      <a:endParaRPr lang="en-US" sz="1800" dirty="0">
                        <a:solidFill>
                          <a:srgbClr val="00206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250293241"/>
                  </a:ext>
                </a:extLst>
              </a:tr>
              <a:tr h="898849">
                <a:tc>
                  <a:txBody>
                    <a:bodyPr/>
                    <a:lstStyle/>
                    <a:p>
                      <a:pPr marL="0" marR="0">
                        <a:spcBef>
                          <a:spcPts val="0"/>
                        </a:spcBef>
                        <a:spcAft>
                          <a:spcPts val="0"/>
                        </a:spcAft>
                      </a:pPr>
                      <a:r>
                        <a:rPr lang="en-US" sz="1800" dirty="0">
                          <a:effectLst/>
                          <a:latin typeface="+mn-lt"/>
                        </a:rPr>
                        <a:t>E-FRDF Delegation Email</a:t>
                      </a:r>
                      <a:endParaRPr lang="en-US" sz="18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solidFill>
                            <a:srgbClr val="002060"/>
                          </a:solidFill>
                          <a:effectLst/>
                          <a:latin typeface="+mn-lt"/>
                        </a:rPr>
                        <a:t>Sent to delegate email address after contact has signed into the E-FRDF and added a delegate email</a:t>
                      </a:r>
                      <a:endParaRPr lang="en-US" sz="1800" dirty="0">
                        <a:solidFill>
                          <a:srgbClr val="00206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4076903088"/>
                  </a:ext>
                </a:extLst>
              </a:tr>
              <a:tr h="599233">
                <a:tc>
                  <a:txBody>
                    <a:bodyPr/>
                    <a:lstStyle/>
                    <a:p>
                      <a:pPr marL="0" marR="0">
                        <a:spcBef>
                          <a:spcPts val="0"/>
                        </a:spcBef>
                        <a:spcAft>
                          <a:spcPts val="0"/>
                        </a:spcAft>
                      </a:pPr>
                      <a:r>
                        <a:rPr lang="en-US" sz="1800" dirty="0">
                          <a:effectLst/>
                          <a:latin typeface="+mn-lt"/>
                        </a:rPr>
                        <a:t>Reminder Email</a:t>
                      </a:r>
                      <a:endParaRPr lang="en-US" sz="18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solidFill>
                            <a:srgbClr val="002060"/>
                          </a:solidFill>
                          <a:effectLst/>
                          <a:latin typeface="+mn-lt"/>
                        </a:rPr>
                        <a:t>Sent every 5 days to the contact and/or delegate email</a:t>
                      </a:r>
                      <a:endParaRPr lang="en-US" sz="1800" dirty="0">
                        <a:solidFill>
                          <a:srgbClr val="00206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260312904"/>
                  </a:ext>
                </a:extLst>
              </a:tr>
              <a:tr h="599233">
                <a:tc>
                  <a:txBody>
                    <a:bodyPr/>
                    <a:lstStyle/>
                    <a:p>
                      <a:pPr marL="0" marR="0">
                        <a:spcBef>
                          <a:spcPts val="0"/>
                        </a:spcBef>
                        <a:spcAft>
                          <a:spcPts val="0"/>
                        </a:spcAft>
                      </a:pPr>
                      <a:r>
                        <a:rPr lang="en-US" sz="1800" dirty="0">
                          <a:effectLst/>
                          <a:latin typeface="+mn-lt"/>
                        </a:rPr>
                        <a:t>Initial Sanction Email</a:t>
                      </a:r>
                      <a:endParaRPr lang="en-US" sz="18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solidFill>
                            <a:srgbClr val="002060"/>
                          </a:solidFill>
                          <a:effectLst/>
                          <a:latin typeface="+mn-lt"/>
                        </a:rPr>
                        <a:t>Sent on 45</a:t>
                      </a:r>
                      <a:r>
                        <a:rPr lang="en-US" sz="1800" baseline="30000" dirty="0">
                          <a:solidFill>
                            <a:srgbClr val="002060"/>
                          </a:solidFill>
                          <a:effectLst/>
                          <a:latin typeface="+mn-lt"/>
                        </a:rPr>
                        <a:t>th</a:t>
                      </a:r>
                      <a:r>
                        <a:rPr lang="en-US" sz="1800" dirty="0">
                          <a:solidFill>
                            <a:srgbClr val="002060"/>
                          </a:solidFill>
                          <a:effectLst/>
                          <a:latin typeface="+mn-lt"/>
                        </a:rPr>
                        <a:t> day after the revalidation has been launched</a:t>
                      </a:r>
                      <a:endParaRPr lang="en-US" sz="1800" dirty="0">
                        <a:solidFill>
                          <a:srgbClr val="00206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4262081706"/>
                  </a:ext>
                </a:extLst>
              </a:tr>
              <a:tr h="599233">
                <a:tc>
                  <a:txBody>
                    <a:bodyPr/>
                    <a:lstStyle/>
                    <a:p>
                      <a:pPr marL="0" marR="0">
                        <a:spcBef>
                          <a:spcPts val="0"/>
                        </a:spcBef>
                        <a:spcAft>
                          <a:spcPts val="0"/>
                        </a:spcAft>
                      </a:pPr>
                      <a:r>
                        <a:rPr lang="en-US" sz="1800" dirty="0">
                          <a:effectLst/>
                          <a:latin typeface="+mn-lt"/>
                        </a:rPr>
                        <a:t>Second Sanction Email</a:t>
                      </a:r>
                      <a:endParaRPr lang="en-US" sz="18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solidFill>
                            <a:srgbClr val="002060"/>
                          </a:solidFill>
                          <a:effectLst/>
                          <a:latin typeface="+mn-lt"/>
                        </a:rPr>
                        <a:t>Sent on the 60</a:t>
                      </a:r>
                      <a:r>
                        <a:rPr lang="en-US" sz="1800" baseline="30000" dirty="0">
                          <a:solidFill>
                            <a:srgbClr val="002060"/>
                          </a:solidFill>
                          <a:effectLst/>
                          <a:latin typeface="+mn-lt"/>
                        </a:rPr>
                        <a:t>th</a:t>
                      </a:r>
                      <a:r>
                        <a:rPr lang="en-US" sz="1800" dirty="0">
                          <a:solidFill>
                            <a:srgbClr val="002060"/>
                          </a:solidFill>
                          <a:effectLst/>
                          <a:latin typeface="+mn-lt"/>
                        </a:rPr>
                        <a:t> day after the revalidation has been launched</a:t>
                      </a:r>
                      <a:endParaRPr lang="en-US" sz="1800" dirty="0">
                        <a:solidFill>
                          <a:srgbClr val="00206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199849976"/>
                  </a:ext>
                </a:extLst>
              </a:tr>
              <a:tr h="599233">
                <a:tc>
                  <a:txBody>
                    <a:bodyPr/>
                    <a:lstStyle/>
                    <a:p>
                      <a:pPr marL="0" marR="0">
                        <a:spcBef>
                          <a:spcPts val="0"/>
                        </a:spcBef>
                        <a:spcAft>
                          <a:spcPts val="0"/>
                        </a:spcAft>
                      </a:pPr>
                      <a:r>
                        <a:rPr lang="en-US" sz="1800" dirty="0">
                          <a:effectLst/>
                          <a:latin typeface="+mn-lt"/>
                        </a:rPr>
                        <a:t>Final Sanction/Termination Email</a:t>
                      </a:r>
                      <a:endParaRPr lang="en-US" sz="18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US" sz="1800" dirty="0">
                          <a:solidFill>
                            <a:srgbClr val="002060"/>
                          </a:solidFill>
                          <a:effectLst/>
                          <a:latin typeface="+mn-lt"/>
                        </a:rPr>
                        <a:t>Sent on the 75</a:t>
                      </a:r>
                      <a:r>
                        <a:rPr lang="en-US" sz="1800" baseline="30000" dirty="0">
                          <a:solidFill>
                            <a:srgbClr val="002060"/>
                          </a:solidFill>
                          <a:effectLst/>
                          <a:latin typeface="+mn-lt"/>
                        </a:rPr>
                        <a:t>th</a:t>
                      </a:r>
                      <a:r>
                        <a:rPr lang="en-US" sz="1800" dirty="0">
                          <a:solidFill>
                            <a:srgbClr val="002060"/>
                          </a:solidFill>
                          <a:effectLst/>
                          <a:latin typeface="+mn-lt"/>
                        </a:rPr>
                        <a:t> day after the revalidation has been launched</a:t>
                      </a:r>
                      <a:endParaRPr lang="en-US" sz="1800" dirty="0">
                        <a:solidFill>
                          <a:srgbClr val="002060"/>
                        </a:solidFill>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260259943"/>
                  </a:ext>
                </a:extLst>
              </a:tr>
            </a:tbl>
          </a:graphicData>
        </a:graphic>
      </p:graphicFrame>
    </p:spTree>
    <p:custDataLst>
      <p:tags r:id="rId1"/>
    </p:custDataLst>
    <p:extLst>
      <p:ext uri="{BB962C8B-B14F-4D97-AF65-F5344CB8AC3E}">
        <p14:creationId xmlns:p14="http://schemas.microsoft.com/office/powerpoint/2010/main" val="3419459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C94D9-2F68-B763-CECA-ADFA267361EF}"/>
              </a:ext>
            </a:extLst>
          </p:cNvPr>
          <p:cNvSpPr>
            <a:spLocks noGrp="1"/>
          </p:cNvSpPr>
          <p:nvPr>
            <p:ph type="title"/>
          </p:nvPr>
        </p:nvSpPr>
        <p:spPr>
          <a:xfrm>
            <a:off x="400404" y="202569"/>
            <a:ext cx="6414999" cy="715963"/>
          </a:xfrm>
        </p:spPr>
        <p:txBody>
          <a:bodyPr/>
          <a:lstStyle/>
          <a:p>
            <a:br>
              <a:rPr lang="en-US" sz="1800" b="0" i="0" u="none" strike="noStrike" baseline="0" dirty="0">
                <a:solidFill>
                  <a:srgbClr val="000000"/>
                </a:solidFill>
                <a:latin typeface="Arial" panose="020B0604020202020204" pitchFamily="34" charset="0"/>
              </a:rPr>
            </a:br>
            <a:r>
              <a:rPr lang="en-US" b="1" i="0" u="none" strike="noStrike" baseline="0" dirty="0">
                <a:latin typeface="Arial" panose="020B0604020202020204" pitchFamily="34" charset="0"/>
              </a:rPr>
              <a:t>Secure Document Upload for Entities</a:t>
            </a:r>
            <a:endParaRPr lang="en-US" dirty="0"/>
          </a:p>
        </p:txBody>
      </p:sp>
      <p:sp>
        <p:nvSpPr>
          <p:cNvPr id="2" name="Content Placeholder 1">
            <a:extLst>
              <a:ext uri="{FF2B5EF4-FFF2-40B4-BE49-F238E27FC236}">
                <a16:creationId xmlns:a16="http://schemas.microsoft.com/office/drawing/2014/main" id="{87AABDAC-2217-5B87-23A4-1B58EDBADB05}"/>
              </a:ext>
            </a:extLst>
          </p:cNvPr>
          <p:cNvSpPr>
            <a:spLocks noGrp="1"/>
          </p:cNvSpPr>
          <p:nvPr>
            <p:ph idx="1"/>
          </p:nvPr>
        </p:nvSpPr>
        <p:spPr>
          <a:xfrm>
            <a:off x="457199" y="1600200"/>
            <a:ext cx="4006889" cy="4525963"/>
          </a:xfrm>
        </p:spPr>
        <p:txBody>
          <a:bodyPr/>
          <a:lstStyle/>
          <a:p>
            <a:pPr marL="0" indent="0">
              <a:buNone/>
            </a:pPr>
            <a:r>
              <a:rPr lang="en-US" sz="1800" dirty="0">
                <a:solidFill>
                  <a:srgbClr val="002060"/>
                </a:solidFill>
              </a:rPr>
              <a:t>Entities/Group Practices will soon be able to submit Entity FRDFs for revalidation. </a:t>
            </a:r>
            <a:endParaRPr lang="en-US" sz="1800" b="0" i="0" u="none" strike="noStrike" baseline="0" dirty="0">
              <a:solidFill>
                <a:srgbClr val="002060"/>
              </a:solidFill>
              <a:latin typeface="Arial" panose="020B0604020202020204" pitchFamily="34" charset="0"/>
            </a:endParaRPr>
          </a:p>
          <a:p>
            <a:r>
              <a:rPr lang="en-US" sz="1800" b="0" i="0" u="none" strike="noStrike" baseline="0" dirty="0">
                <a:solidFill>
                  <a:srgbClr val="002060"/>
                </a:solidFill>
                <a:latin typeface="Arial" panose="020B0604020202020204" pitchFamily="34" charset="0"/>
              </a:rPr>
              <a:t>Links will be sent to access the Secure Document Upload for Entity FRDFs</a:t>
            </a:r>
          </a:p>
          <a:p>
            <a:r>
              <a:rPr lang="en-US" sz="1800" b="0" i="0" u="none" strike="noStrike" baseline="0" dirty="0">
                <a:solidFill>
                  <a:srgbClr val="002060"/>
                </a:solidFill>
                <a:latin typeface="Arial" panose="020B0604020202020204" pitchFamily="34" charset="0"/>
              </a:rPr>
              <a:t>The links are unique to the group/entity due for revalidation</a:t>
            </a:r>
          </a:p>
          <a:p>
            <a:r>
              <a:rPr lang="en-US" sz="1800" b="0" i="0" u="none" strike="noStrike" baseline="0" dirty="0">
                <a:solidFill>
                  <a:srgbClr val="002060"/>
                </a:solidFill>
                <a:latin typeface="Arial" panose="020B0604020202020204" pitchFamily="34" charset="0"/>
              </a:rPr>
              <a:t>Those responsible for entity FRDFs will now be able to click on the corresponding secure document upload link and upload the FRDF </a:t>
            </a:r>
          </a:p>
          <a:p>
            <a:r>
              <a:rPr lang="en-US" sz="1800" b="0" i="0" u="none" strike="noStrike" baseline="0" dirty="0">
                <a:solidFill>
                  <a:srgbClr val="002060"/>
                </a:solidFill>
                <a:latin typeface="Arial" panose="020B0604020202020204" pitchFamily="34" charset="0"/>
              </a:rPr>
              <a:t>For any providers or groups/entity that are in WFI during revalidation will also have the ability to securely upload additional documentation</a:t>
            </a:r>
          </a:p>
          <a:p>
            <a:pPr marL="0" indent="0">
              <a:buNone/>
            </a:pPr>
            <a:endParaRPr lang="en-US" sz="1800" dirty="0"/>
          </a:p>
        </p:txBody>
      </p:sp>
      <p:pic>
        <p:nvPicPr>
          <p:cNvPr id="9" name="Picture 8" descr="MassHealth secure document upload for fee-for-service web page">
            <a:extLst>
              <a:ext uri="{FF2B5EF4-FFF2-40B4-BE49-F238E27FC236}">
                <a16:creationId xmlns:a16="http://schemas.microsoft.com/office/drawing/2014/main" id="{5B2F9C7B-8323-080A-9D50-BD81DFDB3701}"/>
              </a:ext>
            </a:extLst>
          </p:cNvPr>
          <p:cNvPicPr>
            <a:picLocks noChangeAspect="1"/>
          </p:cNvPicPr>
          <p:nvPr/>
        </p:nvPicPr>
        <p:blipFill>
          <a:blip r:embed="rId3"/>
          <a:stretch>
            <a:fillRect/>
          </a:stretch>
        </p:blipFill>
        <p:spPr>
          <a:xfrm>
            <a:off x="4572000" y="1600200"/>
            <a:ext cx="4222711" cy="3386404"/>
          </a:xfrm>
          <a:prstGeom prst="rect">
            <a:avLst/>
          </a:prstGeom>
        </p:spPr>
      </p:pic>
    </p:spTree>
    <p:custDataLst>
      <p:tags r:id="rId1"/>
    </p:custDataLst>
    <p:extLst>
      <p:ext uri="{BB962C8B-B14F-4D97-AF65-F5344CB8AC3E}">
        <p14:creationId xmlns:p14="http://schemas.microsoft.com/office/powerpoint/2010/main" val="140129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9598-AAE8-D896-EDEB-A7D990EC2F35}"/>
              </a:ext>
            </a:extLst>
          </p:cNvPr>
          <p:cNvSpPr>
            <a:spLocks noGrp="1"/>
          </p:cNvSpPr>
          <p:nvPr>
            <p:ph type="title"/>
          </p:nvPr>
        </p:nvSpPr>
        <p:spPr>
          <a:xfrm>
            <a:off x="457200" y="76200"/>
            <a:ext cx="6934200" cy="1066800"/>
          </a:xfrm>
        </p:spPr>
        <p:txBody>
          <a:bodyPr/>
          <a:lstStyle/>
          <a:p>
            <a:r>
              <a:rPr lang="en-US" sz="3600" dirty="0"/>
              <a:t>Benefits of Revalidation Automation</a:t>
            </a:r>
          </a:p>
        </p:txBody>
      </p:sp>
      <p:sp>
        <p:nvSpPr>
          <p:cNvPr id="3" name="Content Placeholder 2">
            <a:extLst>
              <a:ext uri="{FF2B5EF4-FFF2-40B4-BE49-F238E27FC236}">
                <a16:creationId xmlns:a16="http://schemas.microsoft.com/office/drawing/2014/main" id="{DBC9FE6B-E1F0-D656-AB36-A19E0876DC97}"/>
              </a:ext>
            </a:extLst>
          </p:cNvPr>
          <p:cNvSpPr>
            <a:spLocks noGrp="1"/>
          </p:cNvSpPr>
          <p:nvPr>
            <p:ph idx="1"/>
          </p:nvPr>
        </p:nvSpPr>
        <p:spPr>
          <a:xfrm>
            <a:off x="457200" y="1480147"/>
            <a:ext cx="8229600" cy="4863857"/>
          </a:xfrm>
        </p:spPr>
        <p:txBody>
          <a:bodyPr/>
          <a:lstStyle/>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r>
              <a:rPr lang="en-US" sz="1800" dirty="0">
                <a:solidFill>
                  <a:srgbClr val="002060"/>
                </a:solidFill>
              </a:rPr>
              <a:t>Streamlines process for organizations/group roster management</a:t>
            </a:r>
          </a:p>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endParaRPr lang="en-US" sz="1800" dirty="0">
              <a:solidFill>
                <a:srgbClr val="002060"/>
              </a:solidFill>
            </a:endParaRPr>
          </a:p>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r>
              <a:rPr lang="en-US" sz="1800" dirty="0">
                <a:solidFill>
                  <a:srgbClr val="002060"/>
                </a:solidFill>
              </a:rPr>
              <a:t>Enhances the provider experience by sending pre-populated FRDF forms to be reviewed, updated, and submitted entirely online</a:t>
            </a:r>
          </a:p>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endParaRPr lang="en-US" sz="1800" dirty="0">
              <a:solidFill>
                <a:srgbClr val="002060"/>
              </a:solidFill>
            </a:endParaRPr>
          </a:p>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r>
              <a:rPr lang="en-US" sz="1800" dirty="0">
                <a:solidFill>
                  <a:srgbClr val="002060"/>
                </a:solidFill>
              </a:rPr>
              <a:t>Provides transparency into upcoming and ongoing revalidations </a:t>
            </a:r>
          </a:p>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endParaRPr lang="en-US" sz="1800" dirty="0">
              <a:solidFill>
                <a:srgbClr val="002060"/>
              </a:solidFill>
            </a:endParaRPr>
          </a:p>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ea typeface="+mn-ea"/>
                <a:cs typeface="+mn-cs"/>
              </a:rPr>
              <a:t>Transition all revalidation communication from letters to emails</a:t>
            </a:r>
          </a:p>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ea typeface="+mn-ea"/>
              <a:cs typeface="+mn-cs"/>
            </a:endParaRPr>
          </a:p>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ea typeface="+mn-ea"/>
                <a:cs typeface="+mn-cs"/>
              </a:rPr>
              <a:t>Allow e-signature and electronic form submission</a:t>
            </a:r>
          </a:p>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ea typeface="+mn-ea"/>
              <a:cs typeface="+mn-cs"/>
            </a:endParaRPr>
          </a:p>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ea typeface="+mn-ea"/>
                <a:cs typeface="+mn-cs"/>
              </a:rPr>
              <a:t>Provide transparency into revalidation status/progress</a:t>
            </a:r>
          </a:p>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endParaRPr lang="en-US" sz="1800" dirty="0">
              <a:solidFill>
                <a:srgbClr val="002060"/>
              </a:solidFill>
              <a:cs typeface="+mn-cs"/>
            </a:endParaRPr>
          </a:p>
          <a:p>
            <a:pPr marR="0" lvl="0" algn="l" defTabSz="914400" rtl="0" eaLnBrk="1" fontAlgn="auto" latinLnBrk="0" hangingPunct="1">
              <a:lnSpc>
                <a:spcPct val="90000"/>
              </a:lnSpc>
              <a:spcBef>
                <a:spcPts val="600"/>
              </a:spcBef>
              <a:spcAft>
                <a:spcPts val="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ea typeface="+mn-ea"/>
                <a:cs typeface="+mn-cs"/>
              </a:rPr>
              <a:t>Reduces the need to mail or </a:t>
            </a:r>
            <a:r>
              <a:rPr lang="en-US" sz="1800" dirty="0">
                <a:solidFill>
                  <a:srgbClr val="002060"/>
                </a:solidFill>
                <a:cs typeface="+mn-cs"/>
              </a:rPr>
              <a:t>fax documents through online processing and secure document upload</a:t>
            </a:r>
            <a:endParaRPr kumimoji="0" lang="en-US" sz="1800" b="0" i="0" u="none" strike="noStrike" kern="1200" cap="none" spc="0" normalizeH="0" baseline="0" noProof="0" dirty="0">
              <a:ln>
                <a:noFill/>
              </a:ln>
              <a:solidFill>
                <a:srgbClr val="002060"/>
              </a:solidFill>
              <a:effectLst/>
              <a:uLnTx/>
              <a:uFillTx/>
              <a:ea typeface="+mn-ea"/>
              <a:cs typeface="+mn-cs"/>
            </a:endParaRPr>
          </a:p>
        </p:txBody>
      </p:sp>
    </p:spTree>
    <p:custDataLst>
      <p:tags r:id="rId1"/>
    </p:custDataLst>
    <p:extLst>
      <p:ext uri="{BB962C8B-B14F-4D97-AF65-F5344CB8AC3E}">
        <p14:creationId xmlns:p14="http://schemas.microsoft.com/office/powerpoint/2010/main" val="3332312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0C35F-A806-3F19-4876-3B1A0C25C8F2}"/>
              </a:ext>
            </a:extLst>
          </p:cNvPr>
          <p:cNvSpPr>
            <a:spLocks noGrp="1"/>
          </p:cNvSpPr>
          <p:nvPr>
            <p:ph type="title"/>
          </p:nvPr>
        </p:nvSpPr>
        <p:spPr>
          <a:xfrm>
            <a:off x="457200" y="152400"/>
            <a:ext cx="6553200" cy="838200"/>
          </a:xfrm>
        </p:spPr>
        <p:txBody>
          <a:bodyPr/>
          <a:lstStyle/>
          <a:p>
            <a:r>
              <a:rPr lang="en-US" dirty="0"/>
              <a:t>MassHealth Resources</a:t>
            </a:r>
          </a:p>
        </p:txBody>
      </p:sp>
      <p:sp>
        <p:nvSpPr>
          <p:cNvPr id="8" name="Rectangle 7"/>
          <p:cNvSpPr/>
          <p:nvPr/>
        </p:nvSpPr>
        <p:spPr>
          <a:xfrm>
            <a:off x="304800" y="1461304"/>
            <a:ext cx="8534400" cy="3022366"/>
          </a:xfrm>
          <a:prstGeom prst="rect">
            <a:avLst/>
          </a:prstGeom>
        </p:spPr>
        <p:txBody>
          <a:bodyPr wrap="square">
            <a:spAutoFit/>
          </a:bodyPr>
          <a:lstStyle/>
          <a:p>
            <a:pPr marL="0" marR="0" lvl="0" indent="0" algn="l" defTabSz="914400" rtl="0" eaLnBrk="1" fontAlgn="auto" latinLnBrk="0" hangingPunct="1">
              <a:lnSpc>
                <a:spcPct val="80000"/>
              </a:lnSpc>
              <a:spcBef>
                <a:spcPts val="0"/>
              </a:spcBef>
              <a:spcAft>
                <a:spcPts val="0"/>
              </a:spcAft>
              <a:buClr>
                <a:srgbClr val="FF0000"/>
              </a:buClr>
              <a:buSzTx/>
              <a:buFontTx/>
              <a:buNone/>
              <a:tabLst/>
              <a:defRPr/>
            </a:pPr>
            <a:r>
              <a:rPr kumimoji="0" lang="en-US" sz="1600" b="1" i="0" u="none" strike="noStrike" kern="1200" cap="none" spc="0" normalizeH="0" baseline="0" noProof="0" dirty="0">
                <a:ln>
                  <a:noFill/>
                </a:ln>
                <a:solidFill>
                  <a:srgbClr val="002060"/>
                </a:solidFill>
                <a:effectLst/>
                <a:uLnTx/>
                <a:uFillTx/>
                <a:latin typeface="Arial" panose="020B0604020202020204"/>
                <a:ea typeface="+mn-ea"/>
                <a:cs typeface="+mn-cs"/>
              </a:rPr>
              <a:t>Helpful Resources</a:t>
            </a:r>
          </a:p>
          <a:p>
            <a:pPr marL="285750" marR="0" lvl="0" indent="-285750" algn="l" defTabSz="914400" rtl="0" eaLnBrk="1" fontAlgn="auto" latinLnBrk="0" hangingPunct="1">
              <a:lnSpc>
                <a:spcPct val="80000"/>
              </a:lnSpc>
              <a:spcBef>
                <a:spcPts val="0"/>
              </a:spcBef>
              <a:spcAft>
                <a:spcPts val="0"/>
              </a:spcAft>
              <a:buClr>
                <a:srgbClr val="4BACC6">
                  <a:lumMod val="75000"/>
                </a:srgbClr>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355600" marR="31115" lvl="0" indent="-342900" algn="l" defTabSz="914400" rtl="0" eaLnBrk="1" fontAlgn="auto" latinLnBrk="0" hangingPunct="1">
              <a:lnSpc>
                <a:spcPct val="100000"/>
              </a:lnSpc>
              <a:spcBef>
                <a:spcPts val="0"/>
              </a:spcBef>
              <a:spcAft>
                <a:spcPts val="0"/>
              </a:spcAft>
              <a:buClr>
                <a:srgbClr val="30859C"/>
              </a:buClr>
              <a:buSzTx/>
              <a:buFontTx/>
              <a:buChar char="•"/>
              <a:tabLst>
                <a:tab pos="354965" algn="l"/>
                <a:tab pos="355600" algn="l"/>
              </a:tabLst>
              <a:defRPr/>
            </a:pP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Arial"/>
              </a:rPr>
              <a:t>MassHealth</a:t>
            </a:r>
            <a:r>
              <a:rPr kumimoji="0" lang="en-US" sz="1800" b="0" i="0" u="none" strike="noStrike" kern="1200" cap="none" spc="-15" normalizeH="0" baseline="0" noProof="0" dirty="0">
                <a:ln>
                  <a:noFill/>
                </a:ln>
                <a:solidFill>
                  <a:srgbClr val="002060"/>
                </a:solidFill>
                <a:effectLst/>
                <a:uLnTx/>
                <a:uFillTx/>
                <a:latin typeface="Arial" panose="020B0604020202020204"/>
                <a:ea typeface="+mn-ea"/>
                <a:cs typeface="Arial"/>
              </a:rPr>
              <a:t> revalidation </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Arial"/>
              </a:rPr>
              <a:t>regulation requirement </a:t>
            </a:r>
            <a:r>
              <a:rPr kumimoji="0" lang="en-US" sz="1800" b="0" i="0" u="none" strike="noStrike" kern="1200" cap="none" spc="-25" normalizeH="0" baseline="0" noProof="0" dirty="0">
                <a:ln>
                  <a:noFill/>
                </a:ln>
                <a:solidFill>
                  <a:srgbClr val="002060"/>
                </a:solidFill>
                <a:effectLst/>
                <a:uLnTx/>
                <a:uFillTx/>
                <a:latin typeface="Arial" panose="020B0604020202020204"/>
                <a:ea typeface="+mn-ea"/>
                <a:cs typeface="Arial"/>
              </a:rPr>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hlinkClick r:id="rId3"/>
              </a:rPr>
              <a:t>See</a:t>
            </a:r>
            <a:r>
              <a:rPr kumimoji="0" lang="en-US" sz="1800" b="0" i="0" u="none" strike="noStrike" kern="1200" cap="none" spc="-10" normalizeH="0" baseline="0" noProof="0" dirty="0">
                <a:ln>
                  <a:noFill/>
                </a:ln>
                <a:solidFill>
                  <a:prstClr val="black"/>
                </a:solidFill>
                <a:effectLst/>
                <a:uLnTx/>
                <a:uFillTx/>
                <a:latin typeface="Arial" panose="020B0604020202020204"/>
                <a:ea typeface="+mn-ea"/>
                <a:cs typeface="Arial"/>
                <a:hlinkClick r:id="rId3"/>
              </a:rPr>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hlinkClick r:id="rId3"/>
              </a:rPr>
              <a:t>130</a:t>
            </a:r>
            <a:r>
              <a:rPr kumimoji="0" lang="en-US" sz="1800" b="0" i="0" u="none" strike="noStrike" kern="1200" cap="none" spc="-15" normalizeH="0" baseline="0" noProof="0" dirty="0">
                <a:ln>
                  <a:noFill/>
                </a:ln>
                <a:solidFill>
                  <a:prstClr val="black"/>
                </a:solidFill>
                <a:effectLst/>
                <a:uLnTx/>
                <a:uFillTx/>
                <a:latin typeface="Arial" panose="020B0604020202020204"/>
                <a:ea typeface="+mn-ea"/>
                <a:cs typeface="Arial"/>
                <a:hlinkClick r:id="rId3"/>
              </a:rPr>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hlinkClick r:id="rId3"/>
              </a:rPr>
              <a:t>CMR</a:t>
            </a:r>
            <a:r>
              <a:rPr kumimoji="0" lang="en-US" sz="1800" b="0" i="0" u="none" strike="noStrike" kern="1200" cap="none" spc="-5" normalizeH="0" baseline="0" noProof="0" dirty="0">
                <a:ln>
                  <a:noFill/>
                </a:ln>
                <a:solidFill>
                  <a:prstClr val="black"/>
                </a:solidFill>
                <a:effectLst/>
                <a:uLnTx/>
                <a:uFillTx/>
                <a:latin typeface="Arial" panose="020B0604020202020204"/>
                <a:ea typeface="+mn-ea"/>
                <a:cs typeface="Arial"/>
                <a:hlinkClick r:id="rId3"/>
              </a:rPr>
              <a:t> </a:t>
            </a:r>
            <a:r>
              <a:rPr kumimoji="0" lang="en-US" sz="1800" b="0" i="0" u="none" strike="noStrike" kern="1200" cap="none" spc="-10" normalizeH="0" baseline="0" noProof="0" dirty="0">
                <a:ln>
                  <a:noFill/>
                </a:ln>
                <a:solidFill>
                  <a:prstClr val="black"/>
                </a:solidFill>
                <a:effectLst/>
                <a:uLnTx/>
                <a:uFillTx/>
                <a:latin typeface="Arial" panose="020B0604020202020204"/>
                <a:ea typeface="+mn-ea"/>
                <a:cs typeface="Arial"/>
                <a:hlinkClick r:id="rId3"/>
              </a:rPr>
              <a:t>450.223(B)</a:t>
            </a:r>
            <a:endParaRPr kumimoji="0" lang="en-US" sz="1800" b="0" i="0" u="none" strike="noStrike" kern="1200" cap="none" spc="-1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400" rtl="0" eaLnBrk="1" fontAlgn="auto" latinLnBrk="0" hangingPunct="1">
              <a:lnSpc>
                <a:spcPct val="80000"/>
              </a:lnSpc>
              <a:spcBef>
                <a:spcPts val="0"/>
              </a:spcBef>
              <a:spcAft>
                <a:spcPts val="0"/>
              </a:spcAft>
              <a:buClr>
                <a:srgbClr val="4BACC6">
                  <a:lumMod val="75000"/>
                </a:srgbClr>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285750" marR="0" lvl="0" indent="-285750" algn="l" defTabSz="914400" rtl="0" eaLnBrk="1" fontAlgn="auto" latinLnBrk="0" hangingPunct="1">
              <a:lnSpc>
                <a:spcPct val="80000"/>
              </a:lnSpc>
              <a:spcBef>
                <a:spcPts val="0"/>
              </a:spcBef>
              <a:spcAft>
                <a:spcPts val="0"/>
              </a:spcAft>
              <a:buClr>
                <a:srgbClr val="4BACC6">
                  <a:lumMod val="75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66"/>
                </a:solidFill>
                <a:effectLst/>
                <a:uLnTx/>
                <a:uFillTx/>
                <a:latin typeface="Arial" panose="020B0604020202020204"/>
                <a:ea typeface="+mn-ea"/>
                <a:cs typeface="+mn-cs"/>
                <a:hlinkClick r:id="rId4"/>
              </a:rPr>
              <a:t>Provider Enrollment Status tool</a:t>
            </a:r>
            <a:endParaRPr kumimoji="0" lang="en-US" sz="1800" b="1"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
                <a:srgbClr val="4BACC6">
                  <a:lumMod val="75000"/>
                </a:srgbClr>
              </a:buClr>
              <a:buSzTx/>
              <a:buFontTx/>
              <a:buNone/>
              <a:tabLst/>
              <a:defRPr/>
            </a:pPr>
            <a:endParaRPr kumimoji="0" lang="en-US" sz="1800" b="1"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
                <a:srgbClr val="4BACC6">
                  <a:lumMod val="75000"/>
                </a:srgbClr>
              </a:buClr>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Contacts</a:t>
            </a:r>
          </a:p>
          <a:p>
            <a:pPr marL="285750" marR="0" lvl="0" indent="-285750" algn="l" defTabSz="914400" rtl="0" eaLnBrk="1" fontAlgn="auto" latinLnBrk="0" hangingPunct="1">
              <a:lnSpc>
                <a:spcPct val="80000"/>
              </a:lnSpc>
              <a:spcBef>
                <a:spcPts val="0"/>
              </a:spcBef>
              <a:spcAft>
                <a:spcPts val="0"/>
              </a:spcAft>
              <a:buClr>
                <a:srgbClr val="4BACC6">
                  <a:lumMod val="75000"/>
                </a:srgbClr>
              </a:buClr>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a:p>
            <a:pPr marL="285750" marR="0" lvl="0" indent="-285750" algn="l" defTabSz="914400" rtl="0" eaLnBrk="1" fontAlgn="auto" latinLnBrk="0" hangingPunct="1">
              <a:lnSpc>
                <a:spcPct val="80000"/>
              </a:lnSpc>
              <a:spcBef>
                <a:spcPts val="0"/>
              </a:spcBef>
              <a:spcAft>
                <a:spcPts val="0"/>
              </a:spcAft>
              <a:buClr>
                <a:srgbClr val="4BACC6">
                  <a:lumMod val="75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MassHealth Revalidation Team:</a:t>
            </a:r>
          </a:p>
          <a:p>
            <a:pPr marL="742950" marR="0" lvl="1" indent="-285750" algn="l" defTabSz="914400" rtl="0" eaLnBrk="1" fontAlgn="auto" latinLnBrk="0" hangingPunct="1">
              <a:lnSpc>
                <a:spcPct val="80000"/>
              </a:lnSpc>
              <a:spcBef>
                <a:spcPts val="0"/>
              </a:spcBef>
              <a:spcAft>
                <a:spcPts val="0"/>
              </a:spcAft>
              <a:buClr>
                <a:srgbClr val="4BACC6">
                  <a:lumMod val="75000"/>
                </a:srgbClr>
              </a:buClr>
              <a:buSzTx/>
              <a:buFont typeface="Arial" panose="020B0604020202020204" pitchFamily="34" charset="0"/>
              <a:buChar char="•"/>
              <a:tabLst/>
              <a:defRPr/>
            </a:pPr>
            <a:r>
              <a:rPr kumimoji="0" lang="en-US" sz="1800" b="0" i="0" u="none" strike="noStrike" kern="1200" cap="none" spc="1" normalizeH="0" baseline="0" noProof="0" dirty="0">
                <a:ln>
                  <a:noFill/>
                </a:ln>
                <a:solidFill>
                  <a:srgbClr val="000066"/>
                </a:solidFill>
                <a:effectLst/>
                <a:uLnTx/>
                <a:uFillTx/>
                <a:latin typeface="Arial" panose="020B0604020202020204"/>
                <a:ea typeface="Calibri (MS) Italics"/>
                <a:cs typeface="Calibri (MS) Italics"/>
                <a:sym typeface="Calibri (MS) Italics"/>
              </a:rPr>
              <a:t>email</a:t>
            </a:r>
            <a:r>
              <a:rPr kumimoji="0" lang="en-US" sz="1800" b="0" i="0" u="none" strike="noStrike" kern="1200" cap="none" spc="1" normalizeH="0" baseline="0" noProof="0" dirty="0">
                <a:ln>
                  <a:noFill/>
                </a:ln>
                <a:solidFill>
                  <a:srgbClr val="000066"/>
                </a:solidFill>
                <a:effectLst/>
                <a:uLnTx/>
                <a:uFillTx/>
                <a:latin typeface="Arial" panose="020B0604020202020204"/>
                <a:ea typeface="Calibri (MS) Italics"/>
                <a:cs typeface="Calibri (MS) Italics"/>
                <a:sym typeface="Calibri (MS) Italics"/>
                <a:hlinkClick r:id="rId5" tooltip="mailto:Revalidation@mahealth.net">
                  <a:extLst>
                    <a:ext uri="{A12FA001-AC4F-418D-AE19-62706E023703}">
                      <ahyp:hlinkClr xmlns:ahyp="http://schemas.microsoft.com/office/drawing/2018/hyperlinkcolor" val="tx"/>
                    </a:ext>
                  </a:extLst>
                </a:hlinkClick>
              </a:rPr>
              <a:t> </a:t>
            </a:r>
            <a:r>
              <a:rPr kumimoji="0" lang="en-US" sz="1800" b="0" i="0" u="none" strike="noStrike" kern="1200" cap="none" spc="1" normalizeH="0" baseline="0" noProof="0" dirty="0">
                <a:ln>
                  <a:noFill/>
                </a:ln>
                <a:solidFill>
                  <a:srgbClr val="0000FF"/>
                </a:solidFill>
                <a:effectLst/>
                <a:uLnTx/>
                <a:uFillTx/>
                <a:latin typeface="Arial" panose="020B0604020202020204"/>
                <a:ea typeface="Calibri (MS) Italics"/>
                <a:cs typeface="Calibri (MS) Italics"/>
                <a:sym typeface="Calibri (MS) Italics"/>
                <a:hlinkClick r:id="rId5" tooltip="mailto:Revalidation@mahealth.net">
                  <a:extLst>
                    <a:ext uri="{A12FA001-AC4F-418D-AE19-62706E023703}">
                      <ahyp:hlinkClr xmlns:ahyp="http://schemas.microsoft.com/office/drawing/2018/hyperlinkcolor" val="tx"/>
                    </a:ext>
                  </a:extLst>
                </a:hlinkClick>
              </a:rPr>
              <a:t>Revalidation@mahealth.net</a:t>
            </a: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
                <a:srgbClr val="4BACC6">
                  <a:lumMod val="75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Sign up for E-mail Alerts</a:t>
            </a:r>
          </a:p>
          <a:p>
            <a:pPr marL="1139825" marR="0" lvl="1" indent="-339725" algn="l" defTabSz="914400" rtl="0" eaLnBrk="1" fontAlgn="auto" latinLnBrk="0" hangingPunct="1">
              <a:lnSpc>
                <a:spcPct val="100000"/>
              </a:lnSpc>
              <a:spcBef>
                <a:spcPts val="600"/>
              </a:spcBef>
              <a:spcAft>
                <a:spcPts val="0"/>
              </a:spcAft>
              <a:buClr>
                <a:srgbClr val="4BACC6">
                  <a:lumMod val="75000"/>
                </a:srgbClr>
              </a:buClr>
              <a:buSzTx/>
              <a:buFont typeface="Calibri" panose="020F050202020403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hlinkClick r:id="rId6"/>
              </a:rPr>
              <a:t>Email: join-masshealth-Provider-pubs@listserv.state.ma.us</a:t>
            </a: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19753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F0CB02A2-1714-F3AA-6939-376AA4C4C54D}"/>
              </a:ext>
            </a:extLst>
          </p:cNvPr>
          <p:cNvSpPr txBox="1">
            <a:spLocks noGrp="1"/>
          </p:cNvSpPr>
          <p:nvPr>
            <p:ph type="title" idx="4294967295"/>
          </p:nvPr>
        </p:nvSpPr>
        <p:spPr>
          <a:xfrm>
            <a:off x="195155" y="103596"/>
            <a:ext cx="8371762" cy="110799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spcBef>
                <a:spcPct val="0"/>
              </a:spcBef>
              <a:buNone/>
              <a:defRPr sz="1900" b="1">
                <a:ea typeface="+mj-ea"/>
                <a:cs typeface="Arial"/>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mn-lt"/>
                <a:ea typeface="+mj-ea"/>
                <a:cs typeface="Arial"/>
              </a:rPr>
              <a:t>HRSN Services: Current State </a:t>
            </a:r>
            <a:br>
              <a:rPr kumimoji="0" lang="en-US" sz="3600" b="1" i="0" u="none" strike="noStrike" kern="1200" cap="none" spc="0" normalizeH="0" baseline="0" noProof="0" dirty="0">
                <a:ln>
                  <a:noFill/>
                </a:ln>
                <a:effectLst/>
                <a:uLnTx/>
                <a:uFillTx/>
                <a:latin typeface="+mn-lt"/>
                <a:ea typeface="+mj-ea"/>
                <a:cs typeface="Arial"/>
              </a:rPr>
            </a:br>
            <a:r>
              <a:rPr kumimoji="0" lang="en-US" sz="3600" b="1" i="0" u="none" strike="noStrike" kern="1200" cap="none" spc="0" normalizeH="0" baseline="0" noProof="0" dirty="0">
                <a:ln>
                  <a:noFill/>
                </a:ln>
                <a:effectLst/>
                <a:uLnTx/>
                <a:uFillTx/>
                <a:latin typeface="+mn-lt"/>
                <a:ea typeface="+mj-ea"/>
                <a:cs typeface="Arial"/>
              </a:rPr>
              <a:t>(slide 1 of 2) </a:t>
            </a:r>
          </a:p>
        </p:txBody>
      </p:sp>
      <p:sp>
        <p:nvSpPr>
          <p:cNvPr id="3" name="Rectangle 2">
            <a:extLst>
              <a:ext uri="{FF2B5EF4-FFF2-40B4-BE49-F238E27FC236}">
                <a16:creationId xmlns:a16="http://schemas.microsoft.com/office/drawing/2014/main" id="{3DE5A898-A48E-369A-090C-F53F7C1B58D1}"/>
              </a:ext>
            </a:extLst>
          </p:cNvPr>
          <p:cNvSpPr/>
          <p:nvPr/>
        </p:nvSpPr>
        <p:spPr>
          <a:xfrm>
            <a:off x="577084" y="1385542"/>
            <a:ext cx="7989834" cy="433733"/>
          </a:xfrm>
          <a:prstGeom prst="rect">
            <a:avLst/>
          </a:prstGeom>
          <a:solidFill>
            <a:srgbClr val="002060"/>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lIns="20574" tIns="20574" rIns="20574" bIns="20574" rtlCol="0" anchor="ctr"/>
          <a:lstStyle/>
          <a:p>
            <a:pPr marL="0" marR="0" lvl="0" indent="0" algn="ctr" defTabSz="34279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Calibri"/>
                <a:ea typeface="+mn-ea"/>
                <a:cs typeface="+mn-cs"/>
              </a:rPr>
              <a:t>Current State (began 1/1/2025):</a:t>
            </a:r>
          </a:p>
        </p:txBody>
      </p:sp>
      <p:sp>
        <p:nvSpPr>
          <p:cNvPr id="5" name="Rectangle 4">
            <a:extLst>
              <a:ext uri="{FF2B5EF4-FFF2-40B4-BE49-F238E27FC236}">
                <a16:creationId xmlns:a16="http://schemas.microsoft.com/office/drawing/2014/main" id="{AF77F538-1A46-C3D3-B98D-1D1ABD590A44}"/>
              </a:ext>
            </a:extLst>
          </p:cNvPr>
          <p:cNvSpPr/>
          <p:nvPr/>
        </p:nvSpPr>
        <p:spPr>
          <a:xfrm>
            <a:off x="577083" y="1795181"/>
            <a:ext cx="7989833" cy="471039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137160" rIns="68580" bIns="34290" rtlCol="0" anchor="t"/>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1800" b="0" i="0" u="none" strike="noStrike" kern="1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rPr>
              <a:t>In September 2022, the Centers for Medicare &amp; Medicaid Services (CMS) approved MassHealth’s 1115 Demonstration Waiver renewal, which included re-authorization of and </a:t>
            </a:r>
            <a:r>
              <a:rPr kumimoji="0" lang="en-US" sz="1800" b="1" i="0" u="none" strike="noStrike" kern="1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rPr>
              <a:t>changes to both FSP and Specialized CSP for ACO Enrollees only</a:t>
            </a:r>
            <a:r>
              <a:rPr kumimoji="0" lang="en-US" sz="1800" b="0" i="0" u="none" strike="noStrike" kern="1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rPr>
              <a:t>. As approved in this waiver:</a:t>
            </a:r>
            <a:endParaRPr kumimoji="0" lang="en-US" sz="1800" b="0" i="0" u="none" strike="noStrike" kern="100" cap="none" spc="0" normalizeH="0" baseline="0" noProof="0" dirty="0">
              <a:ln>
                <a:noFill/>
              </a:ln>
              <a:solidFill>
                <a:srgbClr val="FFFFFF"/>
              </a:solidFill>
              <a:effectLst/>
              <a:uLnTx/>
              <a:uFillTx/>
              <a:latin typeface="Calibri"/>
              <a:ea typeface="Calibri" panose="020F0502020204030204" pitchFamily="34" charset="0"/>
              <a:cs typeface="Arial" panose="020B0604020202020204" pitchFamily="34" charset="0"/>
            </a:endParaRPr>
          </a:p>
          <a:p>
            <a:pPr marL="557213" marR="0" lvl="1" indent="-214313" algn="l" defTabSz="6858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800" b="1" i="0" u="none" strike="noStrike" kern="1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FSP</a:t>
            </a:r>
            <a:r>
              <a:rPr kumimoji="0" lang="en-US" sz="1800" b="0" i="0" u="none" strike="noStrike" kern="1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 ended on 12/31/2024.</a:t>
            </a:r>
            <a:endParaRPr kumimoji="0" lang="en-US" sz="1800" b="0" i="0" u="none" strike="noStrike" kern="100" cap="none" spc="0" normalizeH="0" baseline="0" noProof="0" dirty="0">
              <a:ln>
                <a:noFill/>
              </a:ln>
              <a:solidFill>
                <a:srgbClr val="FFFFFF"/>
              </a:solidFill>
              <a:effectLst/>
              <a:uLnTx/>
              <a:uFillTx/>
              <a:latin typeface="Calibri"/>
              <a:ea typeface="Calibri" panose="020F0502020204030204" pitchFamily="34" charset="0"/>
              <a:cs typeface="Arial" panose="020B0604020202020204" pitchFamily="34" charset="0"/>
            </a:endParaRPr>
          </a:p>
          <a:p>
            <a:pPr marL="557213" marR="0" lvl="1" indent="-214313" algn="l" defTabSz="6858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800" b="1"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As of January 1, 2025</a:t>
            </a:r>
            <a:r>
              <a:rPr kumimoji="0" lang="en-US" sz="1800" b="0"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 there are two categories of services that address HRSNs (i.e., HRSN Services) for ACO Enrollees – Required Services and Supplemental Services. </a:t>
            </a:r>
            <a:endParaRPr kumimoji="0" lang="en-US" sz="1800" b="0" i="0" u="none" strike="noStrike" kern="1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a:p>
            <a:pPr marL="857250" marR="0" lvl="2"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1"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a:rPr>
              <a:t>HRSN Required Services:</a:t>
            </a:r>
            <a:r>
              <a:rPr kumimoji="0" lang="en-US" sz="1800" b="0"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a:rPr>
              <a:t> A subcategory of HRSN Services that Accountable Care Partnership Plans (ACPPs) and Primary Care ACOs (PCACOs) (through Massachusetts Behavioral Health Partnership, or MBHP) must provide to Enrollees</a:t>
            </a:r>
          </a:p>
          <a:p>
            <a:pPr marL="1200150" marR="0" lvl="3"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0"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a:rPr>
              <a:t>These are the </a:t>
            </a:r>
            <a:r>
              <a:rPr kumimoji="0" lang="en-US" sz="1800" b="1"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a:rPr>
              <a:t>Specialized CSP Services</a:t>
            </a:r>
            <a:r>
              <a:rPr kumimoji="0" lang="en-US" sz="1800" b="0"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a:rPr>
              <a:t> – the only changes being made are to expand eligibility for ACO Enrollees beyond those with BH conditions</a:t>
            </a:r>
          </a:p>
        </p:txBody>
      </p:sp>
    </p:spTree>
    <p:custDataLst>
      <p:tags r:id="rId1"/>
    </p:custDataLst>
    <p:extLst>
      <p:ext uri="{BB962C8B-B14F-4D97-AF65-F5344CB8AC3E}">
        <p14:creationId xmlns:p14="http://schemas.microsoft.com/office/powerpoint/2010/main" val="983584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FE8816-0577-02E9-CF48-587E13E63D2C}"/>
              </a:ext>
            </a:extLst>
          </p:cNvPr>
          <p:cNvSpPr>
            <a:spLocks noGrp="1"/>
          </p:cNvSpPr>
          <p:nvPr>
            <p:ph type="title"/>
          </p:nvPr>
        </p:nvSpPr>
        <p:spPr>
          <a:xfrm>
            <a:off x="685800" y="3276600"/>
            <a:ext cx="7772400" cy="1362075"/>
          </a:xfrm>
        </p:spPr>
        <p:txBody>
          <a:bodyPr/>
          <a:lstStyle/>
          <a:p>
            <a:pPr algn="ctr"/>
            <a:r>
              <a:rPr lang="en-US" sz="3600" cap="none" dirty="0"/>
              <a:t>Questions?</a:t>
            </a:r>
          </a:p>
        </p:txBody>
      </p:sp>
    </p:spTree>
    <p:custDataLst>
      <p:tags r:id="rId1"/>
    </p:custDataLst>
    <p:extLst>
      <p:ext uri="{BB962C8B-B14F-4D97-AF65-F5344CB8AC3E}">
        <p14:creationId xmlns:p14="http://schemas.microsoft.com/office/powerpoint/2010/main" val="21769813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07E37-1C27-4D50-A155-B4ABC299CE31}"/>
              </a:ext>
            </a:extLst>
          </p:cNvPr>
          <p:cNvSpPr txBox="1">
            <a:spLocks noGrp="1"/>
          </p:cNvSpPr>
          <p:nvPr>
            <p:ph type="title" idx="4294967295"/>
          </p:nvPr>
        </p:nvSpPr>
        <p:spPr>
          <a:xfrm>
            <a:off x="446649" y="2308718"/>
            <a:ext cx="8250702"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Calibri" panose="020F0502020204030204" pitchFamily="34" charset="0"/>
                <a:cs typeface="Arial" panose="020B0604020202020204" pitchFamily="34" charset="0"/>
              </a:rPr>
              <a:t>MassHealth MMIS/POSC Migration to Amazon Web Services (AWS)</a:t>
            </a:r>
            <a:br>
              <a:rPr lang="en-US" dirty="0">
                <a:latin typeface="Arial" panose="020B0604020202020204" pitchFamily="34" charset="0"/>
                <a:ea typeface="Calibri" panose="020F0502020204030204" pitchFamily="34" charset="0"/>
                <a:cs typeface="Arial" panose="020B0604020202020204" pitchFamily="34" charset="0"/>
              </a:rPr>
            </a:br>
            <a:br>
              <a:rPr lang="en-US" dirty="0">
                <a:latin typeface="Arial" panose="020B0604020202020204" pitchFamily="34" charset="0"/>
                <a:ea typeface="Calibri" panose="020F0502020204030204" pitchFamily="34" charset="0"/>
                <a:cs typeface="Arial" panose="020B0604020202020204" pitchFamily="34" charset="0"/>
              </a:rPr>
            </a:br>
            <a:r>
              <a:rPr lang="en-US" sz="28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Michael Gilleran, Sr. Provider Relations Specialist, MassHealth Business Support Services</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684540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B1D9F-07A5-4EB1-A76F-BFDB77538C32}"/>
              </a:ext>
            </a:extLst>
          </p:cNvPr>
          <p:cNvSpPr>
            <a:spLocks noGrp="1"/>
          </p:cNvSpPr>
          <p:nvPr>
            <p:ph type="title"/>
          </p:nvPr>
        </p:nvSpPr>
        <p:spPr>
          <a:xfrm>
            <a:off x="217714" y="578644"/>
            <a:ext cx="7783286" cy="715963"/>
          </a:xfrm>
        </p:spPr>
        <p:txBody>
          <a:bodyPr/>
          <a:lstStyle/>
          <a:p>
            <a:r>
              <a:rPr lang="en-US" dirty="0">
                <a:latin typeface="Arial" panose="020B0604020202020204" pitchFamily="34" charset="0"/>
                <a:ea typeface="Calibri" panose="020F0502020204030204" pitchFamily="34" charset="0"/>
                <a:cs typeface="Arial" panose="020B0604020202020204" pitchFamily="34" charset="0"/>
              </a:rPr>
              <a:t>MMIS/POSC Migration to AWS</a:t>
            </a:r>
          </a:p>
        </p:txBody>
      </p:sp>
      <p:sp>
        <p:nvSpPr>
          <p:cNvPr id="2" name="Content Placeholder 1">
            <a:extLst>
              <a:ext uri="{FF2B5EF4-FFF2-40B4-BE49-F238E27FC236}">
                <a16:creationId xmlns:a16="http://schemas.microsoft.com/office/drawing/2014/main" id="{30296C36-A2F9-467D-873A-3CA75B97321C}"/>
              </a:ext>
            </a:extLst>
          </p:cNvPr>
          <p:cNvSpPr>
            <a:spLocks noGrp="1"/>
          </p:cNvSpPr>
          <p:nvPr>
            <p:ph sz="half" idx="1"/>
          </p:nvPr>
        </p:nvSpPr>
        <p:spPr>
          <a:xfrm>
            <a:off x="397434" y="1371600"/>
            <a:ext cx="4283423" cy="5084618"/>
          </a:xfrm>
        </p:spPr>
        <p:txBody>
          <a:bodyPr/>
          <a:lstStyle/>
          <a:p>
            <a:pPr>
              <a:spcBef>
                <a:spcPts val="0"/>
              </a:spcBef>
              <a:spcAft>
                <a:spcPts val="600"/>
              </a:spcAft>
            </a:pPr>
            <a:r>
              <a:rPr lang="en-US" sz="18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MassHealth will migrate its Medicaid Management Information System (MMIS) base application and Provider Online Service Center (POSC) to an Amazon Web Services (AWS) data center in 2025.</a:t>
            </a:r>
          </a:p>
          <a:p>
            <a:pPr>
              <a:spcBef>
                <a:spcPts val="0"/>
              </a:spcBef>
              <a:spcAft>
                <a:spcPts val="600"/>
              </a:spcAft>
            </a:pPr>
            <a:endParaRPr lang="en-US" sz="18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600"/>
              </a:spcAft>
            </a:pPr>
            <a:r>
              <a:rPr lang="en-US" sz="1800" b="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The migration will provide MassHealth with greater security, scalability, and will enable the agency to implement hardware/software technology refreshes without major disruptions to the MMIS POSC availability.</a:t>
            </a:r>
          </a:p>
          <a:p>
            <a:pPr>
              <a:spcBef>
                <a:spcPts val="0"/>
              </a:spcBef>
              <a:spcAft>
                <a:spcPts val="600"/>
              </a:spcAft>
            </a:pPr>
            <a:endParaRPr lang="en-US"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6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hlinkClick r:id="rId3"/>
              </a:rPr>
              <a:t>All-Provider Bulletin is forthcoming</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600"/>
              </a:spcAft>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Content Placeholder 7">
            <a:extLst>
              <a:ext uri="{FF2B5EF4-FFF2-40B4-BE49-F238E27FC236}">
                <a16:creationId xmlns:a16="http://schemas.microsoft.com/office/drawing/2014/main" id="{07ED22C9-768F-F9A9-422C-7D1EDA780924}"/>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2849" y="2152473"/>
            <a:ext cx="4063951" cy="3333927"/>
          </a:xfrm>
          <a:ln>
            <a:solidFill>
              <a:schemeClr val="accent1"/>
            </a:solidFill>
          </a:ln>
        </p:spPr>
      </p:pic>
    </p:spTree>
    <p:custDataLst>
      <p:tags r:id="rId1"/>
    </p:custDataLst>
    <p:extLst>
      <p:ext uri="{BB962C8B-B14F-4D97-AF65-F5344CB8AC3E}">
        <p14:creationId xmlns:p14="http://schemas.microsoft.com/office/powerpoint/2010/main" val="401429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07C86-B65B-A0E0-3E9A-7E073956A838}"/>
              </a:ext>
            </a:extLst>
          </p:cNvPr>
          <p:cNvSpPr>
            <a:spLocks noGrp="1"/>
          </p:cNvSpPr>
          <p:nvPr>
            <p:ph type="title"/>
          </p:nvPr>
        </p:nvSpPr>
        <p:spPr/>
        <p:txBody>
          <a:bodyPr/>
          <a:lstStyle/>
          <a:p>
            <a:r>
              <a:rPr lang="en-US" dirty="0">
                <a:latin typeface="Arial" panose="020B0604020202020204" pitchFamily="34" charset="0"/>
                <a:ea typeface="Calibri" panose="020F0502020204030204" pitchFamily="34" charset="0"/>
                <a:cs typeface="Arial" panose="020B0604020202020204" pitchFamily="34" charset="0"/>
              </a:rPr>
              <a:t>AWS Migration Timing</a:t>
            </a:r>
          </a:p>
        </p:txBody>
      </p:sp>
      <p:sp>
        <p:nvSpPr>
          <p:cNvPr id="2" name="Content Placeholder 1">
            <a:extLst>
              <a:ext uri="{FF2B5EF4-FFF2-40B4-BE49-F238E27FC236}">
                <a16:creationId xmlns:a16="http://schemas.microsoft.com/office/drawing/2014/main" id="{FDEF1F25-8F72-4F9E-70CB-9586A22CB7EE}"/>
              </a:ext>
              <a:ext uri="{C183D7F6-B498-43B3-948B-1728B52AA6E4}">
                <adec:decorative xmlns:adec="http://schemas.microsoft.com/office/drawing/2017/decorative" val="0"/>
              </a:ext>
            </a:extLst>
          </p:cNvPr>
          <p:cNvSpPr>
            <a:spLocks noGrp="1"/>
          </p:cNvSpPr>
          <p:nvPr>
            <p:ph idx="1"/>
          </p:nvPr>
        </p:nvSpPr>
        <p:spPr>
          <a:xfrm>
            <a:off x="457200" y="1600199"/>
            <a:ext cx="8229600" cy="3964405"/>
          </a:xfrm>
        </p:spPr>
        <p:txBody>
          <a:bodyPr/>
          <a:lstStyle/>
          <a:p>
            <a:pPr>
              <a:spcBef>
                <a:spcPts val="600"/>
              </a:spcBef>
              <a:spcAft>
                <a:spcPts val="1200"/>
              </a:spcAft>
            </a:pPr>
            <a:r>
              <a:rPr lang="en-US" sz="2000" dirty="0">
                <a:solidFill>
                  <a:srgbClr val="002060"/>
                </a:solidFill>
                <a:latin typeface="Arial" panose="020B0604020202020204" pitchFamily="34" charset="0"/>
                <a:ea typeface="Calibri" panose="020F0502020204030204" pitchFamily="34" charset="0"/>
                <a:cs typeface="Arial" panose="020B0604020202020204" pitchFamily="34" charset="0"/>
              </a:rPr>
              <a:t>The shutdown is necessary to capture a snapshot of the database at a point-in-time to ensure a clean production cutover from the existing datacenter to the AWS Cloud datacenter.</a:t>
            </a:r>
          </a:p>
          <a:p>
            <a:pPr>
              <a:spcBef>
                <a:spcPts val="600"/>
              </a:spcBef>
              <a:spcAft>
                <a:spcPts val="1200"/>
              </a:spcAft>
            </a:pPr>
            <a:r>
              <a:rPr kumimoji="0" lang="en-US" sz="2000" b="0" i="0" u="none" strike="noStrike" kern="1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Providers and trading partners should prepare for some service interruptions during the cutover. </a:t>
            </a:r>
          </a:p>
          <a:p>
            <a:pPr marL="342900" marR="0" lvl="0" indent="-342900" algn="l" defTabSz="914400" rtl="0" eaLnBrk="1" fontAlgn="base" latinLnBrk="0" hangingPunct="1">
              <a:lnSpc>
                <a:spcPct val="100000"/>
              </a:lnSpc>
              <a:spcBef>
                <a:spcPts val="600"/>
              </a:spcBef>
              <a:spcAft>
                <a:spcPts val="0"/>
              </a:spcAft>
              <a:buClr>
                <a:srgbClr val="4BACC6">
                  <a:lumMod val="75000"/>
                </a:srgbClr>
              </a:buClr>
              <a:buSzTx/>
              <a:buFont typeface="Arial" panose="020B0604020202020204" pitchFamily="34" charset="0"/>
              <a:buChar char="•"/>
              <a:tabLst/>
              <a:defRPr/>
            </a:pP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MassHealth has delayed the cutover that was originally scheduled to ensure a smooth transition.</a:t>
            </a:r>
          </a:p>
          <a:p>
            <a:pPr>
              <a:spcBef>
                <a:spcPts val="1200"/>
              </a:spcBef>
              <a:spcAft>
                <a:spcPts val="1200"/>
              </a:spcAft>
              <a:buClr>
                <a:srgbClr val="4BACC6">
                  <a:lumMod val="75000"/>
                </a:srgbClr>
              </a:buClr>
              <a:buFont typeface="Arial" panose="020B0604020202020204" pitchFamily="34" charset="0"/>
              <a:buChar char="•"/>
              <a:defRPr/>
            </a:pPr>
            <a:r>
              <a:rPr lang="en-US" sz="2000" kern="100" dirty="0">
                <a:solidFill>
                  <a:srgbClr val="002060"/>
                </a:solidFill>
                <a:latin typeface="Arial" panose="020B0604020202020204" pitchFamily="34" charset="0"/>
                <a:ea typeface="Calibri" panose="020F0502020204030204" pitchFamily="34" charset="0"/>
                <a:cs typeface="Arial" panose="020B0604020202020204" pitchFamily="34" charset="0"/>
              </a:rPr>
              <a:t>MassHealth will notify all providers once the new cutover date is established.</a:t>
            </a: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B08E4562-070E-41D4-5575-7ABFC5BEA82E}"/>
              </a:ext>
            </a:extLst>
          </p:cNvPr>
          <p:cNvSpPr txBox="1"/>
          <p:nvPr/>
        </p:nvSpPr>
        <p:spPr>
          <a:xfrm>
            <a:off x="228600" y="6438527"/>
            <a:ext cx="6388095"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*If an alternative cutover date is necessary, MassHealth will notify all MassHealth providers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928605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B1D9F-07A5-4EB1-A76F-BFDB77538C32}"/>
              </a:ext>
            </a:extLst>
          </p:cNvPr>
          <p:cNvSpPr>
            <a:spLocks noGrp="1"/>
          </p:cNvSpPr>
          <p:nvPr>
            <p:ph type="title"/>
          </p:nvPr>
        </p:nvSpPr>
        <p:spPr>
          <a:xfrm>
            <a:off x="457200" y="304800"/>
            <a:ext cx="6553200" cy="715963"/>
          </a:xfrm>
        </p:spPr>
        <p:txBody>
          <a:bodyPr wrap="square" anchor="ctr">
            <a:normAutofit fontScale="90000"/>
          </a:bodyPr>
          <a:lstStyle/>
          <a:p>
            <a:r>
              <a:rPr lang="en-US" dirty="0"/>
              <a:t>Technical Considerations &amp; Updates</a:t>
            </a:r>
          </a:p>
        </p:txBody>
      </p:sp>
      <p:sp>
        <p:nvSpPr>
          <p:cNvPr id="5" name="Rectangle: Rounded Corners 4">
            <a:extLst>
              <a:ext uri="{FF2B5EF4-FFF2-40B4-BE49-F238E27FC236}">
                <a16:creationId xmlns:a16="http://schemas.microsoft.com/office/drawing/2014/main" id="{0EE42BD8-7590-F5ED-A6D1-AF51B9D3ABB3}"/>
              </a:ext>
              <a:ext uri="{C183D7F6-B498-43B3-948B-1728B52AA6E4}">
                <adec:decorative xmlns:adec="http://schemas.microsoft.com/office/drawing/2017/decorative" val="1"/>
              </a:ext>
            </a:extLst>
          </p:cNvPr>
          <p:cNvSpPr/>
          <p:nvPr/>
        </p:nvSpPr>
        <p:spPr>
          <a:xfrm>
            <a:off x="457199" y="1625878"/>
            <a:ext cx="8229600" cy="952043"/>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5">
            <a:extLst>
              <a:ext uri="{FF2B5EF4-FFF2-40B4-BE49-F238E27FC236}">
                <a16:creationId xmlns:a16="http://schemas.microsoft.com/office/drawing/2014/main" id="{7144A151-7406-4189-1ACE-D4D0733B1FF8}"/>
              </a:ext>
              <a:ext uri="{C183D7F6-B498-43B3-948B-1728B52AA6E4}">
                <adec:decorative xmlns:adec="http://schemas.microsoft.com/office/drawing/2017/decorative" val="1"/>
              </a:ext>
            </a:extLst>
          </p:cNvPr>
          <p:cNvSpPr/>
          <p:nvPr/>
        </p:nvSpPr>
        <p:spPr>
          <a:xfrm>
            <a:off x="745193" y="1816288"/>
            <a:ext cx="523623" cy="523623"/>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9" name="Rectangle: Rounded Corners 8">
            <a:extLst>
              <a:ext uri="{FF2B5EF4-FFF2-40B4-BE49-F238E27FC236}">
                <a16:creationId xmlns:a16="http://schemas.microsoft.com/office/drawing/2014/main" id="{367C08D4-B5FB-8E9A-E126-A15F942B47B0}"/>
              </a:ext>
              <a:ext uri="{C183D7F6-B498-43B3-948B-1728B52AA6E4}">
                <adec:decorative xmlns:adec="http://schemas.microsoft.com/office/drawing/2017/decorative" val="1"/>
              </a:ext>
            </a:extLst>
          </p:cNvPr>
          <p:cNvSpPr/>
          <p:nvPr/>
        </p:nvSpPr>
        <p:spPr>
          <a:xfrm>
            <a:off x="457200" y="2792132"/>
            <a:ext cx="8229600" cy="952043"/>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a:extLst>
              <a:ext uri="{FF2B5EF4-FFF2-40B4-BE49-F238E27FC236}">
                <a16:creationId xmlns:a16="http://schemas.microsoft.com/office/drawing/2014/main" id="{5B9F1412-CC4E-FDD6-FA03-48057309B0FD}"/>
              </a:ext>
              <a:ext uri="{C183D7F6-B498-43B3-948B-1728B52AA6E4}">
                <adec:decorative xmlns:adec="http://schemas.microsoft.com/office/drawing/2017/decorative" val="1"/>
              </a:ext>
            </a:extLst>
          </p:cNvPr>
          <p:cNvSpPr/>
          <p:nvPr/>
        </p:nvSpPr>
        <p:spPr>
          <a:xfrm>
            <a:off x="745193" y="3006342"/>
            <a:ext cx="523623" cy="523623"/>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2" name="Rectangle: Rounded Corners 11">
            <a:extLst>
              <a:ext uri="{FF2B5EF4-FFF2-40B4-BE49-F238E27FC236}">
                <a16:creationId xmlns:a16="http://schemas.microsoft.com/office/drawing/2014/main" id="{568C0A60-FE63-898C-943D-9EDDFBD565A0}"/>
              </a:ext>
              <a:ext uri="{C183D7F6-B498-43B3-948B-1728B52AA6E4}">
                <adec:decorative xmlns:adec="http://schemas.microsoft.com/office/drawing/2017/decorative" val="1"/>
              </a:ext>
            </a:extLst>
          </p:cNvPr>
          <p:cNvSpPr/>
          <p:nvPr/>
        </p:nvSpPr>
        <p:spPr>
          <a:xfrm>
            <a:off x="457200" y="3908277"/>
            <a:ext cx="8229600" cy="1664470"/>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a:extLst>
              <a:ext uri="{FF2B5EF4-FFF2-40B4-BE49-F238E27FC236}">
                <a16:creationId xmlns:a16="http://schemas.microsoft.com/office/drawing/2014/main" id="{9AF99F36-8BBE-6F80-EBDD-6DEAFC106A06}"/>
              </a:ext>
              <a:ext uri="{C183D7F6-B498-43B3-948B-1728B52AA6E4}">
                <adec:decorative xmlns:adec="http://schemas.microsoft.com/office/drawing/2017/decorative" val="1"/>
              </a:ext>
            </a:extLst>
          </p:cNvPr>
          <p:cNvSpPr/>
          <p:nvPr/>
        </p:nvSpPr>
        <p:spPr>
          <a:xfrm>
            <a:off x="745193" y="4196396"/>
            <a:ext cx="523623" cy="523623"/>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5" name="Rectangle: Rounded Corners 14">
            <a:extLst>
              <a:ext uri="{FF2B5EF4-FFF2-40B4-BE49-F238E27FC236}">
                <a16:creationId xmlns:a16="http://schemas.microsoft.com/office/drawing/2014/main" id="{B16600A3-48C2-E177-E495-64035E206FDA}"/>
              </a:ext>
              <a:ext uri="{C183D7F6-B498-43B3-948B-1728B52AA6E4}">
                <adec:decorative xmlns:adec="http://schemas.microsoft.com/office/drawing/2017/decorative" val="1"/>
              </a:ext>
            </a:extLst>
          </p:cNvPr>
          <p:cNvSpPr/>
          <p:nvPr/>
        </p:nvSpPr>
        <p:spPr>
          <a:xfrm>
            <a:off x="457200" y="5736849"/>
            <a:ext cx="8229600" cy="952043"/>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77601920-0072-5E7B-4897-D469B687A696}"/>
              </a:ext>
              <a:ext uri="{C183D7F6-B498-43B3-948B-1728B52AA6E4}">
                <adec:decorative xmlns:adec="http://schemas.microsoft.com/office/drawing/2017/decorative" val="1"/>
              </a:ext>
            </a:extLst>
          </p:cNvPr>
          <p:cNvSpPr/>
          <p:nvPr/>
        </p:nvSpPr>
        <p:spPr>
          <a:xfrm>
            <a:off x="745193" y="5951058"/>
            <a:ext cx="523623" cy="523623"/>
          </a:xfrm>
          <a:prstGeom prst="rect">
            <a:avLst/>
          </a:prstGeom>
          <a: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F2C32470-38D3-1D96-D1F8-CCE8B51B0DAF}"/>
              </a:ext>
            </a:extLst>
          </p:cNvPr>
          <p:cNvSpPr txBox="1"/>
          <p:nvPr/>
        </p:nvSpPr>
        <p:spPr>
          <a:xfrm>
            <a:off x="1481235" y="1680127"/>
            <a:ext cx="6796726" cy="923330"/>
          </a:xfrm>
          <a:prstGeom prst="rect">
            <a:avLst/>
          </a:prstGeom>
          <a:noFill/>
        </p:spPr>
        <p:txBody>
          <a:bodyPr wrap="square" rtlCol="0">
            <a:spAutoFit/>
          </a:bodyPr>
          <a:lstStyle/>
          <a:p>
            <a:r>
              <a:rPr lang="en-US" sz="18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Upon completion of the migration, MassHealth will re-direct all MMIS POSC and point-to-point transactions received from MassHealth Providers to AWS*</a:t>
            </a:r>
          </a:p>
        </p:txBody>
      </p:sp>
      <p:sp>
        <p:nvSpPr>
          <p:cNvPr id="18" name="TextBox 17">
            <a:extLst>
              <a:ext uri="{FF2B5EF4-FFF2-40B4-BE49-F238E27FC236}">
                <a16:creationId xmlns:a16="http://schemas.microsoft.com/office/drawing/2014/main" id="{7FBC69E4-E214-22A4-C40F-504C7CD5B5C1}"/>
              </a:ext>
            </a:extLst>
          </p:cNvPr>
          <p:cNvSpPr txBox="1"/>
          <p:nvPr/>
        </p:nvSpPr>
        <p:spPr>
          <a:xfrm>
            <a:off x="1481234" y="2966543"/>
            <a:ext cx="7205565" cy="646331"/>
          </a:xfrm>
          <a:prstGeom prst="rect">
            <a:avLst/>
          </a:prstGeom>
          <a:noFill/>
        </p:spPr>
        <p:txBody>
          <a:bodyPr wrap="square" rtlCol="0">
            <a:spAutoFit/>
          </a:bodyPr>
          <a:lstStyle/>
          <a:p>
            <a:pPr marL="0" lvl="0" indent="0" algn="l" defTabSz="622300">
              <a:lnSpc>
                <a:spcPct val="100000"/>
              </a:lnSpc>
              <a:spcBef>
                <a:spcPct val="0"/>
              </a:spcBef>
              <a:spcAft>
                <a:spcPct val="35000"/>
              </a:spcAft>
              <a:buNone/>
            </a:pPr>
            <a:r>
              <a:rPr lang="en-US" sz="18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Update and Use the following URL to access the POSC on/after the cutover:  </a:t>
            </a:r>
            <a:br>
              <a:rPr lang="en-US" sz="1800" b="0" kern="1200" dirty="0">
                <a:latin typeface="Calibri" panose="020F0502020204030204" pitchFamily="34" charset="0"/>
                <a:ea typeface="Calibri" panose="020F0502020204030204" pitchFamily="34" charset="0"/>
                <a:cs typeface="Calibri" panose="020F0502020204030204" pitchFamily="34" charset="0"/>
              </a:rPr>
            </a:br>
            <a:r>
              <a:rPr lang="en-US" sz="1800" b="0" kern="1200" dirty="0">
                <a:latin typeface="Calibri" panose="020F0502020204030204" pitchFamily="34" charset="0"/>
                <a:ea typeface="Calibri" panose="020F0502020204030204" pitchFamily="34" charset="0"/>
                <a:cs typeface="Calibri" panose="020F0502020204030204" pitchFamily="34" charset="0"/>
                <a:hlinkClick r:id="rId7"/>
              </a:rPr>
              <a:t>https://mmis-portal.ehs.state.ma.us/EHSProviderPortal</a:t>
            </a:r>
            <a:r>
              <a:rPr lang="en-US" sz="1800" b="0" kern="1200" dirty="0">
                <a:latin typeface="Calibri" panose="020F0502020204030204" pitchFamily="34" charset="0"/>
                <a:ea typeface="Calibri" panose="020F0502020204030204" pitchFamily="34" charset="0"/>
                <a:cs typeface="Calibri" panose="020F0502020204030204" pitchFamily="34" charset="0"/>
              </a:rPr>
              <a:t> </a:t>
            </a:r>
          </a:p>
        </p:txBody>
      </p:sp>
      <p:sp>
        <p:nvSpPr>
          <p:cNvPr id="19" name="TextBox 18">
            <a:extLst>
              <a:ext uri="{FF2B5EF4-FFF2-40B4-BE49-F238E27FC236}">
                <a16:creationId xmlns:a16="http://schemas.microsoft.com/office/drawing/2014/main" id="{46FA4D1D-3E30-53CA-BE16-970A4DA7CFC3}"/>
              </a:ext>
            </a:extLst>
          </p:cNvPr>
          <p:cNvSpPr txBox="1"/>
          <p:nvPr/>
        </p:nvSpPr>
        <p:spPr>
          <a:xfrm>
            <a:off x="1481235" y="3958386"/>
            <a:ext cx="7205564" cy="1574277"/>
          </a:xfrm>
          <a:prstGeom prst="rect">
            <a:avLst/>
          </a:prstGeom>
          <a:noFill/>
        </p:spPr>
        <p:txBody>
          <a:bodyPr wrap="square" rtlCol="0">
            <a:spAutoFit/>
          </a:bodyPr>
          <a:lstStyle/>
          <a:p>
            <a:pPr marL="0" lvl="0" indent="0" algn="l" defTabSz="622300">
              <a:lnSpc>
                <a:spcPct val="100000"/>
              </a:lnSpc>
              <a:spcBef>
                <a:spcPct val="0"/>
              </a:spcBef>
              <a:spcAft>
                <a:spcPct val="35000"/>
              </a:spcAft>
              <a:buNone/>
            </a:pPr>
            <a:r>
              <a:rPr lang="en-US" sz="18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If your organization requires a modification to your network to facilitate access to AWS, please use the following IP Addresses.  Begin to update systems now to avoid disruptions at cutover</a:t>
            </a:r>
          </a:p>
          <a:p>
            <a:pPr marL="0" lvl="0" indent="0" algn="l" defTabSz="622300">
              <a:lnSpc>
                <a:spcPct val="100000"/>
              </a:lnSpc>
              <a:spcBef>
                <a:spcPct val="0"/>
              </a:spcBef>
              <a:spcAft>
                <a:spcPct val="35000"/>
              </a:spcAft>
              <a:buNone/>
            </a:pPr>
            <a:r>
              <a:rPr lang="en-US" sz="18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There are 2 IP addresses to support redundancy:  15.197.248.41  &amp;  35.71.150.175</a:t>
            </a:r>
          </a:p>
        </p:txBody>
      </p:sp>
      <p:sp>
        <p:nvSpPr>
          <p:cNvPr id="20" name="TextBox 19">
            <a:extLst>
              <a:ext uri="{FF2B5EF4-FFF2-40B4-BE49-F238E27FC236}">
                <a16:creationId xmlns:a16="http://schemas.microsoft.com/office/drawing/2014/main" id="{232E1D0F-8545-B75D-A399-ECAA8D784DD1}"/>
              </a:ext>
            </a:extLst>
          </p:cNvPr>
          <p:cNvSpPr txBox="1"/>
          <p:nvPr/>
        </p:nvSpPr>
        <p:spPr>
          <a:xfrm>
            <a:off x="1481234" y="5761241"/>
            <a:ext cx="7205563" cy="923330"/>
          </a:xfrm>
          <a:prstGeom prst="rect">
            <a:avLst/>
          </a:prstGeom>
          <a:noFill/>
        </p:spPr>
        <p:txBody>
          <a:bodyPr wrap="square" rtlCol="0">
            <a:spAutoFit/>
          </a:bodyPr>
          <a:lstStyle/>
          <a:p>
            <a:r>
              <a:rPr lang="en-US" sz="18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If you experience an issue with MMIS at any time after the AWS migration cutover, please open a ticket by calling the EHS Helpdesk at: (617)-994-5050 or send an email to </a:t>
            </a:r>
            <a:r>
              <a:rPr lang="en-US" sz="1800" b="0" kern="12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EOHHS-IT-CustomerService.Hancock@mass.gov</a:t>
            </a:r>
            <a:r>
              <a:rPr lang="en-US" sz="18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2270781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1D9F9C-19D3-3EA2-5FC2-3A818CE1C0EC}"/>
              </a:ext>
            </a:extLst>
          </p:cNvPr>
          <p:cNvSpPr>
            <a:spLocks noGrp="1"/>
          </p:cNvSpPr>
          <p:nvPr>
            <p:ph type="title"/>
          </p:nvPr>
        </p:nvSpPr>
        <p:spPr/>
        <p:txBody>
          <a:bodyPr/>
          <a:lstStyle/>
          <a:p>
            <a:r>
              <a:rPr lang="en-US" dirty="0">
                <a:latin typeface="+mn-lt"/>
                <a:ea typeface="Calibri" panose="020F0502020204030204" pitchFamily="34" charset="0"/>
                <a:cs typeface="Calibri" panose="020F0502020204030204" pitchFamily="34" charset="0"/>
              </a:rPr>
              <a:t>Resources</a:t>
            </a:r>
          </a:p>
        </p:txBody>
      </p:sp>
      <p:sp>
        <p:nvSpPr>
          <p:cNvPr id="2" name="Content Placeholder 1">
            <a:extLst>
              <a:ext uri="{FF2B5EF4-FFF2-40B4-BE49-F238E27FC236}">
                <a16:creationId xmlns:a16="http://schemas.microsoft.com/office/drawing/2014/main" id="{8EF0AA3F-170D-DE0D-E357-09C5951EA37F}"/>
              </a:ext>
            </a:extLst>
          </p:cNvPr>
          <p:cNvSpPr>
            <a:spLocks noGrp="1"/>
          </p:cNvSpPr>
          <p:nvPr>
            <p:ph idx="1"/>
          </p:nvPr>
        </p:nvSpPr>
        <p:spPr/>
        <p:txBody>
          <a:bodyPr/>
          <a:lstStyle/>
          <a:p>
            <a:pPr>
              <a:spcBef>
                <a:spcPts val="1200"/>
              </a:spcBef>
              <a:spcAft>
                <a:spcPts val="1200"/>
              </a:spcAft>
            </a:pPr>
            <a:r>
              <a:rPr lang="en-US" sz="2800" dirty="0">
                <a:latin typeface="Arial" panose="020B0604020202020204" pitchFamily="34" charset="0"/>
                <a:ea typeface="Calibri" panose="020F0502020204030204" pitchFamily="34" charset="0"/>
                <a:cs typeface="Arial" panose="020B0604020202020204" pitchFamily="34" charset="0"/>
                <a:hlinkClick r:id="rId3"/>
              </a:rPr>
              <a:t>Email Notifications for MassHealth Provider Bulletins and Transmittal Letters</a:t>
            </a:r>
            <a:endParaRPr lang="en-US" sz="2800" dirty="0">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1200"/>
              </a:spcAft>
            </a:pPr>
            <a:r>
              <a:rPr lang="en-US" sz="2800" dirty="0">
                <a:latin typeface="Arial" panose="020B0604020202020204" pitchFamily="34" charset="0"/>
                <a:ea typeface="Calibri" panose="020F0502020204030204" pitchFamily="34" charset="0"/>
                <a:cs typeface="Arial" panose="020B0604020202020204" pitchFamily="34" charset="0"/>
                <a:hlinkClick r:id="rId4"/>
              </a:rPr>
              <a:t>MassHealth Provider Remittance Advice Message Text</a:t>
            </a:r>
            <a:endParaRPr lang="en-US" sz="2800" dirty="0">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1200"/>
              </a:spcAft>
            </a:pPr>
            <a:r>
              <a:rPr lang="en-US" sz="2800" dirty="0">
                <a:latin typeface="Arial" panose="020B0604020202020204" pitchFamily="34" charset="0"/>
                <a:ea typeface="Calibri" panose="020F0502020204030204" pitchFamily="34" charset="0"/>
                <a:cs typeface="Arial" panose="020B0604020202020204" pitchFamily="34" charset="0"/>
                <a:hlinkClick r:id="rId5"/>
              </a:rPr>
              <a:t>All-Provider Bulletin webpage</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22415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09800" y="3276600"/>
            <a:ext cx="441745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748418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49ECC0-3C87-B7D2-E2BA-D15396914E35}"/>
              </a:ext>
            </a:extLst>
          </p:cNvPr>
          <p:cNvSpPr>
            <a:spLocks noGrp="1"/>
          </p:cNvSpPr>
          <p:nvPr>
            <p:ph type="title"/>
          </p:nvPr>
        </p:nvSpPr>
        <p:spPr>
          <a:xfrm>
            <a:off x="1107098" y="1818503"/>
            <a:ext cx="6929803" cy="2949575"/>
          </a:xfrm>
        </p:spPr>
        <p:txBody>
          <a:bodyPr/>
          <a:lstStyle/>
          <a:p>
            <a:pPr algn="ctr"/>
            <a:r>
              <a:rPr lang="en-US" sz="3600" cap="none" dirty="0">
                <a:latin typeface="Arial" panose="020B0604020202020204" pitchFamily="34" charset="0"/>
                <a:ea typeface="Calibri" panose="020F0502020204030204" pitchFamily="34" charset="0"/>
                <a:cs typeface="Arial" panose="020B0604020202020204" pitchFamily="34" charset="0"/>
              </a:rPr>
              <a:t>Multi-factor Authentication Transition Termination Of Legacy Option</a:t>
            </a:r>
            <a:br>
              <a:rPr lang="en-US" sz="3600" dirty="0">
                <a:latin typeface="Arial" panose="020B0604020202020204" pitchFamily="34" charset="0"/>
                <a:ea typeface="Calibri" panose="020F0502020204030204" pitchFamily="34" charset="0"/>
                <a:cs typeface="Arial" panose="020B0604020202020204" pitchFamily="34" charset="0"/>
              </a:rPr>
            </a:br>
            <a:br>
              <a:rPr lang="en-US" sz="2800" dirty="0">
                <a:latin typeface="Arial" panose="020B0604020202020204" pitchFamily="34" charset="0"/>
                <a:ea typeface="Calibri" panose="020F0502020204030204" pitchFamily="34" charset="0"/>
                <a:cs typeface="Arial" panose="020B0604020202020204" pitchFamily="34" charset="0"/>
              </a:rPr>
            </a:br>
            <a:r>
              <a:rPr lang="en-US" sz="2800" b="0" cap="none" dirty="0">
                <a:solidFill>
                  <a:srgbClr val="002060"/>
                </a:solidFill>
                <a:latin typeface="Arial" panose="020B0604020202020204" pitchFamily="34" charset="0"/>
                <a:ea typeface="Calibri" panose="020F0502020204030204" pitchFamily="34" charset="0"/>
                <a:cs typeface="Arial" panose="020B0604020202020204" pitchFamily="34" charset="0"/>
              </a:rPr>
              <a:t>Michelle Croy – Sr. Provider Relations Specialist, MassHealth Business Support Services</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86260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1650-A47D-4B21-B664-ECC3F1E7FBBB}"/>
              </a:ext>
            </a:extLst>
          </p:cNvPr>
          <p:cNvSpPr>
            <a:spLocks noGrp="1"/>
          </p:cNvSpPr>
          <p:nvPr>
            <p:ph type="title"/>
          </p:nvPr>
        </p:nvSpPr>
        <p:spPr>
          <a:xfrm>
            <a:off x="457199" y="304800"/>
            <a:ext cx="6738257" cy="715963"/>
          </a:xfrm>
        </p:spPr>
        <p:txBody>
          <a:bodyPr/>
          <a:lstStyle/>
          <a:p>
            <a:r>
              <a:rPr lang="en-US" dirty="0">
                <a:latin typeface="Arial" panose="020B0604020202020204" pitchFamily="34" charset="0"/>
                <a:ea typeface="Calibri" panose="020F0502020204030204" pitchFamily="34" charset="0"/>
                <a:cs typeface="Arial" panose="020B0604020202020204" pitchFamily="34" charset="0"/>
              </a:rPr>
              <a:t>Multi-Factor Authentication Timeline</a:t>
            </a:r>
          </a:p>
        </p:txBody>
      </p:sp>
      <p:sp>
        <p:nvSpPr>
          <p:cNvPr id="4" name="TextBox 3">
            <a:extLst>
              <a:ext uri="{FF2B5EF4-FFF2-40B4-BE49-F238E27FC236}">
                <a16:creationId xmlns:a16="http://schemas.microsoft.com/office/drawing/2014/main" id="{8737C570-F1FA-F13E-0F86-D59A014C5245}"/>
              </a:ext>
            </a:extLst>
          </p:cNvPr>
          <p:cNvSpPr txBox="1"/>
          <p:nvPr/>
        </p:nvSpPr>
        <p:spPr>
          <a:xfrm>
            <a:off x="457199" y="1794279"/>
            <a:ext cx="8077200" cy="424731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On May 19, 2024, the Executive Office of Health and Human Services (EOHHS) Virtual Gateway (VG) implemented Multi-Factor Authentication (MFA). </a:t>
            </a:r>
          </a:p>
          <a:p>
            <a:pPr marL="457200" marR="0" lvl="0" indent="-4572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The VG enabled a Legacy Login option to allow users sufficient time to transition to MFA. </a:t>
            </a:r>
          </a:p>
          <a:p>
            <a:pPr marL="457200" marR="0" lvl="0" indent="-4572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The VG is removing the Legacy Login option used to access MassHealth’s Provider Online Service Center (POSC) or point-to-point connectivity methods on February 23</a:t>
            </a:r>
            <a:r>
              <a:rPr kumimoji="0" lang="en-US" sz="1800" b="0" i="0" u="none" strike="noStrike" kern="1200" cap="none" spc="0" normalizeH="0" baseline="3000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rd</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 2025. </a:t>
            </a:r>
          </a:p>
          <a:p>
            <a:pPr marL="285750" marR="0" lvl="0" indent="-28575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MassHealth is requesting that all users that have not yet transitioned set up MFA by </a:t>
            </a: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Friday, February 14</a:t>
            </a:r>
            <a:r>
              <a:rPr kumimoji="0" lang="en-US" sz="1800" b="1" i="0" u="none" strike="noStrike" kern="1200" cap="none" spc="0" normalizeH="0" baseline="3000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a:t>
            </a: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ahead of the official removal date established by the VG. This will ensure that user can continue to access MassHealth’s system.</a:t>
            </a:r>
          </a:p>
        </p:txBody>
      </p:sp>
    </p:spTree>
    <p:custDataLst>
      <p:tags r:id="rId1"/>
    </p:custDataLst>
    <p:extLst>
      <p:ext uri="{BB962C8B-B14F-4D97-AF65-F5344CB8AC3E}">
        <p14:creationId xmlns:p14="http://schemas.microsoft.com/office/powerpoint/2010/main" val="26813183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1650-A47D-4B21-B664-ECC3F1E7FBBB}"/>
              </a:ext>
            </a:extLst>
          </p:cNvPr>
          <p:cNvSpPr>
            <a:spLocks noGrp="1"/>
          </p:cNvSpPr>
          <p:nvPr>
            <p:ph type="title"/>
          </p:nvPr>
        </p:nvSpPr>
        <p:spPr>
          <a:xfrm>
            <a:off x="457199" y="555171"/>
            <a:ext cx="6553200" cy="715963"/>
          </a:xfrm>
        </p:spPr>
        <p:txBody>
          <a:bodyPr anchor="t"/>
          <a:lstStyle/>
          <a:p>
            <a:r>
              <a:rPr kumimoji="0" lang="en-US"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Each Affected User</a:t>
            </a:r>
            <a:endParaRPr lang="en-US" dirty="0"/>
          </a:p>
        </p:txBody>
      </p:sp>
      <p:sp>
        <p:nvSpPr>
          <p:cNvPr id="6" name="TextBox 5">
            <a:extLst>
              <a:ext uri="{FF2B5EF4-FFF2-40B4-BE49-F238E27FC236}">
                <a16:creationId xmlns:a16="http://schemas.microsoft.com/office/drawing/2014/main" id="{88343944-7500-00B4-614A-0E278A39276D}"/>
              </a:ext>
            </a:extLst>
          </p:cNvPr>
          <p:cNvSpPr txBox="1"/>
          <p:nvPr/>
        </p:nvSpPr>
        <p:spPr>
          <a:xfrm>
            <a:off x="457199" y="1371600"/>
            <a:ext cx="8513065" cy="50629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Each affected user must take immediate action to update their user ID and transition to MFA.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MassHealth strongly encourages each user to complete the tasks below as soon as possible; Do NOT wait until February 23</a:t>
            </a:r>
            <a:r>
              <a:rPr kumimoji="0" lang="en-US" sz="1800" b="0" i="0" u="none" strike="noStrike" kern="1200" cap="none" spc="0" normalizeH="0" baseline="3000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rd</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to make this modification.</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No later than February 14, 2025, each affected user must complete the following: </a:t>
            </a:r>
          </a:p>
          <a:p>
            <a:pPr marL="800100" marR="0" lvl="1" indent="-342900" algn="l" defTabSz="457200" rtl="0" eaLnBrk="1" fontAlgn="auto" latinLnBrk="0" hangingPunct="1">
              <a:lnSpc>
                <a:spcPct val="100000"/>
              </a:lnSpc>
              <a:spcBef>
                <a:spcPts val="0"/>
              </a:spcBef>
              <a:spcAft>
                <a:spcPts val="600"/>
              </a:spcAft>
              <a:buClr>
                <a:schemeClr val="accent5">
                  <a:lumMod val="75000"/>
                </a:scheme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Identify your User ID/s used to access MassHealth Systems, then go to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VGPortal Landing Page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800100" marR="0" lvl="1" indent="-342900" algn="l" defTabSz="457200" rtl="0" eaLnBrk="1" fontAlgn="auto" latinLnBrk="0" hangingPunct="1">
              <a:lnSpc>
                <a:spcPct val="100000"/>
              </a:lnSpc>
              <a:spcBef>
                <a:spcPts val="0"/>
              </a:spcBef>
              <a:spcAft>
                <a:spcPts val="600"/>
              </a:spcAft>
              <a:buClr>
                <a:schemeClr val="accent5">
                  <a:lumMod val="75000"/>
                </a:schemeClr>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FIRST</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 Use the “Legacy Log In” to update the email address associated with the single user ID that you will retain.  </a:t>
            </a:r>
          </a:p>
          <a:p>
            <a:pPr marL="800100" marR="0" lvl="1" indent="-342900" algn="l" defTabSz="457200" rtl="0" eaLnBrk="1" fontAlgn="auto" latinLnBrk="0" hangingPunct="1">
              <a:lnSpc>
                <a:spcPct val="100000"/>
              </a:lnSpc>
              <a:spcBef>
                <a:spcPts val="0"/>
              </a:spcBef>
              <a:spcAft>
                <a:spcPts val="600"/>
              </a:spcAft>
              <a:buClr>
                <a:schemeClr val="accent5">
                  <a:lumMod val="75000"/>
                </a:schemeClr>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SECOND</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 Use the “Business Log In” to create your new MFA account.  Follow the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hlinkClick r:id="rId5"/>
              </a:rPr>
              <a:t>instructions outlined by the VG </a:t>
            </a:r>
            <a:r>
              <a:rPr kumimoji="0" lang="en-US" sz="1800" b="0" i="0" u="none" strike="noStrike" kern="1200" cap="none" spc="0" normalizeH="0" baseline="0" noProof="0" dirty="0">
                <a:ln>
                  <a:noFill/>
                </a:ln>
                <a:solidFill>
                  <a:srgbClr val="002D5B">
                    <a:lumMod val="90000"/>
                    <a:lumOff val="10000"/>
                  </a:srgbClr>
                </a:solidFill>
                <a:effectLst/>
                <a:uLnTx/>
                <a:uFillTx/>
                <a:latin typeface="Arial" panose="020B0604020202020204" pitchFamily="34" charset="0"/>
                <a:ea typeface="Calibri" panose="020F0502020204030204" pitchFamily="34" charset="0"/>
                <a:cs typeface="Arial" panose="020B0604020202020204" pitchFamily="34" charset="0"/>
              </a:rPr>
              <a:t>to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800100" marR="0" lvl="1" indent="-342900" algn="l" defTabSz="457200" rtl="0" eaLnBrk="1" fontAlgn="auto" latinLnBrk="0" hangingPunct="1">
              <a:lnSpc>
                <a:spcPct val="100000"/>
              </a:lnSpc>
              <a:spcBef>
                <a:spcPts val="0"/>
              </a:spcBef>
              <a:spcAft>
                <a:spcPts val="600"/>
              </a:spcAft>
              <a:buClr>
                <a:schemeClr val="accent5">
                  <a:lumMod val="75000"/>
                </a:schemeClr>
              </a:buClr>
              <a:buSzTx/>
              <a:buFont typeface="Arial" panose="020B0604020202020204" pitchFamily="34" charset="0"/>
              <a:buChar char="•"/>
              <a:tabLst/>
              <a:defRPr/>
            </a:pPr>
            <a:r>
              <a:rPr kumimoji="0" lang="en-US" sz="1800" b="1" i="0" u="none" strike="noStrike" kern="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Please Note: </a:t>
            </a:r>
            <a:r>
              <a:rPr kumimoji="0" lang="en-US" sz="1800" b="0" i="0" u="none" strike="noStrike" kern="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Use of more than 1 user ID to access the MassHealth systems is a violation of the VG terms and conditions.  </a:t>
            </a:r>
          </a:p>
          <a:p>
            <a:pPr marL="800100" marR="0" lvl="1" indent="-342900" algn="l" defTabSz="457200" rtl="0" eaLnBrk="1" fontAlgn="auto" latinLnBrk="0" hangingPunct="1">
              <a:lnSpc>
                <a:spcPct val="100000"/>
              </a:lnSpc>
              <a:spcBef>
                <a:spcPts val="0"/>
              </a:spcBef>
              <a:spcAft>
                <a:spcPts val="600"/>
              </a:spcAft>
              <a:buClr>
                <a:schemeClr val="accent5">
                  <a:lumMod val="75000"/>
                </a:schemeClr>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User Ids that are not transitioned to MFA on or after February 23</a:t>
            </a:r>
            <a:r>
              <a:rPr kumimoji="0" lang="en-US" sz="1800" b="0" i="0" u="none" strike="noStrike" kern="0" cap="none" spc="0" normalizeH="0" baseline="3000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rd</a:t>
            </a:r>
            <a:r>
              <a:rPr kumimoji="0" lang="en-US" sz="1800" b="0" i="0" u="none" strike="noStrike" kern="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will be automatically terminated by the VG</a:t>
            </a:r>
          </a:p>
        </p:txBody>
      </p:sp>
    </p:spTree>
    <p:custDataLst>
      <p:tags r:id="rId1"/>
    </p:custDataLst>
    <p:extLst>
      <p:ext uri="{BB962C8B-B14F-4D97-AF65-F5344CB8AC3E}">
        <p14:creationId xmlns:p14="http://schemas.microsoft.com/office/powerpoint/2010/main" val="50227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304AB-E23E-F5E5-683A-3E27B6C96FB4}"/>
            </a:ext>
          </a:extLst>
        </p:cNvPr>
        <p:cNvGrpSpPr/>
        <p:nvPr/>
      </p:nvGrpSpPr>
      <p:grpSpPr>
        <a:xfrm>
          <a:off x="0" y="0"/>
          <a:ext cx="0" cy="0"/>
          <a:chOff x="0" y="0"/>
          <a:chExt cx="0" cy="0"/>
        </a:xfrm>
      </p:grpSpPr>
      <p:sp>
        <p:nvSpPr>
          <p:cNvPr id="24" name="Title 2">
            <a:extLst>
              <a:ext uri="{FF2B5EF4-FFF2-40B4-BE49-F238E27FC236}">
                <a16:creationId xmlns:a16="http://schemas.microsoft.com/office/drawing/2014/main" id="{25743E6E-4CC9-B300-9D6D-42F71D7CB565}"/>
              </a:ext>
            </a:extLst>
          </p:cNvPr>
          <p:cNvSpPr txBox="1">
            <a:spLocks noGrp="1"/>
          </p:cNvSpPr>
          <p:nvPr>
            <p:ph type="title" idx="4294967295"/>
          </p:nvPr>
        </p:nvSpPr>
        <p:spPr>
          <a:xfrm>
            <a:off x="195155" y="103596"/>
            <a:ext cx="8371762" cy="110799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spcBef>
                <a:spcPct val="0"/>
              </a:spcBef>
              <a:buNone/>
              <a:defRPr sz="1900" b="1">
                <a:ea typeface="+mj-ea"/>
                <a:cs typeface="Arial"/>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mn-lt"/>
                <a:ea typeface="+mj-ea"/>
                <a:cs typeface="Arial"/>
              </a:rPr>
              <a:t>HRSN Services: Current State </a:t>
            </a:r>
            <a:br>
              <a:rPr kumimoji="0" lang="en-US" sz="3600" b="1" i="0" u="none" strike="noStrike" kern="1200" cap="none" spc="0" normalizeH="0" baseline="0" noProof="0" dirty="0">
                <a:ln>
                  <a:noFill/>
                </a:ln>
                <a:effectLst/>
                <a:uLnTx/>
                <a:uFillTx/>
                <a:latin typeface="+mn-lt"/>
                <a:ea typeface="+mj-ea"/>
                <a:cs typeface="Arial"/>
              </a:rPr>
            </a:br>
            <a:r>
              <a:rPr kumimoji="0" lang="en-US" sz="3600" b="1" i="0" u="none" strike="noStrike" kern="1200" cap="none" spc="0" normalizeH="0" baseline="0" noProof="0" dirty="0">
                <a:ln>
                  <a:noFill/>
                </a:ln>
                <a:effectLst/>
                <a:uLnTx/>
                <a:uFillTx/>
                <a:latin typeface="+mn-lt"/>
                <a:ea typeface="+mj-ea"/>
                <a:cs typeface="Arial"/>
              </a:rPr>
              <a:t>(slide 2 of 2) </a:t>
            </a:r>
          </a:p>
        </p:txBody>
      </p:sp>
      <p:sp>
        <p:nvSpPr>
          <p:cNvPr id="3" name="Rectangle 2">
            <a:extLst>
              <a:ext uri="{FF2B5EF4-FFF2-40B4-BE49-F238E27FC236}">
                <a16:creationId xmlns:a16="http://schemas.microsoft.com/office/drawing/2014/main" id="{E0A99970-29CA-1AE2-37AD-EAF8507670E8}"/>
              </a:ext>
            </a:extLst>
          </p:cNvPr>
          <p:cNvSpPr/>
          <p:nvPr/>
        </p:nvSpPr>
        <p:spPr>
          <a:xfrm>
            <a:off x="577084" y="1385542"/>
            <a:ext cx="7989834" cy="433733"/>
          </a:xfrm>
          <a:prstGeom prst="rect">
            <a:avLst/>
          </a:prstGeom>
          <a:solidFill>
            <a:srgbClr val="002060"/>
          </a:solidFill>
          <a:ln w="12700" cap="flat" cmpd="sng" algn="ctr">
            <a:solidFill>
              <a:schemeClr val="tx1"/>
            </a:solidFill>
            <a:prstDash val="solid"/>
            <a:miter lim="800000"/>
          </a:ln>
          <a:effectLst>
            <a:outerShdw blurRad="50800" dist="38100" dir="2700000" algn="tl" rotWithShape="0">
              <a:prstClr val="black">
                <a:alpha val="40000"/>
              </a:prstClr>
            </a:outerShdw>
          </a:effectLst>
        </p:spPr>
        <p:txBody>
          <a:bodyPr lIns="20574" tIns="20574" rIns="20574" bIns="20574" rtlCol="0" anchor="ctr"/>
          <a:lstStyle/>
          <a:p>
            <a:pPr marL="0" marR="0" lvl="0" indent="0" algn="ctr" defTabSz="34279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Calibri"/>
                <a:ea typeface="+mn-ea"/>
                <a:cs typeface="+mn-cs"/>
              </a:rPr>
              <a:t>Current State (began 1/1/2025):</a:t>
            </a:r>
          </a:p>
        </p:txBody>
      </p:sp>
      <p:sp>
        <p:nvSpPr>
          <p:cNvPr id="5" name="Rectangle 4">
            <a:extLst>
              <a:ext uri="{FF2B5EF4-FFF2-40B4-BE49-F238E27FC236}">
                <a16:creationId xmlns:a16="http://schemas.microsoft.com/office/drawing/2014/main" id="{B528B2FE-0CB3-0348-01A6-06AB7FF31746}"/>
              </a:ext>
            </a:extLst>
          </p:cNvPr>
          <p:cNvSpPr/>
          <p:nvPr/>
        </p:nvSpPr>
        <p:spPr>
          <a:xfrm>
            <a:off x="577083" y="1795182"/>
            <a:ext cx="7989833" cy="427392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137160" rIns="68580" bIns="34290" rtlCol="0" anchor="t"/>
          <a:lstStyle/>
          <a:p>
            <a:pPr marL="857250" marR="0" lvl="2" indent="-171450" algn="l"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1"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HRSN Supplemental Services:</a:t>
            </a:r>
            <a:r>
              <a:rPr kumimoji="0" lang="en-US" sz="1800" b="0"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 A subcategory of HRSN Services that ACPPs and PCACOs (through MBHP) may choose to provide to Enrollees in accordance with MassHealth Managed Care rules.</a:t>
            </a:r>
          </a:p>
          <a:p>
            <a:pPr marL="1200150" marR="0" lvl="3" indent="-171450" algn="l"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0"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Each ACO needs to provide at least one HRSN Supplemental Nutrition Service and one HRSN Supplemental Housing Service</a:t>
            </a:r>
          </a:p>
          <a:p>
            <a:pPr marL="1200150" marR="0" lvl="3" indent="-171450" algn="l"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0"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MassHealth has created a standardized list of HRSN Supplemental Services. </a:t>
            </a:r>
          </a:p>
          <a:p>
            <a:pPr marL="1200150" marR="0" lvl="3" indent="-171450" algn="l" defTabSz="6858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0"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Each ACO may select different services to offer, but once the ACO selects a service, it must be offered to all Enrollees who meet the </a:t>
            </a:r>
            <a:r>
              <a:rPr kumimoji="0" lang="en-US" sz="1800" b="0" i="0" u="none" strike="noStrike" kern="1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rPr>
              <a:t>criteria</a:t>
            </a:r>
            <a:r>
              <a:rPr kumimoji="0" lang="en-US" sz="1800" b="0"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Arial" panose="020B0604020202020204" pitchFamily="34" charset="0"/>
              </a:rPr>
              <a:t> to receive the services.</a:t>
            </a:r>
            <a:endParaRPr kumimoji="0" lang="en-US" sz="1800" b="0" i="0" u="none" strike="noStrike" kern="1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3D0C105-B407-5C24-99CB-6400192BA914}"/>
              </a:ext>
            </a:extLst>
          </p:cNvPr>
          <p:cNvSpPr/>
          <p:nvPr/>
        </p:nvSpPr>
        <p:spPr>
          <a:xfrm>
            <a:off x="577083" y="6142613"/>
            <a:ext cx="8235224" cy="553999"/>
          </a:xfrm>
          <a:prstGeom prst="rect">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MassHealth worked with ACOs and HRSN Providers to prepare for the delivery of these services beginning January 2025. </a:t>
            </a:r>
            <a:endParaRPr kumimoji="0" lang="en-US" sz="1800" b="1" i="0" u="none" strike="noStrike" kern="1200" cap="none" spc="0" normalizeH="0" baseline="0" noProof="0" dirty="0">
              <a:ln>
                <a:noFill/>
              </a:ln>
              <a:solidFill>
                <a:srgbClr val="000000"/>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837050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547A49-8834-85A4-55F4-3887EDF215DA}"/>
              </a:ext>
            </a:extLst>
          </p:cNvPr>
          <p:cNvSpPr>
            <a:spLocks noGrp="1"/>
          </p:cNvSpPr>
          <p:nvPr>
            <p:ph type="title"/>
          </p:nvPr>
        </p:nvSpPr>
        <p:spPr>
          <a:xfrm>
            <a:off x="376881" y="667994"/>
            <a:ext cx="7129849" cy="715963"/>
          </a:xfrm>
        </p:spPr>
        <p:txBody>
          <a:bodyPr anchor="t"/>
          <a:lstStyle/>
          <a:p>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What the Primary User Must Do</a:t>
            </a:r>
            <a:br>
              <a:rPr kumimoji="0" lang="en-US" sz="3600" b="1" i="0" u="none" strike="noStrike" kern="1200" cap="none" spc="0" normalizeH="0" baseline="0" noProof="0" dirty="0">
                <a:ln>
                  <a:noFill/>
                </a:ln>
                <a:solidFill>
                  <a:srgbClr val="002060"/>
                </a:solidFill>
                <a:effectLst/>
                <a:uLnTx/>
                <a:uFillTx/>
                <a:latin typeface="Veranda"/>
                <a:ea typeface="+mj-ea"/>
                <a:cs typeface="+mj-cs"/>
              </a:rPr>
            </a:br>
            <a:endParaRPr lang="en-US" dirty="0"/>
          </a:p>
        </p:txBody>
      </p:sp>
      <p:sp>
        <p:nvSpPr>
          <p:cNvPr id="5" name="TextBox 4">
            <a:extLst>
              <a:ext uri="{FF2B5EF4-FFF2-40B4-BE49-F238E27FC236}">
                <a16:creationId xmlns:a16="http://schemas.microsoft.com/office/drawing/2014/main" id="{6C043AED-F098-4E0F-819A-BB4E9F785B9C}"/>
              </a:ext>
            </a:extLst>
          </p:cNvPr>
          <p:cNvSpPr txBox="1"/>
          <p:nvPr/>
        </p:nvSpPr>
        <p:spPr>
          <a:xfrm>
            <a:off x="457200" y="1383957"/>
            <a:ext cx="8552576" cy="513986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Before January 31, 2025, the Primary User must complete the following: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Ensure that all the users within your organization is aware of the elimination of the VG Legacy option and are actively updating their user IDs to reflect a unique email address.</a:t>
            </a:r>
          </a:p>
          <a:p>
            <a:pPr marL="342900" marR="0" lvl="0" indent="-3429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Evaluate your list of users and “de-link” any user that no longer works for your organization or no longer has a contractual relationship with your organization to perform services on your behalf.</a:t>
            </a:r>
          </a:p>
          <a:p>
            <a:pPr marL="342900" marR="0" lvl="0" indent="-3429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Aptos" panose="020B0004020202020204" pitchFamily="34" charset="0"/>
                <a:cs typeface="Arial" panose="020B0604020202020204" pitchFamily="34" charset="0"/>
              </a:rPr>
              <a:t>System user IDs are only created for staff that require a systems ID to submit HIPAA transactions to MassHealth via point-to-point (HTS/SOAP/MIME)</a:t>
            </a:r>
          </a:p>
          <a:p>
            <a:pPr marL="342900" marR="0" lvl="0" indent="-3429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Ensure that any/all common named user IDs are eliminated and replaced (where relevant) with a User ID that aligns with an individual.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Important: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MassHealth strongly encourages each Primary User to complete these tasks as soon as possible.</a:t>
            </a:r>
            <a:endParaRPr kumimoji="0" lang="en-US" sz="1800" b="0" i="0" u="none" strike="sng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773249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757D-F6E7-3140-03F9-EBA1D791B631}"/>
              </a:ext>
            </a:extLst>
          </p:cNvPr>
          <p:cNvSpPr>
            <a:spLocks noGrp="1"/>
          </p:cNvSpPr>
          <p:nvPr>
            <p:ph type="title"/>
          </p:nvPr>
        </p:nvSpPr>
        <p:spPr>
          <a:xfrm>
            <a:off x="457200" y="402774"/>
            <a:ext cx="6553200" cy="715963"/>
          </a:xfrm>
        </p:spPr>
        <p:txBody>
          <a:bodyPr/>
          <a:lstStyle/>
          <a:p>
            <a:r>
              <a:rPr lang="en-US" dirty="0">
                <a:latin typeface="Arial" panose="020B0604020202020204" pitchFamily="34" charset="0"/>
                <a:ea typeface="Calibri" panose="020F0502020204030204" pitchFamily="34" charset="0"/>
                <a:cs typeface="Arial" panose="020B0604020202020204" pitchFamily="34" charset="0"/>
              </a:rPr>
              <a:t>MFA Resources</a:t>
            </a:r>
          </a:p>
        </p:txBody>
      </p:sp>
      <p:sp>
        <p:nvSpPr>
          <p:cNvPr id="5" name="TextBox 4">
            <a:extLst>
              <a:ext uri="{FF2B5EF4-FFF2-40B4-BE49-F238E27FC236}">
                <a16:creationId xmlns:a16="http://schemas.microsoft.com/office/drawing/2014/main" id="{5D538A0A-B2F9-C27F-9B51-894185665CE1}"/>
              </a:ext>
            </a:extLst>
          </p:cNvPr>
          <p:cNvSpPr txBox="1"/>
          <p:nvPr/>
        </p:nvSpPr>
        <p:spPr>
          <a:xfrm>
            <a:off x="381000" y="1425156"/>
            <a:ext cx="8763000" cy="480131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Provider Information Sessions:</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January 30</a:t>
            </a:r>
            <a:r>
              <a:rPr kumimoji="0" lang="en-US" sz="1800" b="0" i="0" u="none" strike="noStrike" kern="1200" cap="none" spc="0" normalizeH="0" baseline="3000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2025 at 10am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February 12</a:t>
            </a:r>
            <a:r>
              <a:rPr kumimoji="0" lang="en-US" sz="1800" b="0" i="0" u="none" strike="noStrike" kern="1200" cap="none" spc="0" normalizeH="0" baseline="3000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2025 at 1pm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Register for a session here: </a:t>
            </a:r>
            <a:r>
              <a:rPr kumimoji="0" lang="en-US" sz="1800" b="0" i="0" u="sng" strike="noStrike" kern="1200" cap="none" spc="0" normalizeH="0" baseline="0" noProof="0" dirty="0">
                <a:ln>
                  <a:noFill/>
                </a:ln>
                <a:solidFill>
                  <a:srgbClr val="405492"/>
                </a:solidFill>
                <a:effectLst/>
                <a:uLnTx/>
                <a:uFillTx/>
                <a:latin typeface="Arial" panose="020B0604020202020204" pitchFamily="34" charset="0"/>
                <a:ea typeface="Calibri" panose="020F0502020204030204" pitchFamily="34" charset="0"/>
                <a:cs typeface="Arial" panose="020B0604020202020204" pitchFamily="34" charset="0"/>
                <a:hlinkClick r:id="rId3"/>
              </a:rPr>
              <a:t>https://tinyurl.com/y6xkjehr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Functional Coordination email: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hlinkClick r:id="rId4"/>
              </a:rPr>
              <a:t>Functional.Coordination@mass.gov</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Virtual Gateway Customer Service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Phone: (800) 421-0938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TTY (617) 847-6578 for the deaf and hard of hearing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Hours of Operations: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Monday - Friday, 8:30 a.m. to 5:00 p.m.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5"/>
              </a:rPr>
              <a:t>Update Virtual Gateway MyMassGov Account and/or Multi-Factor Authentication Reference Guide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6"/>
              </a:rPr>
              <a:t>Virtual Gateway Portal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140782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420825F-5C42-48D3-A877-D87BA0EF2347}"/>
              </a:ext>
            </a:extLst>
          </p:cNvPr>
          <p:cNvSpPr>
            <a:spLocks noGrp="1"/>
          </p:cNvSpPr>
          <p:nvPr>
            <p:ph type="title"/>
          </p:nvPr>
        </p:nvSpPr>
        <p:spPr>
          <a:xfrm>
            <a:off x="3111062" y="3059113"/>
            <a:ext cx="2863018" cy="430887"/>
          </a:xfrm>
        </p:spPr>
        <p:txBody>
          <a:bodyPr/>
          <a:lstStyle/>
          <a:p>
            <a:pPr algn="ctr"/>
            <a:r>
              <a:rPr lang="en-US" altLang="en-US" sz="3600" dirty="0">
                <a:latin typeface="+mn-lt"/>
                <a:ea typeface="Calibri" panose="020F0502020204030204" pitchFamily="34" charset="0"/>
                <a:cs typeface="Calibri" panose="020F0502020204030204" pitchFamily="34" charset="0"/>
              </a:rPr>
              <a:t>Questions?</a:t>
            </a:r>
          </a:p>
        </p:txBody>
      </p:sp>
    </p:spTree>
    <p:custDataLst>
      <p:tags r:id="rId1"/>
    </p:custDataLst>
    <p:extLst>
      <p:ext uri="{BB962C8B-B14F-4D97-AF65-F5344CB8AC3E}">
        <p14:creationId xmlns:p14="http://schemas.microsoft.com/office/powerpoint/2010/main" val="19917838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1F2497-0061-A751-69FA-CC31EF58635F}"/>
              </a:ext>
            </a:extLst>
          </p:cNvPr>
          <p:cNvSpPr>
            <a:spLocks noGrp="1"/>
          </p:cNvSpPr>
          <p:nvPr>
            <p:ph type="title"/>
          </p:nvPr>
        </p:nvSpPr>
        <p:spPr>
          <a:xfrm>
            <a:off x="1295400" y="3429000"/>
            <a:ext cx="6553200" cy="715963"/>
          </a:xfrm>
        </p:spPr>
        <p:txBody>
          <a:bodyPr/>
          <a:lstStyle/>
          <a:p>
            <a:pPr algn="ctr"/>
            <a:r>
              <a:rPr kumimoji="0" lang="en-US" sz="3600" b="1"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t>New Dental Third-Party Administrator Vendor    </a:t>
            </a:r>
            <a:br>
              <a:rPr kumimoji="0" lang="en-US" sz="3600" b="1"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br>
            <a:r>
              <a:rPr kumimoji="0" lang="en-US" sz="3600" b="1"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t>Go-Live February 1, 2025</a:t>
            </a:r>
            <a:br>
              <a:rPr kumimoji="0" lang="en-US" sz="3600" b="1"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br>
            <a:br>
              <a:rPr kumimoji="0" lang="en-US" sz="3600" b="1"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br>
            <a:r>
              <a:rPr lang="en-US" sz="2800" b="0" cap="none" dirty="0">
                <a:solidFill>
                  <a:srgbClr val="002060"/>
                </a:solidFill>
                <a:latin typeface="Arial" panose="020B0604020202020204" pitchFamily="34" charset="0"/>
                <a:ea typeface="Calibri" panose="020F0502020204030204" pitchFamily="34" charset="0"/>
                <a:cs typeface="Arial" panose="020B0604020202020204" pitchFamily="34" charset="0"/>
              </a:rPr>
              <a:t>Michelle Croy – Sr. Provider Relations Specialist, MassHealth Business Support Services</a:t>
            </a:r>
            <a:br>
              <a:rPr lang="en-US" sz="3600" dirty="0">
                <a:latin typeface="Calibri" panose="020F0502020204030204" pitchFamily="34" charset="0"/>
                <a:ea typeface="Calibri" panose="020F0502020204030204" pitchFamily="34" charset="0"/>
              </a:rPr>
            </a:br>
            <a:endParaRPr lang="en-US" dirty="0"/>
          </a:p>
        </p:txBody>
      </p:sp>
    </p:spTree>
    <p:custDataLst>
      <p:tags r:id="rId1"/>
    </p:custDataLst>
    <p:extLst>
      <p:ext uri="{BB962C8B-B14F-4D97-AF65-F5344CB8AC3E}">
        <p14:creationId xmlns:p14="http://schemas.microsoft.com/office/powerpoint/2010/main" val="1962362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B1D9F-07A5-4EB1-A76F-BFDB77538C32}"/>
              </a:ext>
            </a:extLst>
          </p:cNvPr>
          <p:cNvSpPr>
            <a:spLocks noGrp="1"/>
          </p:cNvSpPr>
          <p:nvPr>
            <p:ph type="title"/>
          </p:nvPr>
        </p:nvSpPr>
        <p:spPr/>
        <p:txBody>
          <a:bodyPr/>
          <a:lstStyle/>
          <a:p>
            <a:r>
              <a:rPr lang="en-US" dirty="0"/>
              <a:t>Dental TPA Vendor Transition Update</a:t>
            </a:r>
          </a:p>
        </p:txBody>
      </p:sp>
      <p:sp>
        <p:nvSpPr>
          <p:cNvPr id="2" name="Content Placeholder 1">
            <a:extLst>
              <a:ext uri="{FF2B5EF4-FFF2-40B4-BE49-F238E27FC236}">
                <a16:creationId xmlns:a16="http://schemas.microsoft.com/office/drawing/2014/main" id="{30296C36-A2F9-467D-873A-3CA75B97321C}"/>
              </a:ext>
            </a:extLst>
          </p:cNvPr>
          <p:cNvSpPr>
            <a:spLocks noGrp="1"/>
          </p:cNvSpPr>
          <p:nvPr>
            <p:ph idx="1"/>
          </p:nvPr>
        </p:nvSpPr>
        <p:spPr>
          <a:xfrm>
            <a:off x="457200" y="1937084"/>
            <a:ext cx="8229600" cy="3158289"/>
          </a:xfrm>
        </p:spPr>
        <p:txBody>
          <a:bodyPr/>
          <a:lstStyle/>
          <a:p>
            <a:pPr marL="0" indent="0">
              <a:buNone/>
            </a:pPr>
            <a:r>
              <a:rPr lang="en-US" dirty="0">
                <a:solidFill>
                  <a:srgbClr val="002060"/>
                </a:solidFill>
              </a:rPr>
              <a:t>The anticipated operational start date for the new Dental TPA is delayed and is no longer February 1, 2025. The new anticipated operational start date will be announced in the coming weeks in a future communication from EOHHS.</a:t>
            </a:r>
          </a:p>
        </p:txBody>
      </p:sp>
    </p:spTree>
    <p:custDataLst>
      <p:tags r:id="rId1"/>
    </p:custDataLst>
    <p:extLst>
      <p:ext uri="{BB962C8B-B14F-4D97-AF65-F5344CB8AC3E}">
        <p14:creationId xmlns:p14="http://schemas.microsoft.com/office/powerpoint/2010/main" val="28748482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23955-CC7F-2239-7460-5756FBA3BF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4EA7DE-7982-EABD-58A1-34CFA9F74080}"/>
              </a:ext>
            </a:extLst>
          </p:cNvPr>
          <p:cNvSpPr>
            <a:spLocks noGrp="1"/>
          </p:cNvSpPr>
          <p:nvPr>
            <p:ph type="title"/>
          </p:nvPr>
        </p:nvSpPr>
        <p:spPr/>
        <p:txBody>
          <a:bodyPr/>
          <a:lstStyle/>
          <a:p>
            <a:r>
              <a:rPr lang="en-US" dirty="0"/>
              <a:t>What does this mean?</a:t>
            </a:r>
          </a:p>
        </p:txBody>
      </p:sp>
      <p:sp>
        <p:nvSpPr>
          <p:cNvPr id="2" name="Content Placeholder 1">
            <a:extLst>
              <a:ext uri="{FF2B5EF4-FFF2-40B4-BE49-F238E27FC236}">
                <a16:creationId xmlns:a16="http://schemas.microsoft.com/office/drawing/2014/main" id="{95A2A5E8-AC69-72EB-6BC6-A093920774ED}"/>
              </a:ext>
            </a:extLst>
          </p:cNvPr>
          <p:cNvSpPr>
            <a:spLocks noGrp="1"/>
          </p:cNvSpPr>
          <p:nvPr>
            <p:ph idx="1"/>
          </p:nvPr>
        </p:nvSpPr>
        <p:spPr/>
        <p:txBody>
          <a:bodyPr/>
          <a:lstStyle/>
          <a:p>
            <a:pPr marL="342900" marR="0" lvl="0" indent="-342900">
              <a:buSzPts val="1000"/>
              <a:buFont typeface="Symbol" panose="05050102010706020507" pitchFamily="18" charset="2"/>
              <a:buChar char=""/>
              <a:tabLst>
                <a:tab pos="457200" algn="l"/>
              </a:tabLst>
            </a:pPr>
            <a:r>
              <a:rPr lang="en-US" sz="1800" dirty="0">
                <a:solidFill>
                  <a:srgbClr val="002060"/>
                </a:solidFill>
                <a:effectLst/>
                <a:ea typeface="Times New Roman" panose="02020603050405020304" pitchFamily="18" charset="0"/>
              </a:rPr>
              <a:t>The current MassHealth Dental Program TPA, DentaQuest</a:t>
            </a:r>
            <a:r>
              <a:rPr lang="en-US" sz="1800" dirty="0">
                <a:solidFill>
                  <a:srgbClr val="002060"/>
                </a:solidFill>
                <a:ea typeface="Times New Roman" panose="02020603050405020304" pitchFamily="18" charset="0"/>
              </a:rPr>
              <a:t> will</a:t>
            </a:r>
            <a:r>
              <a:rPr lang="en-US" sz="1800" dirty="0">
                <a:solidFill>
                  <a:srgbClr val="002060"/>
                </a:solidFill>
                <a:effectLst/>
                <a:ea typeface="Times New Roman" panose="02020603050405020304" pitchFamily="18" charset="0"/>
              </a:rPr>
              <a:t> continue as the Dental TPA for MassHealth until the transition to BeneCare. Providers should conduct business as usual until otherwise specified.  </a:t>
            </a:r>
            <a:endParaRPr lang="en-US" sz="1800" dirty="0">
              <a:solidFill>
                <a:srgbClr val="002060"/>
              </a:solidFill>
              <a:effectLst/>
              <a:ea typeface="Aptos" panose="020B0004020202020204" pitchFamily="34" charset="0"/>
            </a:endParaRPr>
          </a:p>
          <a:p>
            <a:pPr marL="0" marR="0"/>
            <a:endParaRPr lang="en-US" sz="1800" dirty="0">
              <a:solidFill>
                <a:srgbClr val="002060"/>
              </a:solidFill>
              <a:effectLst/>
              <a:ea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800" dirty="0">
                <a:solidFill>
                  <a:srgbClr val="002060"/>
                </a:solidFill>
                <a:effectLst/>
                <a:ea typeface="Times New Roman" panose="02020603050405020304" pitchFamily="18" charset="0"/>
              </a:rPr>
              <a:t>Provider training dates, contact information, and any other operational considerations related to BeneCare's transition will be announced in a subsequent correspondence in early 2025. </a:t>
            </a:r>
          </a:p>
          <a:p>
            <a:pPr marL="342900" marR="0" lvl="0" indent="-342900">
              <a:buSzPts val="1000"/>
              <a:buFont typeface="Symbol" panose="05050102010706020507" pitchFamily="18" charset="2"/>
              <a:buChar char=""/>
              <a:tabLst>
                <a:tab pos="457200" algn="l"/>
              </a:tabLst>
            </a:pPr>
            <a:endParaRPr lang="en-US" sz="1800" dirty="0">
              <a:solidFill>
                <a:srgbClr val="002060"/>
              </a:solidFill>
              <a:effectLst/>
              <a:ea typeface="Aptos" panose="020B0004020202020204" pitchFamily="34" charset="0"/>
            </a:endParaRPr>
          </a:p>
          <a:p>
            <a:pPr marL="0" marR="0"/>
            <a:r>
              <a:rPr lang="en-US" sz="1800" dirty="0">
                <a:solidFill>
                  <a:srgbClr val="002060"/>
                </a:solidFill>
                <a:ea typeface="Aptos" panose="020B0004020202020204" pitchFamily="34" charset="0"/>
                <a:hlinkClick r:id="rId3"/>
              </a:rPr>
              <a:t>Frequently asked questions regarding the transition </a:t>
            </a:r>
            <a:endParaRPr lang="en-US" sz="1800" dirty="0">
              <a:solidFill>
                <a:srgbClr val="403F42"/>
              </a:solidFill>
              <a:ea typeface="Aptos" panose="020B0004020202020204" pitchFamily="34" charset="0"/>
            </a:endParaRPr>
          </a:p>
          <a:p>
            <a:pPr marL="0" marR="0" indent="0">
              <a:buNone/>
            </a:pPr>
            <a:endParaRPr lang="en-US" sz="1800" dirty="0">
              <a:solidFill>
                <a:srgbClr val="403F42"/>
              </a:solidFill>
              <a:ea typeface="Aptos" panose="020B0004020202020204" pitchFamily="34" charset="0"/>
            </a:endParaRPr>
          </a:p>
          <a:p>
            <a:pPr marL="0" marR="0"/>
            <a:r>
              <a:rPr lang="en-US" sz="1800" dirty="0">
                <a:solidFill>
                  <a:srgbClr val="002060"/>
                </a:solidFill>
                <a:effectLst/>
                <a:ea typeface="Aptos" panose="020B0004020202020204" pitchFamily="34" charset="0"/>
              </a:rPr>
              <a:t>Continue to contact Tuyen Vu for any dental inquiry at </a:t>
            </a:r>
            <a:r>
              <a:rPr lang="en-US" sz="1800" dirty="0">
                <a:solidFill>
                  <a:srgbClr val="403F42"/>
                </a:solidFill>
                <a:effectLst/>
                <a:ea typeface="Aptos" panose="020B0004020202020204" pitchFamily="34" charset="0"/>
                <a:hlinkClick r:id="rId4"/>
              </a:rPr>
              <a:t>Tuyen.vu@mass.gov</a:t>
            </a:r>
            <a:r>
              <a:rPr lang="en-US" sz="1800" dirty="0">
                <a:solidFill>
                  <a:srgbClr val="403F42"/>
                </a:solidFill>
                <a:effectLst/>
                <a:ea typeface="Aptos" panose="020B0004020202020204" pitchFamily="34" charset="0"/>
              </a:rPr>
              <a:t> </a:t>
            </a:r>
            <a:endParaRPr lang="en-US" sz="1800" dirty="0">
              <a:effectLst/>
              <a:ea typeface="Aptos" panose="020B0004020202020204" pitchFamily="34" charset="0"/>
            </a:endParaRPr>
          </a:p>
        </p:txBody>
      </p:sp>
    </p:spTree>
    <p:custDataLst>
      <p:tags r:id="rId1"/>
    </p:custDataLst>
    <p:extLst>
      <p:ext uri="{BB962C8B-B14F-4D97-AF65-F5344CB8AC3E}">
        <p14:creationId xmlns:p14="http://schemas.microsoft.com/office/powerpoint/2010/main" val="32917947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420825F-5C42-48D3-A877-D87BA0EF2347}"/>
              </a:ext>
            </a:extLst>
          </p:cNvPr>
          <p:cNvSpPr>
            <a:spLocks noGrp="1"/>
          </p:cNvSpPr>
          <p:nvPr>
            <p:ph type="title"/>
          </p:nvPr>
        </p:nvSpPr>
        <p:spPr>
          <a:xfrm>
            <a:off x="3170183" y="3080134"/>
            <a:ext cx="2803634" cy="430887"/>
          </a:xfrm>
        </p:spPr>
        <p:txBody>
          <a:bodyPr/>
          <a:lstStyle/>
          <a:p>
            <a:pPr algn="ctr"/>
            <a:r>
              <a:rPr lang="en-US" altLang="en-US" sz="3600" dirty="0"/>
              <a:t>Questions?</a:t>
            </a:r>
          </a:p>
        </p:txBody>
      </p:sp>
    </p:spTree>
    <p:custDataLst>
      <p:tags r:id="rId1"/>
    </p:custDataLst>
    <p:extLst>
      <p:ext uri="{BB962C8B-B14F-4D97-AF65-F5344CB8AC3E}">
        <p14:creationId xmlns:p14="http://schemas.microsoft.com/office/powerpoint/2010/main" val="37357478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051149" y="2397162"/>
            <a:ext cx="7169294" cy="36009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342900" rtl="0" eaLnBrk="0" fontAlgn="base" latinLnBrk="0" hangingPunct="0">
              <a:lnSpc>
                <a:spcPct val="100000"/>
              </a:lnSpc>
              <a:spcBef>
                <a:spcPct val="0"/>
              </a:spcBef>
              <a:spcAft>
                <a:spcPct val="0"/>
              </a:spcAft>
              <a:buClrTx/>
              <a:buSzTx/>
              <a:buFontTx/>
              <a:buNone/>
              <a:tabLst/>
              <a:defRPr/>
            </a:pPr>
            <a:r>
              <a:rPr lang="en-US" sz="4000" dirty="0">
                <a:latin typeface="Arial" panose="020B0604020202020204" pitchFamily="34" charset="0"/>
                <a:ea typeface="Calibri" panose="020F0502020204030204" pitchFamily="34" charset="0"/>
                <a:cs typeface="Arial" panose="020B0604020202020204" pitchFamily="34" charset="0"/>
              </a:rPr>
              <a:t>Other Systems Integration </a:t>
            </a:r>
            <a:r>
              <a:rPr kumimoji="0" lang="en-US" sz="4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Reminder</a:t>
            </a:r>
            <a:r>
              <a:rPr lang="en-US" dirty="0">
                <a:latin typeface="Arial" panose="020B0604020202020204" pitchFamily="34" charset="0"/>
                <a:ea typeface="Calibri" panose="020F0502020204030204" pitchFamily="34" charset="0"/>
                <a:cs typeface="Arial" panose="020B0604020202020204" pitchFamily="34" charset="0"/>
              </a:rPr>
              <a:t>s</a:t>
            </a:r>
            <a:br>
              <a:rPr lang="en-US" dirty="0">
                <a:latin typeface="Arial" panose="020B0604020202020204" pitchFamily="34" charset="0"/>
                <a:ea typeface="Calibri" panose="020F0502020204030204" pitchFamily="34" charset="0"/>
                <a:cs typeface="Arial" panose="020B0604020202020204" pitchFamily="34" charset="0"/>
              </a:rPr>
            </a:br>
            <a:br>
              <a:rPr lang="en-US" dirty="0">
                <a:latin typeface="Arial" panose="020B0604020202020204" pitchFamily="34" charset="0"/>
                <a:ea typeface="Calibri" panose="020F0502020204030204" pitchFamily="34" charset="0"/>
                <a:cs typeface="Arial" panose="020B0604020202020204" pitchFamily="34" charset="0"/>
              </a:rPr>
            </a:b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Michelle Croy – Sr. Provider Relations Specialist, MassHealth Business Support Services</a:t>
            </a:r>
            <a:br>
              <a:rPr kumimoji="0" lang="en-US" sz="40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95233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CBA4A-8AD1-42E5-8344-DA95E5A99670}"/>
              </a:ext>
            </a:extLst>
          </p:cNvPr>
          <p:cNvSpPr>
            <a:spLocks noGrp="1"/>
          </p:cNvSpPr>
          <p:nvPr>
            <p:ph type="title"/>
          </p:nvPr>
        </p:nvSpPr>
        <p:spPr>
          <a:xfrm>
            <a:off x="457199" y="304800"/>
            <a:ext cx="7763165" cy="838200"/>
          </a:xfrm>
        </p:spPr>
        <p:txBody>
          <a:bodyPr/>
          <a:lstStyle/>
          <a:p>
            <a:r>
              <a:rPr lang="en-US" dirty="0">
                <a:latin typeface="Arial" panose="020B0604020202020204" pitchFamily="34" charset="0"/>
                <a:cs typeface="Arial" panose="020B0604020202020204" pitchFamily="34" charset="0"/>
              </a:rPr>
              <a:t>REMINDER: Primary User Modifications</a:t>
            </a:r>
          </a:p>
        </p:txBody>
      </p:sp>
      <p:sp>
        <p:nvSpPr>
          <p:cNvPr id="2" name="Content Placeholder 1">
            <a:extLst>
              <a:ext uri="{FF2B5EF4-FFF2-40B4-BE49-F238E27FC236}">
                <a16:creationId xmlns:a16="http://schemas.microsoft.com/office/drawing/2014/main" id="{F293D3AD-758B-4703-ADAA-AE02CF025290}"/>
              </a:ext>
            </a:extLst>
          </p:cNvPr>
          <p:cNvSpPr>
            <a:spLocks noGrp="1"/>
          </p:cNvSpPr>
          <p:nvPr>
            <p:ph idx="1"/>
          </p:nvPr>
        </p:nvSpPr>
        <p:spPr>
          <a:xfrm>
            <a:off x="82296" y="1439324"/>
            <a:ext cx="8979408" cy="5418676"/>
          </a:xfrm>
        </p:spPr>
        <p:txBody>
          <a:bodyPr/>
          <a:lstStyle/>
          <a:p>
            <a:pPr>
              <a:spcBef>
                <a:spcPts val="0"/>
              </a:spcBef>
              <a:spcAft>
                <a:spcPts val="600"/>
              </a:spcAft>
            </a:pPr>
            <a:r>
              <a:rPr lang="en-US" sz="1800" dirty="0">
                <a:solidFill>
                  <a:srgbClr val="002060"/>
                </a:solidFill>
                <a:latin typeface="Arial" panose="020B0604020202020204" pitchFamily="34" charset="0"/>
                <a:ea typeface="Calibri" panose="020F0502020204030204" pitchFamily="34" charset="0"/>
                <a:cs typeface="Arial" panose="020B0604020202020204" pitchFamily="34" charset="0"/>
              </a:rPr>
              <a:t>Effective August 11, 2024, the Medicaid Management Information System (MMIS)/Provider Online Service Center (POSC) was updated to ensure that no more than 2 individuals per PID/SL will have access to the renamed  “Primary User &amp; Backup User” role</a:t>
            </a:r>
          </a:p>
          <a:p>
            <a:pPr>
              <a:spcBef>
                <a:spcPts val="0"/>
              </a:spcBef>
              <a:spcAft>
                <a:spcPts val="600"/>
              </a:spcAft>
            </a:pPr>
            <a:r>
              <a:rPr lang="en-US" sz="1800" dirty="0">
                <a:solidFill>
                  <a:srgbClr val="002060"/>
                </a:solidFill>
                <a:latin typeface="Arial" panose="020B0604020202020204" pitchFamily="34" charset="0"/>
                <a:ea typeface="Calibri" panose="020F0502020204030204" pitchFamily="34" charset="0"/>
                <a:cs typeface="Arial" panose="020B0604020202020204" pitchFamily="34" charset="0"/>
              </a:rPr>
              <a:t>Each organization is limited to only a single Primary User and a single Backup and must ensure that it removes the Primary User &amp; Back up User” role from all other users under each PID/SL</a:t>
            </a:r>
          </a:p>
          <a:p>
            <a:pPr>
              <a:spcBef>
                <a:spcPts val="0"/>
              </a:spcBef>
              <a:spcAft>
                <a:spcPts val="600"/>
              </a:spcAft>
            </a:pPr>
            <a:r>
              <a:rPr lang="en-US" sz="1800" dirty="0">
                <a:solidFill>
                  <a:srgbClr val="002060"/>
                </a:solidFill>
                <a:latin typeface="Arial" panose="020B0604020202020204" pitchFamily="34" charset="0"/>
                <a:ea typeface="Calibri" panose="020F0502020204030204" pitchFamily="34" charset="0"/>
                <a:cs typeface="Arial" panose="020B0604020202020204" pitchFamily="34" charset="0"/>
              </a:rPr>
              <a:t>Primary Users that encounter an error when attempting to add or modify a back up primary user must first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remove the “Primary User &amp; Backup User” role from all other users before they can assign that role to the back up Primary User of their choice.</a:t>
            </a:r>
          </a:p>
          <a:p>
            <a:pPr>
              <a:spcBef>
                <a:spcPts val="0"/>
              </a:spcBef>
              <a:spcAft>
                <a:spcPts val="600"/>
              </a:spcAft>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If a Primary User needs a list of users that have the Primary User and Back-up User Role under their PID/SL to assist with the cleanup effort, please email: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Functional.Coordination@mass.gov</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a:spcBef>
                <a:spcPts val="0"/>
              </a:spcBef>
              <a:spcAft>
                <a:spcPts val="600"/>
              </a:spcAft>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Primary Users should </a:t>
            </a:r>
            <a:r>
              <a:rPr lang="en-US" sz="1800" dirty="0">
                <a:solidFill>
                  <a:srgbClr val="002060"/>
                </a:solidFill>
                <a:latin typeface="Arial" panose="020B0604020202020204" pitchFamily="34" charset="0"/>
                <a:cs typeface="Arial" panose="020B0604020202020204" pitchFamily="34" charset="0"/>
              </a:rPr>
              <a:t>review the </a:t>
            </a:r>
            <a:r>
              <a:rPr lang="en-US" sz="1800" dirty="0">
                <a:latin typeface="Arial" panose="020B0604020202020204" pitchFamily="34" charset="0"/>
                <a:cs typeface="Arial" panose="020B0604020202020204" pitchFamily="34" charset="0"/>
                <a:hlinkClick r:id="rId5"/>
              </a:rPr>
              <a:t>MassHealth Provider Online Service Center(POSC) Primary User Policy</a:t>
            </a:r>
            <a:r>
              <a:rPr lang="en-US" sz="1800" dirty="0">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and as well as the </a:t>
            </a:r>
            <a:r>
              <a:rPr lang="en-US" sz="1800" dirty="0">
                <a:solidFill>
                  <a:srgbClr val="FF0000"/>
                </a:solidFill>
                <a:latin typeface="Arial" panose="020B0604020202020204" pitchFamily="34" charset="0"/>
                <a:cs typeface="Arial" panose="020B0604020202020204" pitchFamily="34" charset="0"/>
                <a:hlinkClick r:id="rId6"/>
              </a:rPr>
              <a:t>All Provider Bulletin 377</a:t>
            </a:r>
            <a:r>
              <a:rPr lang="en-US" sz="1800" dirty="0">
                <a:latin typeface="Arial" panose="020B0604020202020204" pitchFamily="34" charset="0"/>
                <a:cs typeface="Arial" panose="020B0604020202020204" pitchFamily="34" charset="0"/>
                <a:hlinkClick r:id="rId6"/>
              </a:rPr>
              <a:t>: </a:t>
            </a:r>
            <a:r>
              <a:rPr lang="en-US" sz="1800" dirty="0">
                <a:solidFill>
                  <a:srgbClr val="FF0000"/>
                </a:solidFill>
                <a:latin typeface="Arial" panose="020B0604020202020204" pitchFamily="34" charset="0"/>
                <a:cs typeface="Arial" panose="020B0604020202020204" pitchFamily="34" charset="0"/>
                <a:hlinkClick r:id="rId6"/>
              </a:rPr>
              <a:t>MassHealth Provider Online Service Center(POSC) Primary User Policy</a:t>
            </a:r>
            <a:r>
              <a:rPr lang="en-US" sz="1800" dirty="0">
                <a:solidFill>
                  <a:schemeClr val="accent6">
                    <a:lumMod val="75000"/>
                  </a:schemeClr>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on Mass.gov and ensure that your organization follows and continues to adhere to the policy.</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75229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6F7A820-CD7D-EB85-2EF6-129737003AB3}"/>
              </a:ext>
            </a:extLst>
          </p:cNvPr>
          <p:cNvSpPr>
            <a:spLocks noGrp="1"/>
          </p:cNvSpPr>
          <p:nvPr>
            <p:ph type="title"/>
          </p:nvPr>
        </p:nvSpPr>
        <p:spPr>
          <a:xfrm>
            <a:off x="457200" y="304800"/>
            <a:ext cx="7151914" cy="838200"/>
          </a:xfrm>
        </p:spPr>
        <p:txBody>
          <a:bodyPr/>
          <a:lstStyle/>
          <a:p>
            <a:r>
              <a:rPr lang="en-US" dirty="0">
                <a:latin typeface="Arial" panose="020B0604020202020204" pitchFamily="34" charset="0"/>
                <a:cs typeface="Arial" panose="020B0604020202020204" pitchFamily="34" charset="0"/>
              </a:rPr>
              <a:t>Primary User Modifications </a:t>
            </a:r>
            <a:endParaRPr lang="en-US" strike="sngStrike" dirty="0">
              <a:solidFill>
                <a:schemeClr val="accent6">
                  <a:lumMod val="75000"/>
                </a:schemeClr>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3841AE4-422E-42E9-B3AC-A8E743F2242C}"/>
              </a:ext>
            </a:extLst>
          </p:cNvPr>
          <p:cNvSpPr>
            <a:spLocks noGrp="1"/>
          </p:cNvSpPr>
          <p:nvPr>
            <p:ph idx="1"/>
          </p:nvPr>
        </p:nvSpPr>
        <p:spPr>
          <a:xfrm>
            <a:off x="457200" y="1600200"/>
            <a:ext cx="8229600" cy="4525963"/>
          </a:xfrm>
        </p:spPr>
        <p:txBody>
          <a:bodyPr/>
          <a:lstStyle/>
          <a:p>
            <a:pPr marL="0" indent="0">
              <a:buNone/>
            </a:pPr>
            <a:r>
              <a:rPr lang="en-US" sz="2000" dirty="0">
                <a:solidFill>
                  <a:srgbClr val="002060"/>
                </a:solidFill>
                <a:latin typeface="Arial" panose="020B0604020202020204" pitchFamily="34" charset="0"/>
                <a:cs typeface="Arial" panose="020B0604020202020204" pitchFamily="34" charset="0"/>
              </a:rPr>
              <a:t>For questions or concerns regarding Primary User designations, MassHealth providers should refer to their respective customer service center.</a:t>
            </a:r>
          </a:p>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4BACC6">
                  <a:lumMod val="75000"/>
                </a:srgbClr>
              </a:buClr>
              <a:buSzTx/>
              <a:buFont typeface="Arial" charset="0"/>
              <a:buNone/>
              <a:tabLst/>
              <a:defRPr/>
            </a:pPr>
            <a:r>
              <a:rPr kumimoji="0" lang="en-US" sz="20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Long-Term Services and Supports:</a:t>
            </a:r>
            <a:br>
              <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Phone: (844) 368-5184 (toll free) </a:t>
            </a:r>
          </a:p>
          <a:p>
            <a:pPr marL="0" marR="0" lvl="0" indent="0" algn="l" defTabSz="914400" rtl="0" eaLnBrk="0" fontAlgn="base" latinLnBrk="0" hangingPunct="0">
              <a:lnSpc>
                <a:spcPct val="100000"/>
              </a:lnSpc>
              <a:spcBef>
                <a:spcPct val="20000"/>
              </a:spcBef>
              <a:spcAft>
                <a:spcPct val="0"/>
              </a:spcAft>
              <a:buClr>
                <a:srgbClr val="4BACC6">
                  <a:lumMod val="75000"/>
                </a:srgbClr>
              </a:buClr>
              <a:buSzTx/>
              <a:buFont typeface="Arial" charset="0"/>
              <a:buNone/>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Email: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support@masshealthltss.com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
                <a:srgbClr val="4BACC6">
                  <a:lumMod val="75000"/>
                </a:srgbClr>
              </a:buClr>
              <a:buSzTx/>
              <a:buFont typeface="Arial" charset="0"/>
              <a:buNone/>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Fax: 888-832-3006</a:t>
            </a:r>
          </a:p>
          <a:p>
            <a:pPr marL="0" marR="0" lvl="0" indent="0" algn="l" defTabSz="914400" rtl="0" eaLnBrk="0" fontAlgn="base" latinLnBrk="0" hangingPunct="0">
              <a:lnSpc>
                <a:spcPct val="100000"/>
              </a:lnSpc>
              <a:spcBef>
                <a:spcPct val="20000"/>
              </a:spcBef>
              <a:spcAft>
                <a:spcPct val="0"/>
              </a:spcAft>
              <a:buClr>
                <a:srgbClr val="4BACC6">
                  <a:lumMod val="75000"/>
                </a:srgbClr>
              </a:buClr>
              <a:buSzTx/>
              <a:buFont typeface="Arial" charset="0"/>
              <a:buNone/>
              <a:tabLst/>
              <a:defRPr/>
            </a:pPr>
            <a:endParaRPr lang="en-US" sz="2000" dirty="0">
              <a:solidFill>
                <a:srgbClr val="00206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4BACC6">
                  <a:lumMod val="75000"/>
                </a:srgbClr>
              </a:buClr>
              <a:buSzTx/>
              <a:buFont typeface="Arial" charset="0"/>
              <a:buNone/>
              <a:tabLst/>
              <a:defRPr/>
            </a:pPr>
            <a:r>
              <a:rPr kumimoji="0" lang="en-US" sz="20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All Other Provider Types</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20000"/>
              </a:spcBef>
              <a:spcAft>
                <a:spcPct val="0"/>
              </a:spcAft>
              <a:buClr>
                <a:srgbClr val="4BACC6">
                  <a:lumMod val="75000"/>
                </a:srgbClr>
              </a:buClr>
              <a:buSzTx/>
              <a:buFont typeface="Arial" charset="0"/>
              <a:buNone/>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Phone: (800) 841-2900; TTY: 711 </a:t>
            </a:r>
          </a:p>
          <a:p>
            <a:pPr marL="0" marR="0" lvl="0" indent="0" algn="l" defTabSz="914400" rtl="0" eaLnBrk="0" fontAlgn="base" latinLnBrk="0" hangingPunct="0">
              <a:lnSpc>
                <a:spcPct val="100000"/>
              </a:lnSpc>
              <a:spcBef>
                <a:spcPct val="20000"/>
              </a:spcBef>
              <a:spcAft>
                <a:spcPct val="0"/>
              </a:spcAft>
              <a:buClr>
                <a:srgbClr val="4BACC6">
                  <a:lumMod val="75000"/>
                </a:srgbClr>
              </a:buClr>
              <a:buSzTx/>
              <a:buFont typeface="Arial" charset="0"/>
              <a:buNone/>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Email: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provider@masshealthquestions.com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
                <a:srgbClr val="4BACC6">
                  <a:lumMod val="75000"/>
                </a:srgbClr>
              </a:buClr>
              <a:buSzTx/>
              <a:buFont typeface="Arial" charset="0"/>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endParaRPr lang="en-US" sz="2000" dirty="0"/>
          </a:p>
        </p:txBody>
      </p:sp>
    </p:spTree>
    <p:custDataLst>
      <p:tags r:id="rId1"/>
    </p:custDataLst>
    <p:extLst>
      <p:ext uri="{BB962C8B-B14F-4D97-AF65-F5344CB8AC3E}">
        <p14:creationId xmlns:p14="http://schemas.microsoft.com/office/powerpoint/2010/main" val="249483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2C0B978-3E4E-8C67-040D-EA3DC458C2E6}"/>
              </a:ext>
            </a:extLst>
          </p:cNvPr>
          <p:cNvSpPr txBox="1">
            <a:spLocks noGrp="1"/>
          </p:cNvSpPr>
          <p:nvPr>
            <p:ph type="title" idx="4294967295"/>
          </p:nvPr>
        </p:nvSpPr>
        <p:spPr bwMode="auto">
          <a:xfrm>
            <a:off x="191665" y="196928"/>
            <a:ext cx="6998029" cy="108343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3332" rtl="0" eaLnBrk="1" fontAlgn="base" hangingPunct="1">
              <a:spcBef>
                <a:spcPct val="0"/>
              </a:spcBef>
              <a:spcAft>
                <a:spcPct val="0"/>
              </a:spcAft>
              <a:tabLst>
                <a:tab pos="275295" algn="l"/>
              </a:tabLst>
              <a:defRPr sz="1900" b="1" baseline="0">
                <a:solidFill>
                  <a:schemeClr val="tx2"/>
                </a:solidFill>
                <a:latin typeface="+mj-lt"/>
                <a:ea typeface="+mj-ea"/>
                <a:cs typeface="+mj-cs"/>
              </a:defRPr>
            </a:lvl1pPr>
            <a:lvl2pPr algn="l" defTabSz="913332" rtl="0" eaLnBrk="1" fontAlgn="base" hangingPunct="1">
              <a:spcBef>
                <a:spcPct val="0"/>
              </a:spcBef>
              <a:spcAft>
                <a:spcPct val="0"/>
              </a:spcAft>
              <a:defRPr sz="1900" b="1">
                <a:solidFill>
                  <a:schemeClr val="tx2"/>
                </a:solidFill>
                <a:latin typeface="Arial" charset="0"/>
              </a:defRPr>
            </a:lvl2pPr>
            <a:lvl3pPr algn="l" defTabSz="913332" rtl="0" eaLnBrk="1" fontAlgn="base" hangingPunct="1">
              <a:spcBef>
                <a:spcPct val="0"/>
              </a:spcBef>
              <a:spcAft>
                <a:spcPct val="0"/>
              </a:spcAft>
              <a:defRPr sz="1900" b="1">
                <a:solidFill>
                  <a:schemeClr val="tx2"/>
                </a:solidFill>
                <a:latin typeface="Arial" charset="0"/>
              </a:defRPr>
            </a:lvl3pPr>
            <a:lvl4pPr algn="l" defTabSz="913332" rtl="0" eaLnBrk="1" fontAlgn="base" hangingPunct="1">
              <a:spcBef>
                <a:spcPct val="0"/>
              </a:spcBef>
              <a:spcAft>
                <a:spcPct val="0"/>
              </a:spcAft>
              <a:defRPr sz="1900" b="1">
                <a:solidFill>
                  <a:schemeClr val="tx2"/>
                </a:solidFill>
                <a:latin typeface="Arial" charset="0"/>
              </a:defRPr>
            </a:lvl4pPr>
            <a:lvl5pPr algn="l" defTabSz="913332" rtl="0" eaLnBrk="1" fontAlgn="base" hangingPunct="1">
              <a:spcBef>
                <a:spcPct val="0"/>
              </a:spcBef>
              <a:spcAft>
                <a:spcPct val="0"/>
              </a:spcAft>
              <a:defRPr sz="1900" b="1">
                <a:solidFill>
                  <a:schemeClr val="tx2"/>
                </a:solidFill>
                <a:latin typeface="Arial" charset="0"/>
              </a:defRPr>
            </a:lvl5pPr>
            <a:lvl6pPr marL="466381" algn="l" defTabSz="913332" rtl="0" eaLnBrk="1" fontAlgn="base" hangingPunct="1">
              <a:spcBef>
                <a:spcPct val="0"/>
              </a:spcBef>
              <a:spcAft>
                <a:spcPct val="0"/>
              </a:spcAft>
              <a:defRPr sz="1900" b="1">
                <a:solidFill>
                  <a:schemeClr val="tx2"/>
                </a:solidFill>
                <a:latin typeface="Arial" charset="0"/>
              </a:defRPr>
            </a:lvl6pPr>
            <a:lvl7pPr marL="932764" algn="l" defTabSz="913332" rtl="0" eaLnBrk="1" fontAlgn="base" hangingPunct="1">
              <a:spcBef>
                <a:spcPct val="0"/>
              </a:spcBef>
              <a:spcAft>
                <a:spcPct val="0"/>
              </a:spcAft>
              <a:defRPr sz="1900" b="1">
                <a:solidFill>
                  <a:schemeClr val="tx2"/>
                </a:solidFill>
                <a:latin typeface="Arial" charset="0"/>
              </a:defRPr>
            </a:lvl7pPr>
            <a:lvl8pPr marL="1399147" algn="l" defTabSz="913332" rtl="0" eaLnBrk="1" fontAlgn="base" hangingPunct="1">
              <a:spcBef>
                <a:spcPct val="0"/>
              </a:spcBef>
              <a:spcAft>
                <a:spcPct val="0"/>
              </a:spcAft>
              <a:defRPr sz="1900" b="1">
                <a:solidFill>
                  <a:schemeClr val="tx2"/>
                </a:solidFill>
                <a:latin typeface="Arial" charset="0"/>
              </a:defRPr>
            </a:lvl8pPr>
            <a:lvl9pPr marL="1865530" algn="l" defTabSz="913332" rtl="0" eaLnBrk="1" fontAlgn="base" hangingPunct="1">
              <a:spcBef>
                <a:spcPct val="0"/>
              </a:spcBef>
              <a:spcAft>
                <a:spcPct val="0"/>
              </a:spcAft>
              <a:defRPr sz="1900" b="1">
                <a:solidFill>
                  <a:schemeClr val="tx2"/>
                </a:solidFill>
                <a:latin typeface="Arial" charset="0"/>
              </a:defRPr>
            </a:lvl9pPr>
          </a:lstStyle>
          <a:p>
            <a:pPr marL="0" marR="0" lvl="0" indent="0" algn="l" defTabSz="684999" rtl="0" eaLnBrk="1" fontAlgn="base" latinLnBrk="0" hangingPunct="1">
              <a:lnSpc>
                <a:spcPct val="100000"/>
              </a:lnSpc>
              <a:spcBef>
                <a:spcPct val="0"/>
              </a:spcBef>
              <a:spcAft>
                <a:spcPct val="0"/>
              </a:spcAft>
              <a:buClrTx/>
              <a:buSzTx/>
              <a:buFontTx/>
              <a:buNone/>
              <a:tabLst>
                <a:tab pos="206471" algn="l"/>
              </a:tabLst>
              <a:defRPr/>
            </a:pPr>
            <a:r>
              <a:rPr kumimoji="0" lang="en-US" sz="3600" b="1" i="0" u="none" strike="noStrike" kern="1200" cap="none" spc="0" normalizeH="0" baseline="0" noProof="0" dirty="0">
                <a:ln>
                  <a:noFill/>
                </a:ln>
                <a:solidFill>
                  <a:srgbClr val="002060"/>
                </a:solidFill>
                <a:effectLst/>
                <a:uLnTx/>
                <a:uFillTx/>
                <a:latin typeface="+mn-lt"/>
                <a:ea typeface="+mj-ea"/>
                <a:cs typeface="+mj-cs"/>
              </a:rPr>
              <a:t>Selecting HRSN Supplemental Housing Services</a:t>
            </a:r>
          </a:p>
        </p:txBody>
      </p:sp>
      <p:sp>
        <p:nvSpPr>
          <p:cNvPr id="7" name="TextBox 6">
            <a:extLst>
              <a:ext uri="{FF2B5EF4-FFF2-40B4-BE49-F238E27FC236}">
                <a16:creationId xmlns:a16="http://schemas.microsoft.com/office/drawing/2014/main" id="{89B067C3-1B03-1BD2-642B-176F4715DAE7}"/>
              </a:ext>
            </a:extLst>
          </p:cNvPr>
          <p:cNvSpPr txBox="1"/>
          <p:nvPr/>
        </p:nvSpPr>
        <p:spPr>
          <a:xfrm>
            <a:off x="600635" y="1393682"/>
            <a:ext cx="8184778" cy="3770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45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Arial"/>
              </a:rPr>
              <a:t>ACOs must choose at least one HRSN Supplemental Housing Service.</a:t>
            </a:r>
            <a:endParaRPr kumimoji="0" lang="en-US" sz="2000" b="0" i="0" u="none" strike="sngStrike" kern="1200" cap="none" spc="0" normalizeH="0" baseline="0" noProof="0" dirty="0">
              <a:ln>
                <a:noFill/>
              </a:ln>
              <a:solidFill>
                <a:srgbClr val="FF0000"/>
              </a:solidFill>
              <a:effectLst/>
              <a:uLnTx/>
              <a:uFillTx/>
              <a:latin typeface="Calibri"/>
              <a:ea typeface="+mn-ea"/>
              <a:cs typeface="Arial"/>
            </a:endParaRPr>
          </a:p>
        </p:txBody>
      </p:sp>
      <p:sp>
        <p:nvSpPr>
          <p:cNvPr id="40" name="Rectangle 39">
            <a:extLst>
              <a:ext uri="{FF2B5EF4-FFF2-40B4-BE49-F238E27FC236}">
                <a16:creationId xmlns:a16="http://schemas.microsoft.com/office/drawing/2014/main" id="{8BBC37E8-8B5F-6730-27CF-DCAF0EAD5FF9}"/>
              </a:ext>
            </a:extLst>
          </p:cNvPr>
          <p:cNvSpPr/>
          <p:nvPr/>
        </p:nvSpPr>
        <p:spPr>
          <a:xfrm>
            <a:off x="890270" y="2180591"/>
            <a:ext cx="7253139" cy="449580"/>
          </a:xfrm>
          <a:prstGeom prst="rect">
            <a:avLst/>
          </a:prstGeom>
          <a:solidFill>
            <a:srgbClr val="00206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MassHealth HRSN Supplemental Housing Services for 2025</a:t>
            </a:r>
          </a:p>
        </p:txBody>
      </p:sp>
      <p:sp>
        <p:nvSpPr>
          <p:cNvPr id="25" name="Freeform: Shape 24">
            <a:extLst>
              <a:ext uri="{FF2B5EF4-FFF2-40B4-BE49-F238E27FC236}">
                <a16:creationId xmlns:a16="http://schemas.microsoft.com/office/drawing/2014/main" id="{2A4519CB-15EC-0E39-94A2-8403BCB133DC}"/>
              </a:ext>
              <a:ext uri="{C183D7F6-B498-43B3-948B-1728B52AA6E4}">
                <adec:decorative xmlns:adec="http://schemas.microsoft.com/office/drawing/2017/decorative" val="1"/>
              </a:ext>
            </a:extLst>
          </p:cNvPr>
          <p:cNvSpPr/>
          <p:nvPr/>
        </p:nvSpPr>
        <p:spPr>
          <a:xfrm>
            <a:off x="890271" y="2817250"/>
            <a:ext cx="3306235" cy="3144638"/>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noFill/>
          <a:ln w="25400" cap="flat" cmpd="sng" algn="ctr">
            <a:solidFill>
              <a:schemeClr val="tx1"/>
            </a:solidFill>
            <a:prstDash val="dash"/>
          </a:ln>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36" name="TextBox 11">
            <a:extLst>
              <a:ext uri="{FF2B5EF4-FFF2-40B4-BE49-F238E27FC236}">
                <a16:creationId xmlns:a16="http://schemas.microsoft.com/office/drawing/2014/main" id="{A19A8C50-476C-DBFF-F857-F78BEF0EC73E}"/>
              </a:ext>
            </a:extLst>
          </p:cNvPr>
          <p:cNvSpPr txBox="1"/>
          <p:nvPr/>
        </p:nvSpPr>
        <p:spPr>
          <a:xfrm>
            <a:off x="1077579" y="2909070"/>
            <a:ext cx="2969581" cy="623248"/>
          </a:xfrm>
          <a:prstGeom prst="rect">
            <a:avLst/>
          </a:prstGeom>
          <a:no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a:ea typeface="Verdana"/>
                <a:cs typeface="+mn-cs"/>
              </a:rPr>
              <a:t>For Members Experiencing Homelessness</a:t>
            </a:r>
            <a:endParaRPr kumimoji="0" lang="en-US" b="1" i="0" u="none" strike="noStrike" kern="1200" cap="none" spc="0" normalizeH="0" baseline="0" noProof="0" dirty="0">
              <a:ln>
                <a:noFill/>
              </a:ln>
              <a:solidFill>
                <a:srgbClr val="000000"/>
              </a:solidFill>
              <a:effectLst/>
              <a:uLnTx/>
              <a:uFillTx/>
              <a:latin typeface="Calibri"/>
              <a:ea typeface="Verdana"/>
              <a:cs typeface="Arial"/>
            </a:endParaRPr>
          </a:p>
        </p:txBody>
      </p:sp>
      <p:sp>
        <p:nvSpPr>
          <p:cNvPr id="16" name="Freeform: Shape 15">
            <a:extLst>
              <a:ext uri="{FF2B5EF4-FFF2-40B4-BE49-F238E27FC236}">
                <a16:creationId xmlns:a16="http://schemas.microsoft.com/office/drawing/2014/main" id="{5F9CA478-1E83-1C02-3084-5AA460FE07AA}"/>
              </a:ext>
            </a:extLst>
          </p:cNvPr>
          <p:cNvSpPr/>
          <p:nvPr/>
        </p:nvSpPr>
        <p:spPr>
          <a:xfrm>
            <a:off x="1027020" y="4109512"/>
            <a:ext cx="1435464" cy="1589784"/>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rgbClr val="92D050"/>
          </a:solidFill>
          <a:ln w="25400" cap="flat" cmpd="sng" algn="ctr">
            <a:solidFill>
              <a:schemeClr val="tx1"/>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Housing Search</a:t>
            </a:r>
          </a:p>
        </p:txBody>
      </p:sp>
      <p:sp>
        <p:nvSpPr>
          <p:cNvPr id="29" name="Freeform: Shape 28">
            <a:extLst>
              <a:ext uri="{FF2B5EF4-FFF2-40B4-BE49-F238E27FC236}">
                <a16:creationId xmlns:a16="http://schemas.microsoft.com/office/drawing/2014/main" id="{D74E5A57-43E4-4446-909B-9F99D1E73C18}"/>
              </a:ext>
            </a:extLst>
          </p:cNvPr>
          <p:cNvSpPr/>
          <p:nvPr/>
        </p:nvSpPr>
        <p:spPr>
          <a:xfrm>
            <a:off x="2611696" y="4109512"/>
            <a:ext cx="1435464" cy="1589784"/>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rgbClr val="92D050"/>
          </a:solidFill>
          <a:ln w="25400" cap="flat" cmpd="sng" algn="ctr">
            <a:solidFill>
              <a:schemeClr val="tx1"/>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Transitional Goods</a:t>
            </a:r>
          </a:p>
        </p:txBody>
      </p:sp>
      <p:sp>
        <p:nvSpPr>
          <p:cNvPr id="27" name="Freeform: Shape 26">
            <a:extLst>
              <a:ext uri="{FF2B5EF4-FFF2-40B4-BE49-F238E27FC236}">
                <a16:creationId xmlns:a16="http://schemas.microsoft.com/office/drawing/2014/main" id="{BE664537-66C3-BA32-7016-55FBAAE729D1}"/>
              </a:ext>
              <a:ext uri="{C183D7F6-B498-43B3-948B-1728B52AA6E4}">
                <adec:decorative xmlns:adec="http://schemas.microsoft.com/office/drawing/2017/decorative" val="1"/>
              </a:ext>
            </a:extLst>
          </p:cNvPr>
          <p:cNvSpPr/>
          <p:nvPr/>
        </p:nvSpPr>
        <p:spPr>
          <a:xfrm>
            <a:off x="4318326" y="2817250"/>
            <a:ext cx="1796471" cy="3144638"/>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noFill/>
          <a:ln w="25400" cap="flat" cmpd="sng" algn="ctr">
            <a:solidFill>
              <a:schemeClr val="tx1"/>
            </a:solidFill>
            <a:prstDash val="dash"/>
          </a:ln>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35" name="TextBox 10">
            <a:extLst>
              <a:ext uri="{FF2B5EF4-FFF2-40B4-BE49-F238E27FC236}">
                <a16:creationId xmlns:a16="http://schemas.microsoft.com/office/drawing/2014/main" id="{B9D8AEA9-F044-3B0E-F63D-8D27990C02C7}"/>
              </a:ext>
            </a:extLst>
          </p:cNvPr>
          <p:cNvSpPr txBox="1"/>
          <p:nvPr/>
        </p:nvSpPr>
        <p:spPr>
          <a:xfrm>
            <a:off x="4351379" y="2828279"/>
            <a:ext cx="1730364" cy="1177245"/>
          </a:xfrm>
          <a:prstGeom prst="rect">
            <a:avLst/>
          </a:prstGeom>
          <a:no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Verdana"/>
                <a:cs typeface="+mn-cs"/>
              </a:rPr>
              <a:t>For Members Experiencing Housing Instability</a:t>
            </a:r>
            <a:endParaRPr kumimoji="0" lang="en-US" b="1" i="0" u="none" strike="noStrike" kern="1200" cap="none" spc="0" normalizeH="0" baseline="0" noProof="0" dirty="0">
              <a:ln>
                <a:noFill/>
              </a:ln>
              <a:solidFill>
                <a:prstClr val="black"/>
              </a:solidFill>
              <a:effectLst/>
              <a:uLnTx/>
              <a:uFillTx/>
              <a:latin typeface="Calibri"/>
              <a:ea typeface="Verdana"/>
              <a:cs typeface="Arial"/>
            </a:endParaRPr>
          </a:p>
        </p:txBody>
      </p:sp>
      <p:sp>
        <p:nvSpPr>
          <p:cNvPr id="44" name="Freeform: Shape 43">
            <a:extLst>
              <a:ext uri="{FF2B5EF4-FFF2-40B4-BE49-F238E27FC236}">
                <a16:creationId xmlns:a16="http://schemas.microsoft.com/office/drawing/2014/main" id="{146C20EC-2374-E78D-2E6B-680EF9A4D6E6}"/>
              </a:ext>
            </a:extLst>
          </p:cNvPr>
          <p:cNvSpPr/>
          <p:nvPr/>
        </p:nvSpPr>
        <p:spPr>
          <a:xfrm>
            <a:off x="4494468" y="4099495"/>
            <a:ext cx="1444186" cy="1593071"/>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rgbClr val="837294"/>
          </a:solidFill>
          <a:ln w="25400" cap="flat" cmpd="sng" algn="ctr">
            <a:solidFill>
              <a:schemeClr val="tx1"/>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1"/>
                </a:solidFill>
                <a:effectLst/>
                <a:uLnTx/>
                <a:uFillTx/>
                <a:latin typeface="Calibri"/>
                <a:ea typeface="+mn-ea"/>
                <a:cs typeface="+mn-cs"/>
              </a:rPr>
              <a:t>HRSN Housing Navigation</a:t>
            </a:r>
            <a:endParaRPr kumimoji="0" lang="en-US" b="1" i="1" u="none" strike="noStrike" kern="1200" cap="none" spc="0" normalizeH="0" baseline="0" noProof="0" dirty="0">
              <a:ln>
                <a:noFill/>
              </a:ln>
              <a:solidFill>
                <a:schemeClr val="bg1"/>
              </a:solidFill>
              <a:effectLst/>
              <a:uLnTx/>
              <a:uFillTx/>
              <a:latin typeface="Calibri"/>
              <a:ea typeface="+mn-ea"/>
              <a:cs typeface="Arial"/>
            </a:endParaRPr>
          </a:p>
        </p:txBody>
      </p:sp>
      <p:sp>
        <p:nvSpPr>
          <p:cNvPr id="28" name="Freeform: Shape 27">
            <a:extLst>
              <a:ext uri="{FF2B5EF4-FFF2-40B4-BE49-F238E27FC236}">
                <a16:creationId xmlns:a16="http://schemas.microsoft.com/office/drawing/2014/main" id="{888DCD4C-CE47-1423-3F66-42CD418E0550}"/>
              </a:ext>
              <a:ext uri="{C183D7F6-B498-43B3-948B-1728B52AA6E4}">
                <adec:decorative xmlns:adec="http://schemas.microsoft.com/office/drawing/2017/decorative" val="1"/>
              </a:ext>
            </a:extLst>
          </p:cNvPr>
          <p:cNvSpPr/>
          <p:nvPr/>
        </p:nvSpPr>
        <p:spPr>
          <a:xfrm>
            <a:off x="6346939" y="2817250"/>
            <a:ext cx="1796471" cy="3144638"/>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noFill/>
          <a:ln w="25400" cap="flat" cmpd="sng" algn="ctr">
            <a:solidFill>
              <a:schemeClr val="tx1"/>
            </a:solidFill>
            <a:prstDash val="dash"/>
          </a:ln>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34" name="TextBox 7">
            <a:extLst>
              <a:ext uri="{FF2B5EF4-FFF2-40B4-BE49-F238E27FC236}">
                <a16:creationId xmlns:a16="http://schemas.microsoft.com/office/drawing/2014/main" id="{22469F31-AD40-94B4-F9EE-B0E4ADB0218F}"/>
              </a:ext>
            </a:extLst>
          </p:cNvPr>
          <p:cNvSpPr txBox="1"/>
          <p:nvPr/>
        </p:nvSpPr>
        <p:spPr>
          <a:xfrm>
            <a:off x="6457260" y="2828278"/>
            <a:ext cx="1686150" cy="1177245"/>
          </a:xfrm>
          <a:prstGeom prst="rect">
            <a:avLst/>
          </a:prstGeom>
          <a:no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a:ea typeface="Verdana"/>
                <a:cs typeface="+mn-cs"/>
              </a:rPr>
              <a:t>For Members Living in Housing that is Unhealthy</a:t>
            </a:r>
            <a:endParaRPr kumimoji="0" lang="en-US" b="1" i="0" u="none" strike="sngStrike" kern="1200" cap="none" spc="0" normalizeH="0" baseline="0" noProof="0" dirty="0">
              <a:ln>
                <a:noFill/>
              </a:ln>
              <a:solidFill>
                <a:srgbClr val="FF0000"/>
              </a:solidFill>
              <a:effectLst/>
              <a:uLnTx/>
              <a:uFillTx/>
              <a:latin typeface="Calibri"/>
              <a:ea typeface="Verdana"/>
              <a:cs typeface="Arial"/>
            </a:endParaRPr>
          </a:p>
        </p:txBody>
      </p:sp>
      <p:sp>
        <p:nvSpPr>
          <p:cNvPr id="46" name="Freeform: Shape 45">
            <a:extLst>
              <a:ext uri="{FF2B5EF4-FFF2-40B4-BE49-F238E27FC236}">
                <a16:creationId xmlns:a16="http://schemas.microsoft.com/office/drawing/2014/main" id="{42D46940-3C6F-4B53-33A7-DEBFD7E73BA7}"/>
              </a:ext>
            </a:extLst>
          </p:cNvPr>
          <p:cNvSpPr/>
          <p:nvPr/>
        </p:nvSpPr>
        <p:spPr>
          <a:xfrm>
            <a:off x="6503357" y="4099496"/>
            <a:ext cx="1483632" cy="1593068"/>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chemeClr val="accent5">
              <a:lumMod val="75000"/>
            </a:schemeClr>
          </a:solidFill>
          <a:ln w="25400" cap="flat" cmpd="sng" algn="ctr">
            <a:solidFill>
              <a:schemeClr val="tx1"/>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chemeClr val="bg1"/>
                </a:solidFill>
                <a:effectLst/>
                <a:uLnTx/>
                <a:uFillTx/>
                <a:latin typeface="Calibri"/>
                <a:ea typeface="+mn-ea"/>
                <a:cs typeface="+mn-cs"/>
              </a:rPr>
              <a:t>Healthy Homes</a:t>
            </a:r>
          </a:p>
        </p:txBody>
      </p:sp>
    </p:spTree>
    <p:custDataLst>
      <p:tags r:id="rId1"/>
    </p:custDataLst>
    <p:extLst>
      <p:ext uri="{BB962C8B-B14F-4D97-AF65-F5344CB8AC3E}">
        <p14:creationId xmlns:p14="http://schemas.microsoft.com/office/powerpoint/2010/main" val="42070186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63FB2-6717-F921-0436-766D9CAF61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94C70-0CCF-7284-D829-47E280E54B0D}"/>
              </a:ext>
            </a:extLst>
          </p:cNvPr>
          <p:cNvSpPr>
            <a:spLocks noGrp="1"/>
          </p:cNvSpPr>
          <p:nvPr>
            <p:ph type="title"/>
          </p:nvPr>
        </p:nvSpPr>
        <p:spPr>
          <a:xfrm>
            <a:off x="0" y="287527"/>
            <a:ext cx="8838285" cy="960755"/>
          </a:xfrm>
        </p:spPr>
        <p:txBody>
          <a:bodyPr/>
          <a:lstStyle/>
          <a:p>
            <a:r>
              <a:rPr lang="en-US" sz="3200" dirty="0">
                <a:latin typeface="Arial" panose="020B0604020202020204" pitchFamily="34" charset="0"/>
                <a:cs typeface="Arial" panose="020B0604020202020204" pitchFamily="34" charset="0"/>
              </a:rPr>
              <a:t>Reminder: MassHealth Robotics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Processing  Automation (RPA) (slide 1 of 2)</a:t>
            </a:r>
          </a:p>
        </p:txBody>
      </p:sp>
      <p:sp>
        <p:nvSpPr>
          <p:cNvPr id="5" name="TextBox 4">
            <a:extLst>
              <a:ext uri="{FF2B5EF4-FFF2-40B4-BE49-F238E27FC236}">
                <a16:creationId xmlns:a16="http://schemas.microsoft.com/office/drawing/2014/main" id="{C0C81C45-B552-76DD-6D97-E30C6CD06408}"/>
              </a:ext>
            </a:extLst>
          </p:cNvPr>
          <p:cNvSpPr txBox="1"/>
          <p:nvPr/>
        </p:nvSpPr>
        <p:spPr>
          <a:xfrm>
            <a:off x="132926" y="1356606"/>
            <a:ext cx="8911166" cy="535531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MassHealth requires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MassHealth providers, relationship entities, and business partners (hereafter referred to as “organizations”)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that use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Robotics Processing Automation (RPA) tools (aka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bots) on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MassHealth’s Medicaid Management Information System (MMIS) Provider Online Service Center (POSC)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or intend to use RPA tools/bots in the future to register any/all bots with MassHealth by submitting a registration request for approval.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If your organization is currently using a bot and have not submitted an RPA registration request, you are out of compliance with MassHealth’s RPA policy and subject to enforcement. You must contact MassHealth immediately to initiate a Stage I RPA registration request.   Enforcement includes but is not limited to:</a:t>
            </a:r>
          </a:p>
          <a:p>
            <a:pPr marL="557213" marR="0" lvl="1" indent="-214313"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Outreach and validation</a:t>
            </a:r>
          </a:p>
          <a:p>
            <a:pPr marL="557213" marR="0" lvl="1" indent="-214313"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Remediation of the violation (opportunity to cure)</a:t>
            </a:r>
          </a:p>
          <a:p>
            <a:pPr marL="557213" marR="0" lvl="1" indent="-214313" algn="l" defTabSz="457200" rtl="0" eaLnBrk="1" fontAlgn="auto" latinLnBrk="0" hangingPunct="1">
              <a:lnSpc>
                <a:spcPct val="100000"/>
              </a:lnSpc>
              <a:spcBef>
                <a:spcPts val="0"/>
              </a:spcBef>
              <a:spcAft>
                <a:spcPts val="0"/>
              </a:spcAft>
              <a:buClr>
                <a:schemeClr val="accent5">
                  <a:lumMod val="75000"/>
                </a:schemeClr>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If compliance is not achieved within mutually agreed upon timeframes, the organization will be subject to: </a:t>
            </a:r>
          </a:p>
          <a:p>
            <a:pPr marL="971550" marR="0" lvl="2" indent="-285750" algn="l" defTabSz="4572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Suspension or termination of the bot User ID</a:t>
            </a:r>
          </a:p>
          <a:p>
            <a:pPr marL="971550" marR="0" lvl="2" indent="-285750" algn="l" defTabSz="4572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Prohibition from performing functions on the POSC</a:t>
            </a:r>
          </a:p>
          <a:p>
            <a:pPr marL="971550" marR="0" lvl="2" indent="-285750" algn="l" defTabSz="4572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Organization-wide ban on ability to use RPA tools on the POSC</a:t>
            </a:r>
          </a:p>
          <a:p>
            <a:pPr marL="971550" marR="0" lvl="2" indent="-285750" algn="l" defTabSz="4572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Other penalties or remedial actions as determined by MassHealth after outreach  to the organization</a:t>
            </a:r>
          </a:p>
        </p:txBody>
      </p:sp>
    </p:spTree>
    <p:custDataLst>
      <p:tags r:id="rId1"/>
    </p:custDataLst>
    <p:extLst>
      <p:ext uri="{BB962C8B-B14F-4D97-AF65-F5344CB8AC3E}">
        <p14:creationId xmlns:p14="http://schemas.microsoft.com/office/powerpoint/2010/main" val="3663668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6D104-C7F9-E252-F155-020284B22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3406A-205B-507B-9535-D580A41A63A6}"/>
              </a:ext>
            </a:extLst>
          </p:cNvPr>
          <p:cNvSpPr>
            <a:spLocks noGrp="1"/>
          </p:cNvSpPr>
          <p:nvPr>
            <p:ph type="title"/>
          </p:nvPr>
        </p:nvSpPr>
        <p:spPr>
          <a:xfrm>
            <a:off x="0" y="287527"/>
            <a:ext cx="8838285" cy="960755"/>
          </a:xfrm>
        </p:spPr>
        <p:txBody>
          <a:bodyPr/>
          <a:lstStyle/>
          <a:p>
            <a:r>
              <a:rPr lang="en-US" sz="3200" dirty="0">
                <a:latin typeface="Arial" panose="020B0604020202020204" pitchFamily="34" charset="0"/>
                <a:cs typeface="Arial" panose="020B0604020202020204" pitchFamily="34" charset="0"/>
              </a:rPr>
              <a:t>Reminder: MassHealth Robotics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Processing  Automation (RPA) (slide 2 of 2)</a:t>
            </a:r>
          </a:p>
        </p:txBody>
      </p:sp>
      <p:sp>
        <p:nvSpPr>
          <p:cNvPr id="5" name="TextBox 4">
            <a:extLst>
              <a:ext uri="{FF2B5EF4-FFF2-40B4-BE49-F238E27FC236}">
                <a16:creationId xmlns:a16="http://schemas.microsoft.com/office/drawing/2014/main" id="{5F5794DD-2A23-EE07-2334-2F0E94A697CF}"/>
              </a:ext>
            </a:extLst>
          </p:cNvPr>
          <p:cNvSpPr txBox="1"/>
          <p:nvPr/>
        </p:nvSpPr>
        <p:spPr>
          <a:xfrm>
            <a:off x="116417" y="1402326"/>
            <a:ext cx="8911166"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ability to use a bot on the POSC is a convenience to organizations. Any organization that violates the MassHealth RPA Policy may have its access to submit transactions via the POSC using RPA technology revoked.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Please review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4"/>
              </a:rPr>
              <a:t>RPA Policy</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to view the full scope of the monitoring, enforcement, and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If you have questions regarding the RPA Policy please contact MassHealth at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hlinkClick r:id="rId5"/>
              </a:rPr>
              <a:t>functional.coordination@mass.gov</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203797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D3434-6016-AFD6-61FD-E0BB32E6732A}"/>
            </a:ext>
          </a:extLst>
        </p:cNvPr>
        <p:cNvGrpSpPr/>
        <p:nvPr/>
      </p:nvGrpSpPr>
      <p:grpSpPr>
        <a:xfrm>
          <a:off x="0" y="0"/>
          <a:ext cx="0" cy="0"/>
          <a:chOff x="0" y="0"/>
          <a:chExt cx="0" cy="0"/>
        </a:xfrm>
      </p:grpSpPr>
      <p:sp>
        <p:nvSpPr>
          <p:cNvPr id="68610" name="Title 1">
            <a:extLst>
              <a:ext uri="{FF2B5EF4-FFF2-40B4-BE49-F238E27FC236}">
                <a16:creationId xmlns:a16="http://schemas.microsoft.com/office/drawing/2014/main" id="{B8B0EFCB-8F31-5318-2AAF-1763F23E5C10}"/>
              </a:ext>
            </a:extLst>
          </p:cNvPr>
          <p:cNvSpPr>
            <a:spLocks noGrp="1"/>
          </p:cNvSpPr>
          <p:nvPr>
            <p:ph type="title"/>
          </p:nvPr>
        </p:nvSpPr>
        <p:spPr>
          <a:xfrm>
            <a:off x="3170183" y="3080134"/>
            <a:ext cx="2803634" cy="430887"/>
          </a:xfrm>
        </p:spPr>
        <p:txBody>
          <a:bodyPr/>
          <a:lstStyle/>
          <a:p>
            <a:pPr algn="ctr"/>
            <a:r>
              <a:rPr lang="en-US" altLang="en-US" sz="3600" dirty="0"/>
              <a:t>Questions?</a:t>
            </a:r>
          </a:p>
        </p:txBody>
      </p:sp>
    </p:spTree>
    <p:custDataLst>
      <p:tags r:id="rId1"/>
    </p:custDataLst>
    <p:extLst>
      <p:ext uri="{BB962C8B-B14F-4D97-AF65-F5344CB8AC3E}">
        <p14:creationId xmlns:p14="http://schemas.microsoft.com/office/powerpoint/2010/main" val="454152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4A1D1-E483-2A14-3F81-A41ED2C8E329}"/>
              </a:ext>
            </a:extLst>
          </p:cNvPr>
          <p:cNvSpPr>
            <a:spLocks noGrp="1"/>
          </p:cNvSpPr>
          <p:nvPr>
            <p:ph type="title"/>
          </p:nvPr>
        </p:nvSpPr>
        <p:spPr>
          <a:xfrm>
            <a:off x="738352" y="2360513"/>
            <a:ext cx="7667296" cy="2431147"/>
          </a:xfrm>
        </p:spPr>
        <p:txBody>
          <a:bodyPr/>
          <a:lstStyle/>
          <a:p>
            <a:pPr marL="342900" marR="0" lvl="0" algn="ctr">
              <a:spcBef>
                <a:spcPts val="0"/>
              </a:spcBef>
              <a:spcAft>
                <a:spcPts val="0"/>
              </a:spcAft>
            </a:pPr>
            <a:r>
              <a:rPr lang="en-US" b="1" dirty="0">
                <a:solidFill>
                  <a:srgbClr val="002060"/>
                </a:solidFill>
                <a:effectLst/>
                <a:latin typeface="+mn-lt"/>
                <a:ea typeface="Calibri" panose="020F0502020204030204" pitchFamily="34" charset="0"/>
                <a:cs typeface="Calibri" panose="020F0502020204030204" pitchFamily="34" charset="0"/>
              </a:rPr>
              <a:t>MassHealth Updates </a:t>
            </a:r>
            <a:br>
              <a:rPr lang="en-US" b="1" dirty="0">
                <a:solidFill>
                  <a:srgbClr val="002060"/>
                </a:solidFill>
                <a:effectLst/>
                <a:latin typeface="+mn-lt"/>
                <a:ea typeface="Calibri" panose="020F0502020204030204" pitchFamily="34" charset="0"/>
                <a:cs typeface="Calibri" panose="020F0502020204030204" pitchFamily="34" charset="0"/>
              </a:rPr>
            </a:br>
            <a:br>
              <a:rPr lang="en-US" b="1" dirty="0">
                <a:solidFill>
                  <a:srgbClr val="002060"/>
                </a:solidFill>
                <a:effectLst/>
                <a:latin typeface="+mn-lt"/>
                <a:ea typeface="Calibri" panose="020F0502020204030204" pitchFamily="34" charset="0"/>
                <a:cs typeface="Calibri" panose="020F0502020204030204" pitchFamily="34" charset="0"/>
              </a:rPr>
            </a:br>
            <a:r>
              <a:rPr lang="en-US" sz="2800" b="0" dirty="0">
                <a:solidFill>
                  <a:srgbClr val="002060"/>
                </a:solidFill>
                <a:effectLst/>
                <a:latin typeface="+mn-lt"/>
                <a:ea typeface="Calibri" panose="020F0502020204030204" pitchFamily="34" charset="0"/>
                <a:cs typeface="Calibri" panose="020F0502020204030204" pitchFamily="34" charset="0"/>
              </a:rPr>
              <a:t>Michelle Croy – Sr. Provider Relations Specialist, MassHealth Business Support Services</a:t>
            </a:r>
            <a:endParaRPr lang="en-US" sz="2800" b="0" dirty="0">
              <a:latin typeface="+mn-lt"/>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987562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B1D9F-07A5-4EB1-A76F-BFDB77538C32}"/>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All Provider Bulletins</a:t>
            </a:r>
          </a:p>
        </p:txBody>
      </p:sp>
      <p:sp>
        <p:nvSpPr>
          <p:cNvPr id="2" name="Content Placeholder 1">
            <a:extLst>
              <a:ext uri="{FF2B5EF4-FFF2-40B4-BE49-F238E27FC236}">
                <a16:creationId xmlns:a16="http://schemas.microsoft.com/office/drawing/2014/main" id="{30296C36-A2F9-467D-873A-3CA75B97321C}"/>
              </a:ext>
            </a:extLst>
          </p:cNvPr>
          <p:cNvSpPr>
            <a:spLocks noGrp="1"/>
          </p:cNvSpPr>
          <p:nvPr>
            <p:ph idx="1"/>
          </p:nvPr>
        </p:nvSpPr>
        <p:spPr>
          <a:ln>
            <a:noFill/>
          </a:ln>
        </p:spPr>
        <p:txBody>
          <a:bodyPr/>
          <a:lstStyle/>
          <a:p>
            <a:r>
              <a:rPr lang="en-US" sz="1800" u="sng" dirty="0">
                <a:solidFill>
                  <a:srgbClr val="0000FF"/>
                </a:solidFill>
                <a:latin typeface="+mn-lt"/>
                <a:ea typeface="Calibri" panose="020F0502020204030204" pitchFamily="34" charset="0"/>
                <a:cs typeface="Calibri" panose="020F0502020204030204" pitchFamily="34" charset="0"/>
                <a:hlinkClick r:id="rId3"/>
              </a:rPr>
              <a:t>All Provider Bulletin 396</a:t>
            </a:r>
            <a:r>
              <a:rPr lang="en-US" sz="1800" dirty="0">
                <a:solidFill>
                  <a:srgbClr val="0000FF"/>
                </a:solidFill>
                <a:latin typeface="+mn-lt"/>
                <a:ea typeface="Calibri" panose="020F0502020204030204" pitchFamily="34" charset="0"/>
                <a:cs typeface="Calibri" panose="020F0502020204030204" pitchFamily="34" charset="0"/>
                <a:hlinkClick r:id="rId3"/>
              </a:rPr>
              <a:t>:</a:t>
            </a:r>
            <a:r>
              <a:rPr lang="en-US" sz="1800" dirty="0">
                <a:solidFill>
                  <a:srgbClr val="0000FF"/>
                </a:solidFill>
                <a:latin typeface="+mn-lt"/>
                <a:ea typeface="Calibri" panose="020F0502020204030204" pitchFamily="34" charset="0"/>
                <a:cs typeface="Calibri" panose="020F0502020204030204" pitchFamily="34" charset="0"/>
              </a:rPr>
              <a:t> </a:t>
            </a:r>
            <a:r>
              <a:rPr lang="en-US" sz="1800" dirty="0">
                <a:solidFill>
                  <a:srgbClr val="002060"/>
                </a:solidFill>
                <a:latin typeface="+mn-lt"/>
                <a:ea typeface="Calibri" panose="020F0502020204030204" pitchFamily="34" charset="0"/>
                <a:cs typeface="Calibri" panose="020F0502020204030204" pitchFamily="34" charset="0"/>
              </a:rPr>
              <a:t>Changes to MassHealth’s Accountable Care Organizations effective January 1, 2025 </a:t>
            </a:r>
          </a:p>
          <a:p>
            <a:r>
              <a:rPr lang="en-US" sz="1800" dirty="0">
                <a:latin typeface="+mn-lt"/>
                <a:ea typeface="Calibri" panose="020F0502020204030204" pitchFamily="34" charset="0"/>
                <a:cs typeface="Calibri" panose="020F0502020204030204" pitchFamily="34" charset="0"/>
                <a:hlinkClick r:id="rId4"/>
              </a:rPr>
              <a:t>All Provider Bulletin 397</a:t>
            </a:r>
            <a:r>
              <a:rPr lang="en-US" sz="1800" dirty="0">
                <a:latin typeface="+mn-lt"/>
                <a:ea typeface="Calibri" panose="020F0502020204030204" pitchFamily="34" charset="0"/>
                <a:cs typeface="Calibri" panose="020F0502020204030204" pitchFamily="34" charset="0"/>
              </a:rPr>
              <a:t>: </a:t>
            </a:r>
            <a:r>
              <a:rPr lang="en-US" sz="1800" dirty="0">
                <a:solidFill>
                  <a:srgbClr val="002060"/>
                </a:solidFill>
                <a:latin typeface="+mn-lt"/>
                <a:ea typeface="Calibri" panose="020F0502020204030204" pitchFamily="34" charset="0"/>
                <a:cs typeface="Calibri" panose="020F0502020204030204" pitchFamily="34" charset="0"/>
              </a:rPr>
              <a:t>Requirements for Completion of Data Fields on Claims for Clinician-Administered Drugs</a:t>
            </a:r>
          </a:p>
          <a:p>
            <a:r>
              <a:rPr lang="en-US" sz="1800" u="sng" dirty="0">
                <a:latin typeface="+mn-lt"/>
                <a:ea typeface="Calibri" panose="020F0502020204030204" pitchFamily="34" charset="0"/>
                <a:cs typeface="Calibri" panose="020F0502020204030204" pitchFamily="34" charset="0"/>
                <a:hlinkClick r:id="rId5"/>
              </a:rPr>
              <a:t>All Provider Bulletin 398:</a:t>
            </a:r>
            <a:r>
              <a:rPr lang="en-US" sz="1800" u="sng" dirty="0">
                <a:latin typeface="+mn-lt"/>
                <a:ea typeface="Calibri" panose="020F0502020204030204" pitchFamily="34" charset="0"/>
                <a:cs typeface="Calibri" panose="020F0502020204030204" pitchFamily="34" charset="0"/>
              </a:rPr>
              <a:t> </a:t>
            </a:r>
            <a:r>
              <a:rPr lang="en-US" sz="1800" dirty="0">
                <a:solidFill>
                  <a:srgbClr val="002060"/>
                </a:solidFill>
                <a:latin typeface="+mn-lt"/>
                <a:ea typeface="Calibri" panose="020F0502020204030204" pitchFamily="34" charset="0"/>
                <a:cs typeface="Calibri" panose="020F0502020204030204" pitchFamily="34" charset="0"/>
              </a:rPr>
              <a:t>Childrens Medical Security Plan (CMSP) Copays Eliminated</a:t>
            </a:r>
          </a:p>
          <a:p>
            <a:r>
              <a:rPr lang="en-US" sz="1800" dirty="0">
                <a:latin typeface="+mn-lt"/>
                <a:ea typeface="Calibri" panose="020F0502020204030204" pitchFamily="34" charset="0"/>
                <a:cs typeface="Calibri" panose="020F0502020204030204" pitchFamily="34" charset="0"/>
                <a:hlinkClick r:id="rId6"/>
              </a:rPr>
              <a:t>New Provider Bulletin 399:</a:t>
            </a:r>
            <a:r>
              <a:rPr lang="en-US" sz="1800" dirty="0">
                <a:latin typeface="+mn-lt"/>
                <a:ea typeface="Calibri" panose="020F0502020204030204" pitchFamily="34" charset="0"/>
                <a:cs typeface="Calibri" panose="020F0502020204030204" pitchFamily="34" charset="0"/>
              </a:rPr>
              <a:t> </a:t>
            </a:r>
            <a:r>
              <a:rPr lang="en-US" sz="1800" dirty="0">
                <a:solidFill>
                  <a:srgbClr val="002060"/>
                </a:solidFill>
                <a:effectLst/>
                <a:latin typeface="+mn-lt"/>
                <a:ea typeface="Calibri" panose="020F0502020204030204" pitchFamily="34" charset="0"/>
                <a:cs typeface="Calibri" panose="020F0502020204030204" pitchFamily="34" charset="0"/>
              </a:rPr>
              <a:t>New MassHealth Member Card</a:t>
            </a:r>
            <a:endParaRPr lang="en-US" sz="1800" dirty="0">
              <a:solidFill>
                <a:srgbClr val="002060"/>
              </a:solidFill>
              <a:latin typeface="+mn-lt"/>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922576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2F71-1102-4560-8366-02F16B1CB46C}"/>
              </a:ext>
            </a:extLst>
          </p:cNvPr>
          <p:cNvSpPr>
            <a:spLocks noGrp="1"/>
          </p:cNvSpPr>
          <p:nvPr>
            <p:ph type="title"/>
          </p:nvPr>
        </p:nvSpPr>
        <p:spPr>
          <a:xfrm>
            <a:off x="457200" y="304802"/>
            <a:ext cx="6553200" cy="715963"/>
          </a:xfrm>
        </p:spPr>
        <p:txBody>
          <a:bodyPr vert="horz" wrap="square" lIns="91440" tIns="45720" rIns="91440" bIns="45720" numCol="1" anchor="ctr" anchorCtr="0" compatLnSpc="1">
            <a:prstTxWarp prst="textNoShape">
              <a:avLst/>
            </a:prstTxWarp>
            <a:normAutofit/>
          </a:bodyPr>
          <a:lstStyle/>
          <a:p>
            <a:r>
              <a:rPr lang="en-US" sz="3600" b="1" kern="1200" dirty="0">
                <a:latin typeface="+mn-lt"/>
                <a:ea typeface="Calibri" panose="020F0502020204030204" pitchFamily="34" charset="0"/>
                <a:cs typeface="Calibri" panose="020F0502020204030204" pitchFamily="34" charset="0"/>
              </a:rPr>
              <a:t>Provider Education LMS </a:t>
            </a:r>
          </a:p>
        </p:txBody>
      </p:sp>
      <p:sp>
        <p:nvSpPr>
          <p:cNvPr id="3" name="TextBox 2">
            <a:extLst>
              <a:ext uri="{FF2B5EF4-FFF2-40B4-BE49-F238E27FC236}">
                <a16:creationId xmlns:a16="http://schemas.microsoft.com/office/drawing/2014/main" id="{1005C4ED-A4A1-4F7E-A560-C864AE600AA2}"/>
              </a:ext>
            </a:extLst>
          </p:cNvPr>
          <p:cNvSpPr txBox="1"/>
          <p:nvPr/>
        </p:nvSpPr>
        <p:spPr bwMode="auto">
          <a:xfrm>
            <a:off x="261170" y="1485094"/>
            <a:ext cx="8572500" cy="5273255"/>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0" marR="0" lvl="0" indent="0" algn="l" defTabSz="457189" rtl="0" eaLnBrk="0" fontAlgn="base" latinLnBrk="0" hangingPunct="0">
              <a:spcBef>
                <a:spcPct val="200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t>The MassHealth Provider Learning Management System(LMS) for Non-OLTSS providers is a system providers can use 24/7 as an educational resource.</a:t>
            </a:r>
          </a:p>
          <a:p>
            <a:pPr marL="0" marR="0" lvl="0" indent="0" algn="l" defTabSz="457189" rtl="0" eaLnBrk="0" fontAlgn="base" latinLnBrk="0" hangingPunct="0">
              <a:spcBef>
                <a:spcPts val="18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t>The Provider LMS delivers: </a:t>
            </a:r>
          </a:p>
          <a:p>
            <a:pPr marL="285744" marR="0" lvl="0" indent="-285744" algn="l" defTabSz="457189" rtl="0" eaLnBrk="0" fontAlgn="base" latinLnBrk="0" hangingPunct="0">
              <a:spcBef>
                <a:spcPts val="600"/>
              </a:spcBef>
              <a:spcAft>
                <a:spcPct val="0"/>
              </a:spcAft>
              <a:buClr>
                <a:srgbClr val="4BACC6">
                  <a:lumMod val="75000"/>
                </a:srgbClr>
              </a:buClr>
              <a:buSzTx/>
              <a:buFont typeface="Arial" charset="0"/>
              <a:buChar char="•"/>
              <a:tabLst/>
              <a:defRPr/>
            </a:pPr>
            <a:r>
              <a:rPr kumimoji="0" lang="en-US" sz="1800" b="0"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t>Previous live training presentations</a:t>
            </a:r>
          </a:p>
          <a:p>
            <a:pPr marL="285744" marR="0" lvl="0" indent="-285744" algn="l" defTabSz="457189" rtl="0" eaLnBrk="0" fontAlgn="base" latinLnBrk="0" hangingPunct="0">
              <a:spcBef>
                <a:spcPts val="600"/>
              </a:spcBef>
              <a:spcAft>
                <a:spcPct val="0"/>
              </a:spcAft>
              <a:buClr>
                <a:srgbClr val="4BACC6">
                  <a:lumMod val="75000"/>
                </a:srgbClr>
              </a:buClr>
              <a:buSzTx/>
              <a:buFont typeface="Arial" charset="0"/>
              <a:buChar char="•"/>
              <a:tabLst/>
              <a:defRPr/>
            </a:pPr>
            <a:r>
              <a:rPr kumimoji="0" lang="en-US" sz="1800" b="0"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t>New on demand training courses </a:t>
            </a:r>
          </a:p>
          <a:p>
            <a:pPr marL="285744" marR="0" lvl="0" indent="-285744" algn="l" defTabSz="457189" rtl="0" eaLnBrk="0" fontAlgn="base" latinLnBrk="0" hangingPunct="0">
              <a:spcBef>
                <a:spcPts val="600"/>
              </a:spcBef>
              <a:spcAft>
                <a:spcPct val="0"/>
              </a:spcAft>
              <a:buClr>
                <a:srgbClr val="4BACC6">
                  <a:lumMod val="75000"/>
                </a:srgbClr>
              </a:buClr>
              <a:buSzTx/>
              <a:buFont typeface="Arial" charset="0"/>
              <a:buChar char="•"/>
              <a:tabLst/>
              <a:defRPr/>
            </a:pPr>
            <a:r>
              <a:rPr kumimoji="0" lang="en-US" sz="1800" b="0"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t>Resources </a:t>
            </a:r>
          </a:p>
          <a:p>
            <a:pPr marL="285744" marR="0" lvl="0" indent="-285744" algn="l" defTabSz="457189" rtl="0" eaLnBrk="0" fontAlgn="base" latinLnBrk="0" hangingPunct="0">
              <a:spcBef>
                <a:spcPts val="600"/>
              </a:spcBef>
              <a:spcAft>
                <a:spcPct val="0"/>
              </a:spcAft>
              <a:buClr>
                <a:srgbClr val="4BACC6">
                  <a:lumMod val="75000"/>
                </a:srgbClr>
              </a:buClr>
              <a:buSzTx/>
              <a:buFont typeface="Arial" charset="0"/>
              <a:buChar char="•"/>
              <a:tabLst/>
              <a:defRPr/>
            </a:pPr>
            <a:r>
              <a:rPr kumimoji="0" lang="en-US" sz="1800" b="0"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t>Course surveys</a:t>
            </a: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t>If you are currently a registered user but have forgotten your user-name or password, you can retrieve it from the sign-in screen</a:t>
            </a: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t>New Users can create a profile and begin using the system immediately</a:t>
            </a: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t>Visit: </a:t>
            </a:r>
            <a:r>
              <a:rPr kumimoji="0" lang="en-US"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panose="020F0502020204030204" pitchFamily="34" charset="0"/>
                <a:hlinkClick r:id="rId4"/>
              </a:rPr>
              <a:t>MassHealth BSS Provider Training portal</a:t>
            </a:r>
            <a:endParaRPr kumimoji="0" lang="en-US"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Calibri" panose="020F0502020204030204" pitchFamily="34" charset="0"/>
            </a:endParaRP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1" u="none" strike="noStrike" kern="1200" cap="none" spc="0" normalizeH="0" baseline="0" noProof="0" dirty="0">
                <a:ln>
                  <a:noFill/>
                </a:ln>
                <a:solidFill>
                  <a:srgbClr val="002060"/>
                </a:solidFill>
                <a:effectLst/>
                <a:uLnTx/>
                <a:uFillTx/>
                <a:latin typeface="+mn-lt"/>
                <a:ea typeface="Calibri" panose="020F0502020204030204" pitchFamily="34" charset="0"/>
                <a:cs typeface="Calibri" panose="020F0502020204030204" pitchFamily="34" charset="0"/>
              </a:rPr>
              <a:t>OLTSS and Dental providers should visit their respective vendor site for training opportunities</a:t>
            </a:r>
          </a:p>
        </p:txBody>
      </p:sp>
      <p:pic>
        <p:nvPicPr>
          <p:cNvPr id="5" name="Picture 4" descr="Home screen for the new provider learning management system.">
            <a:extLst>
              <a:ext uri="{FF2B5EF4-FFF2-40B4-BE49-F238E27FC236}">
                <a16:creationId xmlns:a16="http://schemas.microsoft.com/office/drawing/2014/main" id="{FB319F7C-4334-4EA5-AF04-5C5B11C3C32E}"/>
              </a:ext>
            </a:extLst>
          </p:cNvPr>
          <p:cNvPicPr>
            <a:picLocks noChangeAspect="1"/>
          </p:cNvPicPr>
          <p:nvPr/>
        </p:nvPicPr>
        <p:blipFill>
          <a:blip r:embed="rId5"/>
          <a:stretch>
            <a:fillRect/>
          </a:stretch>
        </p:blipFill>
        <p:spPr>
          <a:xfrm>
            <a:off x="4256931" y="2066511"/>
            <a:ext cx="4324351" cy="2162680"/>
          </a:xfrm>
          <a:prstGeom prst="rect">
            <a:avLst/>
          </a:prstGeom>
          <a:noFill/>
        </p:spPr>
      </p:pic>
    </p:spTree>
    <p:custDataLst>
      <p:tags r:id="rId1"/>
    </p:custDataLst>
    <p:extLst>
      <p:ext uri="{BB962C8B-B14F-4D97-AF65-F5344CB8AC3E}">
        <p14:creationId xmlns:p14="http://schemas.microsoft.com/office/powerpoint/2010/main" val="1110233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B3D1-247D-4E96-81A2-FD727D15C20B}"/>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Resources</a:t>
            </a:r>
          </a:p>
        </p:txBody>
      </p:sp>
      <p:sp>
        <p:nvSpPr>
          <p:cNvPr id="4" name="Content Placeholder 3">
            <a:extLst>
              <a:ext uri="{FF2B5EF4-FFF2-40B4-BE49-F238E27FC236}">
                <a16:creationId xmlns:a16="http://schemas.microsoft.com/office/drawing/2014/main" id="{2798A544-EE07-4183-8C07-29C2770C0502}"/>
              </a:ext>
            </a:extLst>
          </p:cNvPr>
          <p:cNvSpPr>
            <a:spLocks noGrp="1"/>
          </p:cNvSpPr>
          <p:nvPr>
            <p:ph idx="1"/>
          </p:nvPr>
        </p:nvSpPr>
        <p:spPr>
          <a:xfrm>
            <a:off x="457200" y="1600200"/>
            <a:ext cx="8383725" cy="4652206"/>
          </a:xfrm>
        </p:spPr>
        <p:txBody>
          <a:bodyPr/>
          <a:lstStyle/>
          <a:p>
            <a:pPr marL="0" indent="0">
              <a:spcBef>
                <a:spcPts val="600"/>
              </a:spcBef>
              <a:spcAft>
                <a:spcPts val="600"/>
              </a:spcAft>
              <a:buClr>
                <a:srgbClr val="002060"/>
              </a:buClr>
              <a:buNone/>
            </a:pPr>
            <a:r>
              <a:rPr lang="en-US" sz="1800" b="1" dirty="0">
                <a:solidFill>
                  <a:srgbClr val="002060"/>
                </a:solidFill>
                <a:latin typeface="+mn-lt"/>
                <a:ea typeface="Calibri" panose="020F0502020204030204" pitchFamily="34" charset="0"/>
                <a:cs typeface="Calibri" panose="020F0502020204030204" pitchFamily="34" charset="0"/>
              </a:rPr>
              <a:t>Provider Email Alerts </a:t>
            </a:r>
          </a:p>
          <a:p>
            <a:pPr marL="0" indent="0">
              <a:spcBef>
                <a:spcPts val="600"/>
              </a:spcBef>
              <a:spcAft>
                <a:spcPts val="600"/>
              </a:spcAft>
              <a:buClr>
                <a:srgbClr val="002060"/>
              </a:buClr>
              <a:buNone/>
            </a:pPr>
            <a:r>
              <a:rPr lang="en-US" sz="1800" dirty="0">
                <a:solidFill>
                  <a:srgbClr val="002060"/>
                </a:solidFill>
                <a:latin typeface="+mn-lt"/>
                <a:ea typeface="Calibri" panose="020F0502020204030204" pitchFamily="34" charset="0"/>
                <a:cs typeface="Calibri" panose="020F0502020204030204" pitchFamily="34" charset="0"/>
              </a:rPr>
              <a:t>Sign up to receive email alerts when MassHealth issues new bulletins and transmittal letters, fill out the Email Notification Request for Providers on Mass.gov.</a:t>
            </a:r>
          </a:p>
          <a:p>
            <a:pPr marL="0" indent="0">
              <a:spcBef>
                <a:spcPts val="600"/>
              </a:spcBef>
              <a:spcAft>
                <a:spcPts val="600"/>
              </a:spcAft>
              <a:buClr>
                <a:srgbClr val="002060"/>
              </a:buClr>
              <a:buNone/>
            </a:pPr>
            <a:r>
              <a:rPr lang="en-US" sz="1800" dirty="0">
                <a:latin typeface="+mn-lt"/>
                <a:ea typeface="Calibri" panose="020F0502020204030204" pitchFamily="34" charset="0"/>
                <a:cs typeface="Calibri" panose="020F0502020204030204" pitchFamily="34" charset="0"/>
                <a:hlinkClick r:id="rId4"/>
              </a:rPr>
              <a:t>MassHealth New Bulletin and Transmittal Letters</a:t>
            </a:r>
            <a:endParaRPr lang="en-US" sz="1800" dirty="0">
              <a:latin typeface="+mn-lt"/>
              <a:ea typeface="Calibri" panose="020F0502020204030204" pitchFamily="34" charset="0"/>
              <a:cs typeface="Calibri" panose="020F0502020204030204" pitchFamily="34" charset="0"/>
            </a:endParaRPr>
          </a:p>
          <a:p>
            <a:pPr marL="0" indent="0">
              <a:spcBef>
                <a:spcPts val="600"/>
              </a:spcBef>
              <a:spcAft>
                <a:spcPts val="600"/>
              </a:spcAft>
              <a:buClr>
                <a:srgbClr val="002060"/>
              </a:buClr>
              <a:buNone/>
            </a:pPr>
            <a:endParaRPr lang="en-US" sz="1800" b="1" dirty="0">
              <a:solidFill>
                <a:srgbClr val="002060"/>
              </a:solidFill>
              <a:latin typeface="+mn-lt"/>
              <a:ea typeface="Calibri" panose="020F0502020204030204" pitchFamily="34" charset="0"/>
              <a:cs typeface="Calibri" panose="020F0502020204030204" pitchFamily="34" charset="0"/>
            </a:endParaRPr>
          </a:p>
          <a:p>
            <a:pPr marL="0" indent="0">
              <a:spcBef>
                <a:spcPts val="600"/>
              </a:spcBef>
              <a:spcAft>
                <a:spcPts val="600"/>
              </a:spcAft>
              <a:buClr>
                <a:srgbClr val="002060"/>
              </a:buClr>
              <a:buNone/>
            </a:pPr>
            <a:r>
              <a:rPr lang="en-US" sz="1800" b="1" dirty="0">
                <a:solidFill>
                  <a:srgbClr val="002060"/>
                </a:solidFill>
                <a:latin typeface="+mn-lt"/>
                <a:ea typeface="Calibri" panose="020F0502020204030204" pitchFamily="34" charset="0"/>
                <a:cs typeface="Calibri" panose="020F0502020204030204" pitchFamily="34" charset="0"/>
              </a:rPr>
              <a:t>MassHealth Website</a:t>
            </a:r>
          </a:p>
          <a:p>
            <a:pPr>
              <a:spcBef>
                <a:spcPts val="600"/>
              </a:spcBef>
              <a:spcAft>
                <a:spcPts val="600"/>
              </a:spcAft>
              <a:buFont typeface="Arial" panose="020B0604020202020204" pitchFamily="34" charset="0"/>
              <a:buChar char="•"/>
            </a:pPr>
            <a:r>
              <a:rPr lang="en-US" sz="1800" dirty="0">
                <a:latin typeface="+mn-lt"/>
                <a:ea typeface="Calibri" panose="020F0502020204030204" pitchFamily="34" charset="0"/>
                <a:cs typeface="Calibri" panose="020F0502020204030204" pitchFamily="34" charset="0"/>
              </a:rPr>
              <a:t> </a:t>
            </a:r>
            <a:r>
              <a:rPr lang="en-US" sz="1800" dirty="0">
                <a:solidFill>
                  <a:srgbClr val="002060"/>
                </a:solidFill>
                <a:latin typeface="+mn-lt"/>
                <a:ea typeface="Calibri" panose="020F0502020204030204" pitchFamily="34" charset="0"/>
                <a:cs typeface="Calibri" panose="020F0502020204030204" pitchFamily="34" charset="0"/>
                <a:hlinkClick r:id="rId5"/>
              </a:rPr>
              <a:t>Bulletins are Available on Mass.gov</a:t>
            </a:r>
            <a:endParaRPr lang="en-US" sz="1800" dirty="0">
              <a:solidFill>
                <a:srgbClr val="002060"/>
              </a:solidFill>
              <a:latin typeface="+mn-lt"/>
              <a:ea typeface="Calibri" panose="020F0502020204030204" pitchFamily="34" charset="0"/>
              <a:cs typeface="Calibri" panose="020F0502020204030204" pitchFamily="34" charset="0"/>
            </a:endParaRPr>
          </a:p>
          <a:p>
            <a:pPr>
              <a:spcBef>
                <a:spcPts val="600"/>
              </a:spcBef>
              <a:spcAft>
                <a:spcPts val="600"/>
              </a:spcAft>
              <a:buFont typeface="Arial" panose="020B0604020202020204" pitchFamily="34" charset="0"/>
              <a:buChar char="•"/>
            </a:pPr>
            <a:r>
              <a:rPr lang="en-US" sz="1800" dirty="0">
                <a:solidFill>
                  <a:srgbClr val="002060"/>
                </a:solidFill>
                <a:latin typeface="+mn-lt"/>
                <a:ea typeface="Calibri" panose="020F0502020204030204" pitchFamily="34" charset="0"/>
                <a:cs typeface="Calibri" panose="020F0502020204030204" pitchFamily="34" charset="0"/>
              </a:rPr>
              <a:t> </a:t>
            </a:r>
            <a:r>
              <a:rPr lang="en-US" sz="1800" dirty="0">
                <a:solidFill>
                  <a:srgbClr val="002060"/>
                </a:solidFill>
                <a:latin typeface="+mn-lt"/>
                <a:ea typeface="Calibri" panose="020F0502020204030204" pitchFamily="34" charset="0"/>
                <a:cs typeface="Calibri" panose="020F0502020204030204" pitchFamily="34" charset="0"/>
                <a:hlinkClick r:id="rId6"/>
              </a:rPr>
              <a:t>MassHealth Providers web page</a:t>
            </a:r>
            <a:endParaRPr lang="en-US" sz="1800" dirty="0">
              <a:solidFill>
                <a:srgbClr val="002060"/>
              </a:solidFill>
              <a:latin typeface="+mn-lt"/>
              <a:ea typeface="Calibri" panose="020F0502020204030204" pitchFamily="34" charset="0"/>
              <a:cs typeface="Calibri" panose="020F0502020204030204" pitchFamily="34" charset="0"/>
            </a:endParaRPr>
          </a:p>
          <a:p>
            <a:pPr>
              <a:spcBef>
                <a:spcPts val="600"/>
              </a:spcBef>
              <a:spcAft>
                <a:spcPts val="600"/>
              </a:spcAft>
              <a:buFont typeface="Arial" panose="020B0604020202020204" pitchFamily="34" charset="0"/>
              <a:buChar char="•"/>
            </a:pPr>
            <a:r>
              <a:rPr lang="en-US" sz="1800" dirty="0">
                <a:latin typeface="+mn-lt"/>
                <a:ea typeface="Calibri" panose="020F0502020204030204" pitchFamily="34" charset="0"/>
                <a:cs typeface="Calibri" panose="020F0502020204030204" pitchFamily="34" charset="0"/>
              </a:rPr>
              <a:t> </a:t>
            </a:r>
            <a:r>
              <a:rPr lang="en-US" sz="1800" dirty="0">
                <a:solidFill>
                  <a:srgbClr val="002060"/>
                </a:solidFill>
                <a:latin typeface="+mn-lt"/>
                <a:ea typeface="Calibri" panose="020F0502020204030204" pitchFamily="34" charset="0"/>
                <a:cs typeface="Calibri" panose="020F0502020204030204" pitchFamily="34" charset="0"/>
                <a:hlinkClick r:id="rId7"/>
              </a:rPr>
              <a:t>The ACA ORP Requirements for MassHealth Providers</a:t>
            </a:r>
            <a:endParaRPr lang="en-US" sz="1800" dirty="0">
              <a:solidFill>
                <a:srgbClr val="002060"/>
              </a:solidFill>
              <a:latin typeface="+mn-lt"/>
              <a:ea typeface="Calibri" panose="020F0502020204030204" pitchFamily="34" charset="0"/>
              <a:cs typeface="Calibri" panose="020F0502020204030204" pitchFamily="34" charset="0"/>
            </a:endParaRPr>
          </a:p>
          <a:p>
            <a:pPr>
              <a:spcBef>
                <a:spcPts val="600"/>
              </a:spcBef>
              <a:spcAft>
                <a:spcPts val="600"/>
              </a:spcAft>
              <a:buClr>
                <a:srgbClr val="002060"/>
              </a:buClr>
              <a:buFont typeface="Arial" panose="020B0604020202020204" pitchFamily="34" charset="0"/>
              <a:buChar char="•"/>
            </a:pPr>
            <a:endPar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buClr>
                <a:srgbClr val="002060"/>
              </a:buClr>
              <a:buFont typeface="Arial" panose="020B0604020202020204" pitchFamily="34" charset="0"/>
              <a:buChar char="•"/>
            </a:pPr>
            <a:endParaRPr lang="en-US" sz="1600" dirty="0">
              <a:solidFill>
                <a:srgbClr val="002060"/>
              </a:solidFill>
            </a:endParaRPr>
          </a:p>
        </p:txBody>
      </p:sp>
    </p:spTree>
    <p:custDataLst>
      <p:tags r:id="rId1"/>
    </p:custDataLst>
    <p:extLst>
      <p:ext uri="{BB962C8B-B14F-4D97-AF65-F5344CB8AC3E}">
        <p14:creationId xmlns:p14="http://schemas.microsoft.com/office/powerpoint/2010/main" val="28420934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3749E-E5F6-8427-21ED-7F196DF84D23}"/>
            </a:ext>
          </a:extLst>
        </p:cNvPr>
        <p:cNvGrpSpPr/>
        <p:nvPr/>
      </p:nvGrpSpPr>
      <p:grpSpPr>
        <a:xfrm>
          <a:off x="0" y="0"/>
          <a:ext cx="0" cy="0"/>
          <a:chOff x="0" y="0"/>
          <a:chExt cx="0" cy="0"/>
        </a:xfrm>
      </p:grpSpPr>
      <p:sp>
        <p:nvSpPr>
          <p:cNvPr id="68610" name="Title 1">
            <a:extLst>
              <a:ext uri="{FF2B5EF4-FFF2-40B4-BE49-F238E27FC236}">
                <a16:creationId xmlns:a16="http://schemas.microsoft.com/office/drawing/2014/main" id="{31EEB074-E7D4-1FE1-F0FD-FF2DD9D99ED5}"/>
              </a:ext>
            </a:extLst>
          </p:cNvPr>
          <p:cNvSpPr>
            <a:spLocks noGrp="1"/>
          </p:cNvSpPr>
          <p:nvPr>
            <p:ph type="title"/>
          </p:nvPr>
        </p:nvSpPr>
        <p:spPr>
          <a:xfrm>
            <a:off x="3170183" y="3080134"/>
            <a:ext cx="2803634" cy="430887"/>
          </a:xfrm>
        </p:spPr>
        <p:txBody>
          <a:bodyPr/>
          <a:lstStyle/>
          <a:p>
            <a:pPr algn="ctr"/>
            <a:r>
              <a:rPr lang="en-US" altLang="en-US" sz="3600" dirty="0"/>
              <a:t>Questions?</a:t>
            </a:r>
          </a:p>
        </p:txBody>
      </p:sp>
    </p:spTree>
    <p:custDataLst>
      <p:tags r:id="rId1"/>
    </p:custDataLst>
    <p:extLst>
      <p:ext uri="{BB962C8B-B14F-4D97-AF65-F5344CB8AC3E}">
        <p14:creationId xmlns:p14="http://schemas.microsoft.com/office/powerpoint/2010/main" val="415912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2C0B978-3E4E-8C67-040D-EA3DC458C2E6}"/>
              </a:ext>
            </a:extLst>
          </p:cNvPr>
          <p:cNvSpPr txBox="1">
            <a:spLocks/>
          </p:cNvSpPr>
          <p:nvPr/>
        </p:nvSpPr>
        <p:spPr bwMode="auto">
          <a:xfrm>
            <a:off x="287907" y="178592"/>
            <a:ext cx="8419831" cy="69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algn="l" defTabSz="913332" rtl="0" eaLnBrk="1" fontAlgn="base" hangingPunct="1">
              <a:spcBef>
                <a:spcPct val="0"/>
              </a:spcBef>
              <a:spcAft>
                <a:spcPct val="0"/>
              </a:spcAft>
              <a:tabLst>
                <a:tab pos="275295" algn="l"/>
              </a:tabLst>
              <a:defRPr sz="1900" b="1" baseline="0">
                <a:solidFill>
                  <a:schemeClr val="tx2"/>
                </a:solidFill>
                <a:latin typeface="+mj-lt"/>
                <a:ea typeface="+mj-ea"/>
                <a:cs typeface="+mj-cs"/>
              </a:defRPr>
            </a:lvl1pPr>
            <a:lvl2pPr algn="l" defTabSz="913332" rtl="0" eaLnBrk="1" fontAlgn="base" hangingPunct="1">
              <a:spcBef>
                <a:spcPct val="0"/>
              </a:spcBef>
              <a:spcAft>
                <a:spcPct val="0"/>
              </a:spcAft>
              <a:defRPr sz="1900" b="1">
                <a:solidFill>
                  <a:schemeClr val="tx2"/>
                </a:solidFill>
                <a:latin typeface="Arial" charset="0"/>
              </a:defRPr>
            </a:lvl2pPr>
            <a:lvl3pPr algn="l" defTabSz="913332" rtl="0" eaLnBrk="1" fontAlgn="base" hangingPunct="1">
              <a:spcBef>
                <a:spcPct val="0"/>
              </a:spcBef>
              <a:spcAft>
                <a:spcPct val="0"/>
              </a:spcAft>
              <a:defRPr sz="1900" b="1">
                <a:solidFill>
                  <a:schemeClr val="tx2"/>
                </a:solidFill>
                <a:latin typeface="Arial" charset="0"/>
              </a:defRPr>
            </a:lvl3pPr>
            <a:lvl4pPr algn="l" defTabSz="913332" rtl="0" eaLnBrk="1" fontAlgn="base" hangingPunct="1">
              <a:spcBef>
                <a:spcPct val="0"/>
              </a:spcBef>
              <a:spcAft>
                <a:spcPct val="0"/>
              </a:spcAft>
              <a:defRPr sz="1900" b="1">
                <a:solidFill>
                  <a:schemeClr val="tx2"/>
                </a:solidFill>
                <a:latin typeface="Arial" charset="0"/>
              </a:defRPr>
            </a:lvl4pPr>
            <a:lvl5pPr algn="l" defTabSz="913332" rtl="0" eaLnBrk="1" fontAlgn="base" hangingPunct="1">
              <a:spcBef>
                <a:spcPct val="0"/>
              </a:spcBef>
              <a:spcAft>
                <a:spcPct val="0"/>
              </a:spcAft>
              <a:defRPr sz="1900" b="1">
                <a:solidFill>
                  <a:schemeClr val="tx2"/>
                </a:solidFill>
                <a:latin typeface="Arial" charset="0"/>
              </a:defRPr>
            </a:lvl5pPr>
            <a:lvl6pPr marL="466381" algn="l" defTabSz="913332" rtl="0" eaLnBrk="1" fontAlgn="base" hangingPunct="1">
              <a:spcBef>
                <a:spcPct val="0"/>
              </a:spcBef>
              <a:spcAft>
                <a:spcPct val="0"/>
              </a:spcAft>
              <a:defRPr sz="1900" b="1">
                <a:solidFill>
                  <a:schemeClr val="tx2"/>
                </a:solidFill>
                <a:latin typeface="Arial" charset="0"/>
              </a:defRPr>
            </a:lvl6pPr>
            <a:lvl7pPr marL="932764" algn="l" defTabSz="913332" rtl="0" eaLnBrk="1" fontAlgn="base" hangingPunct="1">
              <a:spcBef>
                <a:spcPct val="0"/>
              </a:spcBef>
              <a:spcAft>
                <a:spcPct val="0"/>
              </a:spcAft>
              <a:defRPr sz="1900" b="1">
                <a:solidFill>
                  <a:schemeClr val="tx2"/>
                </a:solidFill>
                <a:latin typeface="Arial" charset="0"/>
              </a:defRPr>
            </a:lvl7pPr>
            <a:lvl8pPr marL="1399147" algn="l" defTabSz="913332" rtl="0" eaLnBrk="1" fontAlgn="base" hangingPunct="1">
              <a:spcBef>
                <a:spcPct val="0"/>
              </a:spcBef>
              <a:spcAft>
                <a:spcPct val="0"/>
              </a:spcAft>
              <a:defRPr sz="1900" b="1">
                <a:solidFill>
                  <a:schemeClr val="tx2"/>
                </a:solidFill>
                <a:latin typeface="Arial" charset="0"/>
              </a:defRPr>
            </a:lvl8pPr>
            <a:lvl9pPr marL="1865530" algn="l" defTabSz="913332" rtl="0" eaLnBrk="1" fontAlgn="base" hangingPunct="1">
              <a:spcBef>
                <a:spcPct val="0"/>
              </a:spcBef>
              <a:spcAft>
                <a:spcPct val="0"/>
              </a:spcAft>
              <a:defRPr sz="1900" b="1">
                <a:solidFill>
                  <a:schemeClr val="tx2"/>
                </a:solidFill>
                <a:latin typeface="Arial" charset="0"/>
              </a:defRPr>
            </a:lvl9pPr>
          </a:lstStyle>
          <a:p>
            <a:pPr marL="0" marR="0" lvl="0" indent="0" algn="l" defTabSz="684999" rtl="0" eaLnBrk="1" fontAlgn="base" latinLnBrk="0" hangingPunct="1">
              <a:lnSpc>
                <a:spcPct val="100000"/>
              </a:lnSpc>
              <a:spcBef>
                <a:spcPct val="0"/>
              </a:spcBef>
              <a:spcAft>
                <a:spcPct val="0"/>
              </a:spcAft>
              <a:buClrTx/>
              <a:buSzTx/>
              <a:buFontTx/>
              <a:buNone/>
              <a:tabLst>
                <a:tab pos="206471" algn="l"/>
              </a:tabLst>
              <a:defRPr/>
            </a:pPr>
            <a:r>
              <a:rPr kumimoji="0" lang="en-US" sz="3600" b="1" i="0" u="none" strike="noStrike" kern="1200" cap="none" spc="0" normalizeH="0" baseline="0" noProof="0" dirty="0">
                <a:ln>
                  <a:noFill/>
                </a:ln>
                <a:solidFill>
                  <a:srgbClr val="002060"/>
                </a:solidFill>
                <a:effectLst/>
                <a:uLnTx/>
                <a:uFillTx/>
                <a:latin typeface="Calibri"/>
                <a:ea typeface="+mj-ea"/>
                <a:cs typeface="+mj-cs"/>
              </a:rPr>
              <a:t>Selecting HRSN Supplemental </a:t>
            </a:r>
          </a:p>
          <a:p>
            <a:pPr marL="0" marR="0" lvl="0" indent="0" algn="l" defTabSz="684999" rtl="0" eaLnBrk="1" fontAlgn="base" latinLnBrk="0" hangingPunct="1">
              <a:lnSpc>
                <a:spcPct val="100000"/>
              </a:lnSpc>
              <a:spcBef>
                <a:spcPct val="0"/>
              </a:spcBef>
              <a:spcAft>
                <a:spcPct val="0"/>
              </a:spcAft>
              <a:buClrTx/>
              <a:buSzTx/>
              <a:buFontTx/>
              <a:buNone/>
              <a:tabLst>
                <a:tab pos="206471" algn="l"/>
              </a:tabLst>
              <a:defRPr/>
            </a:pPr>
            <a:r>
              <a:rPr kumimoji="0" lang="en-US" sz="3600" b="1" i="0" u="none" strike="noStrike" kern="1200" cap="none" spc="0" normalizeH="0" baseline="0" noProof="0" dirty="0">
                <a:ln>
                  <a:noFill/>
                </a:ln>
                <a:solidFill>
                  <a:srgbClr val="002060"/>
                </a:solidFill>
                <a:effectLst/>
                <a:uLnTx/>
                <a:uFillTx/>
                <a:latin typeface="Calibri"/>
                <a:ea typeface="+mj-ea"/>
                <a:cs typeface="+mj-cs"/>
              </a:rPr>
              <a:t>Nutrition Services (slide 1 of 2)</a:t>
            </a:r>
          </a:p>
        </p:txBody>
      </p:sp>
      <p:sp>
        <p:nvSpPr>
          <p:cNvPr id="7" name="Title 6">
            <a:extLst>
              <a:ext uri="{FF2B5EF4-FFF2-40B4-BE49-F238E27FC236}">
                <a16:creationId xmlns:a16="http://schemas.microsoft.com/office/drawing/2014/main" id="{89B067C3-1B03-1BD2-642B-176F4715DAE7}"/>
              </a:ext>
            </a:extLst>
          </p:cNvPr>
          <p:cNvSpPr txBox="1">
            <a:spLocks noGrp="1"/>
          </p:cNvSpPr>
          <p:nvPr>
            <p:ph type="title" idx="4294967295"/>
          </p:nvPr>
        </p:nvSpPr>
        <p:spPr>
          <a:xfrm>
            <a:off x="128952" y="1313897"/>
            <a:ext cx="8905319" cy="2200602"/>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45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Arial"/>
              </a:rPr>
              <a:t>ACOs must choose </a:t>
            </a:r>
            <a:r>
              <a:rPr kumimoji="0" lang="en-US" sz="1800" b="0" i="0" u="sng" strike="noStrike" kern="1200" cap="none" spc="0" normalizeH="0" baseline="0" noProof="0" dirty="0">
                <a:ln>
                  <a:noFill/>
                </a:ln>
                <a:solidFill>
                  <a:srgbClr val="000000"/>
                </a:solidFill>
                <a:effectLst/>
                <a:uLnTx/>
                <a:uFillTx/>
                <a:latin typeface="+mn-lt"/>
                <a:ea typeface="+mn-ea"/>
                <a:cs typeface="Arial"/>
              </a:rPr>
              <a:t>at least</a:t>
            </a:r>
            <a:r>
              <a:rPr kumimoji="0" lang="en-US" sz="1800" b="0" i="0" u="none" strike="noStrike" kern="1200" cap="none" spc="0" normalizeH="0" baseline="0" noProof="0" dirty="0">
                <a:ln>
                  <a:noFill/>
                </a:ln>
                <a:solidFill>
                  <a:srgbClr val="000000"/>
                </a:solidFill>
                <a:effectLst/>
                <a:uLnTx/>
                <a:uFillTx/>
                <a:latin typeface="+mn-lt"/>
                <a:ea typeface="+mn-ea"/>
                <a:cs typeface="Arial"/>
              </a:rPr>
              <a:t> </a:t>
            </a:r>
            <a:r>
              <a:rPr kumimoji="0" lang="en-US" sz="1800" b="1" i="0" u="none" strike="noStrike" kern="1200" cap="none" spc="0" normalizeH="0" baseline="0" noProof="0" dirty="0">
                <a:ln>
                  <a:noFill/>
                </a:ln>
                <a:solidFill>
                  <a:srgbClr val="000000"/>
                </a:solidFill>
                <a:effectLst/>
                <a:uLnTx/>
                <a:uFillTx/>
                <a:latin typeface="+mn-lt"/>
                <a:ea typeface="+mn-ea"/>
                <a:cs typeface="Arial"/>
              </a:rPr>
              <a:t>one </a:t>
            </a:r>
            <a:r>
              <a:rPr kumimoji="0" lang="en-US" sz="1800" b="0" i="0" u="none" strike="noStrike" kern="1200" cap="none" spc="0" normalizeH="0" baseline="0" noProof="0" dirty="0">
                <a:ln>
                  <a:noFill/>
                </a:ln>
                <a:solidFill>
                  <a:srgbClr val="000000"/>
                </a:solidFill>
                <a:effectLst/>
                <a:uLnTx/>
                <a:uFillTx/>
                <a:latin typeface="+mn-lt"/>
                <a:ea typeface="+mn-ea"/>
                <a:cs typeface="Arial"/>
              </a:rPr>
              <a:t>HRSN Supplemental Nutrition Service.</a:t>
            </a:r>
          </a:p>
          <a:p>
            <a:pPr marL="214313" marR="0" lvl="0" indent="-214313"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Arial"/>
              </a:rPr>
              <a:t>If ACOs choose to provide more than one Category 1 service, they may only select one ‘service type’ from each Category 1 service ("Medically Tailored" or "Nutritionally Appropriate“).</a:t>
            </a:r>
          </a:p>
          <a:p>
            <a:pPr marL="214313" marR="0" lvl="0" indent="-214313"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Arial"/>
              </a:rPr>
              <a:t>Nutrition assessment and coordination is integrated into all Category 1 Services.</a:t>
            </a:r>
          </a:p>
          <a:p>
            <a:pPr marL="214313" marR="0" lvl="0" indent="-214313" algn="l" defTabSz="6858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Arial"/>
              </a:rPr>
              <a:t>Category 2 services may only be provided to members receiving Category 1 services.</a:t>
            </a:r>
          </a:p>
        </p:txBody>
      </p:sp>
      <p:sp>
        <p:nvSpPr>
          <p:cNvPr id="40" name="Rectangle 39">
            <a:extLst>
              <a:ext uri="{FF2B5EF4-FFF2-40B4-BE49-F238E27FC236}">
                <a16:creationId xmlns:a16="http://schemas.microsoft.com/office/drawing/2014/main" id="{8BBC37E8-8B5F-6730-27CF-DCAF0EAD5FF9}"/>
              </a:ext>
            </a:extLst>
          </p:cNvPr>
          <p:cNvSpPr/>
          <p:nvPr/>
        </p:nvSpPr>
        <p:spPr>
          <a:xfrm>
            <a:off x="362084" y="3466757"/>
            <a:ext cx="8205181" cy="449580"/>
          </a:xfrm>
          <a:prstGeom prst="rect">
            <a:avLst/>
          </a:prstGeom>
          <a:solidFill>
            <a:srgbClr val="00206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MassHealth HRSN Supplemental Nutrition Services for 2025</a:t>
            </a:r>
          </a:p>
        </p:txBody>
      </p:sp>
      <p:sp>
        <p:nvSpPr>
          <p:cNvPr id="45" name="Rectangle 44" descr="Outlines nutritional services that may be provided. Home delivered meals , Food Boxes or food prescriptions">
            <a:extLst>
              <a:ext uri="{FF2B5EF4-FFF2-40B4-BE49-F238E27FC236}">
                <a16:creationId xmlns:a16="http://schemas.microsoft.com/office/drawing/2014/main" id="{3F4D5D41-6FB2-4DC0-934A-0D0C1DC30D83}"/>
              </a:ext>
            </a:extLst>
          </p:cNvPr>
          <p:cNvSpPr/>
          <p:nvPr/>
        </p:nvSpPr>
        <p:spPr>
          <a:xfrm>
            <a:off x="521426" y="3970268"/>
            <a:ext cx="8260490" cy="340839"/>
          </a:xfrm>
          <a:prstGeom prst="rect">
            <a:avLst/>
          </a:prstGeom>
          <a:solidFill>
            <a:schemeClr val="bg1">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Category 1: Nutrition Services</a:t>
            </a:r>
          </a:p>
        </p:txBody>
      </p:sp>
      <p:sp>
        <p:nvSpPr>
          <p:cNvPr id="61" name="Freeform: Shape 60">
            <a:extLst>
              <a:ext uri="{FF2B5EF4-FFF2-40B4-BE49-F238E27FC236}">
                <a16:creationId xmlns:a16="http://schemas.microsoft.com/office/drawing/2014/main" id="{CC44AD19-B028-8019-2B37-C5C1EEE79DD6}"/>
              </a:ext>
              <a:ext uri="{C183D7F6-B498-43B3-948B-1728B52AA6E4}">
                <adec:decorative xmlns:adec="http://schemas.microsoft.com/office/drawing/2017/decorative" val="1"/>
              </a:ext>
            </a:extLst>
          </p:cNvPr>
          <p:cNvSpPr/>
          <p:nvPr/>
        </p:nvSpPr>
        <p:spPr>
          <a:xfrm>
            <a:off x="128952" y="4311107"/>
            <a:ext cx="8759016" cy="2475258"/>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noFill/>
          <a:ln w="12700" cap="flat" cmpd="sng" algn="ctr">
            <a:solidFill>
              <a:schemeClr val="tx1"/>
            </a:solidFill>
            <a:prstDash val="dash"/>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6">
            <a:extLst>
              <a:ext uri="{FF2B5EF4-FFF2-40B4-BE49-F238E27FC236}">
                <a16:creationId xmlns:a16="http://schemas.microsoft.com/office/drawing/2014/main" id="{EE079216-9ACC-DF2A-A542-D9E2ECA96698}"/>
              </a:ext>
            </a:extLst>
          </p:cNvPr>
          <p:cNvSpPr txBox="1"/>
          <p:nvPr/>
        </p:nvSpPr>
        <p:spPr>
          <a:xfrm>
            <a:off x="466784" y="4365039"/>
            <a:ext cx="2442240" cy="3416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a:ea typeface="+mn-ea"/>
                <a:cs typeface="+mn-cs"/>
              </a:rPr>
              <a:t>Home Delivered Meals</a:t>
            </a:r>
          </a:p>
        </p:txBody>
      </p:sp>
      <p:sp>
        <p:nvSpPr>
          <p:cNvPr id="12" name="Freeform: Shape 11">
            <a:extLst>
              <a:ext uri="{FF2B5EF4-FFF2-40B4-BE49-F238E27FC236}">
                <a16:creationId xmlns:a16="http://schemas.microsoft.com/office/drawing/2014/main" id="{3B45F233-A62E-B498-7453-9D907C82AF9B}"/>
              </a:ext>
            </a:extLst>
          </p:cNvPr>
          <p:cNvSpPr/>
          <p:nvPr/>
        </p:nvSpPr>
        <p:spPr>
          <a:xfrm>
            <a:off x="416972" y="4742322"/>
            <a:ext cx="2508695" cy="599344"/>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rgbClr val="1D954F"/>
          </a:solidFill>
          <a:ln w="28575" cap="flat" cmpd="sng" algn="ctr">
            <a:solidFill>
              <a:schemeClr val="tx1"/>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Medically Tailored Home Delivered Meals</a:t>
            </a:r>
          </a:p>
        </p:txBody>
      </p:sp>
      <p:sp>
        <p:nvSpPr>
          <p:cNvPr id="15" name="TextBox 16">
            <a:extLst>
              <a:ext uri="{FF2B5EF4-FFF2-40B4-BE49-F238E27FC236}">
                <a16:creationId xmlns:a16="http://schemas.microsoft.com/office/drawing/2014/main" id="{F8F27826-71FC-7435-E566-000480003A50}"/>
              </a:ext>
            </a:extLst>
          </p:cNvPr>
          <p:cNvSpPr txBox="1"/>
          <p:nvPr/>
        </p:nvSpPr>
        <p:spPr>
          <a:xfrm>
            <a:off x="876556" y="5441385"/>
            <a:ext cx="1426452" cy="3416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OR</a:t>
            </a:r>
          </a:p>
        </p:txBody>
      </p:sp>
      <p:sp>
        <p:nvSpPr>
          <p:cNvPr id="14" name="Freeform: Shape 13">
            <a:extLst>
              <a:ext uri="{FF2B5EF4-FFF2-40B4-BE49-F238E27FC236}">
                <a16:creationId xmlns:a16="http://schemas.microsoft.com/office/drawing/2014/main" id="{EB149057-7E24-0B83-679D-330DE5BA5659}"/>
              </a:ext>
            </a:extLst>
          </p:cNvPr>
          <p:cNvSpPr/>
          <p:nvPr/>
        </p:nvSpPr>
        <p:spPr>
          <a:xfrm>
            <a:off x="381219" y="5931741"/>
            <a:ext cx="2527805" cy="599345"/>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chemeClr val="accent3">
              <a:lumMod val="50000"/>
            </a:schemeClr>
          </a:solidFill>
          <a:ln w="25400" cap="flat" cmpd="sng" algn="ctr">
            <a:solidFill>
              <a:schemeClr val="tx1"/>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srgbClr val="FFFFFF"/>
                </a:solidFill>
                <a:effectLst/>
                <a:uLnTx/>
                <a:uFillTx/>
                <a:latin typeface="Calibri"/>
                <a:ea typeface="+mn-ea"/>
                <a:cs typeface="+mn-cs"/>
              </a:rPr>
              <a:t>Nutritionally Appropriate Home Delivered Meals</a:t>
            </a:r>
            <a:endParaRPr kumimoji="0" lang="en-US" b="0" i="0" u="none" strike="noStrike" kern="1200" cap="none" spc="0" normalizeH="0" baseline="0" noProof="0" dirty="0">
              <a:ln>
                <a:noFill/>
              </a:ln>
              <a:solidFill>
                <a:srgbClr val="FFFFFF"/>
              </a:solidFill>
              <a:effectLst/>
              <a:uLnTx/>
              <a:uFillTx/>
              <a:latin typeface="Calibri"/>
              <a:ea typeface="+mn-ea"/>
              <a:cs typeface="Arial"/>
            </a:endParaRPr>
          </a:p>
        </p:txBody>
      </p:sp>
      <p:sp>
        <p:nvSpPr>
          <p:cNvPr id="17" name="Rectangle 16">
            <a:extLst>
              <a:ext uri="{FF2B5EF4-FFF2-40B4-BE49-F238E27FC236}">
                <a16:creationId xmlns:a16="http://schemas.microsoft.com/office/drawing/2014/main" id="{D6A800C7-E884-EFE4-A656-8756B954220B}"/>
              </a:ext>
              <a:ext uri="{C183D7F6-B498-43B3-948B-1728B52AA6E4}">
                <adec:decorative xmlns:adec="http://schemas.microsoft.com/office/drawing/2017/decorative" val="1"/>
              </a:ext>
            </a:extLst>
          </p:cNvPr>
          <p:cNvSpPr/>
          <p:nvPr/>
        </p:nvSpPr>
        <p:spPr>
          <a:xfrm>
            <a:off x="346430" y="4390627"/>
            <a:ext cx="2676565" cy="230695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15">
            <a:extLst>
              <a:ext uri="{FF2B5EF4-FFF2-40B4-BE49-F238E27FC236}">
                <a16:creationId xmlns:a16="http://schemas.microsoft.com/office/drawing/2014/main" id="{9E752C94-30CA-643F-573D-D5A9EF930C9B}"/>
              </a:ext>
            </a:extLst>
          </p:cNvPr>
          <p:cNvSpPr txBox="1"/>
          <p:nvPr/>
        </p:nvSpPr>
        <p:spPr>
          <a:xfrm>
            <a:off x="3712552" y="4363740"/>
            <a:ext cx="1545308" cy="318549"/>
          </a:xfrm>
          <a:prstGeom prst="rect">
            <a:avLst/>
          </a:prstGeom>
          <a:noFill/>
        </p:spPr>
        <p:txBody>
          <a:bodyPr wrap="square" lIns="68580" tIns="34290" rIns="68580" bIns="3429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a:ea typeface="+mn-ea"/>
                <a:cs typeface="+mn-cs"/>
              </a:rPr>
              <a:t>Food Boxes</a:t>
            </a:r>
          </a:p>
        </p:txBody>
      </p:sp>
      <p:sp>
        <p:nvSpPr>
          <p:cNvPr id="20" name="Freeform: Shape 19">
            <a:extLst>
              <a:ext uri="{FF2B5EF4-FFF2-40B4-BE49-F238E27FC236}">
                <a16:creationId xmlns:a16="http://schemas.microsoft.com/office/drawing/2014/main" id="{77EECED0-0370-08BB-6F34-29B92BEEE1C7}"/>
              </a:ext>
            </a:extLst>
          </p:cNvPr>
          <p:cNvSpPr/>
          <p:nvPr/>
        </p:nvSpPr>
        <p:spPr>
          <a:xfrm>
            <a:off x="3267286" y="4772163"/>
            <a:ext cx="2435840" cy="535322"/>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rgbClr val="1D954F"/>
          </a:solidFill>
          <a:ln w="28575" cap="flat" cmpd="sng" algn="ctr">
            <a:solidFill>
              <a:schemeClr val="tx1"/>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Medically Tailored Food Boxes</a:t>
            </a:r>
          </a:p>
        </p:txBody>
      </p:sp>
      <p:sp>
        <p:nvSpPr>
          <p:cNvPr id="22" name="TextBox 16">
            <a:extLst>
              <a:ext uri="{FF2B5EF4-FFF2-40B4-BE49-F238E27FC236}">
                <a16:creationId xmlns:a16="http://schemas.microsoft.com/office/drawing/2014/main" id="{54163688-FE82-F020-CAF5-63B0C47FA263}"/>
              </a:ext>
            </a:extLst>
          </p:cNvPr>
          <p:cNvSpPr txBox="1"/>
          <p:nvPr/>
        </p:nvSpPr>
        <p:spPr>
          <a:xfrm>
            <a:off x="3683286" y="5435733"/>
            <a:ext cx="1514797" cy="3416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OR</a:t>
            </a:r>
          </a:p>
        </p:txBody>
      </p:sp>
      <p:sp>
        <p:nvSpPr>
          <p:cNvPr id="19" name="Freeform: Shape 18">
            <a:extLst>
              <a:ext uri="{FF2B5EF4-FFF2-40B4-BE49-F238E27FC236}">
                <a16:creationId xmlns:a16="http://schemas.microsoft.com/office/drawing/2014/main" id="{77D4B01C-2D5B-FDB1-D6C9-4AFDF72D79A2}"/>
              </a:ext>
            </a:extLst>
          </p:cNvPr>
          <p:cNvSpPr/>
          <p:nvPr/>
        </p:nvSpPr>
        <p:spPr>
          <a:xfrm>
            <a:off x="3250140" y="5905614"/>
            <a:ext cx="2435840" cy="667637"/>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chemeClr val="accent3">
              <a:lumMod val="50000"/>
            </a:schemeClr>
          </a:solidFill>
          <a:ln w="25400" cap="flat" cmpd="sng" algn="ctr">
            <a:solidFill>
              <a:schemeClr val="tx1"/>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srgbClr val="FFFFFF"/>
                </a:solidFill>
                <a:effectLst/>
                <a:uLnTx/>
                <a:uFillTx/>
                <a:latin typeface="Calibri"/>
                <a:ea typeface="+mn-ea"/>
                <a:cs typeface="+mn-cs"/>
              </a:rPr>
              <a:t>Nutritionally Appropriate Food Boxes </a:t>
            </a:r>
            <a:endParaRPr kumimoji="0" lang="en-US" b="0" i="0" u="none" strike="noStrike" kern="1200" cap="none" spc="0" normalizeH="0" baseline="0" noProof="0" dirty="0">
              <a:ln>
                <a:noFill/>
              </a:ln>
              <a:solidFill>
                <a:srgbClr val="FFFFFF"/>
              </a:solidFill>
              <a:effectLst/>
              <a:uLnTx/>
              <a:uFillTx/>
              <a:latin typeface="Calibri"/>
              <a:ea typeface="+mn-ea"/>
              <a:cs typeface="Arial"/>
            </a:endParaRPr>
          </a:p>
        </p:txBody>
      </p:sp>
      <p:sp>
        <p:nvSpPr>
          <p:cNvPr id="23" name="Rectangle 22">
            <a:extLst>
              <a:ext uri="{FF2B5EF4-FFF2-40B4-BE49-F238E27FC236}">
                <a16:creationId xmlns:a16="http://schemas.microsoft.com/office/drawing/2014/main" id="{4B4EAA9C-440C-0620-55F1-FB8B5288BB96}"/>
              </a:ext>
              <a:ext uri="{C183D7F6-B498-43B3-948B-1728B52AA6E4}">
                <adec:decorative xmlns:adec="http://schemas.microsoft.com/office/drawing/2017/decorative" val="1"/>
              </a:ext>
            </a:extLst>
          </p:cNvPr>
          <p:cNvSpPr/>
          <p:nvPr/>
        </p:nvSpPr>
        <p:spPr>
          <a:xfrm>
            <a:off x="3176107" y="4380289"/>
            <a:ext cx="2590187" cy="2299117"/>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TextBox 15">
            <a:extLst>
              <a:ext uri="{FF2B5EF4-FFF2-40B4-BE49-F238E27FC236}">
                <a16:creationId xmlns:a16="http://schemas.microsoft.com/office/drawing/2014/main" id="{FE2BD7D2-1C01-7416-C917-89371959789A}"/>
              </a:ext>
            </a:extLst>
          </p:cNvPr>
          <p:cNvSpPr txBox="1"/>
          <p:nvPr/>
        </p:nvSpPr>
        <p:spPr>
          <a:xfrm>
            <a:off x="6109053" y="4362575"/>
            <a:ext cx="2337771" cy="318549"/>
          </a:xfrm>
          <a:prstGeom prst="rect">
            <a:avLst/>
          </a:prstGeom>
          <a:noFill/>
        </p:spPr>
        <p:txBody>
          <a:bodyPr wrap="square" lIns="68580" tIns="34290" rIns="68580" bIns="34290" anchor="t"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a:ea typeface="+mn-ea"/>
                <a:cs typeface="+mn-cs"/>
              </a:rPr>
              <a:t>Food Prescriptions</a:t>
            </a:r>
          </a:p>
        </p:txBody>
      </p:sp>
      <p:sp>
        <p:nvSpPr>
          <p:cNvPr id="38" name="Rectangle 37">
            <a:extLst>
              <a:ext uri="{FF2B5EF4-FFF2-40B4-BE49-F238E27FC236}">
                <a16:creationId xmlns:a16="http://schemas.microsoft.com/office/drawing/2014/main" id="{F31598EE-473A-C314-9D56-AF076A51EAE6}"/>
              </a:ext>
              <a:ext uri="{C183D7F6-B498-43B3-948B-1728B52AA6E4}">
                <adec:decorative xmlns:adec="http://schemas.microsoft.com/office/drawing/2017/decorative" val="1"/>
              </a:ext>
            </a:extLst>
          </p:cNvPr>
          <p:cNvSpPr/>
          <p:nvPr/>
        </p:nvSpPr>
        <p:spPr>
          <a:xfrm>
            <a:off x="5857473" y="4380287"/>
            <a:ext cx="2840932" cy="229911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DAD441BD-29D5-9E95-6B35-C61CDC21FD21}"/>
              </a:ext>
            </a:extLst>
          </p:cNvPr>
          <p:cNvSpPr/>
          <p:nvPr/>
        </p:nvSpPr>
        <p:spPr>
          <a:xfrm>
            <a:off x="5919406" y="4749341"/>
            <a:ext cx="2647859" cy="630839"/>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rgbClr val="1D954F"/>
          </a:solidFill>
          <a:ln w="25400" cap="flat" cmpd="sng" algn="ctr">
            <a:solidFill>
              <a:schemeClr val="tx1"/>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Medically Tailored Food Prescriptions and Vouchers</a:t>
            </a:r>
          </a:p>
        </p:txBody>
      </p:sp>
      <p:sp>
        <p:nvSpPr>
          <p:cNvPr id="37" name="TextBox 16">
            <a:extLst>
              <a:ext uri="{FF2B5EF4-FFF2-40B4-BE49-F238E27FC236}">
                <a16:creationId xmlns:a16="http://schemas.microsoft.com/office/drawing/2014/main" id="{BE27EB33-CC61-0A4C-8062-DFA45F553ECC}"/>
              </a:ext>
            </a:extLst>
          </p:cNvPr>
          <p:cNvSpPr txBox="1"/>
          <p:nvPr/>
        </p:nvSpPr>
        <p:spPr>
          <a:xfrm>
            <a:off x="6573642" y="5040633"/>
            <a:ext cx="1423696" cy="68788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endParaRPr kumimoji="0" lang="en-US"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OR</a:t>
            </a:r>
          </a:p>
        </p:txBody>
      </p:sp>
      <p:sp>
        <p:nvSpPr>
          <p:cNvPr id="30" name="Freeform: Shape 29">
            <a:extLst>
              <a:ext uri="{FF2B5EF4-FFF2-40B4-BE49-F238E27FC236}">
                <a16:creationId xmlns:a16="http://schemas.microsoft.com/office/drawing/2014/main" id="{F6769E93-6B43-5532-16F2-0DD65CE236DF}"/>
              </a:ext>
            </a:extLst>
          </p:cNvPr>
          <p:cNvSpPr/>
          <p:nvPr/>
        </p:nvSpPr>
        <p:spPr>
          <a:xfrm>
            <a:off x="5919406" y="5753431"/>
            <a:ext cx="2731348" cy="857681"/>
          </a:xfrm>
          <a:custGeom>
            <a:avLst/>
            <a:gdLst>
              <a:gd name="connsiteX0" fmla="*/ 0 w 1459999"/>
              <a:gd name="connsiteY0" fmla="*/ 84627 h 846271"/>
              <a:gd name="connsiteX1" fmla="*/ 84627 w 1459999"/>
              <a:gd name="connsiteY1" fmla="*/ 0 h 846271"/>
              <a:gd name="connsiteX2" fmla="*/ 1375372 w 1459999"/>
              <a:gd name="connsiteY2" fmla="*/ 0 h 846271"/>
              <a:gd name="connsiteX3" fmla="*/ 1459999 w 1459999"/>
              <a:gd name="connsiteY3" fmla="*/ 84627 h 846271"/>
              <a:gd name="connsiteX4" fmla="*/ 1459999 w 1459999"/>
              <a:gd name="connsiteY4" fmla="*/ 761644 h 846271"/>
              <a:gd name="connsiteX5" fmla="*/ 1375372 w 1459999"/>
              <a:gd name="connsiteY5" fmla="*/ 846271 h 846271"/>
              <a:gd name="connsiteX6" fmla="*/ 84627 w 1459999"/>
              <a:gd name="connsiteY6" fmla="*/ 846271 h 846271"/>
              <a:gd name="connsiteX7" fmla="*/ 0 w 1459999"/>
              <a:gd name="connsiteY7" fmla="*/ 761644 h 846271"/>
              <a:gd name="connsiteX8" fmla="*/ 0 w 1459999"/>
              <a:gd name="connsiteY8" fmla="*/ 84627 h 84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999" h="846271">
                <a:moveTo>
                  <a:pt x="0" y="84627"/>
                </a:moveTo>
                <a:cubicBezTo>
                  <a:pt x="0" y="37889"/>
                  <a:pt x="37889" y="0"/>
                  <a:pt x="84627" y="0"/>
                </a:cubicBezTo>
                <a:lnTo>
                  <a:pt x="1375372" y="0"/>
                </a:lnTo>
                <a:cubicBezTo>
                  <a:pt x="1422110" y="0"/>
                  <a:pt x="1459999" y="37889"/>
                  <a:pt x="1459999" y="84627"/>
                </a:cubicBezTo>
                <a:lnTo>
                  <a:pt x="1459999" y="761644"/>
                </a:lnTo>
                <a:cubicBezTo>
                  <a:pt x="1459999" y="808382"/>
                  <a:pt x="1422110" y="846271"/>
                  <a:pt x="1375372" y="846271"/>
                </a:cubicBezTo>
                <a:lnTo>
                  <a:pt x="84627" y="846271"/>
                </a:lnTo>
                <a:cubicBezTo>
                  <a:pt x="37889" y="846271"/>
                  <a:pt x="0" y="808382"/>
                  <a:pt x="0" y="761644"/>
                </a:cubicBezTo>
                <a:lnTo>
                  <a:pt x="0" y="84627"/>
                </a:lnTo>
                <a:close/>
              </a:path>
            </a:pathLst>
          </a:custGeom>
          <a:solidFill>
            <a:schemeClr val="accent3">
              <a:lumMod val="50000"/>
            </a:schemeClr>
          </a:solidFill>
          <a:ln w="25400" cap="flat" cmpd="sng" algn="ctr">
            <a:solidFill>
              <a:schemeClr val="tx1"/>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52880" tIns="52880" rIns="52880" bIns="5288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a:ln>
                  <a:noFill/>
                </a:ln>
                <a:solidFill>
                  <a:srgbClr val="FFFFFF"/>
                </a:solidFill>
                <a:effectLst/>
                <a:uLnTx/>
                <a:uFillTx/>
                <a:latin typeface="Calibri"/>
                <a:ea typeface="+mn-ea"/>
                <a:cs typeface="+mn-cs"/>
              </a:rPr>
              <a:t>Nutritionally Appropriate Food Prescriptions and Vouchers </a:t>
            </a:r>
          </a:p>
        </p:txBody>
      </p:sp>
    </p:spTree>
    <p:custDataLst>
      <p:tags r:id="rId1"/>
    </p:custDataLst>
    <p:extLst>
      <p:ext uri="{BB962C8B-B14F-4D97-AF65-F5344CB8AC3E}">
        <p14:creationId xmlns:p14="http://schemas.microsoft.com/office/powerpoint/2010/main" val="3404275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 Theme Templat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 Theme Template" id="{580158CB-1864-43DD-B78B-3ACB16AF4676}" vid="{EDA5F751-A840-4988-A181-7EE7B7F81CB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5673</Words>
  <Application>Microsoft Office PowerPoint</Application>
  <PresentationFormat>On-screen Show (4:3)</PresentationFormat>
  <Paragraphs>572</Paragraphs>
  <Slides>87</Slides>
  <Notes>33</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87</vt:i4>
      </vt:variant>
    </vt:vector>
  </HeadingPairs>
  <TitlesOfParts>
    <vt:vector size="102" baseType="lpstr">
      <vt:lpstr>Aptos</vt:lpstr>
      <vt:lpstr>Aptos Narrow</vt:lpstr>
      <vt:lpstr>Arial</vt:lpstr>
      <vt:lpstr>Arial Narrow</vt:lpstr>
      <vt:lpstr>Calibri</vt:lpstr>
      <vt:lpstr>Corbel</vt:lpstr>
      <vt:lpstr>Courier New</vt:lpstr>
      <vt:lpstr>Symbol</vt:lpstr>
      <vt:lpstr>Times New Roman</vt:lpstr>
      <vt:lpstr>Veranda</vt:lpstr>
      <vt:lpstr>Verdana</vt:lpstr>
      <vt:lpstr>Wingdings</vt:lpstr>
      <vt:lpstr>1_Office Theme</vt:lpstr>
      <vt:lpstr>PP Theme Template</vt:lpstr>
      <vt:lpstr>think-cell Slide</vt:lpstr>
      <vt:lpstr>MassHealth Training Forum Provider Updates</vt:lpstr>
      <vt:lpstr>Agenda</vt:lpstr>
      <vt:lpstr>Health Related Social Needs (HRSN) Supplemental Services Update for the Provider Association Forum (PAF)  Nestor Rivera, Sr. Provider Relations Specialist, MassHealth Business Support Services</vt:lpstr>
      <vt:lpstr>HRSN PAF Agenda</vt:lpstr>
      <vt:lpstr>HRSN Services: Past State</vt:lpstr>
      <vt:lpstr>HRSN Services: Current State  (slide 1 of 2) </vt:lpstr>
      <vt:lpstr>HRSN Services: Current State  (slide 2 of 2) </vt:lpstr>
      <vt:lpstr>Selecting HRSN Supplemental Housing Services</vt:lpstr>
      <vt:lpstr>ACOs must choose at least one HRSN Supplemental Nutrition Service. If ACOs choose to provide more than one Category 1 service, they may only select one ‘service type’ from each Category 1 service ("Medically Tailored" or "Nutritionally Appropriate“). Nutrition assessment and coordination is integrated into all Category 1 Services. Category 2 services may only be provided to members receiving Category 1 services.</vt:lpstr>
      <vt:lpstr>PowerPoint Presentation</vt:lpstr>
      <vt:lpstr>Determining Criteria for Receiving HRSN Supplemental Services  (slide 1 of 2)</vt:lpstr>
      <vt:lpstr>Determining Criteria for Receiving HRSN Supplemental Services (slide 2 of 2) </vt:lpstr>
      <vt:lpstr>Questions?</vt:lpstr>
      <vt:lpstr>Provider Self-Service Tool Update: Check Provider Enrollment Status &amp; Group Links  Nestor Rivera, Sr. Provider Relations Specialist, MassHealth Business Support Services </vt:lpstr>
      <vt:lpstr>Check Provider Enrollment Status Tool Update</vt:lpstr>
      <vt:lpstr>Reminder: Provider Status Tools</vt:lpstr>
      <vt:lpstr>Provider Enrollment Status</vt:lpstr>
      <vt:lpstr>Searching for Providers  (slide 1 of 2)</vt:lpstr>
      <vt:lpstr>Searching for Providers  (slide 2 of 2)</vt:lpstr>
      <vt:lpstr>Provider Status Search Results</vt:lpstr>
      <vt:lpstr>Provider Group Link Search (slide 1 of 2)</vt:lpstr>
      <vt:lpstr>Provider Group Link Search (slide 2 of 2)</vt:lpstr>
      <vt:lpstr>Provider Group Link Search Results (slide 1 of 2)</vt:lpstr>
      <vt:lpstr>Provider Group Link Search Results (slide 2 of 2)</vt:lpstr>
      <vt:lpstr>Questions?</vt:lpstr>
      <vt:lpstr>Mass.gov Updates  Nestor Rivera, Sr. Provider Relations Specialist, MassHealth Business Support Services</vt:lpstr>
      <vt:lpstr>Mass.gov Updates</vt:lpstr>
      <vt:lpstr>Mass.gov Updates – PEC FAQ</vt:lpstr>
      <vt:lpstr>Mass.gov Updates – Change of Address</vt:lpstr>
      <vt:lpstr>Questions?</vt:lpstr>
      <vt:lpstr>Provider Directory Initiative  Nestor Rivera, Sr. Provider Relations Specialist, MassHealth Business Support Services</vt:lpstr>
      <vt:lpstr>Background – CMS Guidance</vt:lpstr>
      <vt:lpstr>New Data Elements</vt:lpstr>
      <vt:lpstr>Data Collection Plan</vt:lpstr>
      <vt:lpstr>Data Collection Timeline</vt:lpstr>
      <vt:lpstr>Questions?</vt:lpstr>
      <vt:lpstr>Expanded Program Changes  Nestor Rivera, Sr. Provider Relations Specialist, MassHealth Business Support Services</vt:lpstr>
      <vt:lpstr>MassHealth Doula Program</vt:lpstr>
      <vt:lpstr>Certified Nurse Midwives</vt:lpstr>
      <vt:lpstr>Questions?</vt:lpstr>
      <vt:lpstr>Long-Term Services and Supports   Lindsey Klauka, Manager of Provider Enrollment &amp; Networking, Optum </vt:lpstr>
      <vt:lpstr>LTSS Provider Communications (slide 1 of 2)</vt:lpstr>
      <vt:lpstr>LTSS Provider Communications (slide 2 of 2)</vt:lpstr>
      <vt:lpstr>LTSS Provider Trainings and Quality Forums</vt:lpstr>
      <vt:lpstr>LTSS Provider Service Center (PSC) (slide 1 of 2)</vt:lpstr>
      <vt:lpstr>LTSS Provider Service Center (PSC) (slide 2 of 2)</vt:lpstr>
      <vt:lpstr>Federally Required Disclosure Form Owner Repository (slide 1 of 3)</vt:lpstr>
      <vt:lpstr>Federally Required Disclosure Form Owner Repository (slide 2 of 3)</vt:lpstr>
      <vt:lpstr>Federally Required Disclosure Form Owner Repository (slide 3 of 3)</vt:lpstr>
      <vt:lpstr>Questions?</vt:lpstr>
      <vt:lpstr>Provider Revalidation Automation   Michael Gilleran, Sr. Provider Relations Specialist, MassHealth Business Support Services </vt:lpstr>
      <vt:lpstr>The Purpose of Revalidation</vt:lpstr>
      <vt:lpstr>Automated Revalidation Overview</vt:lpstr>
      <vt:lpstr>The Unlinked Individual FFS and ORP Revalidation Process</vt:lpstr>
      <vt:lpstr>Group Practice Automated Revalidation Process</vt:lpstr>
      <vt:lpstr>Group Practice Automated Revalidation Email Timeline</vt:lpstr>
      <vt:lpstr> Secure Document Upload for Entities</vt:lpstr>
      <vt:lpstr>Benefits of Revalidation Automation</vt:lpstr>
      <vt:lpstr>MassHealth Resources</vt:lpstr>
      <vt:lpstr>Questions?</vt:lpstr>
      <vt:lpstr>MassHealth MMIS/POSC Migration to Amazon Web Services (AWS)  Michael Gilleran, Sr. Provider Relations Specialist, MassHealth Business Support Services</vt:lpstr>
      <vt:lpstr>MMIS/POSC Migration to AWS</vt:lpstr>
      <vt:lpstr>AWS Migration Timing</vt:lpstr>
      <vt:lpstr>Technical Considerations &amp; Updates</vt:lpstr>
      <vt:lpstr>Resources</vt:lpstr>
      <vt:lpstr>Questions?</vt:lpstr>
      <vt:lpstr>Multi-factor Authentication Transition Termination Of Legacy Option  Michelle Croy – Sr. Provider Relations Specialist, MassHealth Business Support Services</vt:lpstr>
      <vt:lpstr>Multi-Factor Authentication Timeline</vt:lpstr>
      <vt:lpstr>Each Affected User</vt:lpstr>
      <vt:lpstr>What the Primary User Must Do </vt:lpstr>
      <vt:lpstr>MFA Resources</vt:lpstr>
      <vt:lpstr>Questions?</vt:lpstr>
      <vt:lpstr>New Dental Third-Party Administrator Vendor     Go-Live February 1, 2025  Michelle Croy – Sr. Provider Relations Specialist, MassHealth Business Support Services </vt:lpstr>
      <vt:lpstr>Dental TPA Vendor Transition Update</vt:lpstr>
      <vt:lpstr>What does this mean?</vt:lpstr>
      <vt:lpstr>Questions?</vt:lpstr>
      <vt:lpstr>Other Systems Integration Reminders  Michelle Croy – Sr. Provider Relations Specialist, MassHealth Business Support Services </vt:lpstr>
      <vt:lpstr>REMINDER: Primary User Modifications</vt:lpstr>
      <vt:lpstr>Primary User Modifications </vt:lpstr>
      <vt:lpstr>Reminder: MassHealth Robotics  Processing  Automation (RPA) (slide 1 of 2)</vt:lpstr>
      <vt:lpstr>Reminder: MassHealth Robotics  Processing  Automation (RPA) (slide 2 of 2)</vt:lpstr>
      <vt:lpstr>Questions?</vt:lpstr>
      <vt:lpstr>MassHealth Updates   Michelle Croy – Sr. Provider Relations Specialist, MassHealth Business Support Services</vt:lpstr>
      <vt:lpstr>All Provider Bulletins</vt:lpstr>
      <vt:lpstr>Provider Education LMS </vt:lpstr>
      <vt:lpstr>Resources</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Provider Updates MTF Winter 2025</dc:title>
  <dc:creator>MassHealth Provider Services</dc:creator>
  <cp:lastModifiedBy>Raymond, Deborah</cp:lastModifiedBy>
  <cp:revision>8</cp:revision>
  <dcterms:created xsi:type="dcterms:W3CDTF">2024-10-18T11:57:08Z</dcterms:created>
  <dcterms:modified xsi:type="dcterms:W3CDTF">2026-04-02T02:00:24Z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6D0E79DA-01F3-4BD0-8B0C-4A3EA1214ED7</vt:lpwstr>
  </property>
  <property fmtid="{D5CDD505-2E9C-101B-9397-08002B2CF9AE}" pid="3" name="ArticulatePath">
    <vt:lpwstr>MassHealth Provider Updates MTF WI25</vt:lpwstr>
  </property>
</Properties>
</file>