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notesSlides/notesSlide1.xml" ContentType="application/vnd.openxmlformats-officedocument.presentationml.notesSlide+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9.xml" ContentType="application/vnd.openxmlformats-officedocument.presentationml.notesSlide+xml"/>
  <Override PartName="/ppt/tags/tag82.xml" ContentType="application/vnd.openxmlformats-officedocument.presentationml.tags+xml"/>
  <Override PartName="/ppt/notesSlides/notesSlide10.xml" ContentType="application/vnd.openxmlformats-officedocument.presentationml.notesSlide+xml"/>
  <Override PartName="/ppt/tags/tag83.xml" ContentType="application/vnd.openxmlformats-officedocument.presentationml.tags+xml"/>
  <Override PartName="/ppt/notesSlides/notesSlide11.xml" ContentType="application/vnd.openxmlformats-officedocument.presentationml.notesSlide+xml"/>
  <Override PartName="/ppt/tags/tag84.xml" ContentType="application/vnd.openxmlformats-officedocument.presentationml.tags+xml"/>
  <Override PartName="/ppt/notesSlides/notesSlide12.xml" ContentType="application/vnd.openxmlformats-officedocument.presentationml.notesSlide+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notesSlides/notesSlide14.xml" ContentType="application/vnd.openxmlformats-officedocument.presentationml.notesSlide+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notesSlides/notesSlide1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7.xml" ContentType="application/vnd.openxmlformats-officedocument.presentationml.notesSlide+xml"/>
  <Override PartName="/ppt/tags/tag97.xml" ContentType="application/vnd.openxmlformats-officedocument.presentationml.tags+xml"/>
  <Override PartName="/ppt/notesSlides/notesSlide1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notesSlides/notesSlide2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1.xml" ContentType="application/vnd.openxmlformats-officedocument.presentationml.notesSlide+xml"/>
  <Override PartName="/ppt/tags/tag106.xml" ContentType="application/vnd.openxmlformats-officedocument.presentationml.tag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0" r:id="rId5"/>
    <p:sldMasterId id="2147483717" r:id="rId6"/>
    <p:sldMasterId id="2147483753" r:id="rId7"/>
    <p:sldMasterId id="2147483775" r:id="rId8"/>
    <p:sldMasterId id="2147483789" r:id="rId9"/>
    <p:sldMasterId id="2147483797" r:id="rId10"/>
  </p:sldMasterIdLst>
  <p:notesMasterIdLst>
    <p:notesMasterId r:id="rId78"/>
  </p:notesMasterIdLst>
  <p:handoutMasterIdLst>
    <p:handoutMasterId r:id="rId79"/>
  </p:handoutMasterIdLst>
  <p:sldIdLst>
    <p:sldId id="3895" r:id="rId11"/>
    <p:sldId id="2145707330" r:id="rId12"/>
    <p:sldId id="2147482714" r:id="rId13"/>
    <p:sldId id="2147482629" r:id="rId14"/>
    <p:sldId id="2147482705" r:id="rId15"/>
    <p:sldId id="2147482517" r:id="rId16"/>
    <p:sldId id="2147482706" r:id="rId17"/>
    <p:sldId id="2147482707" r:id="rId18"/>
    <p:sldId id="2147482671" r:id="rId19"/>
    <p:sldId id="2147482662" r:id="rId20"/>
    <p:sldId id="260" r:id="rId21"/>
    <p:sldId id="2147482659" r:id="rId22"/>
    <p:sldId id="2147482656" r:id="rId23"/>
    <p:sldId id="2147482710" r:id="rId24"/>
    <p:sldId id="2147482711" r:id="rId25"/>
    <p:sldId id="2147482712" r:id="rId26"/>
    <p:sldId id="2147482663" r:id="rId27"/>
    <p:sldId id="2147482665" r:id="rId28"/>
    <p:sldId id="2147482664" r:id="rId29"/>
    <p:sldId id="2147468990" r:id="rId30"/>
    <p:sldId id="2147468988" r:id="rId31"/>
    <p:sldId id="2147468989" r:id="rId32"/>
    <p:sldId id="2147468992" r:id="rId33"/>
    <p:sldId id="2147482713" r:id="rId34"/>
    <p:sldId id="2147482638" r:id="rId35"/>
    <p:sldId id="2147482545" r:id="rId36"/>
    <p:sldId id="2145707484" r:id="rId37"/>
    <p:sldId id="2147482700" r:id="rId38"/>
    <p:sldId id="2147482546" r:id="rId39"/>
    <p:sldId id="2147482547" r:id="rId40"/>
    <p:sldId id="2147482548" r:id="rId41"/>
    <p:sldId id="2147482549" r:id="rId42"/>
    <p:sldId id="2147482550" r:id="rId43"/>
    <p:sldId id="2147482667" r:id="rId44"/>
    <p:sldId id="259" r:id="rId45"/>
    <p:sldId id="2147482715" r:id="rId46"/>
    <p:sldId id="2147482668" r:id="rId47"/>
    <p:sldId id="2147482669" r:id="rId48"/>
    <p:sldId id="2147482677" r:id="rId49"/>
    <p:sldId id="2147482678" r:id="rId50"/>
    <p:sldId id="2147482679" r:id="rId51"/>
    <p:sldId id="2147482680" r:id="rId52"/>
    <p:sldId id="2147482681" r:id="rId53"/>
    <p:sldId id="2147482682" r:id="rId54"/>
    <p:sldId id="2145707323" r:id="rId55"/>
    <p:sldId id="2147482673" r:id="rId56"/>
    <p:sldId id="2147482674" r:id="rId57"/>
    <p:sldId id="2147482644" r:id="rId58"/>
    <p:sldId id="2147482645" r:id="rId59"/>
    <p:sldId id="2147482684" r:id="rId60"/>
    <p:sldId id="2147482685" r:id="rId61"/>
    <p:sldId id="2147482686" r:id="rId62"/>
    <p:sldId id="2147482687" r:id="rId63"/>
    <p:sldId id="2147482689" r:id="rId64"/>
    <p:sldId id="2147482690" r:id="rId65"/>
    <p:sldId id="2147468889" r:id="rId66"/>
    <p:sldId id="2147482701" r:id="rId67"/>
    <p:sldId id="2147482702" r:id="rId68"/>
    <p:sldId id="2147482703" r:id="rId69"/>
    <p:sldId id="2147482691" r:id="rId70"/>
    <p:sldId id="2147482698" r:id="rId71"/>
    <p:sldId id="488" r:id="rId72"/>
    <p:sldId id="491" r:id="rId73"/>
    <p:sldId id="2147482709" r:id="rId74"/>
    <p:sldId id="2147482694" r:id="rId75"/>
    <p:sldId id="2147482695" r:id="rId76"/>
    <p:sldId id="2147482696" r:id="rId77"/>
  </p:sldIdLst>
  <p:sldSz cx="9144000" cy="6858000" type="screen4x3"/>
  <p:notesSz cx="9144000" cy="6858000"/>
  <p:custShowLst>
    <p:custShow name="Custom Show 1" id="0">
      <p:sldLst>
        <p:sld r:id="rId11"/>
        <p:sld r:id="rId12"/>
      </p:sldLst>
    </p:custShow>
  </p:custShowLst>
  <p:custDataLst>
    <p:tags r:id="rId8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72281DA-05E9-4232-BFB6-F4089C029356}">
          <p14:sldIdLst>
            <p14:sldId id="3895"/>
            <p14:sldId id="2145707330"/>
            <p14:sldId id="2147482714"/>
          </p14:sldIdLst>
        </p14:section>
        <p14:section name="Primary Care Referrals" id="{D413385B-F393-433F-B337-AB74DD07825C}">
          <p14:sldIdLst>
            <p14:sldId id="2147482629"/>
            <p14:sldId id="2147482705"/>
            <p14:sldId id="2147482517"/>
            <p14:sldId id="2147482706"/>
            <p14:sldId id="2147482707"/>
            <p14:sldId id="2147482671"/>
            <p14:sldId id="2147482662"/>
            <p14:sldId id="260"/>
            <p14:sldId id="2147482659"/>
            <p14:sldId id="2147482656"/>
            <p14:sldId id="2147482710"/>
            <p14:sldId id="2147482711"/>
            <p14:sldId id="2147482712"/>
            <p14:sldId id="2147482663"/>
            <p14:sldId id="2147482665"/>
            <p14:sldId id="2147482664"/>
            <p14:sldId id="2147468990"/>
            <p14:sldId id="2147468988"/>
            <p14:sldId id="2147468989"/>
            <p14:sldId id="2147468992"/>
            <p14:sldId id="2147482713"/>
          </p14:sldIdLst>
        </p14:section>
        <p14:section name="BSI" id="{4EAB6B80-2C43-4ACA-9EFE-0BB1AD4A4437}">
          <p14:sldIdLst>
            <p14:sldId id="2147482638"/>
            <p14:sldId id="2147482545"/>
            <p14:sldId id="2145707484"/>
            <p14:sldId id="2147482700"/>
            <p14:sldId id="2147482546"/>
            <p14:sldId id="2147482547"/>
            <p14:sldId id="2147482548"/>
            <p14:sldId id="2147482549"/>
            <p14:sldId id="2147482550"/>
          </p14:sldIdLst>
        </p14:section>
        <p14:section name="OB3" id="{6A73061B-E6F0-4C2A-9409-A3ADD81AB453}">
          <p14:sldIdLst>
            <p14:sldId id="2147482667"/>
            <p14:sldId id="259"/>
            <p14:sldId id="2147482715"/>
            <p14:sldId id="2147482668"/>
            <p14:sldId id="2147482669"/>
          </p14:sldIdLst>
        </p14:section>
        <p14:section name="Application/Mass.gov" id="{8A653E36-4325-402F-A2D3-2867B59C502C}">
          <p14:sldIdLst>
            <p14:sldId id="2147482677"/>
            <p14:sldId id="2147482678"/>
            <p14:sldId id="2147482679"/>
            <p14:sldId id="2147482680"/>
            <p14:sldId id="2147482681"/>
            <p14:sldId id="2147482682"/>
          </p14:sldIdLst>
        </p14:section>
        <p14:section name="Fee-For-Service Provider Directory" id="{A3FBF78E-1D66-47D1-BE1C-BDBC365BD9F6}">
          <p14:sldIdLst>
            <p14:sldId id="2145707323"/>
            <p14:sldId id="2147482673"/>
            <p14:sldId id="2147482674"/>
            <p14:sldId id="2147482644"/>
            <p14:sldId id="2147482645"/>
          </p14:sldIdLst>
        </p14:section>
        <p14:section name="LTSS" id="{36AF0625-8F84-43C4-B22E-47088FC99776}">
          <p14:sldIdLst>
            <p14:sldId id="2147482684"/>
            <p14:sldId id="2147482685"/>
            <p14:sldId id="2147482686"/>
            <p14:sldId id="2147482687"/>
            <p14:sldId id="2147482689"/>
            <p14:sldId id="2147482690"/>
            <p14:sldId id="2147468889"/>
            <p14:sldId id="2147482701"/>
            <p14:sldId id="2147482702"/>
            <p14:sldId id="2147482703"/>
          </p14:sldIdLst>
        </p14:section>
        <p14:section name="MH Updates &amp; LMS" id="{E88725E5-6C0B-4E12-A642-4370D642663A}">
          <p14:sldIdLst>
            <p14:sldId id="2147482691"/>
            <p14:sldId id="2147482698"/>
            <p14:sldId id="488"/>
            <p14:sldId id="491"/>
            <p14:sldId id="2147482709"/>
            <p14:sldId id="2147482694"/>
            <p14:sldId id="2147482695"/>
            <p14:sldId id="2147482696"/>
          </p14:sldIdLst>
        </p14:section>
        <p14:section name="Closing" id="{B55F146F-CA1B-46E0-91C8-3C1AE38C8E8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48527-6DFD-21FD-CBDD-D4CB27D9198E}" name="Thurston, Marilyn" initials="TM" userId="S::marilynthurston@maximus.com::07900094-7a44-426f-afdf-d731308aa27f" providerId="AD"/>
  <p188:author id="{1164CA29-4185-4469-C7B3-E1A9FE149697}" name="Hall, Joanne (EHS)" initials="JH" userId="S::joanne.hall@mass.gov::e6cef8ef-c043-4ddf-82d3-ea084d756ed9" providerId="AD"/>
  <p188:author id="{69B75E32-0C7C-6A1E-1582-1334C92E9398}" name="Raymond, Deborah" initials="DR" userId="S::Deborah.Raymond@umassmed.edu::7240b8e7-e96d-4fde-bd6e-a50156a67fc4" providerId="AD"/>
  <p188:author id="{3D18143A-7F4C-B7CE-F481-D91E4FDF1030}" name="Keegan, Farrell" initials="FK" userId="S::FarrellKeegan@maximus.com::6aae515b-7c4f-4327-be76-5c9aa13c1a7b" providerId="AD"/>
  <p188:author id="{501E5A46-C452-F4C2-E360-EE3B32C1DEFF}" name="Ahsan, Shandra" initials="SA" userId="S::shanahsan@deloitte.com::c7923254-99a2-4f9d-9a19-08ef94f8b542" providerId="AD"/>
  <p188:author id="{FE22434F-3A93-88C9-C767-0F48757F151C}" name="Gamis, Haley" initials="HG" userId="S::hgamis@deloitte.com::6912f472-52d0-4e55-a3ad-879dd0980b20" providerId="AD"/>
  <p188:author id="{78FEA27A-ABB1-AD97-888B-04DA66F7E21F}" name="Rivera, Nestor" initials="NR" userId="S::nestorrivera@maximus.com::efc795d1-7c8e-4e42-9974-ad7b574117d1" providerId="AD"/>
  <p188:author id="{8FF2EFD9-A29C-B4F5-04BC-AAF773A26D7B}" name="Lindley, Emily V (EHS)" initials="EL" userId="S::Emily.V.Lindley@mass.gov::bcee1f93-9a74-452e-8008-ba15a47fcc60" providerId="AD"/>
  <p188:author id="{B2D683DD-9EF2-4008-B44F-FF2928A4F437}" name="Croy, Michelle" initials="MC" userId="S::MichelleCroy@maximus.com::dbc73caa-ea9f-46e2-b675-b6aed82b69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am, Sina" initials="ES" lastIdx="14" clrIdx="6">
    <p:extLst>
      <p:ext uri="{19B8F6BF-5375-455C-9EA6-DF929625EA0E}">
        <p15:presenceInfo xmlns:p15="http://schemas.microsoft.com/office/powerpoint/2012/main" userId="S::sinaeam@maximus.com::8eaca6ab-ea4a-49b2-864e-2c14e2f0ace6" providerId="AD"/>
      </p:ext>
    </p:extLst>
  </p:cmAuthor>
  <p:cmAuthor id="1" name="Karla" initials="K" lastIdx="27" clrIdx="0">
    <p:extLst>
      <p:ext uri="{19B8F6BF-5375-455C-9EA6-DF929625EA0E}">
        <p15:presenceInfo xmlns:p15="http://schemas.microsoft.com/office/powerpoint/2012/main" userId="S::karladburgos@maximus.com::24883b4b-e263-4b6e-80c4-09b294f6c333" providerId="AD"/>
      </p:ext>
    </p:extLst>
  </p:cmAuthor>
  <p:cmAuthor id="8" name="Hoitink, Timothy S. (EHS)" initials="HTS(" lastIdx="5" clrIdx="7">
    <p:extLst>
      <p:ext uri="{19B8F6BF-5375-455C-9EA6-DF929625EA0E}">
        <p15:presenceInfo xmlns:p15="http://schemas.microsoft.com/office/powerpoint/2012/main" userId="S::Timothy.Hoitink@massmail.state.ma.us::c406f9b2-c0e0-42ee-a5f4-65d42b4e8ea8" providerId="AD"/>
      </p:ext>
    </p:extLst>
  </p:cmAuthor>
  <p:cmAuthor id="2" name="Clements, Felicia F" initials="CFF" lastIdx="1" clrIdx="1">
    <p:extLst>
      <p:ext uri="{19B8F6BF-5375-455C-9EA6-DF929625EA0E}">
        <p15:presenceInfo xmlns:p15="http://schemas.microsoft.com/office/powerpoint/2012/main" userId="S::feliciafclements@maximus.com::1f02b34e-e1da-43e4-82b5-02bce264b829" providerId="AD"/>
      </p:ext>
    </p:extLst>
  </p:cmAuthor>
  <p:cmAuthor id="3" name="Thurston, Marilyn" initials="TM" lastIdx="27" clrIdx="2">
    <p:extLst>
      <p:ext uri="{19B8F6BF-5375-455C-9EA6-DF929625EA0E}">
        <p15:presenceInfo xmlns:p15="http://schemas.microsoft.com/office/powerpoint/2012/main" userId="S::marilynthurston@maximus.com::07900094-7a44-426f-afdf-d731308aa27f" providerId="AD"/>
      </p:ext>
    </p:extLst>
  </p:cmAuthor>
  <p:cmAuthor id="4" name="Powell, Karen (EHS)" initials="PK(" lastIdx="3" clrIdx="3">
    <p:extLst>
      <p:ext uri="{19B8F6BF-5375-455C-9EA6-DF929625EA0E}">
        <p15:presenceInfo xmlns:p15="http://schemas.microsoft.com/office/powerpoint/2012/main" userId="S::Karen.Powell@massmail.state.ma.us::493aabed-d1e2-4828-9fe6-6572ea58e296" providerId="AD"/>
      </p:ext>
    </p:extLst>
  </p:cmAuthor>
  <p:cmAuthor id="5" name="EHS -Prov Ops" initials="Barbara" lastIdx="37" clrIdx="4"/>
  <p:cmAuthor id="6" name="Kara Chiev" initials="KC" lastIdx="12" clrIdx="5">
    <p:extLst>
      <p:ext uri="{19B8F6BF-5375-455C-9EA6-DF929625EA0E}">
        <p15:presenceInfo xmlns:p15="http://schemas.microsoft.com/office/powerpoint/2012/main" userId="db4c24ebf93876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EDF4"/>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3" autoAdjust="0"/>
  </p:normalViewPr>
  <p:slideViewPr>
    <p:cSldViewPr snapToGrid="0">
      <p:cViewPr varScale="1">
        <p:scale>
          <a:sx n="115" d="100"/>
          <a:sy n="115" d="100"/>
        </p:scale>
        <p:origin x="1810" y="77"/>
      </p:cViewPr>
      <p:guideLst>
        <p:guide orient="horz" pos="2160"/>
        <p:guide pos="2880"/>
      </p:guideLst>
    </p:cSldViewPr>
  </p:slideViewPr>
  <p:outlineViewPr>
    <p:cViewPr>
      <p:scale>
        <a:sx n="33" d="100"/>
        <a:sy n="33" d="100"/>
      </p:scale>
      <p:origin x="0" y="-28578"/>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61" Type="http://schemas.openxmlformats.org/officeDocument/2006/relationships/slide" Target="slides/slide51.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1A01E2-A0FB-DC9B-2BC8-15DD7F1CDD9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3223B54-674A-78FE-47BC-072428EA51E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61EC13B-B430-4E1D-8856-9AC4F2F8E835}" type="datetimeFigureOut">
              <a:rPr lang="en-US" smtClean="0"/>
              <a:t>5/11/2026</a:t>
            </a:fld>
            <a:endParaRPr lang="en-US" dirty="0"/>
          </a:p>
        </p:txBody>
      </p:sp>
      <p:sp>
        <p:nvSpPr>
          <p:cNvPr id="4" name="Footer Placeholder 3">
            <a:extLst>
              <a:ext uri="{FF2B5EF4-FFF2-40B4-BE49-F238E27FC236}">
                <a16:creationId xmlns:a16="http://schemas.microsoft.com/office/drawing/2014/main" id="{60A4A301-2B07-0372-775A-6DFC1D302C86}"/>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2EAB5F0-23A5-81BA-0856-C5249F1AA88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A735CF7-EC00-4348-AFE2-03FE13924FD8}" type="slidenum">
              <a:rPr lang="en-US" smtClean="0"/>
              <a:t>‹#›</a:t>
            </a:fld>
            <a:endParaRPr lang="en-US" dirty="0"/>
          </a:p>
        </p:txBody>
      </p:sp>
    </p:spTree>
    <p:extLst>
      <p:ext uri="{BB962C8B-B14F-4D97-AF65-F5344CB8AC3E}">
        <p14:creationId xmlns:p14="http://schemas.microsoft.com/office/powerpoint/2010/main" val="2788336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F0AF0A-C756-4219-9211-7CD4F8778A91}" type="datetimeFigureOut">
              <a:rPr lang="en-US" smtClean="0"/>
              <a:pPr/>
              <a:t>5/11/2026</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0E9A0AE-E986-40E7-8F55-A30A2A3AA2FA}" type="slidenum">
              <a:rPr lang="en-US" smtClean="0"/>
              <a:pPr/>
              <a:t>‹#›</a:t>
            </a:fld>
            <a:endParaRPr lang="en-US" dirty="0"/>
          </a:p>
        </p:txBody>
      </p:sp>
    </p:spTree>
    <p:extLst>
      <p:ext uri="{BB962C8B-B14F-4D97-AF65-F5344CB8AC3E}">
        <p14:creationId xmlns:p14="http://schemas.microsoft.com/office/powerpoint/2010/main" val="139576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8937966" y="6274855"/>
            <a:ext cx="113279" cy="139404"/>
          </a:xfrm>
          <a:prstGeom prst="rect">
            <a:avLst/>
          </a:prstGeom>
          <a:noFill/>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9C82D0B-2745-43F5-A242-79DE1EE6F40C}" type="slidenum">
              <a:rPr lang="en-US" sz="1200" smtClean="0">
                <a:solidFill>
                  <a:prstClr val="black"/>
                </a:solidFill>
              </a:rPr>
              <a:pPr eaLnBrk="1" hangingPunct="1"/>
              <a:t>1</a:t>
            </a:fld>
            <a:endParaRPr lang="en-US" sz="1200" dirty="0">
              <a:solidFill>
                <a:prstClr val="black"/>
              </a:solidFill>
            </a:endParaRPr>
          </a:p>
        </p:txBody>
      </p:sp>
      <p:sp>
        <p:nvSpPr>
          <p:cNvPr id="9219" name="Rectangle 9"/>
          <p:cNvSpPr>
            <a:spLocks noGrp="1" noRot="1" noChangeAspect="1" noChangeArrowheads="1" noTextEdit="1"/>
          </p:cNvSpPr>
          <p:nvPr>
            <p:ph type="sldImg"/>
          </p:nvPr>
        </p:nvSpPr>
        <p:spPr>
          <a:xfrm>
            <a:off x="2632075" y="436563"/>
            <a:ext cx="4090988" cy="3068637"/>
          </a:xfrm>
          <a:ln/>
        </p:spPr>
        <p:txBody>
          <a:bodyPr/>
          <a:lstStyle/>
          <a:p>
            <a:endParaRPr lang="en-US" dirty="0"/>
          </a:p>
        </p:txBody>
      </p:sp>
      <p:sp>
        <p:nvSpPr>
          <p:cNvPr id="9220" name="Rectangle 10"/>
          <p:cNvSpPr>
            <a:spLocks noGrp="1" noChangeArrowheads="1"/>
          </p:cNvSpPr>
          <p:nvPr>
            <p:ph type="body" idx="1"/>
          </p:nvPr>
        </p:nvSpPr>
        <p:spPr>
          <a:xfrm>
            <a:off x="786865" y="3515949"/>
            <a:ext cx="8280379" cy="185872"/>
          </a:xfrm>
          <a:noFill/>
        </p:spPr>
        <p:txBody>
          <a:bodyPr/>
          <a:lstStyle/>
          <a:p>
            <a:pPr eaLnBrk="1" hangingPunct="1"/>
            <a:endParaRPr lang="en-US" dirty="0"/>
          </a:p>
        </p:txBody>
      </p:sp>
    </p:spTree>
    <p:extLst>
      <p:ext uri="{BB962C8B-B14F-4D97-AF65-F5344CB8AC3E}">
        <p14:creationId xmlns:p14="http://schemas.microsoft.com/office/powerpoint/2010/main" val="104133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51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6F62-D523-57B3-7FFF-FB9CDC4E6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3BA3C-4CDE-2237-F6FB-F11C0C95DD6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8B28E6A-41CA-293A-BA8D-DF376B7A7A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32E45E-CACF-BAF5-2D26-4E25BDA032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35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76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23CBF-3CE3-4126-DFE1-4D899A323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8DF87-9A06-D035-7620-5B2A366E6D5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33BF427-3A48-F7B3-195B-D479985262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28DD2C-DCF7-3B3C-9A1C-84625F2EC6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46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420B-AC97-97E5-2628-92EB885BE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C67A0B-94D5-14A4-EC63-3E4A2F82C81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2104ADF-4F3C-BA91-4E8B-433BAD15D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B26E77-CCE9-A680-549F-D3BD931075F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551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4147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98769"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8769"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99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4007"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84007"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99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9A0AE-E986-40E7-8F55-A30A2A3AA2FA}" type="slidenum">
              <a:rPr lang="en-US" smtClean="0"/>
              <a:pPr/>
              <a:t>61</a:t>
            </a:fld>
            <a:endParaRPr lang="en-US" dirty="0"/>
          </a:p>
        </p:txBody>
      </p:sp>
    </p:spTree>
    <p:extLst>
      <p:ext uri="{BB962C8B-B14F-4D97-AF65-F5344CB8AC3E}">
        <p14:creationId xmlns:p14="http://schemas.microsoft.com/office/powerpoint/2010/main" val="137421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7CFA6F4-A289-4A2F-9FA6-98A77D3A56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1683" name="Notes Placeholder 2">
            <a:extLst>
              <a:ext uri="{FF2B5EF4-FFF2-40B4-BE49-F238E27FC236}">
                <a16:creationId xmlns:a16="http://schemas.microsoft.com/office/drawing/2014/main" id="{587C6D6C-235F-4BFC-84E7-E05ED72E08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66153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E9A0AE-E986-40E7-8F55-A30A2A3AA2FA}" type="slidenum">
              <a:rPr lang="en-US" smtClean="0"/>
              <a:pPr/>
              <a:t>62</a:t>
            </a:fld>
            <a:endParaRPr lang="en-US" dirty="0"/>
          </a:p>
        </p:txBody>
      </p:sp>
    </p:spTree>
    <p:extLst>
      <p:ext uri="{BB962C8B-B14F-4D97-AF65-F5344CB8AC3E}">
        <p14:creationId xmlns:p14="http://schemas.microsoft.com/office/powerpoint/2010/main" val="251191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smtClean="0">
                <a:ln>
                  <a:noFill/>
                </a:ln>
                <a:solidFill>
                  <a:prstClr val="black"/>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411848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2094" rtl="0" eaLnBrk="1" fontAlgn="base" latinLnBrk="0" hangingPunct="1">
              <a:lnSpc>
                <a:spcPct val="100000"/>
              </a:lnSpc>
              <a:spcBef>
                <a:spcPct val="0"/>
              </a:spcBef>
              <a:spcAft>
                <a:spcPct val="0"/>
              </a:spcAft>
              <a:buClrTx/>
              <a:buSzTx/>
              <a:buFontTx/>
              <a:buNone/>
              <a:tabLst/>
              <a:defRPr/>
            </a:pPr>
            <a:fld id="{87AE3DAA-91F2-485E-966D-965CA4860340}" type="slidenum">
              <a:rPr kumimoji="0" lang="en-US" alt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Arial" charset="0"/>
              </a:rPr>
              <a:pPr marL="0" marR="0" lvl="0" indent="0" algn="r" defTabSz="932094"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dirty="0">
              <a:ln>
                <a:noFill/>
              </a:ln>
              <a:solidFill>
                <a:srgbClr val="000000"/>
              </a:solidFill>
              <a:effectLst/>
              <a:uLnTx/>
              <a:uFillTx/>
              <a:latin typeface="Arial" charset="0"/>
              <a:ea typeface="MS PGothic" pitchFamily="34" charset="-128"/>
              <a:cs typeface="Arial" charset="0"/>
            </a:endParaRPr>
          </a:p>
        </p:txBody>
      </p:sp>
    </p:spTree>
    <p:extLst>
      <p:ext uri="{BB962C8B-B14F-4D97-AF65-F5344CB8AC3E}">
        <p14:creationId xmlns:p14="http://schemas.microsoft.com/office/powerpoint/2010/main" val="86071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A4170-B93D-C5C6-9509-C3B21CF5BC23}"/>
            </a:ext>
          </a:extLst>
        </p:cNvPr>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C7A0F1D4-C834-D0D4-99F7-06E601ECE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1683" name="Notes Placeholder 2">
            <a:extLst>
              <a:ext uri="{FF2B5EF4-FFF2-40B4-BE49-F238E27FC236}">
                <a16:creationId xmlns:a16="http://schemas.microsoft.com/office/drawing/2014/main" id="{620A0508-BA5D-B1F1-CF4B-25F8417BCB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97517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826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4007"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8400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9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98769" rtl="0" eaLnBrk="1" fontAlgn="auto" latinLnBrk="0" hangingPunct="1">
              <a:lnSpc>
                <a:spcPct val="100000"/>
              </a:lnSpc>
              <a:spcBef>
                <a:spcPts val="0"/>
              </a:spcBef>
              <a:spcAft>
                <a:spcPts val="0"/>
              </a:spcAft>
              <a:buClrTx/>
              <a:buSzTx/>
              <a:buFontTx/>
              <a:buNone/>
              <a:tabLst/>
              <a:defRPr/>
            </a:pPr>
            <a:fld id="{C0E9A0AE-E986-40E7-8F55-A30A2A3AA2F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8769"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9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42975" rtl="0" eaLnBrk="1" fontAlgn="base" latinLnBrk="0" hangingPunct="1">
              <a:lnSpc>
                <a:spcPct val="100000"/>
              </a:lnSpc>
              <a:spcBef>
                <a:spcPct val="0"/>
              </a:spcBef>
              <a:spcAft>
                <a:spcPct val="0"/>
              </a:spcAft>
              <a:buClrTx/>
              <a:buSzTx/>
              <a:buFontTx/>
              <a:buNone/>
              <a:tabLst/>
              <a:defRPr/>
            </a:pPr>
            <a:fld id="{DF76B959-21C8-45E8-A3B9-16668007DAEF}"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2975"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76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21794-7373-CDED-5D65-2B33CE64A7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E78A1E-7FE7-C70F-5A76-CDFCE27EEC9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E15697F-0658-55A4-72FE-A32CBBFD5F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0E0CF4-4028-542C-69EB-B43243184F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BE2001-98D6-467A-A43B-74121386D3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636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ags" Target="../tags/tag34.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5.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63E26384-0965-448B-9DAF-AB3CC72C6A37}" type="datetime1">
              <a:rPr lang="en-US" smtClean="0"/>
              <a:t>5/11/2026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167346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146611-51CC-44A5-A72B-3BC5C21A4568}"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381019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8D7388-C422-4821-B380-4DD11922D1B7}"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361042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F0C8CF0D-13AE-4405-8A10-3639D59B2258}"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3473625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6F7B3-6B0D-43F4-A0D9-0D3207988553}" type="datetime1">
              <a:rPr lang="en-US"/>
              <a:pPr>
                <a:defRPr/>
              </a:pPr>
              <a:t>5/11/2026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68768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7" name="Picture 6" descr="g637416508_H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19326763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7125510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pic>
        <p:nvPicPr>
          <p:cNvPr id="6" name="Picture 5" descr="t516042120_HD.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1" y="2088037"/>
            <a:ext cx="5011574" cy="1549816"/>
          </a:xfrm>
          <a:noFill/>
        </p:spPr>
        <p:txBody>
          <a:bodyPr vert="horz" lIns="91440" tIns="45720" rIns="91440" bIns="45720" anchor="t" anchorCtr="0">
            <a:noAutofit/>
          </a:bodyPr>
          <a:lstStyle>
            <a:lvl1pPr algn="l">
              <a:lnSpc>
                <a:spcPct val="90000"/>
              </a:lnSpc>
              <a:defRPr sz="4500" b="1" i="0" cap="all" baseline="0">
                <a:solidFill>
                  <a:schemeClr val="tx1"/>
                </a:solidFill>
                <a:latin typeface="Arial" charset="0"/>
                <a:ea typeface="Arial" charset="0"/>
                <a:cs typeface="Arial" charset="0"/>
              </a:defRPr>
            </a:lvl1pPr>
          </a:lstStyle>
          <a:p>
            <a:r>
              <a:rPr lang="en-US"/>
              <a:t>Click to edit Master title </a:t>
            </a:r>
          </a:p>
        </p:txBody>
      </p:sp>
      <p:sp>
        <p:nvSpPr>
          <p:cNvPr id="3" name="Subtitle 2"/>
          <p:cNvSpPr>
            <a:spLocks noGrp="1"/>
          </p:cNvSpPr>
          <p:nvPr>
            <p:ph type="subTitle" idx="1"/>
          </p:nvPr>
        </p:nvSpPr>
        <p:spPr>
          <a:xfrm>
            <a:off x="628651" y="3813110"/>
            <a:ext cx="5011574" cy="641488"/>
          </a:xfrm>
          <a:noFill/>
        </p:spPr>
        <p:txBody>
          <a:bodyPr vert="horz" lIns="91440" tIns="45720" rIns="91440" bIns="45720" anchor="t" anchorCtr="0">
            <a:noAutofit/>
          </a:bodyPr>
          <a:lstStyle>
            <a:lvl1pPr marL="0" indent="0" algn="l">
              <a:lnSpc>
                <a:spcPct val="90000"/>
              </a:lnSpc>
              <a:spcBef>
                <a:spcPts val="0"/>
              </a:spcBef>
              <a:buNone/>
              <a:defRPr sz="1800" b="0" i="0">
                <a:solidFill>
                  <a:schemeClr val="tx1"/>
                </a:solidFill>
                <a:latin typeface="Arial" charset="0"/>
                <a:ea typeface="Arial" charset="0"/>
                <a:cs typeface="Arial" charset="0"/>
              </a:defRPr>
            </a:lvl1pPr>
            <a:lvl2pPr marL="342830" indent="0" algn="ctr">
              <a:buNone/>
              <a:defRPr sz="1500"/>
            </a:lvl2pPr>
            <a:lvl3pPr marL="685664" indent="0" algn="ctr">
              <a:buNone/>
              <a:defRPr sz="1350"/>
            </a:lvl3pPr>
            <a:lvl4pPr marL="1028496" indent="0" algn="ctr">
              <a:buNone/>
              <a:defRPr sz="1200"/>
            </a:lvl4pPr>
            <a:lvl5pPr marL="1371328" indent="0" algn="ctr">
              <a:buNone/>
              <a:defRPr sz="1200"/>
            </a:lvl5pPr>
            <a:lvl6pPr marL="1714163" indent="0" algn="ctr">
              <a:buNone/>
              <a:defRPr sz="1200"/>
            </a:lvl6pPr>
            <a:lvl7pPr marL="2056991" indent="0" algn="ctr">
              <a:buNone/>
              <a:defRPr sz="1200"/>
            </a:lvl7pPr>
            <a:lvl8pPr marL="2399820" indent="0" algn="ctr">
              <a:buNone/>
              <a:defRPr sz="1200"/>
            </a:lvl8pPr>
            <a:lvl9pPr marL="2742650" indent="0" algn="ctr">
              <a:buNone/>
              <a:defRPr sz="1200"/>
            </a:lvl9pPr>
          </a:lstStyle>
          <a:p>
            <a:r>
              <a:rPr lang="en-US"/>
              <a:t>Click to edit Master subtitle style</a:t>
            </a:r>
          </a:p>
        </p:txBody>
      </p:sp>
      <p:pic>
        <p:nvPicPr>
          <p:cNvPr id="4" name="Picture 3"/>
          <p:cNvPicPr>
            <a:picLocks noChangeAspect="1"/>
          </p:cNvPicPr>
          <p:nvPr userDrawn="1"/>
        </p:nvPicPr>
        <p:blipFill>
          <a:blip r:embed="rId3" cstate="print"/>
          <a:stretch>
            <a:fillRect/>
          </a:stretch>
        </p:blipFill>
        <p:spPr>
          <a:xfrm>
            <a:off x="737401" y="1088039"/>
            <a:ext cx="1229842" cy="262985"/>
          </a:xfrm>
          <a:prstGeom prst="rect">
            <a:avLst/>
          </a:prstGeom>
        </p:spPr>
      </p:pic>
      <p:sp>
        <p:nvSpPr>
          <p:cNvPr id="8" name="Text Placeholder 7"/>
          <p:cNvSpPr>
            <a:spLocks noGrp="1"/>
          </p:cNvSpPr>
          <p:nvPr>
            <p:ph type="body" sz="quarter" idx="11" hasCustomPrompt="1"/>
          </p:nvPr>
        </p:nvSpPr>
        <p:spPr>
          <a:xfrm>
            <a:off x="628651" y="5029269"/>
            <a:ext cx="3269456" cy="317500"/>
          </a:xfrm>
          <a:noFill/>
        </p:spPr>
        <p:txBody>
          <a:bodyPr vert="horz" lIns="91440" tIns="45720" rIns="91440" bIns="45720" rtlCol="0" anchor="ctr" anchorCtr="0">
            <a:noAutofit/>
          </a:bodyPr>
          <a:lstStyle>
            <a:lvl1pPr>
              <a:defRPr lang="en-US" sz="1050" b="0" i="0" dirty="0">
                <a:solidFill>
                  <a:schemeClr val="tx1"/>
                </a:solidFill>
              </a:defRPr>
            </a:lvl1pPr>
          </a:lstStyle>
          <a:p>
            <a:pPr marL="0" lvl="0" indent="0">
              <a:lnSpc>
                <a:spcPct val="90000"/>
              </a:lnSpc>
              <a:spcBef>
                <a:spcPts val="0"/>
              </a:spcBef>
              <a:buNone/>
            </a:pPr>
            <a:r>
              <a:rPr lang="en-US"/>
              <a:t>Date</a:t>
            </a:r>
          </a:p>
        </p:txBody>
      </p:sp>
    </p:spTree>
    <p:extLst>
      <p:ext uri="{BB962C8B-B14F-4D97-AF65-F5344CB8AC3E}">
        <p14:creationId xmlns:p14="http://schemas.microsoft.com/office/powerpoint/2010/main" val="320867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52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mper">
    <p:bg>
      <p:bgPr>
        <a:solidFill>
          <a:schemeClr val="bg1"/>
        </a:solidFill>
        <a:effectLst/>
      </p:bgPr>
    </p:bg>
    <p:spTree>
      <p:nvGrpSpPr>
        <p:cNvPr id="1" name=""/>
        <p:cNvGrpSpPr/>
        <p:nvPr/>
      </p:nvGrpSpPr>
      <p:grpSpPr>
        <a:xfrm>
          <a:off x="0" y="0"/>
          <a:ext cx="0" cy="0"/>
          <a:chOff x="0" y="0"/>
          <a:chExt cx="0" cy="0"/>
        </a:xfrm>
      </p:grpSpPr>
      <p:pic>
        <p:nvPicPr>
          <p:cNvPr id="4" name="Picture 3" descr="g702545449_H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
            <a:ext cx="9144000" cy="6260623"/>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3821552579"/>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mper">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
            <a:ext cx="9144000" cy="6260623"/>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859785724"/>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umper">
    <p:bg>
      <p:bgPr>
        <a:solidFill>
          <a:schemeClr val="bg1"/>
        </a:solidFill>
        <a:effectLst/>
      </p:bgPr>
    </p:bg>
    <p:spTree>
      <p:nvGrpSpPr>
        <p:cNvPr id="1" name=""/>
        <p:cNvGrpSpPr/>
        <p:nvPr/>
      </p:nvGrpSpPr>
      <p:grpSpPr>
        <a:xfrm>
          <a:off x="0" y="0"/>
          <a:ext cx="0" cy="0"/>
          <a:chOff x="0" y="0"/>
          <a:chExt cx="0" cy="0"/>
        </a:xfrm>
      </p:grpSpPr>
      <p:pic>
        <p:nvPicPr>
          <p:cNvPr id="4" name="Picture 3" descr="t83313303_HD.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261100"/>
          </a:xfrm>
          <a:prstGeom prst="rect">
            <a:avLst/>
          </a:prstGeom>
        </p:spPr>
      </p:pic>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spc="0" baseline="0">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2522550240"/>
      </p:ext>
    </p:extLst>
  </p:cSld>
  <p:clrMapOvr>
    <a:masterClrMapping/>
  </p:clrMapOvr>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F0F033-E0AA-4762-8CD4-5A2BCB9DB1F6}"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extLst>
      <p:ext uri="{BB962C8B-B14F-4D97-AF65-F5344CB8AC3E}">
        <p14:creationId xmlns:p14="http://schemas.microsoft.com/office/powerpoint/2010/main" val="969665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umper, No Photo">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064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28659" y="475600"/>
            <a:ext cx="6949787" cy="3588826"/>
          </a:xfrm>
        </p:spPr>
        <p:txBody>
          <a:bodyPr vert="horz" anchor="ctr" anchorCtr="0">
            <a:noAutofit/>
          </a:bodyPr>
          <a:lstStyle>
            <a:lvl1pPr algn="l">
              <a:defRPr sz="3750" b="1" i="0" cap="all" spc="0" baseline="0">
                <a:solidFill>
                  <a:schemeClr val="bg1"/>
                </a:solidFill>
                <a:latin typeface="Arial" charset="0"/>
                <a:ea typeface="Arial" charset="0"/>
                <a:cs typeface="Arial"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138272464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Checklist, Photo">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88358" y="1728489"/>
            <a:ext cx="6543875" cy="2012167"/>
          </a:xfrm>
        </p:spPr>
        <p:txBody>
          <a:body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baseline="0" dirty="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472671287"/>
      </p:ext>
    </p:extLst>
  </p:cSld>
  <p:clrMapOvr>
    <a:masterClrMapping/>
  </p:clrMapOvr>
  <p:extLst>
    <p:ext uri="{DCECCB84-F9BA-43D5-87BE-67443E8EF086}">
      <p15:sldGuideLst xmlns:p15="http://schemas.microsoft.com/office/powerpoint/2012/main">
        <p15:guide id="1" orient="horz" pos="3936">
          <p15:clr>
            <a:srgbClr val="FBAE40"/>
          </p15:clr>
        </p15:guide>
        <p15:guide id="2" orient="horz" pos="25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88351" y="1729471"/>
            <a:ext cx="6545901" cy="1782210"/>
          </a:xfrm>
        </p:spPr>
        <p:txBody>
          <a:body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5819775"/>
            <a:ext cx="9144001" cy="448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Tree>
    <p:extLst>
      <p:ext uri="{BB962C8B-B14F-4D97-AF65-F5344CB8AC3E}">
        <p14:creationId xmlns:p14="http://schemas.microsoft.com/office/powerpoint/2010/main" val="3265961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ingle Column Checklist, No Phot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788350" y="1728938"/>
            <a:ext cx="6546056" cy="2019300"/>
          </a:xfrm>
        </p:spPr>
        <p:txBody>
          <a:bodyPr/>
          <a:lstStyle>
            <a:lvl1pPr>
              <a:defRPr/>
            </a:lvl1pPr>
            <a:lvl3pPr marL="685664" indent="0">
              <a:buNone/>
              <a:defRPr/>
            </a:lvl3pPr>
          </a:lstStyle>
          <a:p>
            <a:pPr lvl="0"/>
            <a:r>
              <a:rPr lang="en-US"/>
              <a:t>Click to edit Master text styles</a:t>
            </a:r>
          </a:p>
          <a:p>
            <a:pPr lvl="1"/>
            <a:r>
              <a:rPr lang="en-US"/>
              <a:t>Second level</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Tree>
    <p:extLst>
      <p:ext uri="{BB962C8B-B14F-4D97-AF65-F5344CB8AC3E}">
        <p14:creationId xmlns:p14="http://schemas.microsoft.com/office/powerpoint/2010/main" val="1353485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hecklist, Photo">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770684955"/>
      </p:ext>
    </p:extLst>
  </p:cSld>
  <p:clrMapOvr>
    <a:masterClrMapping/>
  </p:clrMapOvr>
  <p:extLst>
    <p:ext uri="{DCECCB84-F9BA-43D5-87BE-67443E8EF086}">
      <p15:sldGuideLst xmlns:p15="http://schemas.microsoft.com/office/powerpoint/2012/main">
        <p15:guide id="1" orient="horz" pos="25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extLst>
      <p:ext uri="{BB962C8B-B14F-4D97-AF65-F5344CB8AC3E}">
        <p14:creationId xmlns:p14="http://schemas.microsoft.com/office/powerpoint/2010/main" val="3704081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218210" y="99626"/>
            <a:ext cx="7727001" cy="58059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bg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2" y="-44604"/>
            <a:ext cx="9144001" cy="8809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218211" y="1612933"/>
            <a:ext cx="8593282" cy="4012012"/>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3"/>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3"/>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custDataLst>
      <p:tags r:id="rId1"/>
    </p:custDataLst>
    <p:extLst>
      <p:ext uri="{BB962C8B-B14F-4D97-AF65-F5344CB8AC3E}">
        <p14:creationId xmlns:p14="http://schemas.microsoft.com/office/powerpoint/2010/main" val="190678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lumn Checklist, No Photo">
    <p:spTree>
      <p:nvGrpSpPr>
        <p:cNvPr id="1" name=""/>
        <p:cNvGrpSpPr/>
        <p:nvPr/>
      </p:nvGrpSpPr>
      <p:grpSpPr>
        <a:xfrm>
          <a:off x="0" y="0"/>
          <a:ext cx="0" cy="0"/>
          <a:chOff x="0" y="0"/>
          <a:chExt cx="0" cy="0"/>
        </a:xfrm>
      </p:grpSpPr>
      <p:sp>
        <p:nvSpPr>
          <p:cNvPr id="2" name="Title 1"/>
          <p:cNvSpPr>
            <a:spLocks noGrp="1"/>
          </p:cNvSpPr>
          <p:nvPr>
            <p:ph type="title"/>
          </p:nvPr>
        </p:nvSpPr>
        <p:spPr>
          <a:xfrm>
            <a:off x="788351" y="435864"/>
            <a:ext cx="7727001" cy="1073788"/>
          </a:xfrm>
        </p:spPr>
        <p:txBody>
          <a:bodyPr anchor="t"/>
          <a:lstStyle>
            <a:lvl1pPr marL="0" algn="l" defTabSz="685664" rtl="0" eaLnBrk="1" latinLnBrk="0" hangingPunct="1">
              <a:lnSpc>
                <a:spcPct val="100000"/>
              </a:lnSpc>
              <a:spcBef>
                <a:spcPts val="0"/>
              </a:spcBef>
              <a:spcAft>
                <a:spcPts val="0"/>
              </a:spcAft>
              <a:buNone/>
              <a:defRPr lang="en-US" sz="2700" b="0" i="0" kern="1200" dirty="0">
                <a:solidFill>
                  <a:schemeClr val="tx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9" y="4050503"/>
            <a:ext cx="9144001" cy="221815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5" name="Content Placeholder 7"/>
          <p:cNvSpPr>
            <a:spLocks noGrp="1"/>
          </p:cNvSpPr>
          <p:nvPr>
            <p:ph sz="quarter" idx="10"/>
          </p:nvPr>
        </p:nvSpPr>
        <p:spPr>
          <a:xfrm>
            <a:off x="788350" y="1732880"/>
            <a:ext cx="7727156" cy="2030637"/>
          </a:xfrm>
        </p:spPr>
        <p:txBody>
          <a:bodyPr numCol="2" spcCol="228600"/>
          <a:lstStyle>
            <a:lvl1pPr marL="261890" marR="0" indent="-261890" algn="l" defTabSz="685664" rtl="0" eaLnBrk="1" fontAlgn="auto" latinLnBrk="0" hangingPunct="1">
              <a:lnSpc>
                <a:spcPct val="100000"/>
              </a:lnSpc>
              <a:spcBef>
                <a:spcPts val="750"/>
              </a:spcBef>
              <a:spcAft>
                <a:spcPts val="0"/>
              </a:spcAft>
              <a:buClrTx/>
              <a:buSzPct val="115000"/>
              <a:buFontTx/>
              <a:buBlip>
                <a:blip r:embed="rId2"/>
              </a:buBlip>
              <a:tabLst/>
              <a:defRPr/>
            </a:lvl1pPr>
            <a:lvl2pPr>
              <a:defRPr/>
            </a:lvl2pPr>
            <a:lvl5pPr>
              <a:defRPr/>
            </a:lvl5pPr>
          </a:lstStyle>
          <a:p>
            <a:pPr lvl="0"/>
            <a:r>
              <a:rPr lang="en-US"/>
              <a:t>Click to edit Master text styles</a:t>
            </a:r>
          </a:p>
          <a:p>
            <a:pPr lvl="1"/>
            <a:r>
              <a:rPr lang="en-US"/>
              <a:t>Text</a:t>
            </a:r>
          </a:p>
          <a:p>
            <a:pPr lvl="1"/>
            <a:r>
              <a:rPr lang="en-US"/>
              <a:t>Text</a:t>
            </a:r>
          </a:p>
          <a:p>
            <a:pPr lvl="1"/>
            <a:r>
              <a:rPr lang="en-US"/>
              <a:t>Text</a:t>
            </a:r>
          </a:p>
          <a:p>
            <a:pPr lvl="1"/>
            <a:r>
              <a:rPr lang="en-US"/>
              <a:t>Text</a:t>
            </a:r>
          </a:p>
          <a:p>
            <a:pPr marL="261890" marR="0" lvl="0" indent="-261890" algn="l" defTabSz="685664" rtl="0" eaLnBrk="1" fontAlgn="auto" latinLnBrk="0" hangingPunct="1">
              <a:lnSpc>
                <a:spcPct val="100000"/>
              </a:lnSpc>
              <a:spcBef>
                <a:spcPts val="750"/>
              </a:spcBef>
              <a:spcAft>
                <a:spcPts val="0"/>
              </a:spcAft>
              <a:buClrTx/>
              <a:buSzPct val="115000"/>
              <a:buFontTx/>
              <a:buBlip>
                <a:blip r:embed="rId2"/>
              </a:buBlip>
              <a:tabLst/>
              <a:defRPr/>
            </a:pPr>
            <a:r>
              <a:rPr lang="en-US"/>
              <a:t>Click to edit Master text styles</a:t>
            </a:r>
          </a:p>
          <a:p>
            <a:pPr lvl="1"/>
            <a:r>
              <a:rPr lang="en-US"/>
              <a:t>Text</a:t>
            </a:r>
          </a:p>
          <a:p>
            <a:pPr lvl="1"/>
            <a:r>
              <a:rPr lang="en-US"/>
              <a:t>Text</a:t>
            </a:r>
          </a:p>
          <a:p>
            <a:pPr lvl="1"/>
            <a:r>
              <a:rPr lang="en-US"/>
              <a:t>Text</a:t>
            </a:r>
          </a:p>
          <a:p>
            <a:pPr lvl="1"/>
            <a:r>
              <a:rPr lang="en-US"/>
              <a:t>Text</a:t>
            </a:r>
          </a:p>
        </p:txBody>
      </p:sp>
    </p:spTree>
    <p:extLst>
      <p:ext uri="{BB962C8B-B14F-4D97-AF65-F5344CB8AC3E}">
        <p14:creationId xmlns:p14="http://schemas.microsoft.com/office/powerpoint/2010/main" val="37898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788203" y="1733550"/>
            <a:ext cx="6536531" cy="4241800"/>
          </a:xfrm>
        </p:spPr>
        <p:txBody>
          <a:bodyPr/>
          <a:lstStyle>
            <a:lvl1pPr>
              <a:defRPr/>
            </a:lvl1pPr>
          </a:lstStyle>
          <a:p>
            <a:pPr lvl="0"/>
            <a:r>
              <a:rPr lang="en-US"/>
              <a:t>Click to edit Master text styles – Description</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788351" y="436927"/>
            <a:ext cx="7727001" cy="1085427"/>
          </a:xfrm>
        </p:spPr>
        <p:txBody>
          <a:bodyPr anchor="t"/>
          <a:lstStyle>
            <a:lvl1pPr>
              <a:defRPr b="0"/>
            </a:lvl1pPr>
          </a:lstStyle>
          <a:p>
            <a:r>
              <a:rPr lang="en-US"/>
              <a:t>Click to edit Master title style</a:t>
            </a:r>
          </a:p>
        </p:txBody>
      </p:sp>
    </p:spTree>
    <p:extLst>
      <p:ext uri="{BB962C8B-B14F-4D97-AF65-F5344CB8AC3E}">
        <p14:creationId xmlns:p14="http://schemas.microsoft.com/office/powerpoint/2010/main" val="3688073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7746-64E5-422F-A6C1-D71CD6BD71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C8581-705C-4507-B105-460FDDA0C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842C2-C0AF-4764-8CA0-B67109334CBB}"/>
              </a:ext>
            </a:extLst>
          </p:cNvPr>
          <p:cNvSpPr>
            <a:spLocks noGrp="1"/>
          </p:cNvSpPr>
          <p:nvPr>
            <p:ph type="dt" sz="half" idx="10"/>
          </p:nvPr>
        </p:nvSpPr>
        <p:spPr/>
        <p:txBody>
          <a:bodyPr/>
          <a:lstStyle/>
          <a:p>
            <a:fld id="{D0D5BB22-B339-489A-84D3-A69528ED899E}" type="datetime1">
              <a:rPr lang="en-US" smtClean="0"/>
              <a:t>5/11/2026</a:t>
            </a:fld>
            <a:endParaRPr lang="en-US" dirty="0"/>
          </a:p>
        </p:txBody>
      </p:sp>
      <p:sp>
        <p:nvSpPr>
          <p:cNvPr id="5" name="Footer Placeholder 4">
            <a:extLst>
              <a:ext uri="{FF2B5EF4-FFF2-40B4-BE49-F238E27FC236}">
                <a16:creationId xmlns:a16="http://schemas.microsoft.com/office/drawing/2014/main" id="{E08F2F64-7E72-4DBD-85B3-55B7D7E4DC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A44B4A-7431-4C4E-89F0-B97E3ECA1182}"/>
              </a:ext>
            </a:extLst>
          </p:cNvPr>
          <p:cNvSpPr>
            <a:spLocks noGrp="1"/>
          </p:cNvSpPr>
          <p:nvPr>
            <p:ph type="sldNum" sz="quarter" idx="12"/>
          </p:nvPr>
        </p:nvSpPr>
        <p:spPr/>
        <p:txBody>
          <a:bodyPr/>
          <a:lstStyle/>
          <a:p>
            <a:fld id="{D7F39E9B-8052-4E97-BB17-3636F06B0E94}" type="slidenum">
              <a:rPr lang="en-US" smtClean="0"/>
              <a:pPr/>
              <a:t>‹#›</a:t>
            </a:fld>
            <a:endParaRPr lang="en-US" dirty="0"/>
          </a:p>
        </p:txBody>
      </p:sp>
    </p:spTree>
    <p:extLst>
      <p:ext uri="{BB962C8B-B14F-4D97-AF65-F5344CB8AC3E}">
        <p14:creationId xmlns:p14="http://schemas.microsoft.com/office/powerpoint/2010/main" val="1754117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82BAE3-7E9C-4A51-8A57-9CC366622D76}"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776647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fld id="{7E04E046-DACA-4A6D-B771-E6BDD6987497}" type="datetime1">
              <a:rPr lang="en-US" smtClean="0"/>
              <a:t>5/11/2026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endParaRPr lang="en-US" dirty="0"/>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fld id="{DE65444B-1068-44A4-BD15-C18BEE6A6F80}" type="slidenum">
              <a:rPr lang="en-US" smtClean="0"/>
              <a:t>‹#›</a:t>
            </a:fld>
            <a:endParaRPr lang="en-US"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custDataLst>
      <p:tags r:id="rId1"/>
    </p:custDataLst>
    <p:extLst>
      <p:ext uri="{BB962C8B-B14F-4D97-AF65-F5344CB8AC3E}">
        <p14:creationId xmlns:p14="http://schemas.microsoft.com/office/powerpoint/2010/main" val="3154543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2FF342-7683-43FC-902A-831CB76E0B92}"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771617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8340A0A-B177-4C3F-9B64-AE48D1DCE9C0}"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2387034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D07239B-8CA7-42F0-BCB8-C4B6B8D8803E}" type="datetime1">
              <a:rPr lang="en-US" smtClean="0"/>
              <a:t>5/11/2026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13591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F9144AC-368E-4426-9992-E31BE7BC58CF}" type="datetime1">
              <a:rPr lang="en-US" smtClean="0"/>
              <a:t>5/11/2026</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805184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fld id="{C43BFB9F-9927-4214-B248-19EF4C6CE057}" type="datetime1">
              <a:rPr lang="en-US" smtClean="0"/>
              <a:t>5/11/2026</a:t>
            </a:fld>
            <a:endParaRPr lang="en-US" dirty="0"/>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925618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F1D4389-54BF-4878-8FAB-3864CE354289}" type="datetime1">
              <a:rPr lang="en-US" smtClean="0"/>
              <a:t>5/11/2026</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1643157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A319CA91-7CA6-42EC-9EEB-333CB9E94E1C}" type="datetime1">
              <a:rPr lang="en-US" smtClean="0"/>
              <a:t>5/11/2026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651878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22C72C3-E2B7-4707-9750-DE51BBB37812}" type="datetime1">
              <a:rPr lang="en-US" smtClean="0"/>
              <a:t>5/11/2026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3592380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58EFEB-59E7-46BB-9524-CA611E0A70B8}"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98685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B5FF64B-2274-47C7-8442-44C1938A9776}" type="datetime1">
              <a:rPr lang="en-US" smtClean="0"/>
              <a:t>5/11/2026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1929500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79E3D76-E913-46B2-A142-D594E5FA4638}"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extLst>
      <p:ext uri="{BB962C8B-B14F-4D97-AF65-F5344CB8AC3E}">
        <p14:creationId xmlns:p14="http://schemas.microsoft.com/office/powerpoint/2010/main" val="1281983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fld id="{82BD774E-FDDF-4A30-8171-FFDD309C8C51}" type="datetime1">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65444B-1068-44A4-BD15-C18BEE6A6F80}" type="slidenum">
              <a:rPr lang="en-US" smtClean="0"/>
              <a:t>‹#›</a:t>
            </a:fld>
            <a:endParaRPr lang="en-US" dirty="0"/>
          </a:p>
        </p:txBody>
      </p:sp>
    </p:spTree>
    <p:custDataLst>
      <p:tags r:id="rId1"/>
    </p:custDataLst>
    <p:extLst>
      <p:ext uri="{BB962C8B-B14F-4D97-AF65-F5344CB8AC3E}">
        <p14:creationId xmlns:p14="http://schemas.microsoft.com/office/powerpoint/2010/main" val="368939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4"/>
            <a:ext cx="7315200" cy="1927225"/>
          </a:xfrm>
        </p:spPr>
        <p:txBody>
          <a:bodyPr anchor="b" anchorCtr="0"/>
          <a:lstStyle>
            <a:lvl1pPr algn="l">
              <a:lnSpc>
                <a:spcPts val="2475"/>
              </a:lnSpc>
              <a:defRPr sz="27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fld id="{2F8F1D68-B89F-4E32-8FB1-66997B094918}" type="datetimeFigureOut">
              <a:rPr lang="en-US" smtClean="0"/>
              <a:t>5/11/2026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endParaRPr lang="en-US" dirty="0"/>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fld id="{A77CC8B5-D664-43A9-BA73-8CC43A288BEB}" type="slidenum">
              <a:rPr lang="en-US" smtClean="0"/>
              <a:t>‹#›</a:t>
            </a:fld>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0857"/>
            <a:ext cx="1905000" cy="942147"/>
          </a:xfrm>
          <a:prstGeom prst="rect">
            <a:avLst/>
          </a:prstGeom>
        </p:spPr>
      </p:pic>
    </p:spTree>
    <p:extLst>
      <p:ext uri="{BB962C8B-B14F-4D97-AF65-F5344CB8AC3E}">
        <p14:creationId xmlns:p14="http://schemas.microsoft.com/office/powerpoint/2010/main" val="2514981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F8F1D68-B89F-4E32-8FB1-66997B094918}" type="datetimeFigureOut">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77CC8B5-D664-43A9-BA73-8CC43A288BEB}" type="slidenum">
              <a:rPr lang="en-US" smtClean="0"/>
              <a:t>‹#›</a:t>
            </a:fld>
            <a:endParaRPr lang="en-US" dirty="0"/>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4"/>
            <a:ext cx="6553200" cy="715963"/>
          </a:xfrm>
        </p:spPr>
        <p:txBody>
          <a:bodyPr/>
          <a:lstStyle>
            <a:lvl1pPr>
              <a:defRPr sz="2025">
                <a:latin typeface="Arial" panose="020B0604020202020204" pitchFamily="34" charset="0"/>
                <a:cs typeface="Arial" panose="020B0604020202020204" pitchFamily="34" charset="0"/>
              </a:defRPr>
            </a:lvl1pPr>
          </a:lstStyle>
          <a:p>
            <a:r>
              <a:rPr lang="en-US"/>
              <a:t>Click to edit Master title style</a:t>
            </a:r>
          </a:p>
        </p:txBody>
      </p:sp>
      <p:sp>
        <p:nvSpPr>
          <p:cNvPr id="8" name="Guides" hidden="1">
            <a:extLst>
              <a:ext uri="{FF2B5EF4-FFF2-40B4-BE49-F238E27FC236}">
                <a16:creationId xmlns:a16="http://schemas.microsoft.com/office/drawing/2014/main" id="{16BEB568-8387-4321-B950-2ACCB3E11A59}"/>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Tree>
    <p:extLst>
      <p:ext uri="{BB962C8B-B14F-4D97-AF65-F5344CB8AC3E}">
        <p14:creationId xmlns:p14="http://schemas.microsoft.com/office/powerpoint/2010/main" val="64037861"/>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4078">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25">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F8F1D68-B89F-4E32-8FB1-66997B094918}" type="datetimeFigureOut">
              <a:rPr lang="en-US" smtClean="0"/>
              <a:t>5/11/2026</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A77CC8B5-D664-43A9-BA73-8CC43A288BEB}" type="slidenum">
              <a:rPr lang="en-US" smtClean="0"/>
              <a:t>‹#›</a:t>
            </a:fld>
            <a:endParaRPr lang="en-US" dirty="0"/>
          </a:p>
        </p:txBody>
      </p:sp>
      <p:sp>
        <p:nvSpPr>
          <p:cNvPr id="8" name="Guides" hidden="1">
            <a:extLst>
              <a:ext uri="{FF2B5EF4-FFF2-40B4-BE49-F238E27FC236}">
                <a16:creationId xmlns:a16="http://schemas.microsoft.com/office/drawing/2014/main" id="{0213AF03-48D4-49FC-B4F8-6C37ED1BB255}"/>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Tree>
    <p:extLst>
      <p:ext uri="{BB962C8B-B14F-4D97-AF65-F5344CB8AC3E}">
        <p14:creationId xmlns:p14="http://schemas.microsoft.com/office/powerpoint/2010/main" val="1105836050"/>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2039">
          <p15:clr>
            <a:srgbClr val="FF96FF"/>
          </p15:clr>
        </p15:guide>
        <p15:guide id="7" pos="2281">
          <p15:clr>
            <a:srgbClr val="FF96FF"/>
          </p15:clr>
        </p15:guide>
        <p15:guide id="8" pos="4078">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25">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2F8F1D68-B89F-4E32-8FB1-66997B094918}" type="datetimeFigureOut">
              <a:rPr lang="en-US" smtClean="0"/>
              <a:t>5/11/2026</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A77CC8B5-D664-43A9-BA73-8CC43A288BEB}" type="slidenum">
              <a:rPr lang="en-US" smtClean="0"/>
              <a:t>‹#›</a:t>
            </a:fld>
            <a:endParaRPr lang="en-US" dirty="0"/>
          </a:p>
        </p:txBody>
      </p:sp>
      <p:sp>
        <p:nvSpPr>
          <p:cNvPr id="6" name="Guides" hidden="1">
            <a:extLst>
              <a:ext uri="{FF2B5EF4-FFF2-40B4-BE49-F238E27FC236}">
                <a16:creationId xmlns:a16="http://schemas.microsoft.com/office/drawing/2014/main" id="{BD5E96BE-47D6-4587-90AC-F14EA6CCCA1C}"/>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Tree>
    <p:extLst>
      <p:ext uri="{BB962C8B-B14F-4D97-AF65-F5344CB8AC3E}">
        <p14:creationId xmlns:p14="http://schemas.microsoft.com/office/powerpoint/2010/main" val="2797425962"/>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4078">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F8F1D68-B89F-4E32-8FB1-66997B094918}" type="datetimeFigureOut">
              <a:rPr lang="en-US" smtClean="0"/>
              <a:t>5/11/2026</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A77CC8B5-D664-43A9-BA73-8CC43A288BEB}" type="slidenum">
              <a:rPr lang="en-US" smtClean="0"/>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4"/>
            <a:ext cx="6553200" cy="715963"/>
          </a:xfrm>
        </p:spPr>
        <p:txBody>
          <a:bodyPr/>
          <a:lstStyle>
            <a:lvl1pPr>
              <a:defRPr sz="2025">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2279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latin typeface="Arial" panose="020B0604020202020204" pitchFamily="34" charset="0"/>
                <a:cs typeface="Arial" panose="020B0604020202020204" pitchFamily="34"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F8F1D68-B89F-4E32-8FB1-66997B094918}" type="datetimeFigureOut">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77CC8B5-D664-43A9-BA73-8CC43A288BEB}" type="slidenum">
              <a:rPr lang="en-US" smtClean="0"/>
              <a:t>‹#›</a:t>
            </a:fld>
            <a:endParaRPr lang="en-US" dirty="0"/>
          </a:p>
        </p:txBody>
      </p:sp>
    </p:spTree>
    <p:extLst>
      <p:ext uri="{BB962C8B-B14F-4D97-AF65-F5344CB8AC3E}">
        <p14:creationId xmlns:p14="http://schemas.microsoft.com/office/powerpoint/2010/main" val="3186427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4"/>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fld id="{2F8F1D68-B89F-4E32-8FB1-66997B094918}" type="datetimeFigureOut">
              <a:rPr lang="en-US" smtClean="0"/>
              <a:t>5/11/2026</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77CC8B5-D664-43A9-BA73-8CC43A288BEB}" type="slidenum">
              <a:rPr lang="en-US" smtClean="0"/>
              <a:t>‹#›</a:t>
            </a:fld>
            <a:endParaRPr lang="en-US" dirty="0"/>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4"/>
            <a:ext cx="6553200" cy="715963"/>
          </a:xfrm>
        </p:spPr>
        <p:txBody>
          <a:bodyPr/>
          <a:lstStyle>
            <a:lvl1pPr>
              <a:defRPr sz="2025">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39208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0DFC280A-82C9-895E-F98A-FF2E02A3CE56}"/>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3" name="Slide Number Placeholder 2">
            <a:extLst>
              <a:ext uri="{FF2B5EF4-FFF2-40B4-BE49-F238E27FC236}">
                <a16:creationId xmlns:a16="http://schemas.microsoft.com/office/drawing/2014/main" id="{FF8D3FDE-D3BD-6529-F2B3-0D5FAEB6A656}"/>
              </a:ext>
            </a:extLst>
          </p:cNvPr>
          <p:cNvSpPr>
            <a:spLocks noGrp="1"/>
          </p:cNvSpPr>
          <p:nvPr>
            <p:ph type="sldNum" sz="quarter" idx="11"/>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158188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FE27EF-EB41-4D71-9373-227E35C71BDC}" type="datetime1">
              <a:rPr lang="en-US" smtClean="0"/>
              <a:t>5/11/2026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60330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_Purple">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938C794-E5A6-DEFE-9332-FA1A24F551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6938" y="1081863"/>
            <a:ext cx="2565000" cy="433879"/>
          </a:xfrm>
          <a:prstGeom prst="rect">
            <a:avLst/>
          </a:prstGeom>
        </p:spPr>
      </p:pic>
      <p:sp>
        <p:nvSpPr>
          <p:cNvPr id="2" name="Title 1">
            <a:extLst>
              <a:ext uri="{FF2B5EF4-FFF2-40B4-BE49-F238E27FC236}">
                <a16:creationId xmlns:a16="http://schemas.microsoft.com/office/drawing/2014/main" id="{1D2D396A-2A5C-0123-9248-C9763FE2BEDB}"/>
              </a:ext>
            </a:extLst>
          </p:cNvPr>
          <p:cNvSpPr>
            <a:spLocks noGrp="1"/>
          </p:cNvSpPr>
          <p:nvPr>
            <p:ph type="ctrTitle" hasCustomPrompt="1"/>
          </p:nvPr>
        </p:nvSpPr>
        <p:spPr>
          <a:xfrm>
            <a:off x="511968" y="2741578"/>
            <a:ext cx="4320000" cy="1620000"/>
          </a:xfrm>
        </p:spPr>
        <p:txBody>
          <a:bodyPr anchor="t">
            <a:normAutofit/>
          </a:bodyPr>
          <a:lstStyle>
            <a:lvl1pPr algn="l">
              <a:defRPr sz="2250">
                <a:solidFill>
                  <a:schemeClr val="bg1"/>
                </a:solidFill>
              </a:defRPr>
            </a:lvl1pPr>
          </a:lstStyle>
          <a:p>
            <a:r>
              <a:rPr lang="en-US"/>
              <a:t>Click to edit </a:t>
            </a:r>
            <a:br>
              <a:rPr lang="en-US"/>
            </a:br>
            <a:r>
              <a:rPr lang="en-US"/>
              <a:t>Master title style</a:t>
            </a:r>
            <a:endParaRPr lang="en-GB"/>
          </a:p>
        </p:txBody>
      </p:sp>
      <p:sp>
        <p:nvSpPr>
          <p:cNvPr id="4" name="Date Placeholder 3">
            <a:extLst>
              <a:ext uri="{FF2B5EF4-FFF2-40B4-BE49-F238E27FC236}">
                <a16:creationId xmlns:a16="http://schemas.microsoft.com/office/drawing/2014/main" id="{C372472D-2585-AB79-C518-1E480DCCA01A}"/>
              </a:ext>
            </a:extLst>
          </p:cNvPr>
          <p:cNvSpPr>
            <a:spLocks noGrp="1"/>
          </p:cNvSpPr>
          <p:nvPr>
            <p:ph type="dt" sz="half" idx="10"/>
          </p:nvPr>
        </p:nvSpPr>
        <p:spPr>
          <a:xfrm>
            <a:off x="6056230" y="6024878"/>
            <a:ext cx="2057400" cy="365125"/>
          </a:xfrm>
          <a:prstGeom prst="rect">
            <a:avLst/>
          </a:prstGeom>
        </p:spPr>
        <p:txBody>
          <a:bodyPr lIns="0" tIns="0" rIns="0" bIns="0" anchor="ctr"/>
          <a:lstStyle>
            <a:lvl1pPr algn="r">
              <a:defRPr sz="788" b="1">
                <a:solidFill>
                  <a:srgbClr val="EBE4F3"/>
                </a:solidFill>
              </a:defRPr>
            </a:lvl1pPr>
          </a:lstStyle>
          <a:p>
            <a:fld id="{2F8F1D68-B89F-4E32-8FB1-66997B094918}" type="datetimeFigureOut">
              <a:rPr lang="en-US" smtClean="0"/>
              <a:t>5/11/2026</a:t>
            </a:fld>
            <a:endParaRPr lang="en-US" dirty="0"/>
          </a:p>
        </p:txBody>
      </p:sp>
      <p:sp>
        <p:nvSpPr>
          <p:cNvPr id="7" name="Guides" hidden="1">
            <a:extLst>
              <a:ext uri="{FF2B5EF4-FFF2-40B4-BE49-F238E27FC236}">
                <a16:creationId xmlns:a16="http://schemas.microsoft.com/office/drawing/2014/main" id="{0BC9F431-149A-6888-B596-23548CB7AB98}"/>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Tree>
    <p:extLst>
      <p:ext uri="{BB962C8B-B14F-4D97-AF65-F5344CB8AC3E}">
        <p14:creationId xmlns:p14="http://schemas.microsoft.com/office/powerpoint/2010/main" val="1405448572"/>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4078">
          <p15:clr>
            <a:srgbClr val="FF96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396A-2A5C-0123-9248-C9763FE2BEDB}"/>
              </a:ext>
            </a:extLst>
          </p:cNvPr>
          <p:cNvSpPr>
            <a:spLocks noGrp="1" noRot="1" noMove="1" noResize="1" noEditPoints="1" noAdjustHandles="1" noChangeArrowheads="1" noChangeShapeType="1"/>
          </p:cNvSpPr>
          <p:nvPr>
            <p:ph type="ctrTitle" hasCustomPrompt="1"/>
          </p:nvPr>
        </p:nvSpPr>
        <p:spPr>
          <a:xfrm>
            <a:off x="511969" y="2741578"/>
            <a:ext cx="4313480" cy="1620000"/>
          </a:xfrm>
        </p:spPr>
        <p:txBody>
          <a:bodyPr anchor="t">
            <a:normAutofit/>
          </a:bodyPr>
          <a:lstStyle>
            <a:lvl1pPr algn="l">
              <a:defRPr sz="2250">
                <a:solidFill>
                  <a:schemeClr val="bg2"/>
                </a:solidFill>
              </a:defRPr>
            </a:lvl1pPr>
          </a:lstStyle>
          <a:p>
            <a:r>
              <a:rPr lang="en-US"/>
              <a:t>Click to edit </a:t>
            </a:r>
            <a:br>
              <a:rPr lang="en-US"/>
            </a:br>
            <a:r>
              <a:rPr lang="en-US"/>
              <a:t>Master title style</a:t>
            </a:r>
            <a:endParaRPr lang="en-GB"/>
          </a:p>
        </p:txBody>
      </p:sp>
      <p:sp>
        <p:nvSpPr>
          <p:cNvPr id="4" name="Date Placeholder 3">
            <a:extLst>
              <a:ext uri="{FF2B5EF4-FFF2-40B4-BE49-F238E27FC236}">
                <a16:creationId xmlns:a16="http://schemas.microsoft.com/office/drawing/2014/main" id="{C372472D-2585-AB79-C518-1E480DCCA01A}"/>
              </a:ext>
            </a:extLst>
          </p:cNvPr>
          <p:cNvSpPr>
            <a:spLocks noGrp="1"/>
          </p:cNvSpPr>
          <p:nvPr>
            <p:ph type="dt" sz="half" idx="10"/>
          </p:nvPr>
        </p:nvSpPr>
        <p:spPr>
          <a:xfrm>
            <a:off x="6056230" y="6024878"/>
            <a:ext cx="2057400" cy="365125"/>
          </a:xfrm>
          <a:prstGeom prst="rect">
            <a:avLst/>
          </a:prstGeom>
        </p:spPr>
        <p:txBody>
          <a:bodyPr lIns="0" tIns="0" rIns="0" bIns="0" anchor="ctr"/>
          <a:lstStyle>
            <a:lvl1pPr algn="r">
              <a:defRPr sz="788" b="1">
                <a:solidFill>
                  <a:srgbClr val="EBE4F3"/>
                </a:solidFill>
              </a:defRPr>
            </a:lvl1pPr>
          </a:lstStyle>
          <a:p>
            <a:fld id="{2F8F1D68-B89F-4E32-8FB1-66997B094918}" type="datetimeFigureOut">
              <a:rPr lang="en-US" smtClean="0"/>
              <a:t>5/11/2026</a:t>
            </a:fld>
            <a:endParaRPr lang="en-US" dirty="0"/>
          </a:p>
        </p:txBody>
      </p:sp>
      <p:sp>
        <p:nvSpPr>
          <p:cNvPr id="7" name="Guides" hidden="1">
            <a:extLst>
              <a:ext uri="{FF2B5EF4-FFF2-40B4-BE49-F238E27FC236}">
                <a16:creationId xmlns:a16="http://schemas.microsoft.com/office/drawing/2014/main" id="{0BC9F431-149A-6888-B596-23548CB7AB98}"/>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pic>
        <p:nvPicPr>
          <p:cNvPr id="8" name="Graphic 7">
            <a:extLst>
              <a:ext uri="{FF2B5EF4-FFF2-40B4-BE49-F238E27FC236}">
                <a16:creationId xmlns:a16="http://schemas.microsoft.com/office/drawing/2014/main" id="{5C6F0E20-3E12-3199-78C0-538CC9623B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6938" y="1081863"/>
            <a:ext cx="2565000" cy="433879"/>
          </a:xfrm>
          <a:prstGeom prst="rect">
            <a:avLst/>
          </a:prstGeom>
        </p:spPr>
      </p:pic>
    </p:spTree>
    <p:extLst>
      <p:ext uri="{BB962C8B-B14F-4D97-AF65-F5344CB8AC3E}">
        <p14:creationId xmlns:p14="http://schemas.microsoft.com/office/powerpoint/2010/main" val="2603414215"/>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4078">
          <p15:clr>
            <a:srgbClr val="FF96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D5D68-A44E-8174-4782-C4B9EC2163E0}"/>
              </a:ext>
            </a:extLst>
          </p:cNvPr>
          <p:cNvSpPr>
            <a:spLocks noGrp="1"/>
          </p:cNvSpPr>
          <p:nvPr>
            <p:ph idx="1" hasCustomPrompt="1"/>
          </p:nvPr>
        </p:nvSpPr>
        <p:spPr/>
        <p:txBody>
          <a:bodyPr/>
          <a:lstStyle>
            <a:lvl1pPr>
              <a:defRPr/>
            </a:lvl1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7" name="Guides" hidden="1">
            <a:extLst>
              <a:ext uri="{FF2B5EF4-FFF2-40B4-BE49-F238E27FC236}">
                <a16:creationId xmlns:a16="http://schemas.microsoft.com/office/drawing/2014/main" id="{5F21BD54-D1E5-56BC-BCE0-B63E51E58386}"/>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8" name="Title 7">
            <a:extLst>
              <a:ext uri="{FF2B5EF4-FFF2-40B4-BE49-F238E27FC236}">
                <a16:creationId xmlns:a16="http://schemas.microsoft.com/office/drawing/2014/main" id="{F3FEA8DD-B298-F908-B027-04D802FF8D33}"/>
              </a:ext>
            </a:extLst>
          </p:cNvPr>
          <p:cNvSpPr>
            <a:spLocks noGrp="1"/>
          </p:cNvSpPr>
          <p:nvPr>
            <p:ph type="title" hasCustomPrompt="1"/>
          </p:nvPr>
        </p:nvSpPr>
        <p:spPr/>
        <p:txBody>
          <a:bodyPr/>
          <a:lstStyle>
            <a:lvl1pPr>
              <a:defRPr/>
            </a:lvl1pPr>
          </a:lstStyle>
          <a:p>
            <a:r>
              <a:rPr lang="en-US"/>
              <a:t>Click to add title</a:t>
            </a:r>
            <a:endParaRPr lang="en-GB"/>
          </a:p>
        </p:txBody>
      </p:sp>
      <p:sp>
        <p:nvSpPr>
          <p:cNvPr id="4" name="Slide Number Placeholder 3">
            <a:extLst>
              <a:ext uri="{FF2B5EF4-FFF2-40B4-BE49-F238E27FC236}">
                <a16:creationId xmlns:a16="http://schemas.microsoft.com/office/drawing/2014/main" id="{33D492B1-A666-9AC6-720B-9210644B94D8}"/>
              </a:ext>
            </a:extLst>
          </p:cNvPr>
          <p:cNvSpPr>
            <a:spLocks noGrp="1"/>
          </p:cNvSpPr>
          <p:nvPr>
            <p:ph type="sldNum" sz="quarter" idx="11"/>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796676945"/>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4078">
          <p15:clr>
            <a:srgbClr val="FF96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_White">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B42358C3-D60F-78EC-7B8D-7D54B2B5611B}"/>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2" name="Title 1">
            <a:extLst>
              <a:ext uri="{FF2B5EF4-FFF2-40B4-BE49-F238E27FC236}">
                <a16:creationId xmlns:a16="http://schemas.microsoft.com/office/drawing/2014/main" id="{EE49B112-9556-1925-3202-724BFB1F108C}"/>
              </a:ext>
            </a:extLst>
          </p:cNvPr>
          <p:cNvSpPr>
            <a:spLocks noGrp="1"/>
          </p:cNvSpPr>
          <p:nvPr>
            <p:ph type="title" hasCustomPrompt="1"/>
          </p:nvPr>
        </p:nvSpPr>
        <p:spPr>
          <a:xfrm>
            <a:off x="511969" y="1223964"/>
            <a:ext cx="8118872" cy="4445000"/>
          </a:xfrm>
        </p:spPr>
        <p:txBody>
          <a:bodyPr anchor="ctr"/>
          <a:lstStyle>
            <a:lvl1pPr algn="ctr">
              <a:defRPr sz="3375">
                <a:solidFill>
                  <a:schemeClr val="bg2"/>
                </a:solidFill>
              </a:defRPr>
            </a:lvl1pPr>
          </a:lstStyle>
          <a:p>
            <a:r>
              <a:rPr lang="en-GB"/>
              <a:t>Click to add</a:t>
            </a:r>
            <a:br>
              <a:rPr lang="en-GB"/>
            </a:br>
            <a:r>
              <a:rPr lang="en-GB"/>
              <a:t>divider text</a:t>
            </a:r>
          </a:p>
        </p:txBody>
      </p:sp>
    </p:spTree>
    <p:extLst>
      <p:ext uri="{BB962C8B-B14F-4D97-AF65-F5344CB8AC3E}">
        <p14:creationId xmlns:p14="http://schemas.microsoft.com/office/powerpoint/2010/main" val="3767285068"/>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49">
          <p15:clr>
            <a:srgbClr val="FF96FF"/>
          </p15:clr>
        </p15:guide>
        <p15:guide id="4" orient="horz" pos="3571">
          <p15:clr>
            <a:srgbClr val="FF96FF"/>
          </p15:clr>
        </p15:guide>
        <p15:guide id="5" pos="242">
          <p15:clr>
            <a:srgbClr val="FF96FF"/>
          </p15:clr>
        </p15:guide>
        <p15:guide id="6" pos="4078">
          <p15:clr>
            <a:srgbClr val="FF96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D37987-FEF9-3A1E-6511-963037A4D240}"/>
              </a:ext>
            </a:extLst>
          </p:cNvPr>
          <p:cNvSpPr>
            <a:spLocks noGrp="1"/>
          </p:cNvSpPr>
          <p:nvPr>
            <p:ph type="body" idx="1" hasCustomPrompt="1"/>
          </p:nvPr>
        </p:nvSpPr>
        <p:spPr>
          <a:xfrm>
            <a:off x="513002" y="1691999"/>
            <a:ext cx="3803015" cy="504000"/>
          </a:xfrm>
        </p:spPr>
        <p:txBody>
          <a:bodyPr anchor="ctr">
            <a:normAutofit/>
          </a:bodyPr>
          <a:lstStyle>
            <a:lvl1pPr marL="0" indent="0">
              <a:buNone/>
              <a:defRPr sz="1013" b="1">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subtitle</a:t>
            </a:r>
          </a:p>
        </p:txBody>
      </p:sp>
      <p:sp>
        <p:nvSpPr>
          <p:cNvPr id="4" name="Content Placeholder 3">
            <a:extLst>
              <a:ext uri="{FF2B5EF4-FFF2-40B4-BE49-F238E27FC236}">
                <a16:creationId xmlns:a16="http://schemas.microsoft.com/office/drawing/2014/main" id="{AA9A7AC3-7016-124B-6D12-60D2ED84E150}"/>
              </a:ext>
            </a:extLst>
          </p:cNvPr>
          <p:cNvSpPr>
            <a:spLocks noGrp="1"/>
          </p:cNvSpPr>
          <p:nvPr>
            <p:ph sz="half" idx="2" hasCustomPrompt="1"/>
          </p:nvPr>
        </p:nvSpPr>
        <p:spPr>
          <a:xfrm>
            <a:off x="513002" y="2213112"/>
            <a:ext cx="3803015" cy="3455849"/>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EEE4A6-0FDD-9212-913D-B2FEF0606225}"/>
              </a:ext>
            </a:extLst>
          </p:cNvPr>
          <p:cNvSpPr>
            <a:spLocks noGrp="1"/>
          </p:cNvSpPr>
          <p:nvPr>
            <p:ph type="body" sz="quarter" idx="3" hasCustomPrompt="1"/>
          </p:nvPr>
        </p:nvSpPr>
        <p:spPr>
          <a:xfrm>
            <a:off x="4827985" y="1691999"/>
            <a:ext cx="3803016" cy="504000"/>
          </a:xfrm>
        </p:spPr>
        <p:txBody>
          <a:bodyPr anchor="ctr">
            <a:normAutofit/>
          </a:bodyPr>
          <a:lstStyle>
            <a:lvl1pPr marL="0" indent="0">
              <a:buNone/>
              <a:defRPr sz="1013" b="1">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subtitle</a:t>
            </a:r>
          </a:p>
        </p:txBody>
      </p:sp>
      <p:sp>
        <p:nvSpPr>
          <p:cNvPr id="6" name="Content Placeholder 5">
            <a:extLst>
              <a:ext uri="{FF2B5EF4-FFF2-40B4-BE49-F238E27FC236}">
                <a16:creationId xmlns:a16="http://schemas.microsoft.com/office/drawing/2014/main" id="{C6445E0B-CCBA-A542-405F-7F1E8D462735}"/>
              </a:ext>
            </a:extLst>
          </p:cNvPr>
          <p:cNvSpPr>
            <a:spLocks noGrp="1"/>
          </p:cNvSpPr>
          <p:nvPr>
            <p:ph sz="quarter" idx="4" hasCustomPrompt="1"/>
          </p:nvPr>
        </p:nvSpPr>
        <p:spPr>
          <a:xfrm>
            <a:off x="4828502" y="2213113"/>
            <a:ext cx="3803015" cy="3455850"/>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Guides" hidden="1">
            <a:extLst>
              <a:ext uri="{FF2B5EF4-FFF2-40B4-BE49-F238E27FC236}">
                <a16:creationId xmlns:a16="http://schemas.microsoft.com/office/drawing/2014/main" id="{E4878919-016C-D3CA-A15B-9A6FC311B09B}"/>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11" name="Title 10">
            <a:extLst>
              <a:ext uri="{FF2B5EF4-FFF2-40B4-BE49-F238E27FC236}">
                <a16:creationId xmlns:a16="http://schemas.microsoft.com/office/drawing/2014/main" id="{EBE4E3C2-FDBC-028B-5832-3B62BADCC13B}"/>
              </a:ext>
            </a:extLst>
          </p:cNvPr>
          <p:cNvSpPr>
            <a:spLocks noGrp="1"/>
          </p:cNvSpPr>
          <p:nvPr>
            <p:ph type="title" hasCustomPrompt="1"/>
          </p:nvPr>
        </p:nvSpPr>
        <p:spPr/>
        <p:txBody>
          <a:bodyPr/>
          <a:lstStyle>
            <a:lvl1pPr>
              <a:defRPr b="1"/>
            </a:lvl1pPr>
          </a:lstStyle>
          <a:p>
            <a:r>
              <a:rPr lang="en-US"/>
              <a:t>Click to add title</a:t>
            </a:r>
            <a:endParaRPr lang="en-GB"/>
          </a:p>
        </p:txBody>
      </p:sp>
      <p:sp>
        <p:nvSpPr>
          <p:cNvPr id="7" name="Slide Number Placeholder 6">
            <a:extLst>
              <a:ext uri="{FF2B5EF4-FFF2-40B4-BE49-F238E27FC236}">
                <a16:creationId xmlns:a16="http://schemas.microsoft.com/office/drawing/2014/main" id="{CAB0EA9F-C9B1-282B-8941-23AEF86A9C4E}"/>
              </a:ext>
            </a:extLst>
          </p:cNvPr>
          <p:cNvSpPr>
            <a:spLocks noGrp="1"/>
          </p:cNvSpPr>
          <p:nvPr>
            <p:ph type="sldNum" sz="quarter" idx="11"/>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1765066935"/>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2039">
          <p15:clr>
            <a:srgbClr val="FF96FF"/>
          </p15:clr>
        </p15:guide>
        <p15:guide id="7" pos="2281">
          <p15:clr>
            <a:srgbClr val="FF96FF"/>
          </p15:clr>
        </p15:guide>
        <p15:guide id="8" pos="4078">
          <p15:clr>
            <a:srgbClr val="FF96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mparison_Image righ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A94C63D-77ED-8E83-3CF7-CF53A3ED66DC}"/>
              </a:ext>
            </a:extLst>
          </p:cNvPr>
          <p:cNvSpPr>
            <a:spLocks noGrp="1"/>
          </p:cNvSpPr>
          <p:nvPr>
            <p:ph type="pic" sz="quarter" idx="13"/>
          </p:nvPr>
        </p:nvSpPr>
        <p:spPr>
          <a:xfrm>
            <a:off x="4572000" y="0"/>
            <a:ext cx="4572000" cy="6858000"/>
          </a:xfrm>
          <a:solidFill>
            <a:srgbClr val="F4F4F4"/>
          </a:solidFill>
        </p:spPr>
        <p:txBody>
          <a:bodyPr/>
          <a:lstStyle/>
          <a:p>
            <a:r>
              <a:rPr lang="en-US" dirty="0"/>
              <a:t>Click icon to add picture</a:t>
            </a:r>
            <a:endParaRPr lang="en-GB" dirty="0"/>
          </a:p>
        </p:txBody>
      </p:sp>
      <p:sp>
        <p:nvSpPr>
          <p:cNvPr id="3" name="Text Placeholder 2">
            <a:extLst>
              <a:ext uri="{FF2B5EF4-FFF2-40B4-BE49-F238E27FC236}">
                <a16:creationId xmlns:a16="http://schemas.microsoft.com/office/drawing/2014/main" id="{A5D37987-FEF9-3A1E-6511-963037A4D240}"/>
              </a:ext>
            </a:extLst>
          </p:cNvPr>
          <p:cNvSpPr>
            <a:spLocks noGrp="1"/>
          </p:cNvSpPr>
          <p:nvPr>
            <p:ph type="body" idx="1" hasCustomPrompt="1"/>
          </p:nvPr>
        </p:nvSpPr>
        <p:spPr>
          <a:xfrm>
            <a:off x="513002" y="1691999"/>
            <a:ext cx="3803015" cy="504000"/>
          </a:xfrm>
        </p:spPr>
        <p:txBody>
          <a:bodyPr anchor="ctr">
            <a:normAutofit/>
          </a:bodyPr>
          <a:lstStyle>
            <a:lvl1pPr marL="0" indent="0">
              <a:buNone/>
              <a:defRPr sz="1013" b="1">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subtitle</a:t>
            </a:r>
          </a:p>
        </p:txBody>
      </p:sp>
      <p:sp>
        <p:nvSpPr>
          <p:cNvPr id="4" name="Content Placeholder 3">
            <a:extLst>
              <a:ext uri="{FF2B5EF4-FFF2-40B4-BE49-F238E27FC236}">
                <a16:creationId xmlns:a16="http://schemas.microsoft.com/office/drawing/2014/main" id="{AA9A7AC3-7016-124B-6D12-60D2ED84E150}"/>
              </a:ext>
            </a:extLst>
          </p:cNvPr>
          <p:cNvSpPr>
            <a:spLocks noGrp="1"/>
          </p:cNvSpPr>
          <p:nvPr>
            <p:ph sz="half" idx="2" hasCustomPrompt="1"/>
          </p:nvPr>
        </p:nvSpPr>
        <p:spPr>
          <a:xfrm>
            <a:off x="513002" y="2213112"/>
            <a:ext cx="3803015" cy="3455849"/>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Guides" hidden="1">
            <a:extLst>
              <a:ext uri="{FF2B5EF4-FFF2-40B4-BE49-F238E27FC236}">
                <a16:creationId xmlns:a16="http://schemas.microsoft.com/office/drawing/2014/main" id="{E4878919-016C-D3CA-A15B-9A6FC311B09B}"/>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11" name="Title 10">
            <a:extLst>
              <a:ext uri="{FF2B5EF4-FFF2-40B4-BE49-F238E27FC236}">
                <a16:creationId xmlns:a16="http://schemas.microsoft.com/office/drawing/2014/main" id="{EBE4E3C2-FDBC-028B-5832-3B62BADCC13B}"/>
              </a:ext>
            </a:extLst>
          </p:cNvPr>
          <p:cNvSpPr>
            <a:spLocks noGrp="1"/>
          </p:cNvSpPr>
          <p:nvPr>
            <p:ph type="title" hasCustomPrompt="1"/>
          </p:nvPr>
        </p:nvSpPr>
        <p:spPr>
          <a:xfrm>
            <a:off x="513002" y="540000"/>
            <a:ext cx="3803015" cy="864000"/>
          </a:xfrm>
        </p:spPr>
        <p:txBody>
          <a:bodyPr/>
          <a:lstStyle>
            <a:lvl1pPr>
              <a:defRPr b="1"/>
            </a:lvl1pPr>
          </a:lstStyle>
          <a:p>
            <a:r>
              <a:rPr lang="en-US"/>
              <a:t>Click to add title</a:t>
            </a:r>
            <a:endParaRPr lang="en-GB"/>
          </a:p>
        </p:txBody>
      </p:sp>
      <p:sp>
        <p:nvSpPr>
          <p:cNvPr id="5" name="Slide Number Placeholder 4">
            <a:extLst>
              <a:ext uri="{FF2B5EF4-FFF2-40B4-BE49-F238E27FC236}">
                <a16:creationId xmlns:a16="http://schemas.microsoft.com/office/drawing/2014/main" id="{F4D5D006-25C6-069C-FD26-2AEAB6B29B12}"/>
              </a:ext>
            </a:extLst>
          </p:cNvPr>
          <p:cNvSpPr>
            <a:spLocks noGrp="1"/>
          </p:cNvSpPr>
          <p:nvPr>
            <p:ph type="sldNum" sz="quarter" idx="18"/>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637908350"/>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2039">
          <p15:clr>
            <a:srgbClr val="FF96FF"/>
          </p15:clr>
        </p15:guide>
        <p15:guide id="7" pos="2281">
          <p15:clr>
            <a:srgbClr val="FF96FF"/>
          </p15:clr>
        </p15:guide>
        <p15:guide id="8" pos="4078">
          <p15:clr>
            <a:srgbClr val="FF96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omparison_Graphic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EE97D-A2EF-F9E0-04FF-E33D1E4B6A88}"/>
              </a:ext>
            </a:extLst>
          </p:cNvPr>
          <p:cNvSpPr/>
          <p:nvPr/>
        </p:nvSpPr>
        <p:spPr>
          <a:xfrm>
            <a:off x="4572002" y="0"/>
            <a:ext cx="4571999"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Text Placeholder 2">
            <a:extLst>
              <a:ext uri="{FF2B5EF4-FFF2-40B4-BE49-F238E27FC236}">
                <a16:creationId xmlns:a16="http://schemas.microsoft.com/office/drawing/2014/main" id="{A5D37987-FEF9-3A1E-6511-963037A4D240}"/>
              </a:ext>
            </a:extLst>
          </p:cNvPr>
          <p:cNvSpPr>
            <a:spLocks noGrp="1"/>
          </p:cNvSpPr>
          <p:nvPr>
            <p:ph type="body" idx="1" hasCustomPrompt="1"/>
          </p:nvPr>
        </p:nvSpPr>
        <p:spPr>
          <a:xfrm>
            <a:off x="513002" y="1691999"/>
            <a:ext cx="3803015" cy="504000"/>
          </a:xfrm>
        </p:spPr>
        <p:txBody>
          <a:bodyPr anchor="ctr">
            <a:normAutofit/>
          </a:bodyPr>
          <a:lstStyle>
            <a:lvl1pPr marL="0" indent="0">
              <a:buNone/>
              <a:defRPr sz="1013" b="1">
                <a:solidFill>
                  <a:schemeClr val="bg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subtitle</a:t>
            </a:r>
          </a:p>
        </p:txBody>
      </p:sp>
      <p:sp>
        <p:nvSpPr>
          <p:cNvPr id="4" name="Content Placeholder 3">
            <a:extLst>
              <a:ext uri="{FF2B5EF4-FFF2-40B4-BE49-F238E27FC236}">
                <a16:creationId xmlns:a16="http://schemas.microsoft.com/office/drawing/2014/main" id="{AA9A7AC3-7016-124B-6D12-60D2ED84E150}"/>
              </a:ext>
            </a:extLst>
          </p:cNvPr>
          <p:cNvSpPr>
            <a:spLocks noGrp="1"/>
          </p:cNvSpPr>
          <p:nvPr>
            <p:ph sz="half" idx="2" hasCustomPrompt="1"/>
          </p:nvPr>
        </p:nvSpPr>
        <p:spPr>
          <a:xfrm>
            <a:off x="513002" y="2213112"/>
            <a:ext cx="3803015" cy="3455849"/>
          </a:xfrm>
        </p:spPr>
        <p:txBody>
          <a:bodyPr/>
          <a:lstStyle>
            <a:lvl1pPr marL="0" indent="0">
              <a:buNone/>
              <a:defRPr sz="900">
                <a:solidFill>
                  <a:schemeClr val="accent2"/>
                </a:solidFill>
              </a:defRPr>
            </a:lvl1pPr>
            <a:lvl2pPr marL="0" indent="0">
              <a:buFont typeface="Arial" panose="020B0604020202020204" pitchFamily="34" charset="0"/>
              <a:buNone/>
              <a:defRPr sz="675"/>
            </a:lvl2pPr>
            <a:lvl3pPr marL="96441" indent="-96441">
              <a:buFont typeface="Arial" panose="020B0604020202020204" pitchFamily="34" charset="0"/>
              <a:buChar char="•"/>
              <a:defRPr sz="675"/>
            </a:lvl3pPr>
            <a:lvl4pPr marL="96441" indent="-96441">
              <a:buFont typeface="Arial" panose="020B0604020202020204" pitchFamily="34" charset="0"/>
              <a:buChar char="•"/>
              <a:defRPr/>
            </a:lvl4pPr>
            <a:lvl5pPr marL="96441" indent="-96441">
              <a:buFont typeface="Arial" panose="020B0604020202020204" pitchFamily="34" charset="0"/>
              <a:buChar char="•"/>
              <a:defRPr/>
            </a:lvl5pPr>
            <a:lvl6pPr marL="202500" indent="-101250">
              <a:buFont typeface="Arial" panose="020B0604020202020204" pitchFamily="34" charset="0"/>
              <a:buChar char="−"/>
              <a:defRPr/>
            </a:lvl6pPr>
          </a:lstStyle>
          <a:p>
            <a:pPr lvl="0"/>
            <a:r>
              <a:rPr lang="en-US"/>
              <a:t>First level</a:t>
            </a:r>
          </a:p>
          <a:p>
            <a:pPr lvl="1"/>
            <a:r>
              <a:rPr lang="en-US"/>
              <a:t>Second level</a:t>
            </a:r>
          </a:p>
          <a:p>
            <a:pPr lvl="2"/>
            <a:r>
              <a:rPr lang="en-US"/>
              <a:t>Third level</a:t>
            </a:r>
          </a:p>
          <a:p>
            <a:pPr lvl="5"/>
            <a:r>
              <a:rPr lang="en-US"/>
              <a:t>Fourth level</a:t>
            </a:r>
          </a:p>
        </p:txBody>
      </p:sp>
      <p:sp>
        <p:nvSpPr>
          <p:cNvPr id="10" name="Guides" hidden="1">
            <a:extLst>
              <a:ext uri="{FF2B5EF4-FFF2-40B4-BE49-F238E27FC236}">
                <a16:creationId xmlns:a16="http://schemas.microsoft.com/office/drawing/2014/main" id="{E4878919-016C-D3CA-A15B-9A6FC311B09B}"/>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11" name="Title 10">
            <a:extLst>
              <a:ext uri="{FF2B5EF4-FFF2-40B4-BE49-F238E27FC236}">
                <a16:creationId xmlns:a16="http://schemas.microsoft.com/office/drawing/2014/main" id="{EBE4E3C2-FDBC-028B-5832-3B62BADCC13B}"/>
              </a:ext>
            </a:extLst>
          </p:cNvPr>
          <p:cNvSpPr>
            <a:spLocks noGrp="1"/>
          </p:cNvSpPr>
          <p:nvPr>
            <p:ph type="title" hasCustomPrompt="1"/>
          </p:nvPr>
        </p:nvSpPr>
        <p:spPr>
          <a:xfrm>
            <a:off x="513002" y="540000"/>
            <a:ext cx="3803015" cy="864000"/>
          </a:xfrm>
        </p:spPr>
        <p:txBody>
          <a:bodyPr/>
          <a:lstStyle>
            <a:lvl1pPr>
              <a:defRPr b="1"/>
            </a:lvl1pPr>
          </a:lstStyle>
          <a:p>
            <a:r>
              <a:rPr lang="en-US"/>
              <a:t>Click to add title</a:t>
            </a:r>
          </a:p>
        </p:txBody>
      </p:sp>
      <p:sp>
        <p:nvSpPr>
          <p:cNvPr id="6" name="Content Placeholder 5">
            <a:extLst>
              <a:ext uri="{FF2B5EF4-FFF2-40B4-BE49-F238E27FC236}">
                <a16:creationId xmlns:a16="http://schemas.microsoft.com/office/drawing/2014/main" id="{996889CC-2822-30BE-5217-D1CD724A8AD4}"/>
              </a:ext>
            </a:extLst>
          </p:cNvPr>
          <p:cNvSpPr>
            <a:spLocks noGrp="1"/>
          </p:cNvSpPr>
          <p:nvPr>
            <p:ph sz="quarter" idx="13" hasCustomPrompt="1"/>
          </p:nvPr>
        </p:nvSpPr>
        <p:spPr>
          <a:xfrm>
            <a:off x="4828502" y="1692000"/>
            <a:ext cx="3802499" cy="3978001"/>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30571DA5-F321-AA73-A363-FDFEC3D5CFCC}"/>
              </a:ext>
            </a:extLst>
          </p:cNvPr>
          <p:cNvSpPr>
            <a:spLocks noGrp="1"/>
          </p:cNvSpPr>
          <p:nvPr>
            <p:ph type="sldNum" sz="quarter" idx="15"/>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2231775132"/>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2039">
          <p15:clr>
            <a:srgbClr val="FF96FF"/>
          </p15:clr>
        </p15:guide>
        <p15:guide id="7" pos="2281">
          <p15:clr>
            <a:srgbClr val="FF96FF"/>
          </p15:clr>
        </p15:guide>
        <p15:guide id="8" pos="4078">
          <p15:clr>
            <a:srgbClr val="FF96FF"/>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mparison_Statistic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EE97D-A2EF-F9E0-04FF-E33D1E4B6A88}"/>
              </a:ext>
            </a:extLst>
          </p:cNvPr>
          <p:cNvSpPr>
            <a:spLocks noGrp="1" noRot="1" noMove="1" noResize="1" noEditPoints="1" noAdjustHandles="1" noChangeArrowheads="1" noChangeShapeType="1"/>
          </p:cNvSpPr>
          <p:nvPr/>
        </p:nvSpPr>
        <p:spPr>
          <a:xfrm>
            <a:off x="4572002" y="0"/>
            <a:ext cx="4571999"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Text Placeholder 2">
            <a:extLst>
              <a:ext uri="{FF2B5EF4-FFF2-40B4-BE49-F238E27FC236}">
                <a16:creationId xmlns:a16="http://schemas.microsoft.com/office/drawing/2014/main" id="{A5D37987-FEF9-3A1E-6511-963037A4D240}"/>
              </a:ext>
            </a:extLst>
          </p:cNvPr>
          <p:cNvSpPr>
            <a:spLocks noGrp="1"/>
          </p:cNvSpPr>
          <p:nvPr>
            <p:ph type="body" idx="1" hasCustomPrompt="1"/>
          </p:nvPr>
        </p:nvSpPr>
        <p:spPr>
          <a:xfrm>
            <a:off x="513002" y="1691999"/>
            <a:ext cx="3803015" cy="504000"/>
          </a:xfrm>
        </p:spPr>
        <p:txBody>
          <a:bodyPr anchor="ctr">
            <a:normAutofit/>
          </a:bodyPr>
          <a:lstStyle>
            <a:lvl1pPr marL="0" indent="0">
              <a:buNone/>
              <a:defRPr sz="1013" b="1">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add subtitle</a:t>
            </a:r>
          </a:p>
        </p:txBody>
      </p:sp>
      <p:sp>
        <p:nvSpPr>
          <p:cNvPr id="4" name="Content Placeholder 3">
            <a:extLst>
              <a:ext uri="{FF2B5EF4-FFF2-40B4-BE49-F238E27FC236}">
                <a16:creationId xmlns:a16="http://schemas.microsoft.com/office/drawing/2014/main" id="{AA9A7AC3-7016-124B-6D12-60D2ED84E150}"/>
              </a:ext>
            </a:extLst>
          </p:cNvPr>
          <p:cNvSpPr>
            <a:spLocks noGrp="1"/>
          </p:cNvSpPr>
          <p:nvPr>
            <p:ph sz="half" idx="2" hasCustomPrompt="1"/>
          </p:nvPr>
        </p:nvSpPr>
        <p:spPr>
          <a:xfrm>
            <a:off x="513002" y="2213112"/>
            <a:ext cx="3803015" cy="3455849"/>
          </a:xfrm>
        </p:spPr>
        <p:txBody>
          <a:bodyPr/>
          <a:lstStyle>
            <a:lvl1pPr>
              <a:defRPr/>
            </a:lvl1pPr>
            <a:lvl5pPr>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endParaRPr lang="en-GB"/>
          </a:p>
        </p:txBody>
      </p:sp>
      <p:sp>
        <p:nvSpPr>
          <p:cNvPr id="10" name="Guides" hidden="1">
            <a:extLst>
              <a:ext uri="{FF2B5EF4-FFF2-40B4-BE49-F238E27FC236}">
                <a16:creationId xmlns:a16="http://schemas.microsoft.com/office/drawing/2014/main" id="{E4878919-016C-D3CA-A15B-9A6FC311B09B}"/>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11" name="Title 10">
            <a:extLst>
              <a:ext uri="{FF2B5EF4-FFF2-40B4-BE49-F238E27FC236}">
                <a16:creationId xmlns:a16="http://schemas.microsoft.com/office/drawing/2014/main" id="{EBE4E3C2-FDBC-028B-5832-3B62BADCC13B}"/>
              </a:ext>
            </a:extLst>
          </p:cNvPr>
          <p:cNvSpPr>
            <a:spLocks noGrp="1"/>
          </p:cNvSpPr>
          <p:nvPr>
            <p:ph type="title" hasCustomPrompt="1"/>
          </p:nvPr>
        </p:nvSpPr>
        <p:spPr>
          <a:xfrm>
            <a:off x="513002" y="540000"/>
            <a:ext cx="3803015" cy="864730"/>
          </a:xfrm>
        </p:spPr>
        <p:txBody>
          <a:bodyPr/>
          <a:lstStyle>
            <a:lvl1pPr>
              <a:defRPr b="1"/>
            </a:lvl1pPr>
          </a:lstStyle>
          <a:p>
            <a:r>
              <a:rPr lang="en-US"/>
              <a:t>Click to add title</a:t>
            </a:r>
            <a:endParaRPr lang="en-GB"/>
          </a:p>
        </p:txBody>
      </p:sp>
      <p:sp>
        <p:nvSpPr>
          <p:cNvPr id="8" name="Text Placeholder 7">
            <a:extLst>
              <a:ext uri="{FF2B5EF4-FFF2-40B4-BE49-F238E27FC236}">
                <a16:creationId xmlns:a16="http://schemas.microsoft.com/office/drawing/2014/main" id="{C305FDDD-E408-1BAC-1F05-4338D6D57FCC}"/>
              </a:ext>
            </a:extLst>
          </p:cNvPr>
          <p:cNvSpPr>
            <a:spLocks noGrp="1"/>
          </p:cNvSpPr>
          <p:nvPr>
            <p:ph type="body" sz="quarter" idx="16" hasCustomPrompt="1"/>
          </p:nvPr>
        </p:nvSpPr>
        <p:spPr>
          <a:xfrm>
            <a:off x="5424023" y="1404730"/>
            <a:ext cx="2867957" cy="4264230"/>
          </a:xfrm>
        </p:spPr>
        <p:txBody>
          <a:bodyPr anchor="ctr"/>
          <a:lstStyle>
            <a:lvl1pPr marL="0" indent="0" algn="ctr">
              <a:buNone/>
              <a:defRPr sz="2025" b="1" cap="all" spc="113" baseline="0">
                <a:solidFill>
                  <a:schemeClr val="tx2"/>
                </a:solidFill>
                <a:latin typeface="+mn-lt"/>
              </a:defRPr>
            </a:lvl1pPr>
            <a:lvl2pPr marL="0" indent="0" algn="ctr">
              <a:lnSpc>
                <a:spcPct val="80000"/>
              </a:lnSpc>
              <a:spcBef>
                <a:spcPts val="506"/>
              </a:spcBef>
              <a:buNone/>
              <a:defRPr sz="4500" b="1">
                <a:solidFill>
                  <a:schemeClr val="bg2"/>
                </a:solidFill>
              </a:defRPr>
            </a:lvl2pPr>
            <a:lvl3pPr marL="0" indent="0" algn="ctr">
              <a:buNone/>
              <a:defRPr sz="1013">
                <a:solidFill>
                  <a:schemeClr val="tx2"/>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A2DE5538-4907-6314-E80C-4819F5474A3E}"/>
              </a:ext>
            </a:extLst>
          </p:cNvPr>
          <p:cNvSpPr>
            <a:spLocks noGrp="1"/>
          </p:cNvSpPr>
          <p:nvPr>
            <p:ph type="sldNum" sz="quarter" idx="18"/>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2961197700"/>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2039">
          <p15:clr>
            <a:srgbClr val="FF96FF"/>
          </p15:clr>
        </p15:guide>
        <p15:guide id="7" pos="2281">
          <p15:clr>
            <a:srgbClr val="FF96FF"/>
          </p15:clr>
        </p15:guide>
        <p15:guide id="8" pos="4078">
          <p15:clr>
            <a:srgbClr val="FF96FF"/>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951CB8-1714-2447-8949-16615C47FF63}"/>
              </a:ext>
            </a:extLst>
          </p:cNvPr>
          <p:cNvSpPr/>
          <p:nvPr/>
        </p:nvSpPr>
        <p:spPr>
          <a:xfrm>
            <a:off x="4572002" y="0"/>
            <a:ext cx="4571999"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Content Placeholder 2">
            <a:extLst>
              <a:ext uri="{FF2B5EF4-FFF2-40B4-BE49-F238E27FC236}">
                <a16:creationId xmlns:a16="http://schemas.microsoft.com/office/drawing/2014/main" id="{E250BDB9-7AD8-9187-3D04-C0919CCC7482}"/>
              </a:ext>
            </a:extLst>
          </p:cNvPr>
          <p:cNvSpPr>
            <a:spLocks noGrp="1"/>
          </p:cNvSpPr>
          <p:nvPr>
            <p:ph sz="half" idx="1" hasCustomPrompt="1"/>
          </p:nvPr>
        </p:nvSpPr>
        <p:spPr>
          <a:xfrm>
            <a:off x="513002" y="1692000"/>
            <a:ext cx="3802499" cy="3978001"/>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EE9708-B034-DD3C-2396-1A99397D45EF}"/>
              </a:ext>
            </a:extLst>
          </p:cNvPr>
          <p:cNvSpPr>
            <a:spLocks noGrp="1"/>
          </p:cNvSpPr>
          <p:nvPr>
            <p:ph sz="half" idx="2" hasCustomPrompt="1"/>
          </p:nvPr>
        </p:nvSpPr>
        <p:spPr>
          <a:xfrm>
            <a:off x="4828503" y="1692000"/>
            <a:ext cx="3802499" cy="3978001"/>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Guides" hidden="1">
            <a:extLst>
              <a:ext uri="{FF2B5EF4-FFF2-40B4-BE49-F238E27FC236}">
                <a16:creationId xmlns:a16="http://schemas.microsoft.com/office/drawing/2014/main" id="{AA66813C-8B3D-4D7E-B626-192E7E9DB27D}"/>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a:xfrm>
            <a:off x="512999" y="540000"/>
            <a:ext cx="3804300" cy="864000"/>
          </a:xfrm>
        </p:spPr>
        <p:txBody>
          <a:bodyPr/>
          <a:lstStyle/>
          <a:p>
            <a:r>
              <a:rPr lang="en-US"/>
              <a:t>Click to add title</a:t>
            </a:r>
            <a:endParaRPr lang="en-GB"/>
          </a:p>
        </p:txBody>
      </p:sp>
      <p:sp>
        <p:nvSpPr>
          <p:cNvPr id="7" name="Slide Number Placeholder 6">
            <a:extLst>
              <a:ext uri="{FF2B5EF4-FFF2-40B4-BE49-F238E27FC236}">
                <a16:creationId xmlns:a16="http://schemas.microsoft.com/office/drawing/2014/main" id="{B05D83EA-A7E0-23D4-F5F4-ED23ED980D1E}"/>
              </a:ext>
            </a:extLst>
          </p:cNvPr>
          <p:cNvSpPr>
            <a:spLocks noGrp="1"/>
          </p:cNvSpPr>
          <p:nvPr>
            <p:ph type="sldNum" sz="quarter" idx="11"/>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2841201544"/>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2039">
          <p15:clr>
            <a:srgbClr val="FF96FF"/>
          </p15:clr>
        </p15:guide>
        <p15:guide id="7" pos="2281">
          <p15:clr>
            <a:srgbClr val="FF96FF"/>
          </p15:clr>
        </p15:guide>
        <p15:guide id="8" pos="4078">
          <p15:clr>
            <a:srgbClr val="FF96FF"/>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8D761-AFBE-3D7B-6380-195A02047F6A}"/>
              </a:ext>
            </a:extLst>
          </p:cNvPr>
          <p:cNvSpPr>
            <a:spLocks/>
          </p:cNvSpPr>
          <p:nvPr/>
        </p:nvSpPr>
        <p:spPr>
          <a:xfrm>
            <a:off x="513000" y="1692000"/>
            <a:ext cx="3978000" cy="397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0" name="Rectangle 9">
            <a:extLst>
              <a:ext uri="{FF2B5EF4-FFF2-40B4-BE49-F238E27FC236}">
                <a16:creationId xmlns:a16="http://schemas.microsoft.com/office/drawing/2014/main" id="{CAD298DD-0C6B-2545-31B4-45FE745EE35B}"/>
              </a:ext>
            </a:extLst>
          </p:cNvPr>
          <p:cNvSpPr>
            <a:spLocks/>
          </p:cNvSpPr>
          <p:nvPr/>
        </p:nvSpPr>
        <p:spPr>
          <a:xfrm>
            <a:off x="4653001" y="1692000"/>
            <a:ext cx="3978000" cy="397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Guides" hidden="1">
            <a:extLst>
              <a:ext uri="{FF2B5EF4-FFF2-40B4-BE49-F238E27FC236}">
                <a16:creationId xmlns:a16="http://schemas.microsoft.com/office/drawing/2014/main" id="{AA66813C-8B3D-4D7E-B626-192E7E9DB27D}"/>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p:txBody>
          <a:bodyPr/>
          <a:lstStyle/>
          <a:p>
            <a:r>
              <a:rPr lang="en-US"/>
              <a:t>Click to add title</a:t>
            </a:r>
            <a:endParaRPr lang="en-GB"/>
          </a:p>
        </p:txBody>
      </p:sp>
      <p:sp>
        <p:nvSpPr>
          <p:cNvPr id="15" name="Text Placeholder 14">
            <a:extLst>
              <a:ext uri="{FF2B5EF4-FFF2-40B4-BE49-F238E27FC236}">
                <a16:creationId xmlns:a16="http://schemas.microsoft.com/office/drawing/2014/main" id="{CCB2D98D-758B-FBB7-D7B6-CE53FFF2DC62}"/>
              </a:ext>
            </a:extLst>
          </p:cNvPr>
          <p:cNvSpPr>
            <a:spLocks noGrp="1"/>
          </p:cNvSpPr>
          <p:nvPr>
            <p:ph type="body" sz="quarter" idx="13" hasCustomPrompt="1"/>
          </p:nvPr>
        </p:nvSpPr>
        <p:spPr>
          <a:xfrm>
            <a:off x="1354500" y="2960999"/>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8" name="Text Placeholder 14">
            <a:extLst>
              <a:ext uri="{FF2B5EF4-FFF2-40B4-BE49-F238E27FC236}">
                <a16:creationId xmlns:a16="http://schemas.microsoft.com/office/drawing/2014/main" id="{8C162809-5E1E-E752-AA61-E1A1D622FCF8}"/>
              </a:ext>
            </a:extLst>
          </p:cNvPr>
          <p:cNvSpPr>
            <a:spLocks noGrp="1"/>
          </p:cNvSpPr>
          <p:nvPr>
            <p:ph type="body" sz="quarter" idx="14" hasCustomPrompt="1"/>
          </p:nvPr>
        </p:nvSpPr>
        <p:spPr>
          <a:xfrm>
            <a:off x="5494501" y="2960999"/>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6FD0D34E-4FCB-B922-B87A-21328766E77A}"/>
              </a:ext>
            </a:extLst>
          </p:cNvPr>
          <p:cNvSpPr>
            <a:spLocks noGrp="1"/>
          </p:cNvSpPr>
          <p:nvPr>
            <p:ph type="sldNum" sz="quarter" idx="16"/>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1436877667"/>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2121">
          <p15:clr>
            <a:srgbClr val="FF96FF"/>
          </p15:clr>
        </p15:guide>
        <p15:guide id="7" pos="2198">
          <p15:clr>
            <a:srgbClr val="FF96FF"/>
          </p15:clr>
        </p15:guide>
        <p15:guide id="8" pos="407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pPr>
              <a:defRPr/>
            </a:pPr>
            <a:fld id="{055FC0F7-5656-478F-B9DC-1879CB2F24D4}" type="datetime1">
              <a:rPr lang="en-US" smtClean="0"/>
              <a:t>5/11/2026</a:t>
            </a:fld>
            <a:endParaRPr lang="en-US" dirty="0"/>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pPr>
              <a:defRPr/>
            </a:pPr>
            <a:endParaRPr lang="en-US" dirty="0"/>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pPr>
              <a:defRPr/>
            </a:pPr>
            <a:fld id="{20D403C3-47BC-4C7E-BA49-79840169F64A}" type="slidenum">
              <a:rPr lang="en-US" altLang="en-US" smtClean="0"/>
              <a:pPr>
                <a:defRPr/>
              </a:pPr>
              <a:t>‹#›</a:t>
            </a:fld>
            <a:endParaRPr lang="en-US" altLang="en-US" dirty="0"/>
          </a:p>
        </p:txBody>
      </p:sp>
    </p:spTree>
    <p:custDataLst>
      <p:tags r:id="rId1"/>
    </p:custDataLst>
    <p:extLst>
      <p:ext uri="{BB962C8B-B14F-4D97-AF65-F5344CB8AC3E}">
        <p14:creationId xmlns:p14="http://schemas.microsoft.com/office/powerpoint/2010/main" val="3011890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8D761-AFBE-3D7B-6380-195A02047F6A}"/>
              </a:ext>
            </a:extLst>
          </p:cNvPr>
          <p:cNvSpPr>
            <a:spLocks/>
          </p:cNvSpPr>
          <p:nvPr/>
        </p:nvSpPr>
        <p:spPr>
          <a:xfrm>
            <a:off x="513000" y="1692000"/>
            <a:ext cx="3978000" cy="1879876"/>
          </a:xfrm>
          <a:prstGeom prst="rect">
            <a:avLst/>
          </a:prstGeom>
          <a:solidFill>
            <a:srgbClr val="502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0" name="Rectangle 9">
            <a:extLst>
              <a:ext uri="{FF2B5EF4-FFF2-40B4-BE49-F238E27FC236}">
                <a16:creationId xmlns:a16="http://schemas.microsoft.com/office/drawing/2014/main" id="{CAD298DD-0C6B-2545-31B4-45FE745EE35B}"/>
              </a:ext>
            </a:extLst>
          </p:cNvPr>
          <p:cNvSpPr>
            <a:spLocks/>
          </p:cNvSpPr>
          <p:nvPr/>
        </p:nvSpPr>
        <p:spPr>
          <a:xfrm>
            <a:off x="4653001" y="1692002"/>
            <a:ext cx="3978000" cy="1879877"/>
          </a:xfrm>
          <a:prstGeom prst="rect">
            <a:avLst/>
          </a:prstGeom>
          <a:solidFill>
            <a:srgbClr val="502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Guides" hidden="1">
            <a:extLst>
              <a:ext uri="{FF2B5EF4-FFF2-40B4-BE49-F238E27FC236}">
                <a16:creationId xmlns:a16="http://schemas.microsoft.com/office/drawing/2014/main" id="{AA66813C-8B3D-4D7E-B626-192E7E9DB27D}"/>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p:txBody>
          <a:bodyPr/>
          <a:lstStyle/>
          <a:p>
            <a:r>
              <a:rPr lang="en-US"/>
              <a:t>Click to add title</a:t>
            </a:r>
            <a:endParaRPr lang="en-GB"/>
          </a:p>
        </p:txBody>
      </p:sp>
      <p:sp>
        <p:nvSpPr>
          <p:cNvPr id="15" name="Text Placeholder 14">
            <a:extLst>
              <a:ext uri="{FF2B5EF4-FFF2-40B4-BE49-F238E27FC236}">
                <a16:creationId xmlns:a16="http://schemas.microsoft.com/office/drawing/2014/main" id="{CCB2D98D-758B-FBB7-D7B6-CE53FFF2DC62}"/>
              </a:ext>
            </a:extLst>
          </p:cNvPr>
          <p:cNvSpPr>
            <a:spLocks noGrp="1"/>
          </p:cNvSpPr>
          <p:nvPr>
            <p:ph type="body" sz="quarter" idx="13" hasCustomPrompt="1"/>
          </p:nvPr>
        </p:nvSpPr>
        <p:spPr>
          <a:xfrm>
            <a:off x="1354500" y="1911937"/>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8" name="Text Placeholder 14">
            <a:extLst>
              <a:ext uri="{FF2B5EF4-FFF2-40B4-BE49-F238E27FC236}">
                <a16:creationId xmlns:a16="http://schemas.microsoft.com/office/drawing/2014/main" id="{8C162809-5E1E-E752-AA61-E1A1D622FCF8}"/>
              </a:ext>
            </a:extLst>
          </p:cNvPr>
          <p:cNvSpPr>
            <a:spLocks noGrp="1"/>
          </p:cNvSpPr>
          <p:nvPr>
            <p:ph type="body" sz="quarter" idx="14" hasCustomPrompt="1"/>
          </p:nvPr>
        </p:nvSpPr>
        <p:spPr>
          <a:xfrm>
            <a:off x="5494501" y="1911937"/>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spcBef>
                <a:spcPts val="225"/>
              </a:spcBef>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1" name="Rectangle 10">
            <a:extLst>
              <a:ext uri="{FF2B5EF4-FFF2-40B4-BE49-F238E27FC236}">
                <a16:creationId xmlns:a16="http://schemas.microsoft.com/office/drawing/2014/main" id="{54815983-7742-6D70-5462-BE03F6197CED}"/>
              </a:ext>
            </a:extLst>
          </p:cNvPr>
          <p:cNvSpPr>
            <a:spLocks/>
          </p:cNvSpPr>
          <p:nvPr/>
        </p:nvSpPr>
        <p:spPr>
          <a:xfrm>
            <a:off x="511847" y="3787775"/>
            <a:ext cx="3978000" cy="1879876"/>
          </a:xfrm>
          <a:prstGeom prst="rect">
            <a:avLst/>
          </a:prstGeom>
          <a:solidFill>
            <a:srgbClr val="502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2" name="Rectangle 11">
            <a:extLst>
              <a:ext uri="{FF2B5EF4-FFF2-40B4-BE49-F238E27FC236}">
                <a16:creationId xmlns:a16="http://schemas.microsoft.com/office/drawing/2014/main" id="{92487676-D5E5-B166-658D-3614CE9A0E25}"/>
              </a:ext>
            </a:extLst>
          </p:cNvPr>
          <p:cNvSpPr>
            <a:spLocks/>
          </p:cNvSpPr>
          <p:nvPr/>
        </p:nvSpPr>
        <p:spPr>
          <a:xfrm>
            <a:off x="4653001" y="3789089"/>
            <a:ext cx="3978000" cy="1879877"/>
          </a:xfrm>
          <a:prstGeom prst="rect">
            <a:avLst/>
          </a:prstGeom>
          <a:solidFill>
            <a:srgbClr val="502E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14">
            <a:extLst>
              <a:ext uri="{FF2B5EF4-FFF2-40B4-BE49-F238E27FC236}">
                <a16:creationId xmlns:a16="http://schemas.microsoft.com/office/drawing/2014/main" id="{0664581F-D8DC-4A74-9B9A-BEEC5A2B6931}"/>
              </a:ext>
            </a:extLst>
          </p:cNvPr>
          <p:cNvSpPr>
            <a:spLocks noGrp="1"/>
          </p:cNvSpPr>
          <p:nvPr>
            <p:ph type="body" sz="quarter" idx="15" hasCustomPrompt="1"/>
          </p:nvPr>
        </p:nvSpPr>
        <p:spPr>
          <a:xfrm>
            <a:off x="1353347" y="4007713"/>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4" name="Text Placeholder 14">
            <a:extLst>
              <a:ext uri="{FF2B5EF4-FFF2-40B4-BE49-F238E27FC236}">
                <a16:creationId xmlns:a16="http://schemas.microsoft.com/office/drawing/2014/main" id="{1DCF2314-5EFA-AFD1-2F88-AEB27BD55DEE}"/>
              </a:ext>
            </a:extLst>
          </p:cNvPr>
          <p:cNvSpPr>
            <a:spLocks noGrp="1"/>
          </p:cNvSpPr>
          <p:nvPr>
            <p:ph type="body" sz="quarter" idx="16" hasCustomPrompt="1"/>
          </p:nvPr>
        </p:nvSpPr>
        <p:spPr>
          <a:xfrm>
            <a:off x="5494501" y="4009024"/>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99D7708F-B654-0EC1-AE20-2E3917FFC937}"/>
              </a:ext>
            </a:extLst>
          </p:cNvPr>
          <p:cNvSpPr>
            <a:spLocks noGrp="1"/>
          </p:cNvSpPr>
          <p:nvPr>
            <p:ph type="sldNum" sz="quarter" idx="18"/>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2644100541"/>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2250">
          <p15:clr>
            <a:srgbClr val="FF96FF"/>
          </p15:clr>
        </p15:guide>
        <p15:guide id="5" orient="horz" pos="2386">
          <p15:clr>
            <a:srgbClr val="FF96FF"/>
          </p15:clr>
        </p15:guide>
        <p15:guide id="6" orient="horz" pos="3571">
          <p15:clr>
            <a:srgbClr val="FF96FF"/>
          </p15:clr>
        </p15:guide>
        <p15:guide id="7" pos="242">
          <p15:clr>
            <a:srgbClr val="FF96FF"/>
          </p15:clr>
        </p15:guide>
        <p15:guide id="8" pos="2121">
          <p15:clr>
            <a:srgbClr val="FF96FF"/>
          </p15:clr>
        </p15:guide>
        <p15:guide id="9" pos="2198">
          <p15:clr>
            <a:srgbClr val="FF96FF"/>
          </p15:clr>
        </p15:guide>
        <p15:guide id="10" pos="4078">
          <p15:clr>
            <a:srgbClr val="FF96FF"/>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E8D761-AFBE-3D7B-6380-195A02047F6A}"/>
              </a:ext>
            </a:extLst>
          </p:cNvPr>
          <p:cNvSpPr>
            <a:spLocks/>
          </p:cNvSpPr>
          <p:nvPr/>
        </p:nvSpPr>
        <p:spPr>
          <a:xfrm>
            <a:off x="513001" y="1692000"/>
            <a:ext cx="2596913" cy="1879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0" name="Rectangle 9">
            <a:extLst>
              <a:ext uri="{FF2B5EF4-FFF2-40B4-BE49-F238E27FC236}">
                <a16:creationId xmlns:a16="http://schemas.microsoft.com/office/drawing/2014/main" id="{CAD298DD-0C6B-2545-31B4-45FE745EE35B}"/>
              </a:ext>
            </a:extLst>
          </p:cNvPr>
          <p:cNvSpPr>
            <a:spLocks/>
          </p:cNvSpPr>
          <p:nvPr/>
        </p:nvSpPr>
        <p:spPr>
          <a:xfrm>
            <a:off x="6032737" y="1692002"/>
            <a:ext cx="2598104" cy="18798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Guides" hidden="1">
            <a:extLst>
              <a:ext uri="{FF2B5EF4-FFF2-40B4-BE49-F238E27FC236}">
                <a16:creationId xmlns:a16="http://schemas.microsoft.com/office/drawing/2014/main" id="{AA66813C-8B3D-4D7E-B626-192E7E9DB27D}"/>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p:txBody>
          <a:bodyPr/>
          <a:lstStyle/>
          <a:p>
            <a:r>
              <a:rPr lang="en-US"/>
              <a:t>Click to add title</a:t>
            </a:r>
            <a:endParaRPr lang="en-GB"/>
          </a:p>
        </p:txBody>
      </p:sp>
      <p:sp>
        <p:nvSpPr>
          <p:cNvPr id="15" name="Text Placeholder 14">
            <a:extLst>
              <a:ext uri="{FF2B5EF4-FFF2-40B4-BE49-F238E27FC236}">
                <a16:creationId xmlns:a16="http://schemas.microsoft.com/office/drawing/2014/main" id="{CCB2D98D-758B-FBB7-D7B6-CE53FFF2DC62}"/>
              </a:ext>
            </a:extLst>
          </p:cNvPr>
          <p:cNvSpPr>
            <a:spLocks noGrp="1"/>
          </p:cNvSpPr>
          <p:nvPr>
            <p:ph type="body" sz="quarter" idx="13" hasCustomPrompt="1"/>
          </p:nvPr>
        </p:nvSpPr>
        <p:spPr>
          <a:xfrm>
            <a:off x="663956" y="1911937"/>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8" name="Text Placeholder 14">
            <a:extLst>
              <a:ext uri="{FF2B5EF4-FFF2-40B4-BE49-F238E27FC236}">
                <a16:creationId xmlns:a16="http://schemas.microsoft.com/office/drawing/2014/main" id="{8C162809-5E1E-E752-AA61-E1A1D622FCF8}"/>
              </a:ext>
            </a:extLst>
          </p:cNvPr>
          <p:cNvSpPr>
            <a:spLocks noGrp="1"/>
          </p:cNvSpPr>
          <p:nvPr>
            <p:ph type="body" sz="quarter" idx="14" hasCustomPrompt="1"/>
          </p:nvPr>
        </p:nvSpPr>
        <p:spPr>
          <a:xfrm>
            <a:off x="6184289" y="1911937"/>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1" name="Rectangle 10">
            <a:extLst>
              <a:ext uri="{FF2B5EF4-FFF2-40B4-BE49-F238E27FC236}">
                <a16:creationId xmlns:a16="http://schemas.microsoft.com/office/drawing/2014/main" id="{54815983-7742-6D70-5462-BE03F6197CED}"/>
              </a:ext>
            </a:extLst>
          </p:cNvPr>
          <p:cNvSpPr>
            <a:spLocks/>
          </p:cNvSpPr>
          <p:nvPr/>
        </p:nvSpPr>
        <p:spPr>
          <a:xfrm>
            <a:off x="511848" y="3787775"/>
            <a:ext cx="2596913" cy="1879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2" name="Rectangle 11">
            <a:extLst>
              <a:ext uri="{FF2B5EF4-FFF2-40B4-BE49-F238E27FC236}">
                <a16:creationId xmlns:a16="http://schemas.microsoft.com/office/drawing/2014/main" id="{92487676-D5E5-B166-658D-3614CE9A0E25}"/>
              </a:ext>
            </a:extLst>
          </p:cNvPr>
          <p:cNvSpPr>
            <a:spLocks/>
          </p:cNvSpPr>
          <p:nvPr/>
        </p:nvSpPr>
        <p:spPr>
          <a:xfrm>
            <a:off x="6032738" y="3789089"/>
            <a:ext cx="2598263" cy="18798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Text Placeholder 14">
            <a:extLst>
              <a:ext uri="{FF2B5EF4-FFF2-40B4-BE49-F238E27FC236}">
                <a16:creationId xmlns:a16="http://schemas.microsoft.com/office/drawing/2014/main" id="{0664581F-D8DC-4A74-9B9A-BEEC5A2B6931}"/>
              </a:ext>
            </a:extLst>
          </p:cNvPr>
          <p:cNvSpPr>
            <a:spLocks noGrp="1"/>
          </p:cNvSpPr>
          <p:nvPr>
            <p:ph type="body" sz="quarter" idx="15" hasCustomPrompt="1"/>
          </p:nvPr>
        </p:nvSpPr>
        <p:spPr>
          <a:xfrm>
            <a:off x="662804" y="4007713"/>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4" name="Text Placeholder 14">
            <a:extLst>
              <a:ext uri="{FF2B5EF4-FFF2-40B4-BE49-F238E27FC236}">
                <a16:creationId xmlns:a16="http://schemas.microsoft.com/office/drawing/2014/main" id="{1DCF2314-5EFA-AFD1-2F88-AEB27BD55DEE}"/>
              </a:ext>
            </a:extLst>
          </p:cNvPr>
          <p:cNvSpPr>
            <a:spLocks noGrp="1"/>
          </p:cNvSpPr>
          <p:nvPr>
            <p:ph type="body" sz="quarter" idx="16" hasCustomPrompt="1"/>
          </p:nvPr>
        </p:nvSpPr>
        <p:spPr>
          <a:xfrm>
            <a:off x="6184368" y="4009024"/>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6" name="Rectangle 15">
            <a:extLst>
              <a:ext uri="{FF2B5EF4-FFF2-40B4-BE49-F238E27FC236}">
                <a16:creationId xmlns:a16="http://schemas.microsoft.com/office/drawing/2014/main" id="{AC776425-3A4F-6ED6-601F-920DB64A19EE}"/>
              </a:ext>
            </a:extLst>
          </p:cNvPr>
          <p:cNvSpPr>
            <a:spLocks/>
          </p:cNvSpPr>
          <p:nvPr/>
        </p:nvSpPr>
        <p:spPr>
          <a:xfrm>
            <a:off x="3274061" y="1690688"/>
            <a:ext cx="2596913" cy="1879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7" name="Text Placeholder 14">
            <a:extLst>
              <a:ext uri="{FF2B5EF4-FFF2-40B4-BE49-F238E27FC236}">
                <a16:creationId xmlns:a16="http://schemas.microsoft.com/office/drawing/2014/main" id="{86AFAAE4-4670-453F-511D-F52DC7480C00}"/>
              </a:ext>
            </a:extLst>
          </p:cNvPr>
          <p:cNvSpPr>
            <a:spLocks noGrp="1"/>
          </p:cNvSpPr>
          <p:nvPr>
            <p:ph type="body" sz="quarter" idx="17" hasCustomPrompt="1"/>
          </p:nvPr>
        </p:nvSpPr>
        <p:spPr>
          <a:xfrm>
            <a:off x="3425016" y="1910625"/>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spcBef>
                <a:spcPts val="225"/>
              </a:spcBef>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19" name="Rectangle 18">
            <a:extLst>
              <a:ext uri="{FF2B5EF4-FFF2-40B4-BE49-F238E27FC236}">
                <a16:creationId xmlns:a16="http://schemas.microsoft.com/office/drawing/2014/main" id="{E7478CA3-138F-60B9-58C0-C0C136210936}"/>
              </a:ext>
            </a:extLst>
          </p:cNvPr>
          <p:cNvSpPr>
            <a:spLocks/>
          </p:cNvSpPr>
          <p:nvPr/>
        </p:nvSpPr>
        <p:spPr>
          <a:xfrm>
            <a:off x="3272908" y="3786463"/>
            <a:ext cx="2596913" cy="18798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20" name="Text Placeholder 14">
            <a:extLst>
              <a:ext uri="{FF2B5EF4-FFF2-40B4-BE49-F238E27FC236}">
                <a16:creationId xmlns:a16="http://schemas.microsoft.com/office/drawing/2014/main" id="{D549F1B3-D569-D666-D5A3-7A78A94B1A8E}"/>
              </a:ext>
            </a:extLst>
          </p:cNvPr>
          <p:cNvSpPr>
            <a:spLocks noGrp="1"/>
          </p:cNvSpPr>
          <p:nvPr>
            <p:ph type="body" sz="quarter" idx="18" hasCustomPrompt="1"/>
          </p:nvPr>
        </p:nvSpPr>
        <p:spPr>
          <a:xfrm>
            <a:off x="3423863" y="4006401"/>
            <a:ext cx="2295000" cy="1440000"/>
          </a:xfrm>
        </p:spPr>
        <p:txBody>
          <a:bodyPr anchor="ctr"/>
          <a:lstStyle>
            <a:lvl1pPr marL="0" indent="0" algn="ctr">
              <a:buNone/>
              <a:defRPr sz="1013" cap="all" spc="56" baseline="0">
                <a:solidFill>
                  <a:schemeClr val="bg1"/>
                </a:solidFill>
              </a:defRPr>
            </a:lvl1pPr>
            <a:lvl2pPr marL="0" indent="0" algn="ctr">
              <a:spcBef>
                <a:spcPts val="225"/>
              </a:spcBef>
              <a:buNone/>
              <a:defRPr sz="2250">
                <a:solidFill>
                  <a:schemeClr val="bg1"/>
                </a:solidFill>
              </a:defRPr>
            </a:lvl2pPr>
            <a:lvl3pPr marL="0" indent="0" algn="ctr">
              <a:buNone/>
              <a:defRPr sz="675">
                <a:solidFill>
                  <a:schemeClr val="bg1"/>
                </a:solidFill>
              </a:defRPr>
            </a:lvl3pPr>
            <a:lvl4pPr indent="0">
              <a:buNone/>
              <a:defRPr>
                <a:solidFill>
                  <a:schemeClr val="bg1"/>
                </a:solidFill>
              </a:defRPr>
            </a:lvl4pPr>
            <a:lvl5pPr marL="0" indent="0">
              <a:buNone/>
              <a:defRPr>
                <a:solidFill>
                  <a:schemeClr val="bg1"/>
                </a:solidFill>
              </a:defRPr>
            </a:lvl5pPr>
            <a:lvl6pPr marL="0" indent="0">
              <a:buNone/>
              <a:defRPr>
                <a:solidFill>
                  <a:schemeClr val="bg1"/>
                </a:solidFill>
              </a:defRPr>
            </a:lvl6pPr>
          </a:lstStyle>
          <a:p>
            <a:pPr lvl="0"/>
            <a:r>
              <a:rPr lang="en-US"/>
              <a:t>First level</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0067612F-165B-FBAC-1E1D-A55625243249}"/>
              </a:ext>
            </a:extLst>
          </p:cNvPr>
          <p:cNvSpPr>
            <a:spLocks noGrp="1"/>
          </p:cNvSpPr>
          <p:nvPr>
            <p:ph type="sldNum" sz="quarter" idx="20"/>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3687272544"/>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2250">
          <p15:clr>
            <a:srgbClr val="FF96FF"/>
          </p15:clr>
        </p15:guide>
        <p15:guide id="5" orient="horz" pos="2386">
          <p15:clr>
            <a:srgbClr val="FF96FF"/>
          </p15:clr>
        </p15:guide>
        <p15:guide id="6" orient="horz" pos="3571">
          <p15:clr>
            <a:srgbClr val="FF96FF"/>
          </p15:clr>
        </p15:guide>
        <p15:guide id="7" pos="242">
          <p15:clr>
            <a:srgbClr val="FF96FF"/>
          </p15:clr>
        </p15:guide>
        <p15:guide id="8" pos="1469">
          <p15:clr>
            <a:srgbClr val="FF96FF"/>
          </p15:clr>
        </p15:guide>
        <p15:guide id="9" pos="1546">
          <p15:clr>
            <a:srgbClr val="FF96FF"/>
          </p15:clr>
        </p15:guide>
        <p15:guide id="10" pos="2774">
          <p15:clr>
            <a:srgbClr val="FF96FF"/>
          </p15:clr>
        </p15:guide>
        <p15:guide id="11" pos="2850">
          <p15:clr>
            <a:srgbClr val="FF96FF"/>
          </p15:clr>
        </p15:guide>
        <p15:guide id="12" pos="4078">
          <p15:clr>
            <a:srgbClr val="FF96FF"/>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0BDB9-7AD8-9187-3D04-C0919CCC7482}"/>
              </a:ext>
            </a:extLst>
          </p:cNvPr>
          <p:cNvSpPr>
            <a:spLocks noGrp="1"/>
          </p:cNvSpPr>
          <p:nvPr>
            <p:ph sz="half" idx="1" hasCustomPrompt="1"/>
          </p:nvPr>
        </p:nvSpPr>
        <p:spPr>
          <a:xfrm>
            <a:off x="513002" y="1692000"/>
            <a:ext cx="3802499" cy="3978001"/>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EE9708-B034-DD3C-2396-1A99397D45EF}"/>
              </a:ext>
            </a:extLst>
          </p:cNvPr>
          <p:cNvSpPr>
            <a:spLocks noGrp="1"/>
          </p:cNvSpPr>
          <p:nvPr>
            <p:ph sz="half" idx="2" hasCustomPrompt="1"/>
          </p:nvPr>
        </p:nvSpPr>
        <p:spPr>
          <a:xfrm>
            <a:off x="4828503" y="1692000"/>
            <a:ext cx="3802499" cy="3978001"/>
          </a:xfrm>
        </p:spPr>
        <p:txBody>
          <a:bodyPr/>
          <a:lstStyle>
            <a:lvl1pPr>
              <a:defRPr/>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Guides" hidden="1">
            <a:extLst>
              <a:ext uri="{FF2B5EF4-FFF2-40B4-BE49-F238E27FC236}">
                <a16:creationId xmlns:a16="http://schemas.microsoft.com/office/drawing/2014/main" id="{AA66813C-8B3D-4D7E-B626-192E7E9DB27D}"/>
              </a:ext>
            </a:extLst>
          </p:cNvPr>
          <p:cNvSpPr/>
          <p:nvPr>
            <p:custDataLst>
              <p:tags r:id="rId1"/>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
        <p:nvSpPr>
          <p:cNvPr id="9" name="Title 8">
            <a:extLst>
              <a:ext uri="{FF2B5EF4-FFF2-40B4-BE49-F238E27FC236}">
                <a16:creationId xmlns:a16="http://schemas.microsoft.com/office/drawing/2014/main" id="{08237A78-423A-F77B-460C-4F2A190B41FA}"/>
              </a:ext>
            </a:extLst>
          </p:cNvPr>
          <p:cNvSpPr>
            <a:spLocks noGrp="1"/>
          </p:cNvSpPr>
          <p:nvPr>
            <p:ph type="title" hasCustomPrompt="1"/>
          </p:nvPr>
        </p:nvSpPr>
        <p:spPr/>
        <p:txBody>
          <a:bodyPr/>
          <a:lstStyle/>
          <a:p>
            <a:r>
              <a:rPr lang="en-US"/>
              <a:t>Click to add title</a:t>
            </a:r>
            <a:endParaRPr lang="en-GB"/>
          </a:p>
        </p:txBody>
      </p:sp>
      <p:sp>
        <p:nvSpPr>
          <p:cNvPr id="5" name="Slide Number Placeholder 4">
            <a:extLst>
              <a:ext uri="{FF2B5EF4-FFF2-40B4-BE49-F238E27FC236}">
                <a16:creationId xmlns:a16="http://schemas.microsoft.com/office/drawing/2014/main" id="{FE67DF2C-DA2F-0B28-44CB-19BDF2CB6DFB}"/>
              </a:ext>
            </a:extLst>
          </p:cNvPr>
          <p:cNvSpPr>
            <a:spLocks noGrp="1"/>
          </p:cNvSpPr>
          <p:nvPr>
            <p:ph type="sldNum" sz="quarter" idx="11"/>
          </p:nvPr>
        </p:nvSpPr>
        <p:spPr/>
        <p:txBody>
          <a:bodyPr/>
          <a:lstStyle/>
          <a:p>
            <a:fld id="{A77CC8B5-D664-43A9-BA73-8CC43A288BEB}" type="slidenum">
              <a:rPr lang="en-US" smtClean="0"/>
              <a:t>‹#›</a:t>
            </a:fld>
            <a:endParaRPr lang="en-US" dirty="0"/>
          </a:p>
        </p:txBody>
      </p:sp>
    </p:spTree>
    <p:extLst>
      <p:ext uri="{BB962C8B-B14F-4D97-AF65-F5344CB8AC3E}">
        <p14:creationId xmlns:p14="http://schemas.microsoft.com/office/powerpoint/2010/main" val="3407479022"/>
      </p:ext>
    </p:extLst>
  </p:cSld>
  <p:clrMapOvr>
    <a:masterClrMapping/>
  </p:clrMapOvr>
  <p:extLst>
    <p:ext uri="{DCECCB84-F9BA-43D5-87BE-67443E8EF086}">
      <p15:sldGuideLst xmlns:p15="http://schemas.microsoft.com/office/powerpoint/2012/main">
        <p15:guide id="1" orient="horz" pos="340">
          <p15:clr>
            <a:srgbClr val="717275"/>
          </p15:clr>
        </p15:guide>
        <p15:guide id="2" orient="horz" pos="771">
          <p15:clr>
            <a:srgbClr val="717275"/>
          </p15:clr>
        </p15:guide>
        <p15:guide id="3" orient="horz" pos="1065">
          <p15:clr>
            <a:srgbClr val="FF96FF"/>
          </p15:clr>
        </p15:guide>
        <p15:guide id="4" orient="horz" pos="3571">
          <p15:clr>
            <a:srgbClr val="FF96FF"/>
          </p15:clr>
        </p15:guide>
        <p15:guide id="5" pos="242">
          <p15:clr>
            <a:srgbClr val="FF96FF"/>
          </p15:clr>
        </p15:guide>
        <p15:guide id="6" pos="2039">
          <p15:clr>
            <a:srgbClr val="FF96FF"/>
          </p15:clr>
        </p15:guide>
        <p15:guide id="7" pos="2281">
          <p15:clr>
            <a:srgbClr val="FF96FF"/>
          </p15:clr>
        </p15:guide>
        <p15:guide id="8" pos="4078">
          <p15:clr>
            <a:srgbClr val="FF96FF"/>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4"/>
            <a:ext cx="7315200" cy="1927225"/>
          </a:xfrm>
        </p:spPr>
        <p:txBody>
          <a:bodyPr anchor="b" anchorCtr="0"/>
          <a:lstStyle>
            <a:lvl1pPr algn="l">
              <a:lnSpc>
                <a:spcPts val="3300"/>
              </a:lnSpc>
              <a:defRPr sz="3600" b="1">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solidFill>
                  <a:schemeClr val="accent5">
                    <a:lumMod val="5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00" y="200857"/>
            <a:ext cx="1905000" cy="942147"/>
          </a:xfrm>
          <a:prstGeom prst="rect">
            <a:avLst/>
          </a:prstGeom>
        </p:spPr>
      </p:pic>
    </p:spTree>
    <p:custDataLst>
      <p:tags r:id="rId1"/>
    </p:custDataLst>
    <p:extLst>
      <p:ext uri="{BB962C8B-B14F-4D97-AF65-F5344CB8AC3E}">
        <p14:creationId xmlns:p14="http://schemas.microsoft.com/office/powerpoint/2010/main" val="1641183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838200"/>
          </a:xfrm>
        </p:spPr>
        <p:txBody>
          <a:bodyPr anchor="b" anchorCtr="0"/>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C3FE04-E715-46F6-B07D-5A234E157AC3}" type="slidenum">
              <a:rPr lang="en-US" altLang="en-US"/>
              <a:pPr>
                <a:defRPr/>
              </a:pPr>
              <a:t>‹#›</a:t>
            </a:fld>
            <a:endParaRPr lang="en-US" altLang="en-US" dirty="0"/>
          </a:p>
        </p:txBody>
      </p:sp>
    </p:spTree>
    <p:extLst>
      <p:ext uri="{BB962C8B-B14F-4D97-AF65-F5344CB8AC3E}">
        <p14:creationId xmlns:p14="http://schemas.microsoft.com/office/powerpoint/2010/main" val="2838621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0CC5D2-9F73-4638-8520-080834850007}" type="slidenum">
              <a:rPr lang="en-US" altLang="en-US"/>
              <a:pPr>
                <a:defRPr/>
              </a:pPr>
              <a:t>‹#›</a:t>
            </a:fld>
            <a:endParaRPr lang="en-US" altLang="en-US" dirty="0"/>
          </a:p>
        </p:txBody>
      </p:sp>
    </p:spTree>
    <p:extLst>
      <p:ext uri="{BB962C8B-B14F-4D97-AF65-F5344CB8AC3E}">
        <p14:creationId xmlns:p14="http://schemas.microsoft.com/office/powerpoint/2010/main" val="7924829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9E8A472-2228-491D-94C1-73A97D57453E}" type="slidenum">
              <a:rPr lang="en-US" altLang="en-US"/>
              <a:pPr>
                <a:defRPr/>
              </a:pPr>
              <a:t>‹#›</a:t>
            </a:fld>
            <a:endParaRPr lang="en-US" altLang="en-US" dirty="0"/>
          </a:p>
        </p:txBody>
      </p:sp>
    </p:spTree>
    <p:extLst>
      <p:ext uri="{BB962C8B-B14F-4D97-AF65-F5344CB8AC3E}">
        <p14:creationId xmlns:p14="http://schemas.microsoft.com/office/powerpoint/2010/main" val="82778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285598-28EE-43A4-9F7E-B70726027258}" type="slidenum">
              <a:rPr lang="en-US" altLang="en-US"/>
              <a:pPr>
                <a:defRPr/>
              </a:pPr>
              <a:t>‹#›</a:t>
            </a:fld>
            <a:endParaRPr lang="en-US" altLang="en-US" dirty="0"/>
          </a:p>
        </p:txBody>
      </p:sp>
    </p:spTree>
    <p:extLst>
      <p:ext uri="{BB962C8B-B14F-4D97-AF65-F5344CB8AC3E}">
        <p14:creationId xmlns:p14="http://schemas.microsoft.com/office/powerpoint/2010/main" val="6582565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76EF2208-36FF-4D65-B9BC-761E9F5659B1}"/>
              </a:ext>
            </a:extLst>
          </p:cNvPr>
          <p:cNvSpPr>
            <a:spLocks noGrp="1"/>
          </p:cNvSpPr>
          <p:nvPr>
            <p:ph type="dt" sz="half" idx="10"/>
          </p:nvPr>
        </p:nvSpPr>
        <p:spPr/>
        <p:txBody>
          <a:bodyPr/>
          <a:lstStyle/>
          <a:p>
            <a:pPr>
              <a:defRPr/>
            </a:pPr>
            <a:endParaRPr lang="en-US" dirty="0"/>
          </a:p>
        </p:txBody>
      </p:sp>
      <p:sp>
        <p:nvSpPr>
          <p:cNvPr id="10" name="Footer Placeholder 9">
            <a:extLst>
              <a:ext uri="{FF2B5EF4-FFF2-40B4-BE49-F238E27FC236}">
                <a16:creationId xmlns:a16="http://schemas.microsoft.com/office/drawing/2014/main" id="{EE40BDF2-5F15-4B18-9A51-3DEBF0439C2C}"/>
              </a:ext>
            </a:extLst>
          </p:cNvPr>
          <p:cNvSpPr>
            <a:spLocks noGrp="1"/>
          </p:cNvSpPr>
          <p:nvPr>
            <p:ph type="ftr" sz="quarter" idx="11"/>
          </p:nvPr>
        </p:nvSpPr>
        <p:spPr/>
        <p:txBody>
          <a:bodyPr/>
          <a:lstStyle/>
          <a:p>
            <a:pPr>
              <a:defRPr/>
            </a:pPr>
            <a:endParaRPr lang="en-US" dirty="0"/>
          </a:p>
        </p:txBody>
      </p:sp>
      <p:sp>
        <p:nvSpPr>
          <p:cNvPr id="11" name="Slide Number Placeholder 10">
            <a:extLst>
              <a:ext uri="{FF2B5EF4-FFF2-40B4-BE49-F238E27FC236}">
                <a16:creationId xmlns:a16="http://schemas.microsoft.com/office/drawing/2014/main" id="{BCE03BBC-39E0-4D83-85F6-EAEFEED35AB0}"/>
              </a:ext>
            </a:extLst>
          </p:cNvPr>
          <p:cNvSpPr>
            <a:spLocks noGrp="1"/>
          </p:cNvSpPr>
          <p:nvPr>
            <p:ph type="sldNum" sz="quarter" idx="12"/>
          </p:nvPr>
        </p:nvSpPr>
        <p:spPr/>
        <p:txBody>
          <a:bodyPr/>
          <a:lstStyle/>
          <a:p>
            <a:pPr>
              <a:defRPr/>
            </a:pPr>
            <a:fld id="{20D403C3-47BC-4C7E-BA49-79840169F64A}" type="slidenum">
              <a:rPr lang="en-US" altLang="en-US" smtClean="0"/>
              <a:pPr>
                <a:defRPr/>
              </a:pPr>
              <a:t>‹#›</a:t>
            </a:fld>
            <a:endParaRPr lang="en-US" altLang="en-US" dirty="0"/>
          </a:p>
        </p:txBody>
      </p:sp>
    </p:spTree>
    <p:custDataLst>
      <p:tags r:id="rId1"/>
    </p:custDataLst>
    <p:extLst>
      <p:ext uri="{BB962C8B-B14F-4D97-AF65-F5344CB8AC3E}">
        <p14:creationId xmlns:p14="http://schemas.microsoft.com/office/powerpoint/2010/main" val="3888359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58927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699172-5C0E-4B1B-BA45-4233D4256D2C}" type="datetime1">
              <a:rPr lang="en-US" smtClean="0"/>
              <a:t>5/11/2026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F29414F-AC54-48BF-9F92-3C72CFA66291}"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1377785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946150"/>
          </a:xfrm>
        </p:spPr>
        <p:txBody>
          <a:bodyPr anchor="b"/>
          <a:lstStyle>
            <a:lvl1pPr algn="l">
              <a:lnSpc>
                <a:spcPct val="100000"/>
              </a:lnSpc>
              <a:defRPr sz="1500" b="1"/>
            </a:lvl1pPr>
          </a:lstStyle>
          <a:p>
            <a:r>
              <a:rPr lang="en-US"/>
              <a:t>Click to edit Master title style</a:t>
            </a:r>
          </a:p>
        </p:txBody>
      </p:sp>
      <p:sp>
        <p:nvSpPr>
          <p:cNvPr id="3" name="Content Placeholder 2"/>
          <p:cNvSpPr>
            <a:spLocks noGrp="1"/>
          </p:cNvSpPr>
          <p:nvPr>
            <p:ph idx="1" hasCustomPrompt="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16621483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28859204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E1A7BE-CAD9-4992-B6B4-054C1A06DBEB}" type="slidenum">
              <a:rPr lang="en-US" altLang="en-US"/>
              <a:pPr>
                <a:defRPr/>
              </a:pPr>
              <a:t>‹#›</a:t>
            </a:fld>
            <a:endParaRPr lang="en-US" altLang="en-US" dirty="0"/>
          </a:p>
        </p:txBody>
      </p:sp>
    </p:spTree>
    <p:extLst>
      <p:ext uri="{BB962C8B-B14F-4D97-AF65-F5344CB8AC3E}">
        <p14:creationId xmlns:p14="http://schemas.microsoft.com/office/powerpoint/2010/main" val="1956796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387572-65F5-4A15-AFB0-E08FFA02A4C7}" type="slidenum">
              <a:rPr lang="en-US" altLang="en-US"/>
              <a:pPr>
                <a:defRPr/>
              </a:pPr>
              <a:t>‹#›</a:t>
            </a:fld>
            <a:endParaRPr lang="en-US" altLang="en-US" dirty="0"/>
          </a:p>
        </p:txBody>
      </p:sp>
    </p:spTree>
    <p:extLst>
      <p:ext uri="{BB962C8B-B14F-4D97-AF65-F5344CB8AC3E}">
        <p14:creationId xmlns:p14="http://schemas.microsoft.com/office/powerpoint/2010/main" val="3327271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27038"/>
            <a:ext cx="6400800" cy="715962"/>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D6E3BA-0B8E-4F8A-8CD8-F939A68D284F}"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7343491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5146877-F5AD-46D6-8950-01D0D69A1960}"/>
              </a:ext>
            </a:extLst>
          </p:cNvPr>
          <p:cNvSpPr>
            <a:spLocks noGrp="1"/>
          </p:cNvSpPr>
          <p:nvPr>
            <p:ph type="sldNum" sz="quarter" idx="12"/>
          </p:nvPr>
        </p:nvSpPr>
        <p:spPr>
          <a:xfrm>
            <a:off x="6553200" y="6356354"/>
            <a:ext cx="2133600" cy="365125"/>
          </a:xfrm>
        </p:spPr>
        <p:txBody>
          <a:bodyPr/>
          <a:lstStyle>
            <a:lvl1pPr>
              <a:defRPr/>
            </a:lvl1pPr>
          </a:lstStyle>
          <a:p>
            <a:pPr>
              <a:defRPr/>
            </a:pPr>
            <a:fld id="{2DD6E3BA-0B8E-4F8A-8CD8-F939A68D284F}" type="slidenum">
              <a:rPr lang="en-US" altLang="en-US"/>
              <a:pPr>
                <a:defRPr/>
              </a:pPr>
              <a:t>‹#›</a:t>
            </a:fld>
            <a:endParaRPr lang="en-US" altLang="en-US" dirty="0"/>
          </a:p>
        </p:txBody>
      </p:sp>
    </p:spTree>
    <p:custDataLst>
      <p:tags r:id="rId1"/>
    </p:custDataLst>
    <p:extLst>
      <p:ext uri="{BB962C8B-B14F-4D97-AF65-F5344CB8AC3E}">
        <p14:creationId xmlns:p14="http://schemas.microsoft.com/office/powerpoint/2010/main" val="5848639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2C661E03-8DDA-4A21-AD9D-BCC60E95313D}" type="datetime1">
              <a:rPr lang="en-US" smtClean="0"/>
              <a:pPr>
                <a:defRPr/>
              </a:pPr>
              <a:t>5/11/2026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r>
              <a:rPr lang="en-US" dirty="0"/>
              <a:t>Updated May 2020</a:t>
            </a:r>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0853"/>
            <a:ext cx="1905000" cy="942147"/>
          </a:xfrm>
          <a:prstGeom prst="rect">
            <a:avLst/>
          </a:prstGeom>
        </p:spPr>
      </p:pic>
    </p:spTree>
    <p:extLst>
      <p:ext uri="{BB962C8B-B14F-4D97-AF65-F5344CB8AC3E}">
        <p14:creationId xmlns:p14="http://schemas.microsoft.com/office/powerpoint/2010/main" val="16261536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35FBBB-93E3-4463-A735-4908A5672418}" type="datetime1">
              <a:rPr lang="en-US"/>
              <a:pPr>
                <a:defRPr/>
              </a:pPr>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C3302BC5-986D-42D8-BF2F-B9D0692D83AF}" type="slidenum">
              <a:rPr lang="en-US" smtClean="0"/>
              <a:pPr>
                <a:defRPr/>
              </a:pPr>
              <a:t>‹#›</a:t>
            </a:fld>
            <a:endParaRPr lang="en-US" dirty="0"/>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653369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E95BFF-286A-40BF-99C9-B75D3B1C4BA6}" type="datetime1">
              <a:rPr lang="en-US"/>
              <a:pPr>
                <a:defRPr/>
              </a:pPr>
              <a:t>5/11/2026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EEEDA35D-121F-4BCE-A2B8-5BDD75225AF7}" type="slidenum">
              <a:rPr lang="en-US" smtClean="0"/>
              <a:pPr>
                <a:defRPr/>
              </a:pPr>
              <a:t>‹#›</a:t>
            </a:fld>
            <a:endParaRPr lang="en-US" dirty="0"/>
          </a:p>
        </p:txBody>
      </p:sp>
    </p:spTree>
    <p:extLst>
      <p:ext uri="{BB962C8B-B14F-4D97-AF65-F5344CB8AC3E}">
        <p14:creationId xmlns:p14="http://schemas.microsoft.com/office/powerpoint/2010/main" val="2752948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C1D042-7983-4D6D-850C-4431766E351C}" type="datetime1">
              <a:rPr lang="en-US"/>
              <a:pPr>
                <a:defRPr/>
              </a:pPr>
              <a:t>5/11/2026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2F634362-9AFF-481E-9165-DDE67710E77E}" type="slidenum">
              <a:rPr lang="en-US" smtClean="0"/>
              <a:pPr>
                <a:defRPr/>
              </a:pPr>
              <a:t>‹#›</a:t>
            </a:fld>
            <a:endParaRPr lang="en-US" dirty="0"/>
          </a:p>
        </p:txBody>
      </p:sp>
    </p:spTree>
    <p:extLst>
      <p:ext uri="{BB962C8B-B14F-4D97-AF65-F5344CB8AC3E}">
        <p14:creationId xmlns:p14="http://schemas.microsoft.com/office/powerpoint/2010/main" val="367031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46150"/>
          </a:xfrm>
        </p:spPr>
        <p:txBody>
          <a:bodyPr anchor="b"/>
          <a:lstStyle>
            <a:lvl1pPr algn="l">
              <a:lnSpc>
                <a:spcPct val="100000"/>
              </a:lnSpc>
              <a:defRPr sz="2000" b="1"/>
            </a:lvl1pPr>
          </a:lstStyle>
          <a:p>
            <a:r>
              <a:rPr lang="en-US"/>
              <a:t>Click to edit Master title style</a:t>
            </a:r>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a:t>
            </a:r>
            <a:br>
              <a:rPr lang="en-US"/>
            </a:br>
            <a:r>
              <a:rPr lang="en-US"/>
              <a:t>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C55B453-E816-4054-828B-D4553DFEA574}" type="datetime1">
              <a:rPr lang="en-US" smtClean="0"/>
              <a:t>5/11/2026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15FF6C-B69D-455C-B0DE-27EF2AF53768}" type="slidenum">
              <a:rPr lang="en-US" altLang="en-US"/>
              <a:pPr>
                <a:defRPr/>
              </a:pPr>
              <a:t>‹#›</a:t>
            </a:fld>
            <a:endParaRPr lang="en-US" altLang="en-US" dirty="0"/>
          </a:p>
        </p:txBody>
      </p:sp>
    </p:spTree>
    <p:extLst>
      <p:ext uri="{BB962C8B-B14F-4D97-AF65-F5344CB8AC3E}">
        <p14:creationId xmlns:p14="http://schemas.microsoft.com/office/powerpoint/2010/main" val="24996386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6F7B3-6B0D-43F4-A0D9-0D3207988553}" type="datetime1">
              <a:rPr lang="en-US"/>
              <a:pPr>
                <a:defRPr/>
              </a:pPr>
              <a:t>5/11/2026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solidFill>
                  <a:schemeClr val="bg1">
                    <a:lumMod val="50000"/>
                  </a:schemeClr>
                </a:solidFill>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755543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B025EF6-9352-445C-B7BB-7854EFDC869F}" type="datetime1">
              <a:rPr lang="en-US"/>
              <a:pPr>
                <a:defRPr/>
              </a:pPr>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dirty="0"/>
          </a:p>
        </p:txBody>
      </p:sp>
    </p:spTree>
    <p:extLst>
      <p:ext uri="{BB962C8B-B14F-4D97-AF65-F5344CB8AC3E}">
        <p14:creationId xmlns:p14="http://schemas.microsoft.com/office/powerpoint/2010/main" val="397225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A8CE7C1D-8745-41AB-AA74-69321E617945}" type="datetime1">
              <a:rPr lang="en-US"/>
              <a:pPr>
                <a:defRPr/>
              </a:pPr>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Updated 7/16/12</a:t>
            </a:r>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87912417"/>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2C661E03-8DDA-4A21-AD9D-BCC60E95313D}" type="datetime1">
              <a:rPr lang="en-US" smtClean="0"/>
              <a:pPr>
                <a:defRPr/>
              </a:pPr>
              <a:t>5/11/2026</a:t>
            </a:fld>
            <a:endParaRPr lang="en-US" dirty="0"/>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r>
              <a:rPr lang="en-US" dirty="0"/>
              <a:t>Updated May 2020</a:t>
            </a:r>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dirty="0"/>
          </a:p>
        </p:txBody>
      </p:sp>
    </p:spTree>
    <p:extLst>
      <p:ext uri="{BB962C8B-B14F-4D97-AF65-F5344CB8AC3E}">
        <p14:creationId xmlns:p14="http://schemas.microsoft.com/office/powerpoint/2010/main" val="6285333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35FBBB-93E3-4463-A735-4908A5672418}" type="datetime1">
              <a:rPr lang="en-US"/>
              <a:pPr>
                <a:defRPr/>
              </a:pPr>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dirty="0"/>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211123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E95BFF-286A-40BF-99C9-B75D3B1C4BA6}" type="datetime1">
              <a:rPr lang="en-US"/>
              <a:pPr>
                <a:defRPr/>
              </a:pPr>
              <a:t>5/11/2026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dirty="0"/>
          </a:p>
        </p:txBody>
      </p:sp>
    </p:spTree>
    <p:extLst>
      <p:ext uri="{BB962C8B-B14F-4D97-AF65-F5344CB8AC3E}">
        <p14:creationId xmlns:p14="http://schemas.microsoft.com/office/powerpoint/2010/main" val="3204851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9C1D042-7983-4D6D-850C-4431766E351C}" type="datetime1">
              <a:rPr lang="en-US"/>
              <a:pPr>
                <a:defRPr/>
              </a:pPr>
              <a:t>5/11/2026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dirty="0"/>
          </a:p>
        </p:txBody>
      </p:sp>
    </p:spTree>
    <p:extLst>
      <p:ext uri="{BB962C8B-B14F-4D97-AF65-F5344CB8AC3E}">
        <p14:creationId xmlns:p14="http://schemas.microsoft.com/office/powerpoint/2010/main" val="37341305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46F7B3-6B0D-43F4-A0D9-0D3207988553}" type="datetime1">
              <a:rPr lang="en-US"/>
              <a:pPr>
                <a:defRPr/>
              </a:pPr>
              <a:t>5/11/2026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26586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B025EF6-9352-445C-B7BB-7854EFDC869F}" type="datetime1">
              <a:rPr lang="en-US"/>
              <a:pPr>
                <a:defRPr/>
              </a:pPr>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dirty="0"/>
          </a:p>
        </p:txBody>
      </p:sp>
    </p:spTree>
    <p:extLst>
      <p:ext uri="{BB962C8B-B14F-4D97-AF65-F5344CB8AC3E}">
        <p14:creationId xmlns:p14="http://schemas.microsoft.com/office/powerpoint/2010/main" val="11880805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Arial" panose="020B0604020202020204" pitchFamily="34" charset="0"/>
                <a:cs typeface="Arial" panose="020B0604020202020204" pitchFamily="34" charset="0"/>
              </a:defRPr>
            </a:lvl1pPr>
          </a:lstStyle>
          <a:p>
            <a:pPr lvl="0"/>
            <a:r>
              <a:rPr lang="en-US" noProof="0" dirty="0"/>
              <a:t>Click icon to add table</a:t>
            </a:r>
          </a:p>
        </p:txBody>
      </p:sp>
      <p:sp>
        <p:nvSpPr>
          <p:cNvPr id="4" name="Date Placeholder 3"/>
          <p:cNvSpPr>
            <a:spLocks noGrp="1"/>
          </p:cNvSpPr>
          <p:nvPr>
            <p:ph type="dt" sz="half" idx="10"/>
          </p:nvPr>
        </p:nvSpPr>
        <p:spPr/>
        <p:txBody>
          <a:bodyPr/>
          <a:lstStyle>
            <a:lvl1pPr>
              <a:defRPr/>
            </a:lvl1pPr>
          </a:lstStyle>
          <a:p>
            <a:pPr>
              <a:defRPr/>
            </a:pPr>
            <a:fld id="{A8CE7C1D-8745-41AB-AA74-69321E617945}" type="datetime1">
              <a:rPr lang="en-US"/>
              <a:pPr>
                <a:defRPr/>
              </a:pPr>
              <a:t>5/11/2026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Updated 7/16/12</a:t>
            </a:r>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dirty="0"/>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4991645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4B5360-81A3-4ACA-92F1-1E7E6A579853}" type="datetime1">
              <a:rPr lang="en-US" smtClean="0"/>
              <a:t>5/11/2026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CA2BE85-3DD6-4783-A00D-60FAF0E06517}" type="slidenum">
              <a:rPr lang="en-US" altLang="en-US"/>
              <a:pPr>
                <a:defRPr/>
              </a:pPr>
              <a:t>‹#›</a:t>
            </a:fld>
            <a:endParaRPr lang="en-US" altLang="en-US" dirty="0"/>
          </a:p>
        </p:txBody>
      </p:sp>
    </p:spTree>
    <p:extLst>
      <p:ext uri="{BB962C8B-B14F-4D97-AF65-F5344CB8AC3E}">
        <p14:creationId xmlns:p14="http://schemas.microsoft.com/office/powerpoint/2010/main" val="104576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1.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ags" Target="../tags/tag15.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1.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ags" Target="../tags/tag33.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91EE9D2-E981-4A3C-B31E-D1CDCF689235}" type="datetime1">
              <a:rPr lang="en-US" smtClean="0"/>
              <a:t>5/11/2026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5"/>
    </p:custDataLst>
    <p:extLst>
      <p:ext uri="{BB962C8B-B14F-4D97-AF65-F5344CB8AC3E}">
        <p14:creationId xmlns:p14="http://schemas.microsoft.com/office/powerpoint/2010/main" val="2379804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52" r:id="rId13"/>
  </p:sldLayoutIdLst>
  <p:hf hdr="0" ftr="0" dt="0"/>
  <p:txStyles>
    <p:title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35865"/>
            <a:ext cx="7886700" cy="1073788"/>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628650" y="1662524"/>
            <a:ext cx="7886700" cy="3936764"/>
          </a:xfrm>
          <a:prstGeom prst="rect">
            <a:avLst/>
          </a:prstGeom>
          <a:noFill/>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175288" y="6422140"/>
            <a:ext cx="6836636" cy="276999"/>
          </a:xfrm>
          <a:prstGeom prst="rect">
            <a:avLst/>
          </a:prstGeom>
          <a:noFill/>
        </p:spPr>
        <p:txBody>
          <a:bodyPr wrap="none" rtlCol="0" anchor="t" anchorCtr="0">
            <a:noAutofit/>
          </a:bodyPr>
          <a:lstStyle/>
          <a:p>
            <a:fld id="{E3F5C255-0264-234E-9338-DB7FF625E05F}" type="slidenum">
              <a:rPr lang="en-US" sz="750" smtClean="0">
                <a:solidFill>
                  <a:schemeClr val="bg1">
                    <a:lumMod val="65000"/>
                  </a:schemeClr>
                </a:solidFill>
                <a:latin typeface="Arial" charset="0"/>
                <a:ea typeface="Arial" charset="0"/>
                <a:cs typeface="Arial" charset="0"/>
              </a:rPr>
              <a:pPr/>
              <a:t>‹#›</a:t>
            </a:fld>
            <a:r>
              <a:rPr lang="en-US" sz="750" dirty="0">
                <a:solidFill>
                  <a:schemeClr val="bg1">
                    <a:lumMod val="65000"/>
                  </a:schemeClr>
                </a:solidFill>
                <a:latin typeface="Arial" charset="0"/>
                <a:ea typeface="Arial" charset="0"/>
                <a:cs typeface="Arial" charset="0"/>
              </a:rPr>
              <a:t> | MAXIMUS: ACO Year 4  2021</a:t>
            </a:r>
          </a:p>
        </p:txBody>
      </p:sp>
    </p:spTree>
    <p:custDataLst>
      <p:tags r:id="rId18"/>
    </p:custDataLst>
    <p:extLst>
      <p:ext uri="{BB962C8B-B14F-4D97-AF65-F5344CB8AC3E}">
        <p14:creationId xmlns:p14="http://schemas.microsoft.com/office/powerpoint/2010/main" val="34453148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ftr="0" dt="0"/>
  <p:txStyles>
    <p:titleStyle>
      <a:lvl1pPr algn="l" defTabSz="685664" rtl="0" eaLnBrk="1" latinLnBrk="0" hangingPunct="1">
        <a:lnSpc>
          <a:spcPct val="100000"/>
        </a:lnSpc>
        <a:spcBef>
          <a:spcPct val="0"/>
        </a:spcBef>
        <a:buNone/>
        <a:defRPr sz="2700" b="0" i="0" kern="1200">
          <a:solidFill>
            <a:schemeClr val="tx1"/>
          </a:solidFill>
          <a:latin typeface="Arial" charset="0"/>
          <a:ea typeface="Arial" charset="0"/>
          <a:cs typeface="Arial" charset="0"/>
        </a:defRPr>
      </a:lvl1pPr>
    </p:titleStyle>
    <p:bodyStyle>
      <a:lvl1pPr marL="261890" indent="-261890" algn="l" defTabSz="685664" rtl="0" eaLnBrk="1" latinLnBrk="0" hangingPunct="1">
        <a:lnSpc>
          <a:spcPct val="100000"/>
        </a:lnSpc>
        <a:spcBef>
          <a:spcPts val="750"/>
        </a:spcBef>
        <a:buSzPct val="115000"/>
        <a:buFontTx/>
        <a:buBlip>
          <a:blip r:embed="rId19"/>
        </a:buBlip>
        <a:tabLst/>
        <a:defRPr sz="1800" kern="1200">
          <a:solidFill>
            <a:schemeClr val="accent2"/>
          </a:solidFill>
          <a:latin typeface="Arial" charset="0"/>
          <a:ea typeface="Arial" charset="0"/>
          <a:cs typeface="Arial" charset="0"/>
        </a:defRPr>
      </a:lvl1pPr>
      <a:lvl2pPr marL="514253" indent="-171418" algn="l" defTabSz="685664" rtl="0" eaLnBrk="1" latinLnBrk="0" hangingPunct="1">
        <a:lnSpc>
          <a:spcPct val="100000"/>
        </a:lnSpc>
        <a:spcBef>
          <a:spcPts val="375"/>
        </a:spcBef>
        <a:buClr>
          <a:schemeClr val="accent6"/>
        </a:buClr>
        <a:buFont typeface="Arial"/>
        <a:buChar char="•"/>
        <a:defRPr sz="1650" kern="1200">
          <a:solidFill>
            <a:schemeClr val="accent2"/>
          </a:solidFill>
          <a:latin typeface="Arial" charset="0"/>
          <a:ea typeface="Arial" charset="0"/>
          <a:cs typeface="Arial" charset="0"/>
        </a:defRPr>
      </a:lvl2pPr>
      <a:lvl3pPr marL="857081" indent="-171418" algn="l" defTabSz="685664" rtl="0" eaLnBrk="1" latinLnBrk="0" hangingPunct="1">
        <a:lnSpc>
          <a:spcPct val="100000"/>
        </a:lnSpc>
        <a:spcBef>
          <a:spcPts val="375"/>
        </a:spcBef>
        <a:buClr>
          <a:schemeClr val="accent6"/>
        </a:buClr>
        <a:buFont typeface="Arial"/>
        <a:buChar char="•"/>
        <a:defRPr sz="1500" kern="1200">
          <a:solidFill>
            <a:schemeClr val="accent2"/>
          </a:solidFill>
          <a:latin typeface="Arial" charset="0"/>
          <a:ea typeface="Arial" charset="0"/>
          <a:cs typeface="Arial" charset="0"/>
        </a:defRPr>
      </a:lvl3pPr>
      <a:lvl4pPr marL="1199910" indent="-171418" algn="l" defTabSz="685664" rtl="0" eaLnBrk="1" latinLnBrk="0" hangingPunct="1">
        <a:lnSpc>
          <a:spcPct val="100000"/>
        </a:lnSpc>
        <a:spcBef>
          <a:spcPts val="375"/>
        </a:spcBef>
        <a:buClr>
          <a:schemeClr val="accent6"/>
        </a:buClr>
        <a:buFont typeface="Arial"/>
        <a:buChar char="•"/>
        <a:defRPr sz="1350" kern="1200">
          <a:solidFill>
            <a:schemeClr val="accent2"/>
          </a:solidFill>
          <a:latin typeface="Arial" charset="0"/>
          <a:ea typeface="Arial" charset="0"/>
          <a:cs typeface="Arial" charset="0"/>
        </a:defRPr>
      </a:lvl4pPr>
      <a:lvl5pPr marL="1542740" indent="-171418" algn="l" defTabSz="685664" rtl="0" eaLnBrk="1" latinLnBrk="0" hangingPunct="1">
        <a:lnSpc>
          <a:spcPct val="100000"/>
        </a:lnSpc>
        <a:spcBef>
          <a:spcPts val="375"/>
        </a:spcBef>
        <a:buClr>
          <a:schemeClr val="accent6"/>
        </a:buClr>
        <a:buFont typeface="Arial"/>
        <a:buChar char="•"/>
        <a:defRPr sz="1350" kern="1200">
          <a:solidFill>
            <a:schemeClr val="accent2"/>
          </a:solidFill>
          <a:latin typeface="Arial" charset="0"/>
          <a:ea typeface="Arial" charset="0"/>
          <a:cs typeface="Arial" charset="0"/>
        </a:defRPr>
      </a:lvl5pPr>
      <a:lvl6pPr marL="1885574"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406"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238"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073" indent="-171418" algn="l" defTabSz="685664"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664" rtl="0" eaLnBrk="1" latinLnBrk="0" hangingPunct="1">
        <a:defRPr sz="1350" kern="1200">
          <a:solidFill>
            <a:schemeClr val="tx1"/>
          </a:solidFill>
          <a:latin typeface="+mn-lt"/>
          <a:ea typeface="+mn-ea"/>
          <a:cs typeface="+mn-cs"/>
        </a:defRPr>
      </a:lvl1pPr>
      <a:lvl2pPr marL="342830" algn="l" defTabSz="685664" rtl="0" eaLnBrk="1" latinLnBrk="0" hangingPunct="1">
        <a:defRPr sz="1350" kern="1200">
          <a:solidFill>
            <a:schemeClr val="tx1"/>
          </a:solidFill>
          <a:latin typeface="+mn-lt"/>
          <a:ea typeface="+mn-ea"/>
          <a:cs typeface="+mn-cs"/>
        </a:defRPr>
      </a:lvl2pPr>
      <a:lvl3pPr marL="685664" algn="l" defTabSz="685664" rtl="0" eaLnBrk="1" latinLnBrk="0" hangingPunct="1">
        <a:defRPr sz="1350" kern="1200">
          <a:solidFill>
            <a:schemeClr val="tx1"/>
          </a:solidFill>
          <a:latin typeface="+mn-lt"/>
          <a:ea typeface="+mn-ea"/>
          <a:cs typeface="+mn-cs"/>
        </a:defRPr>
      </a:lvl3pPr>
      <a:lvl4pPr marL="1028496" algn="l" defTabSz="685664" rtl="0" eaLnBrk="1" latinLnBrk="0" hangingPunct="1">
        <a:defRPr sz="1350" kern="1200">
          <a:solidFill>
            <a:schemeClr val="tx1"/>
          </a:solidFill>
          <a:latin typeface="+mn-lt"/>
          <a:ea typeface="+mn-ea"/>
          <a:cs typeface="+mn-cs"/>
        </a:defRPr>
      </a:lvl4pPr>
      <a:lvl5pPr marL="1371328" algn="l" defTabSz="685664" rtl="0" eaLnBrk="1" latinLnBrk="0" hangingPunct="1">
        <a:defRPr sz="1350" kern="1200">
          <a:solidFill>
            <a:schemeClr val="tx1"/>
          </a:solidFill>
          <a:latin typeface="+mn-lt"/>
          <a:ea typeface="+mn-ea"/>
          <a:cs typeface="+mn-cs"/>
        </a:defRPr>
      </a:lvl5pPr>
      <a:lvl6pPr marL="1714163" algn="l" defTabSz="685664" rtl="0" eaLnBrk="1" latinLnBrk="0" hangingPunct="1">
        <a:defRPr sz="1350" kern="1200">
          <a:solidFill>
            <a:schemeClr val="tx1"/>
          </a:solidFill>
          <a:latin typeface="+mn-lt"/>
          <a:ea typeface="+mn-ea"/>
          <a:cs typeface="+mn-cs"/>
        </a:defRPr>
      </a:lvl6pPr>
      <a:lvl7pPr marL="2056991" algn="l" defTabSz="685664" rtl="0" eaLnBrk="1" latinLnBrk="0" hangingPunct="1">
        <a:defRPr sz="1350" kern="1200">
          <a:solidFill>
            <a:schemeClr val="tx1"/>
          </a:solidFill>
          <a:latin typeface="+mn-lt"/>
          <a:ea typeface="+mn-ea"/>
          <a:cs typeface="+mn-cs"/>
        </a:defRPr>
      </a:lvl7pPr>
      <a:lvl8pPr marL="2399820" algn="l" defTabSz="685664" rtl="0" eaLnBrk="1" latinLnBrk="0" hangingPunct="1">
        <a:defRPr sz="1350" kern="1200">
          <a:solidFill>
            <a:schemeClr val="tx1"/>
          </a:solidFill>
          <a:latin typeface="+mn-lt"/>
          <a:ea typeface="+mn-ea"/>
          <a:cs typeface="+mn-cs"/>
        </a:defRPr>
      </a:lvl8pPr>
      <a:lvl9pPr marL="2742650" algn="l" defTabSz="68566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fld id="{C161BCB3-FBA1-4A3F-AE20-93F919D1C02F}" type="datetime1">
              <a:rPr lang="en-US" smtClean="0"/>
              <a:t>5/11/2026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E65444B-1068-44A4-BD15-C18BEE6A6F80}" type="slidenum">
              <a:rPr lang="en-US" smtClean="0"/>
              <a:t>‹#›</a:t>
            </a:fld>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4"/>
    </p:custDataLst>
    <p:extLst>
      <p:ext uri="{BB962C8B-B14F-4D97-AF65-F5344CB8AC3E}">
        <p14:creationId xmlns:p14="http://schemas.microsoft.com/office/powerpoint/2010/main" val="14411402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lnSpc>
          <a:spcPts val="3600"/>
        </a:lnSpc>
        <a:spcBef>
          <a:spcPct val="0"/>
        </a:spcBef>
        <a:spcAft>
          <a:spcPct val="0"/>
        </a:spcAft>
        <a:defRPr sz="4000" b="1" kern="1200">
          <a:solidFill>
            <a:srgbClr val="002060"/>
          </a:solidFill>
          <a:latin typeface="+mj-lt"/>
          <a:ea typeface="+mj-ea"/>
          <a:cs typeface="+mj-cs"/>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sp>
        <p:nvSpPr>
          <p:cNvPr id="2051" name="Title Placeholder 1"/>
          <p:cNvSpPr>
            <a:spLocks noGrp="1"/>
          </p:cNvSpPr>
          <p:nvPr>
            <p:ph type="title"/>
          </p:nvPr>
        </p:nvSpPr>
        <p:spPr bwMode="auto">
          <a:xfrm>
            <a:off x="457200" y="304804"/>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675">
                <a:solidFill>
                  <a:prstClr val="black">
                    <a:tint val="75000"/>
                  </a:prstClr>
                </a:solidFill>
                <a:latin typeface="+mn-lt"/>
              </a:defRPr>
            </a:lvl1pPr>
          </a:lstStyle>
          <a:p>
            <a:fld id="{2F8F1D68-B89F-4E32-8FB1-66997B094918}" type="datetimeFigureOut">
              <a:rPr lang="en-US" smtClean="0"/>
              <a:t>5/11/2026</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675" dirty="0">
                <a:solidFill>
                  <a:prstClr val="black">
                    <a:tint val="75000"/>
                  </a:prstClr>
                </a:solidFill>
                <a:latin typeface="+mn-lt"/>
              </a:defRPr>
            </a:lvl1pPr>
          </a:lstStyle>
          <a:p>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75">
                <a:solidFill>
                  <a:srgbClr val="898989"/>
                </a:solidFill>
              </a:defRPr>
            </a:lvl1pPr>
          </a:lstStyle>
          <a:p>
            <a:fld id="{A77CC8B5-D664-43A9-BA73-8CC43A288BEB}" type="slidenum">
              <a:rPr lang="en-US" smtClean="0"/>
              <a:t>‹#›</a:t>
            </a:fld>
            <a:endParaRPr lang="en-US" dirty="0"/>
          </a:p>
        </p:txBody>
      </p:sp>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
        <p:nvSpPr>
          <p:cNvPr id="10" name="Guides" hidden="1">
            <a:extLst>
              <a:ext uri="{FF2B5EF4-FFF2-40B4-BE49-F238E27FC236}">
                <a16:creationId xmlns:a16="http://schemas.microsoft.com/office/drawing/2014/main" id="{5DDC0A64-C1E3-433D-A2E1-2B25453D33E2}"/>
              </a:ext>
            </a:extLst>
          </p:cNvPr>
          <p:cNvSpPr/>
          <p:nvPr>
            <p:custDataLst>
              <p:tags r:id="rId23"/>
            </p:custDataLst>
          </p:nvPr>
        </p:nvSpPr>
        <p:spPr>
          <a:xfrm>
            <a:off x="0" y="0"/>
            <a:ext cx="47625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94" dirty="0">
              <a:solidFill>
                <a:srgbClr val="FFFFFF"/>
              </a:solidFill>
            </a:endParaRPr>
          </a:p>
        </p:txBody>
      </p:sp>
    </p:spTree>
    <p:extLst>
      <p:ext uri="{BB962C8B-B14F-4D97-AF65-F5344CB8AC3E}">
        <p14:creationId xmlns:p14="http://schemas.microsoft.com/office/powerpoint/2010/main" val="279797063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Lst>
  <p:txStyles>
    <p:titleStyle>
      <a:lvl1pPr algn="l" rtl="0" eaLnBrk="1" fontAlgn="base" hangingPunct="1">
        <a:lnSpc>
          <a:spcPts val="2025"/>
        </a:lnSpc>
        <a:spcBef>
          <a:spcPct val="0"/>
        </a:spcBef>
        <a:spcAft>
          <a:spcPct val="0"/>
        </a:spcAft>
        <a:defRPr sz="2025"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2025"/>
        </a:lnSpc>
        <a:spcBef>
          <a:spcPct val="0"/>
        </a:spcBef>
        <a:spcAft>
          <a:spcPct val="0"/>
        </a:spcAft>
        <a:defRPr sz="2250" b="1">
          <a:solidFill>
            <a:srgbClr val="002060"/>
          </a:solidFill>
          <a:latin typeface="Corbel" pitchFamily="34" charset="0"/>
        </a:defRPr>
      </a:lvl2pPr>
      <a:lvl3pPr algn="l" rtl="0" eaLnBrk="1" fontAlgn="base" hangingPunct="1">
        <a:lnSpc>
          <a:spcPts val="2025"/>
        </a:lnSpc>
        <a:spcBef>
          <a:spcPct val="0"/>
        </a:spcBef>
        <a:spcAft>
          <a:spcPct val="0"/>
        </a:spcAft>
        <a:defRPr sz="2250" b="1">
          <a:solidFill>
            <a:srgbClr val="002060"/>
          </a:solidFill>
          <a:latin typeface="Corbel" pitchFamily="34" charset="0"/>
        </a:defRPr>
      </a:lvl3pPr>
      <a:lvl4pPr algn="l" rtl="0" eaLnBrk="1" fontAlgn="base" hangingPunct="1">
        <a:lnSpc>
          <a:spcPts val="2025"/>
        </a:lnSpc>
        <a:spcBef>
          <a:spcPct val="0"/>
        </a:spcBef>
        <a:spcAft>
          <a:spcPct val="0"/>
        </a:spcAft>
        <a:defRPr sz="2250" b="1">
          <a:solidFill>
            <a:srgbClr val="002060"/>
          </a:solidFill>
          <a:latin typeface="Corbel" pitchFamily="34" charset="0"/>
        </a:defRPr>
      </a:lvl4pPr>
      <a:lvl5pPr algn="l" rtl="0" eaLnBrk="1" fontAlgn="base" hangingPunct="1">
        <a:lnSpc>
          <a:spcPts val="2025"/>
        </a:lnSpc>
        <a:spcBef>
          <a:spcPct val="0"/>
        </a:spcBef>
        <a:spcAft>
          <a:spcPct val="0"/>
        </a:spcAft>
        <a:defRPr sz="2250" b="1">
          <a:solidFill>
            <a:srgbClr val="002060"/>
          </a:solidFill>
          <a:latin typeface="Corbel" pitchFamily="34" charset="0"/>
        </a:defRPr>
      </a:lvl5pPr>
      <a:lvl6pPr marL="257175" algn="ctr" rtl="0" eaLnBrk="1" fontAlgn="base" hangingPunct="1">
        <a:spcBef>
          <a:spcPct val="0"/>
        </a:spcBef>
        <a:spcAft>
          <a:spcPct val="0"/>
        </a:spcAft>
        <a:defRPr sz="2250">
          <a:solidFill>
            <a:schemeClr val="bg1"/>
          </a:solidFill>
          <a:latin typeface="Calibri" pitchFamily="34" charset="0"/>
        </a:defRPr>
      </a:lvl6pPr>
      <a:lvl7pPr marL="514350" algn="ctr" rtl="0" eaLnBrk="1" fontAlgn="base" hangingPunct="1">
        <a:spcBef>
          <a:spcPct val="0"/>
        </a:spcBef>
        <a:spcAft>
          <a:spcPct val="0"/>
        </a:spcAft>
        <a:defRPr sz="2250">
          <a:solidFill>
            <a:schemeClr val="bg1"/>
          </a:solidFill>
          <a:latin typeface="Calibri" pitchFamily="34" charset="0"/>
        </a:defRPr>
      </a:lvl7pPr>
      <a:lvl8pPr marL="771525" algn="ctr" rtl="0" eaLnBrk="1" fontAlgn="base" hangingPunct="1">
        <a:spcBef>
          <a:spcPct val="0"/>
        </a:spcBef>
        <a:spcAft>
          <a:spcPct val="0"/>
        </a:spcAft>
        <a:defRPr sz="2250">
          <a:solidFill>
            <a:schemeClr val="bg1"/>
          </a:solidFill>
          <a:latin typeface="Calibri" pitchFamily="34" charset="0"/>
        </a:defRPr>
      </a:lvl8pPr>
      <a:lvl9pPr marL="1028700" algn="ctr" rtl="0" eaLnBrk="1" fontAlgn="base" hangingPunct="1">
        <a:spcBef>
          <a:spcPct val="0"/>
        </a:spcBef>
        <a:spcAft>
          <a:spcPct val="0"/>
        </a:spcAft>
        <a:defRPr sz="2250">
          <a:solidFill>
            <a:schemeClr val="bg1"/>
          </a:solidFill>
          <a:latin typeface="Calibri" pitchFamily="34" charset="0"/>
        </a:defRPr>
      </a:lvl9pPr>
    </p:titleStyle>
    <p:bodyStyle>
      <a:lvl1pPr marL="192881" indent="-192881" algn="l" rtl="0" eaLnBrk="1" fontAlgn="base" hangingPunct="1">
        <a:spcBef>
          <a:spcPct val="20000"/>
        </a:spcBef>
        <a:spcAft>
          <a:spcPct val="0"/>
        </a:spcAft>
        <a:buClr>
          <a:schemeClr val="accent5">
            <a:lumMod val="75000"/>
          </a:schemeClr>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1pPr>
      <a:lvl2pPr marL="417910" indent="-160735" algn="l" rtl="0" eaLnBrk="1" fontAlgn="base" hangingPunct="1">
        <a:spcBef>
          <a:spcPct val="20000"/>
        </a:spcBef>
        <a:spcAft>
          <a:spcPct val="0"/>
        </a:spcAft>
        <a:buClr>
          <a:schemeClr val="accent5">
            <a:lumMod val="75000"/>
          </a:schemeClr>
        </a:buClr>
        <a:buFont typeface="Arial" charset="0"/>
        <a:buChar char="–"/>
        <a:defRPr sz="1575" kern="1200">
          <a:solidFill>
            <a:schemeClr val="tx1"/>
          </a:solidFill>
          <a:latin typeface="Arial" panose="020B0604020202020204" pitchFamily="34" charset="0"/>
          <a:ea typeface="+mn-ea"/>
          <a:cs typeface="Arial" panose="020B0604020202020204" pitchFamily="34" charset="0"/>
        </a:defRPr>
      </a:lvl2pPr>
      <a:lvl3pPr marL="642938" indent="-128588" algn="l" rtl="0" eaLnBrk="1" fontAlgn="base" hangingPunct="1">
        <a:spcBef>
          <a:spcPct val="20000"/>
        </a:spcBef>
        <a:spcAft>
          <a:spcPct val="0"/>
        </a:spcAft>
        <a:buClr>
          <a:schemeClr val="accent5">
            <a:lumMod val="75000"/>
          </a:schemeClr>
        </a:buClr>
        <a:buFont typeface="Arial" charset="0"/>
        <a:buChar char="•"/>
        <a:defRPr sz="1350" kern="1200">
          <a:solidFill>
            <a:schemeClr val="tx1"/>
          </a:solidFill>
          <a:latin typeface="Arial" panose="020B0604020202020204" pitchFamily="34" charset="0"/>
          <a:ea typeface="+mn-ea"/>
          <a:cs typeface="Arial" panose="020B0604020202020204" pitchFamily="34" charset="0"/>
        </a:defRPr>
      </a:lvl3pPr>
      <a:lvl4pPr marL="900113" indent="-128588" algn="l" rtl="0" eaLnBrk="1" fontAlgn="base" hangingPunct="1">
        <a:spcBef>
          <a:spcPct val="20000"/>
        </a:spcBef>
        <a:spcAft>
          <a:spcPct val="0"/>
        </a:spcAft>
        <a:buClr>
          <a:schemeClr val="accent5">
            <a:lumMod val="75000"/>
          </a:schemeClr>
        </a:buClr>
        <a:buFont typeface="Arial" charset="0"/>
        <a:buChar char="–"/>
        <a:defRPr sz="1125" kern="1200">
          <a:solidFill>
            <a:schemeClr val="tx1"/>
          </a:solidFill>
          <a:latin typeface="Arial" panose="020B0604020202020204" pitchFamily="34" charset="0"/>
          <a:ea typeface="+mn-ea"/>
          <a:cs typeface="Arial" panose="020B0604020202020204" pitchFamily="34" charset="0"/>
        </a:defRPr>
      </a:lvl4pPr>
      <a:lvl5pPr marL="1157288" indent="-128588" algn="l" rtl="0" eaLnBrk="1" fontAlgn="base" hangingPunct="1">
        <a:spcBef>
          <a:spcPct val="20000"/>
        </a:spcBef>
        <a:spcAft>
          <a:spcPct val="0"/>
        </a:spcAft>
        <a:buClr>
          <a:schemeClr val="accent5">
            <a:lumMod val="75000"/>
          </a:schemeClr>
        </a:buClr>
        <a:buFont typeface="Arial" charset="0"/>
        <a:buChar char="»"/>
        <a:defRPr sz="1125"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051" name="Title Placeholder 1"/>
          <p:cNvSpPr>
            <a:spLocks noGrp="1"/>
          </p:cNvSpPr>
          <p:nvPr>
            <p:ph type="title"/>
          </p:nvPr>
        </p:nvSpPr>
        <p:spPr bwMode="auto">
          <a:xfrm>
            <a:off x="457200" y="304804"/>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20D403C3-47BC-4C7E-BA49-79840169F64A}" type="slidenum">
              <a:rPr lang="en-US" altLang="en-US"/>
              <a:pPr>
                <a:defRPr/>
              </a:pPr>
              <a:t>‹#›</a:t>
            </a:fld>
            <a:endParaRPr lang="en-US" altLang="en-US" dirty="0"/>
          </a:p>
        </p:txBody>
      </p:sp>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custDataLst>
      <p:tags r:id="rId15"/>
    </p:custDataLst>
    <p:extLst>
      <p:ext uri="{BB962C8B-B14F-4D97-AF65-F5344CB8AC3E}">
        <p14:creationId xmlns:p14="http://schemas.microsoft.com/office/powerpoint/2010/main" val="262363572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dt="0"/>
  <p:txStyles>
    <p:titleStyle>
      <a:lvl1pPr algn="l" rtl="0" eaLnBrk="0" fontAlgn="base" hangingPunct="0">
        <a:lnSpc>
          <a:spcPts val="2700"/>
        </a:lnSpc>
        <a:spcBef>
          <a:spcPct val="0"/>
        </a:spcBef>
        <a:spcAft>
          <a:spcPct val="0"/>
        </a:spcAft>
        <a:defRPr sz="3000" b="1" kern="1200">
          <a:solidFill>
            <a:srgbClr val="002060"/>
          </a:solidFill>
          <a:latin typeface="+mj-lt"/>
          <a:ea typeface="+mj-ea"/>
          <a:cs typeface="+mj-cs"/>
        </a:defRPr>
      </a:lvl1pPr>
      <a:lvl2pPr algn="l" rtl="0" eaLnBrk="0" fontAlgn="base" hangingPunct="0">
        <a:lnSpc>
          <a:spcPts val="2700"/>
        </a:lnSpc>
        <a:spcBef>
          <a:spcPct val="0"/>
        </a:spcBef>
        <a:spcAft>
          <a:spcPct val="0"/>
        </a:spcAft>
        <a:defRPr sz="3000" b="1">
          <a:solidFill>
            <a:srgbClr val="002060"/>
          </a:solidFill>
          <a:latin typeface="Corbel" pitchFamily="34" charset="0"/>
        </a:defRPr>
      </a:lvl2pPr>
      <a:lvl3pPr algn="l" rtl="0" eaLnBrk="0" fontAlgn="base" hangingPunct="0">
        <a:lnSpc>
          <a:spcPts val="2700"/>
        </a:lnSpc>
        <a:spcBef>
          <a:spcPct val="0"/>
        </a:spcBef>
        <a:spcAft>
          <a:spcPct val="0"/>
        </a:spcAft>
        <a:defRPr sz="3000" b="1">
          <a:solidFill>
            <a:srgbClr val="002060"/>
          </a:solidFill>
          <a:latin typeface="Corbel" pitchFamily="34" charset="0"/>
        </a:defRPr>
      </a:lvl3pPr>
      <a:lvl4pPr algn="l" rtl="0" eaLnBrk="0" fontAlgn="base" hangingPunct="0">
        <a:lnSpc>
          <a:spcPts val="2700"/>
        </a:lnSpc>
        <a:spcBef>
          <a:spcPct val="0"/>
        </a:spcBef>
        <a:spcAft>
          <a:spcPct val="0"/>
        </a:spcAft>
        <a:defRPr sz="3000" b="1">
          <a:solidFill>
            <a:srgbClr val="002060"/>
          </a:solidFill>
          <a:latin typeface="Corbel" pitchFamily="34" charset="0"/>
        </a:defRPr>
      </a:lvl4pPr>
      <a:lvl5pPr algn="l" rtl="0" eaLnBrk="0" fontAlgn="base" hangingPunct="0">
        <a:lnSpc>
          <a:spcPts val="2700"/>
        </a:lnSpc>
        <a:spcBef>
          <a:spcPct val="0"/>
        </a:spcBef>
        <a:spcAft>
          <a:spcPct val="0"/>
        </a:spcAft>
        <a:defRPr sz="3000" b="1">
          <a:solidFill>
            <a:srgbClr val="002060"/>
          </a:solidFill>
          <a:latin typeface="Corbel" pitchFamily="34" charset="0"/>
        </a:defRPr>
      </a:lvl5pPr>
      <a:lvl6pPr marL="342892" algn="ctr" rtl="0" fontAlgn="base">
        <a:spcBef>
          <a:spcPct val="0"/>
        </a:spcBef>
        <a:spcAft>
          <a:spcPct val="0"/>
        </a:spcAft>
        <a:defRPr sz="3000">
          <a:solidFill>
            <a:schemeClr val="bg1"/>
          </a:solidFill>
          <a:latin typeface="Calibri" pitchFamily="34" charset="0"/>
        </a:defRPr>
      </a:lvl6pPr>
      <a:lvl7pPr marL="685783" algn="ctr" rtl="0" fontAlgn="base">
        <a:spcBef>
          <a:spcPct val="0"/>
        </a:spcBef>
        <a:spcAft>
          <a:spcPct val="0"/>
        </a:spcAft>
        <a:defRPr sz="3000">
          <a:solidFill>
            <a:schemeClr val="bg1"/>
          </a:solidFill>
          <a:latin typeface="Calibri" pitchFamily="34" charset="0"/>
        </a:defRPr>
      </a:lvl7pPr>
      <a:lvl8pPr marL="1028675" algn="ctr" rtl="0" fontAlgn="base">
        <a:spcBef>
          <a:spcPct val="0"/>
        </a:spcBef>
        <a:spcAft>
          <a:spcPct val="0"/>
        </a:spcAft>
        <a:defRPr sz="3000">
          <a:solidFill>
            <a:schemeClr val="bg1"/>
          </a:solidFill>
          <a:latin typeface="Calibri" pitchFamily="34" charset="0"/>
        </a:defRPr>
      </a:lvl8pPr>
      <a:lvl9pPr marL="1371566" algn="ctr" rtl="0" fontAlgn="base">
        <a:spcBef>
          <a:spcPct val="0"/>
        </a:spcBef>
        <a:spcAft>
          <a:spcPct val="0"/>
        </a:spcAft>
        <a:defRPr sz="3000">
          <a:solidFill>
            <a:schemeClr val="bg1"/>
          </a:solidFill>
          <a:latin typeface="Calibri" pitchFamily="34" charset="0"/>
        </a:defRPr>
      </a:lvl9pPr>
    </p:titleStyle>
    <p:bodyStyle>
      <a:lvl1pPr marL="257168" indent="-257168"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1pPr>
      <a:lvl2pPr marL="557199" indent="-214308" algn="l" rtl="0" eaLnBrk="0" fontAlgn="base" hangingPunct="0">
        <a:spcBef>
          <a:spcPct val="20000"/>
        </a:spcBef>
        <a:spcAft>
          <a:spcPct val="0"/>
        </a:spcAft>
        <a:buClr>
          <a:schemeClr val="accent5">
            <a:lumMod val="75000"/>
          </a:schemeClr>
        </a:buClr>
        <a:buFont typeface="Arial" charset="0"/>
        <a:buChar char="–"/>
        <a:defRPr sz="2100" kern="1200">
          <a:solidFill>
            <a:schemeClr val="tx1"/>
          </a:solidFill>
          <a:latin typeface="+mn-lt"/>
          <a:ea typeface="+mn-ea"/>
          <a:cs typeface="+mn-cs"/>
        </a:defRPr>
      </a:lvl2pPr>
      <a:lvl3pPr marL="857228" indent="-171446" algn="l" rtl="0" eaLnBrk="0" fontAlgn="base" hangingPunct="0">
        <a:spcBef>
          <a:spcPct val="20000"/>
        </a:spcBef>
        <a:spcAft>
          <a:spcPct val="0"/>
        </a:spcAft>
        <a:buClr>
          <a:schemeClr val="accent5">
            <a:lumMod val="75000"/>
          </a:schemeClr>
        </a:buClr>
        <a:buFont typeface="Arial" charset="0"/>
        <a:buChar char="•"/>
        <a:defRPr sz="1800" kern="1200">
          <a:solidFill>
            <a:schemeClr val="tx1"/>
          </a:solidFill>
          <a:latin typeface="+mn-lt"/>
          <a:ea typeface="+mn-ea"/>
          <a:cs typeface="+mn-cs"/>
        </a:defRPr>
      </a:lvl3pPr>
      <a:lvl4pPr marL="1200120" indent="-171446" algn="l" rtl="0" eaLnBrk="0" fontAlgn="base" hangingPunct="0">
        <a:spcBef>
          <a:spcPct val="20000"/>
        </a:spcBef>
        <a:spcAft>
          <a:spcPct val="0"/>
        </a:spcAft>
        <a:buClr>
          <a:schemeClr val="accent5">
            <a:lumMod val="75000"/>
          </a:schemeClr>
        </a:buClr>
        <a:buFont typeface="Arial" charset="0"/>
        <a:buChar char="–"/>
        <a:defRPr sz="1500" kern="1200">
          <a:solidFill>
            <a:schemeClr val="tx1"/>
          </a:solidFill>
          <a:latin typeface="+mn-lt"/>
          <a:ea typeface="+mn-ea"/>
          <a:cs typeface="+mn-cs"/>
        </a:defRPr>
      </a:lvl4pPr>
      <a:lvl5pPr marL="1543012" indent="-171446" algn="l" rtl="0" eaLnBrk="0" fontAlgn="base" hangingPunct="0">
        <a:spcBef>
          <a:spcPct val="20000"/>
        </a:spcBef>
        <a:spcAft>
          <a:spcPct val="0"/>
        </a:spcAft>
        <a:buClr>
          <a:schemeClr val="accent5">
            <a:lumMod val="75000"/>
          </a:schemeClr>
        </a:buClr>
        <a:buFont typeface="Arial"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529CDF1-BF60-4DCE-BB56-12F0B9E48E27}" type="datetime1">
              <a:rPr lang="en-US"/>
              <a:pPr>
                <a:defRPr/>
              </a:pPr>
              <a:t>5/11/2026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dirty="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3800" y="228600"/>
            <a:ext cx="1402080" cy="693420"/>
          </a:xfrm>
          <a:prstGeom prst="rect">
            <a:avLst/>
          </a:prstGeom>
        </p:spPr>
      </p:pic>
    </p:spTree>
    <p:extLst>
      <p:ext uri="{BB962C8B-B14F-4D97-AF65-F5344CB8AC3E}">
        <p14:creationId xmlns:p14="http://schemas.microsoft.com/office/powerpoint/2010/main" val="47917422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529CDF1-BF60-4DCE-BB56-12F0B9E48E27}" type="datetime1">
              <a:rPr lang="en-US"/>
              <a:pPr>
                <a:defRPr/>
              </a:pPr>
              <a:t>5/11/2026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543FC28-71BB-4923-9EC4-7D01669BF51C}" type="slidenum">
              <a:rPr lang="en-US" smtClean="0"/>
              <a:pPr>
                <a:defRPr/>
              </a:pPr>
              <a:t>‹#›</a:t>
            </a:fld>
            <a:endParaRPr lang="en-US" dirty="0"/>
          </a:p>
        </p:txBody>
      </p:sp>
      <p:pic>
        <p:nvPicPr>
          <p:cNvPr id="9" name="Picture 8" descr="MassHealth logo"/>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952997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Arial" panose="020B0604020202020204" pitchFamily="34" charset="0"/>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chemeClr val="accent5">
            <a:lumMod val="75000"/>
          </a:schemeClr>
        </a:buClr>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chemeClr val="accent5">
            <a:lumMod val="75000"/>
          </a:schemeClr>
        </a:buClr>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Clr>
          <a:schemeClr val="accent5">
            <a:lumMod val="75000"/>
          </a:schemeClr>
        </a:buClr>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Clr>
          <a:schemeClr val="accent5">
            <a:lumMod val="75000"/>
          </a:schemeClr>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slideLayout" Target="../slideLayouts/slideLayout43.xml"/><Relationship Id="rId1" Type="http://schemas.openxmlformats.org/officeDocument/2006/relationships/tags" Target="../tags/tag5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5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5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5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tags" Target="../tags/tag5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5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5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5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60.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lists/masshealth-standard-hipaa-companion-guides" TargetMode="External"/><Relationship Id="rId2" Type="http://schemas.openxmlformats.org/officeDocument/2006/relationships/slideLayout" Target="../slideLayouts/slideLayout43.xml"/><Relationship Id="rId1" Type="http://schemas.openxmlformats.org/officeDocument/2006/relationships/tags" Target="../tags/tag6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6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6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6.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6.xml"/><Relationship Id="rId1" Type="http://schemas.openxmlformats.org/officeDocument/2006/relationships/tags" Target="../tags/tag66.xml"/><Relationship Id="rId6" Type="http://schemas.openxmlformats.org/officeDocument/2006/relationships/hyperlink" Target="https://www.mass.gov/info-details/masshealth-interoperability-project-prior-authorization-process-changes-and-metrics" TargetMode="External"/><Relationship Id="rId5" Type="http://schemas.openxmlformats.org/officeDocument/2006/relationships/hyperlink" Target="https://www.mass.gov/info-details/cms-interoperability-requirements" TargetMode="External"/><Relationship Id="rId4" Type="http://schemas.openxmlformats.org/officeDocument/2006/relationships/hyperlink" Target="https://www.mass.gov/masshealths-implementation-of-interoperability-and-prior-authorization-requirement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ass.gov/masshealths-implementation-of-interoperability-and-prior-authorization-requirements" TargetMode="External"/><Relationship Id="rId2" Type="http://schemas.openxmlformats.org/officeDocument/2006/relationships/slideLayout" Target="../slideLayouts/slideLayout86.xml"/><Relationship Id="rId1" Type="http://schemas.openxmlformats.org/officeDocument/2006/relationships/tags" Target="../tags/tag6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6.xml"/><Relationship Id="rId1" Type="http://schemas.openxmlformats.org/officeDocument/2006/relationships/tags" Target="../tags/tag68.xml"/><Relationship Id="rId5" Type="http://schemas.openxmlformats.org/officeDocument/2006/relationships/hyperlink" Target="https://www.mass.gov/lists/calendar-year-2025-prior-authorization-metrics" TargetMode="External"/><Relationship Id="rId4" Type="http://schemas.openxmlformats.org/officeDocument/2006/relationships/hyperlink" Target="https://www.mass.gov/info-details/cms-interoperability-requirement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6.xml"/><Relationship Id="rId1" Type="http://schemas.openxmlformats.org/officeDocument/2006/relationships/tags" Target="../tags/tag69.xml"/><Relationship Id="rId4" Type="http://schemas.openxmlformats.org/officeDocument/2006/relationships/hyperlink" Target="https://www.mass.gov/info-details/masshealth-patient-access-application-programming-interfac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6.xml"/><Relationship Id="rId1" Type="http://schemas.openxmlformats.org/officeDocument/2006/relationships/tags" Target="../tags/tag70.xml"/></Relationships>
</file>

<file path=ppt/slides/_rels/slide32.xml.rels><?xml version="1.0" encoding="UTF-8" standalone="yes"?>
<Relationships xmlns="http://schemas.openxmlformats.org/package/2006/relationships"><Relationship Id="rId3" Type="http://schemas.openxmlformats.org/officeDocument/2006/relationships/hyperlink" Target="https://www.mass.gov/info-details/prior-authorization-process-changes-and-metrics" TargetMode="External"/><Relationship Id="rId2" Type="http://schemas.openxmlformats.org/officeDocument/2006/relationships/slideLayout" Target="../slideLayouts/slideLayout86.xml"/><Relationship Id="rId1" Type="http://schemas.openxmlformats.org/officeDocument/2006/relationships/tags" Target="../tags/tag7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provider-directory-api" TargetMode="External"/><Relationship Id="rId2" Type="http://schemas.openxmlformats.org/officeDocument/2006/relationships/slideLayout" Target="../slideLayouts/slideLayout86.xml"/><Relationship Id="rId1" Type="http://schemas.openxmlformats.org/officeDocument/2006/relationships/tags" Target="../tags/tag7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forms/sign-up-for-the-masshealth-federal-updates-and-impact-email-list" TargetMode="Externa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hyperlink" Target="https://www.mass.gov/info-details/masshealth-federal-updates-and-impact"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hyperlink" Target="https://www.mass.gov/how-to/apply-to-become-a-masshealth-provider"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hyperlink" Target="https://masshealth.ehs.state.ma.us/ProviderSelfService/Home/ProviderDocumentUpload" TargetMode="Externa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2.xml"/><Relationship Id="rId5" Type="http://schemas.openxmlformats.org/officeDocument/2006/relationships/hyperlink" Target="https://www.mass.gov/electronic-data-interchange-edi-and-hipaa-information" TargetMode="Externa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hyperlink" Target="https://www.mass.gov/decision-tree/submit-a-masshealth-edi-inquiry" TargetMode="Externa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8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hyperlink" Target="https://masshealth.ehs.state.ma.us/ProviderSelfService/Home/ProviderDocumentUpload" TargetMode="Externa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hyperlink" Target="https://www.mass.gov/doc/nonbilling-orp-provider-contract-and-application-3/download" TargetMode="External"/><Relationship Id="rId5" Type="http://schemas.openxmlformats.org/officeDocument/2006/relationships/hyperlink" Target="https://masshealth.ehs.state.ma.us/ProviderSelfService/Home/ProviderDocumentUpload" TargetMode="Externa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regulations/130-CMR-450000-all-provider" TargetMode="Externa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hyperlink" Target="https://www.mass.gov/doc/all-provider-bulletin-409-update-to-certain-exceptions-to-referral-requirements-for-services-through-the-primary-care-clinician-plan-and-primary-care-accountable-care-organizations-0/download" TargetMode="External"/><Relationship Id="rId4" Type="http://schemas.openxmlformats.org/officeDocument/2006/relationships/hyperlink" Target="https://www.mass.gov/doc/all-provider-bulletin-406-update-to-certain-exceptions-to-services-that-require-referrals-in-the-primary-care-clinician-plan-and-primary-care-acos-0/download" TargetMode="Externa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9.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0.xml"/></Relationships>
</file>

<file path=ppt/slides/_rels/slide52.xml.rels><?xml version="1.0" encoding="UTF-8" standalone="yes"?>
<Relationships xmlns="http://schemas.openxmlformats.org/package/2006/relationships"><Relationship Id="rId3" Type="http://schemas.openxmlformats.org/officeDocument/2006/relationships/hyperlink" Target="http://www.mass.gov/masshealth-provider-bulletins" TargetMode="External"/><Relationship Id="rId2" Type="http://schemas.openxmlformats.org/officeDocument/2006/relationships/slideLayout" Target="../slideLayouts/slideLayout6.xml"/><Relationship Id="rId1" Type="http://schemas.openxmlformats.org/officeDocument/2006/relationships/tags" Target="../tags/tag91.xml"/><Relationship Id="rId4" Type="http://schemas.openxmlformats.org/officeDocument/2006/relationships/hyperlink" Target="https://www.mass.gov/forms/email-notifications-for-masshealth-provider-bulletins-and-transmittal-letters" TargetMode="Externa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3.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94.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6.xml"/><Relationship Id="rId1" Type="http://schemas.openxmlformats.org/officeDocument/2006/relationships/tags" Target="../tags/tag96.xml"/><Relationship Id="rId4" Type="http://schemas.openxmlformats.org/officeDocument/2006/relationships/hyperlink" Target="https://www.mass.gov/guides/masshealth-robotics-processing-automation-rpa-policy"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6.xml"/><Relationship Id="rId1" Type="http://schemas.openxmlformats.org/officeDocument/2006/relationships/tags" Target="../tags/tag97.xml"/><Relationship Id="rId4" Type="http://schemas.openxmlformats.org/officeDocument/2006/relationships/hyperlink" Target="https://www.mass.gov/guides/masshealth-robotics-processing-automation-rpa-policy" TargetMode="Externa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ags" Target="../tags/tag9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80.xml"/><Relationship Id="rId1" Type="http://schemas.openxmlformats.org/officeDocument/2006/relationships/tags" Target="../tags/tag9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0.xml"/><Relationship Id="rId1" Type="http://schemas.openxmlformats.org/officeDocument/2006/relationships/tags" Target="../tags/tag100.xml"/><Relationship Id="rId5" Type="http://schemas.openxmlformats.org/officeDocument/2006/relationships/hyperlink" Target="https://web.cvent.com/event/42728d23-c1e9-4168-a8b9-c9978e3eaa11/summary" TargetMode="External"/><Relationship Id="rId4" Type="http://schemas.openxmlformats.org/officeDocument/2006/relationships/hyperlink" Target="https://web.cvent.com/event/42728d23-c1e9-4168-a8b9-c9978e3eaa11/register"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63.xml.rels><?xml version="1.0" encoding="UTF-8" standalone="yes"?>
<Relationships xmlns="http://schemas.openxmlformats.org/package/2006/relationships"><Relationship Id="rId3" Type="http://schemas.openxmlformats.org/officeDocument/2006/relationships/hyperlink" Target="https://www.mass.gov/info-details/masshealth-dental-program-updates" TargetMode="Externa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64.xml.rels><?xml version="1.0" encoding="UTF-8" standalone="yes"?>
<Relationships xmlns="http://schemas.openxmlformats.org/package/2006/relationships"><Relationship Id="rId3" Type="http://schemas.openxmlformats.org/officeDocument/2006/relationships/hyperlink" Target="https://www.mass.gov/doc/all-provider-bulletin-414-changes-in-exclusion-of-designated-340b-drugs-for-masshealth-fee-for-service-coverage-0/download" TargetMode="External"/><Relationship Id="rId2" Type="http://schemas.openxmlformats.org/officeDocument/2006/relationships/slideLayout" Target="../slideLayouts/slideLayout2.xml"/><Relationship Id="rId1" Type="http://schemas.openxmlformats.org/officeDocument/2006/relationships/tags" Target="../tags/tag103.xml"/><Relationship Id="rId4" Type="http://schemas.openxmlformats.org/officeDocument/2006/relationships/hyperlink" Target="https://www.mass.gov/lists/2026-masshealth-provider-bulletins#april-"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maximus.zoom.us/webinar/register/WN_moTS6LAMQD6GiKqi8PDNHA" TargetMode="External"/><Relationship Id="rId2" Type="http://schemas.openxmlformats.org/officeDocument/2006/relationships/slideLayout" Target="../slideLayouts/slideLayout77.xml"/><Relationship Id="rId1" Type="http://schemas.openxmlformats.org/officeDocument/2006/relationships/tags" Target="../tags/tag104.xml"/><Relationship Id="rId5" Type="http://schemas.openxmlformats.org/officeDocument/2006/relationships/hyperlink" Target="https://maximus.zoom.us/webinar/register/WN_T24CcCVcSBCqXRk_CZvKHw" TargetMode="External"/><Relationship Id="rId4" Type="http://schemas.openxmlformats.org/officeDocument/2006/relationships/hyperlink" Target="https://maximus.zoom.us/webinar/register/WN_QlsZP4RhT7CyfTwGirj6oA"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8.xml"/><Relationship Id="rId1" Type="http://schemas.openxmlformats.org/officeDocument/2006/relationships/tags" Target="../tags/tag105.xml"/><Relationship Id="rId5" Type="http://schemas.openxmlformats.org/officeDocument/2006/relationships/image" Target="../media/image34.png"/><Relationship Id="rId4" Type="http://schemas.openxmlformats.org/officeDocument/2006/relationships/hyperlink" Target="https://masshealth.inquisiqlms.com/Default.aspx"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hyperlink" Target="https://www.mass.gov/the-aca-orp-requirements-for-masshealth-providers" TargetMode="External"/><Relationship Id="rId2" Type="http://schemas.openxmlformats.org/officeDocument/2006/relationships/slideLayout" Target="../slideLayouts/slideLayout77.xml"/><Relationship Id="rId1" Type="http://schemas.openxmlformats.org/officeDocument/2006/relationships/tags" Target="../tags/tag106.xml"/><Relationship Id="rId6" Type="http://schemas.openxmlformats.org/officeDocument/2006/relationships/hyperlink" Target="https://www.mass.gov/masshealth-for-providers" TargetMode="External"/><Relationship Id="rId5" Type="http://schemas.openxmlformats.org/officeDocument/2006/relationships/hyperlink" Target="http://www.mass.gov/masshealth-provider-bulletins" TargetMode="External"/><Relationship Id="rId4" Type="http://schemas.openxmlformats.org/officeDocument/2006/relationships/hyperlink" Target="https://www.mass.gov/forms/email-notifications-for-provider-bulletins-and-transmittal-letters"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lists/job-aids-for-the-provider-online-service-center" TargetMode="Externa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496217254"/>
              </p:ext>
            </p:extLst>
          </p:nvPr>
        </p:nvGraphicFramePr>
        <p:xfrm>
          <a:off x="1768" y="1768"/>
          <a:ext cx="1619" cy="1619"/>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3" name="Object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8" y="1768"/>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 name="Rectangle 54"/>
          <p:cNvSpPr>
            <a:spLocks noGrp="1" noChangeArrowheads="1"/>
          </p:cNvSpPr>
          <p:nvPr>
            <p:ph type="ctrTitle"/>
          </p:nvPr>
        </p:nvSpPr>
        <p:spPr>
          <a:xfrm>
            <a:off x="1295400" y="1894582"/>
            <a:ext cx="5715000" cy="1661993"/>
          </a:xfrm>
        </p:spPr>
        <p:txBody>
          <a:bodyPr/>
          <a:lstStyle/>
          <a:p>
            <a:r>
              <a:rPr lang="en-US" sz="4000" dirty="0">
                <a:solidFill>
                  <a:srgbClr val="002060"/>
                </a:solidFill>
              </a:rPr>
              <a:t>Massachusetts Healthcare Training  Forum – Provider Services</a:t>
            </a:r>
            <a:br>
              <a:rPr lang="en-US" sz="3600" b="1" dirty="0"/>
            </a:br>
            <a:r>
              <a:rPr lang="en-US" sz="3600" b="1" dirty="0"/>
              <a:t>                </a:t>
            </a:r>
            <a:endParaRPr lang="en-US" sz="3600" b="1" dirty="0">
              <a:solidFill>
                <a:srgbClr val="FF0000"/>
              </a:solidFill>
            </a:endParaRPr>
          </a:p>
        </p:txBody>
      </p:sp>
      <p:sp>
        <p:nvSpPr>
          <p:cNvPr id="2" name="TextBox 1">
            <a:extLst>
              <a:ext uri="{FF2B5EF4-FFF2-40B4-BE49-F238E27FC236}">
                <a16:creationId xmlns:a16="http://schemas.microsoft.com/office/drawing/2014/main" id="{9DA8C84E-925C-40E4-8656-498710E17D6B}"/>
              </a:ext>
            </a:extLst>
          </p:cNvPr>
          <p:cNvSpPr txBox="1"/>
          <p:nvPr/>
        </p:nvSpPr>
        <p:spPr>
          <a:xfrm>
            <a:off x="1295400" y="2971800"/>
            <a:ext cx="3352800" cy="584775"/>
          </a:xfrm>
          <a:prstGeom prst="rect">
            <a:avLst/>
          </a:prstGeom>
          <a:noFill/>
        </p:spPr>
        <p:txBody>
          <a:bodyPr wrap="square" rtlCol="0">
            <a:spAutoFit/>
          </a:bodyPr>
          <a:lstStyle/>
          <a:p>
            <a:r>
              <a:rPr lang="en-US" sz="3200" dirty="0">
                <a:solidFill>
                  <a:srgbClr val="002060"/>
                </a:solidFill>
              </a:rPr>
              <a:t>April 2026</a:t>
            </a:r>
          </a:p>
        </p:txBody>
      </p:sp>
      <p:sp>
        <p:nvSpPr>
          <p:cNvPr id="12" name="Rectangle 54"/>
          <p:cNvSpPr txBox="1">
            <a:spLocks noChangeArrowheads="1"/>
          </p:cNvSpPr>
          <p:nvPr/>
        </p:nvSpPr>
        <p:spPr bwMode="auto">
          <a:xfrm>
            <a:off x="3276600" y="4572000"/>
            <a:ext cx="62216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defTabSz="895350" rtl="0" eaLnBrk="1" fontAlgn="base" hangingPunct="1">
              <a:spcBef>
                <a:spcPct val="0"/>
              </a:spcBef>
              <a:spcAft>
                <a:spcPct val="0"/>
              </a:spcAft>
              <a:tabLst>
                <a:tab pos="269875" algn="l"/>
              </a:tabLst>
              <a:defRPr sz="32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r>
              <a:rPr lang="en-US" sz="2400" kern="0" dirty="0">
                <a:solidFill>
                  <a:srgbClr val="002960"/>
                </a:solidFill>
              </a:rPr>
              <a:t>Executive Office of Health &amp; Human Services</a:t>
            </a:r>
          </a:p>
        </p:txBody>
      </p:sp>
      <p:sp>
        <p:nvSpPr>
          <p:cNvPr id="4" name="Slide Number Placeholder 3">
            <a:extLst>
              <a:ext uri="{FF2B5EF4-FFF2-40B4-BE49-F238E27FC236}">
                <a16:creationId xmlns:a16="http://schemas.microsoft.com/office/drawing/2014/main" id="{A0650742-A99A-DBFA-7057-48191BED086B}"/>
              </a:ext>
            </a:extLst>
          </p:cNvPr>
          <p:cNvSpPr>
            <a:spLocks noGrp="1"/>
          </p:cNvSpPr>
          <p:nvPr>
            <p:ph type="sldNum" sz="quarter" idx="12"/>
          </p:nvPr>
        </p:nvSpPr>
        <p:spPr/>
        <p:txBody>
          <a:bodyPr/>
          <a:lstStyle/>
          <a:p>
            <a:pPr>
              <a:defRPr/>
            </a:pPr>
            <a:fld id="{815A0231-9940-4863-B13E-2164784B5DAF}" type="slidenum">
              <a:rPr lang="en-US" altLang="en-US" smtClean="0"/>
              <a:pPr>
                <a:defRPr/>
              </a:pPr>
              <a:t>1</a:t>
            </a:fld>
            <a:endParaRPr lang="en-US" altLang="en-US" dirty="0"/>
          </a:p>
        </p:txBody>
      </p:sp>
    </p:spTree>
    <p:custDataLst>
      <p:tags r:id="rId1"/>
    </p:custDataLst>
    <p:extLst>
      <p:ext uri="{BB962C8B-B14F-4D97-AF65-F5344CB8AC3E}">
        <p14:creationId xmlns:p14="http://schemas.microsoft.com/office/powerpoint/2010/main" val="374112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70A0A-EECB-DC46-9D70-003D1B82AC98}"/>
              </a:ext>
            </a:extLst>
          </p:cNvPr>
          <p:cNvSpPr>
            <a:spLocks noGrp="1"/>
          </p:cNvSpPr>
          <p:nvPr>
            <p:ph type="title"/>
          </p:nvPr>
        </p:nvSpPr>
        <p:spPr/>
        <p:txBody>
          <a:bodyPr/>
          <a:lstStyle/>
          <a:p>
            <a:r>
              <a:rPr lang="en-US" sz="3600" dirty="0"/>
              <a:t>Edit 1010 - Rendering Provider Must Be Enrolled In The Group Practice</a:t>
            </a:r>
          </a:p>
        </p:txBody>
      </p:sp>
      <p:sp>
        <p:nvSpPr>
          <p:cNvPr id="3" name="Slide Number Placeholder 2">
            <a:extLst>
              <a:ext uri="{FF2B5EF4-FFF2-40B4-BE49-F238E27FC236}">
                <a16:creationId xmlns:a16="http://schemas.microsoft.com/office/drawing/2014/main" id="{BA70799F-8280-777D-D48F-126840B8F5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03C3-47BC-4C7E-BA49-79840169F64A}"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72318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55314-142F-FB04-86D3-ACA2E8D2DBB7}"/>
              </a:ext>
            </a:extLst>
          </p:cNvPr>
          <p:cNvSpPr>
            <a:spLocks noGrp="1"/>
          </p:cNvSpPr>
          <p:nvPr>
            <p:ph type="title"/>
          </p:nvPr>
        </p:nvSpPr>
        <p:spPr>
          <a:xfrm>
            <a:off x="457200" y="270937"/>
            <a:ext cx="6553200" cy="715963"/>
          </a:xfrm>
        </p:spPr>
        <p:txBody>
          <a:bodyPr/>
          <a:lstStyle/>
          <a:p>
            <a:pPr>
              <a:lnSpc>
                <a:spcPct val="100000"/>
              </a:lnSpc>
            </a:pPr>
            <a:r>
              <a:rPr lang="en-US" sz="3600" dirty="0">
                <a:latin typeface="Calibri" panose="020F0502020204030204" pitchFamily="34" charset="0"/>
                <a:ea typeface="Calibri" panose="020F0502020204030204" pitchFamily="34" charset="0"/>
                <a:cs typeface="Calibri" panose="020F0502020204030204" pitchFamily="34" charset="0"/>
              </a:rPr>
              <a:t>Group Practice Claim Submission Requirements</a:t>
            </a:r>
          </a:p>
        </p:txBody>
      </p:sp>
      <p:sp>
        <p:nvSpPr>
          <p:cNvPr id="2" name="Content Placeholder 1">
            <a:extLst>
              <a:ext uri="{FF2B5EF4-FFF2-40B4-BE49-F238E27FC236}">
                <a16:creationId xmlns:a16="http://schemas.microsoft.com/office/drawing/2014/main" id="{9A1CAAA6-D93D-B688-091F-F11A67D94EC7}"/>
              </a:ext>
            </a:extLst>
          </p:cNvPr>
          <p:cNvSpPr>
            <a:spLocks noGrp="1"/>
          </p:cNvSpPr>
          <p:nvPr>
            <p:ph idx="1"/>
          </p:nvPr>
        </p:nvSpPr>
        <p:spPr>
          <a:xfrm>
            <a:off x="457200" y="2057400"/>
            <a:ext cx="8229600" cy="4068767"/>
          </a:xfrm>
        </p:spPr>
        <p:txBody>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Per 130 CMR 450.302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(B): All claims submitted by a group practice must clearly identify by provider ID/service location number the individual practitioner who actually provided the services being claimed.</a:t>
            </a: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(C): A group practice may submit claims only for services provided by individual practitioners who are MassHealth providers and who have been enrolled and approved by the MassHealth agency as a participant in the group.</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solidFill>
                  <a:srgbClr val="000000"/>
                </a:solidFill>
                <a:latin typeface="Calibri"/>
                <a:ea typeface="Calibri"/>
                <a:cs typeface="Calibri"/>
                <a:hlinkClick r:id="rId3"/>
              </a:rPr>
              <a:t>130 CMR 450.000: Administrative and Billing Regulations</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4932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2539-446F-1317-35F9-A759D2C418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D0F893-5E0F-72F2-388E-35A9FE1C94E6}"/>
              </a:ext>
            </a:extLst>
          </p:cNvPr>
          <p:cNvSpPr>
            <a:spLocks noGrp="1"/>
          </p:cNvSpPr>
          <p:nvPr>
            <p:ph type="title"/>
          </p:nvPr>
        </p:nvSpPr>
        <p:spPr/>
        <p:txBody>
          <a:bodyPr/>
          <a:lstStyle/>
          <a:p>
            <a:r>
              <a:rPr lang="en-US" sz="3600" dirty="0">
                <a:latin typeface="Calibri"/>
                <a:ea typeface="Calibri"/>
                <a:cs typeface="Calibri"/>
              </a:rPr>
              <a:t>Entity </a:t>
            </a:r>
            <a:r>
              <a:rPr lang="en-US" sz="3600" dirty="0">
                <a:latin typeface="Calibri" panose="020F0502020204030204" pitchFamily="34" charset="0"/>
                <a:ea typeface="Calibri" panose="020F0502020204030204" pitchFamily="34" charset="0"/>
                <a:cs typeface="Calibri" panose="020F0502020204030204" pitchFamily="34" charset="0"/>
              </a:rPr>
              <a:t>Provider</a:t>
            </a:r>
            <a:r>
              <a:rPr lang="en-US" sz="3600" dirty="0">
                <a:latin typeface="Calibri"/>
                <a:ea typeface="Calibri"/>
                <a:cs typeface="Calibri"/>
              </a:rPr>
              <a:t> Types</a:t>
            </a:r>
          </a:p>
        </p:txBody>
      </p:sp>
      <p:sp>
        <p:nvSpPr>
          <p:cNvPr id="2" name="Content Placeholder 1">
            <a:extLst>
              <a:ext uri="{FF2B5EF4-FFF2-40B4-BE49-F238E27FC236}">
                <a16:creationId xmlns:a16="http://schemas.microsoft.com/office/drawing/2014/main" id="{0EACDF0A-CBEA-29BC-C09C-7039660C1EEC}"/>
              </a:ext>
            </a:extLst>
          </p:cNvPr>
          <p:cNvSpPr>
            <a:spLocks noGrp="1"/>
          </p:cNvSpPr>
          <p:nvPr>
            <p:ph idx="1"/>
          </p:nvPr>
        </p:nvSpPr>
        <p:spPr>
          <a:xfrm>
            <a:off x="269748" y="1673357"/>
            <a:ext cx="8604504" cy="1124708"/>
          </a:xfrm>
        </p:spPr>
        <p:txBody>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All other provider types billing on a Professional Claim (CMS-1500/837P), should indicate the billing provider NPI as the servicing provider. </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This includes, but is not limited to, the following:</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2D7DD85-FBBF-D611-1957-7901F384136C}"/>
              </a:ext>
            </a:extLst>
          </p:cNvPr>
          <p:cNvSpPr txBox="1"/>
          <p:nvPr/>
        </p:nvSpPr>
        <p:spPr>
          <a:xfrm>
            <a:off x="269748" y="2980944"/>
            <a:ext cx="8604504" cy="2862322"/>
          </a:xfrm>
          <a:prstGeom prst="rect">
            <a:avLst/>
          </a:prstGeom>
          <a:noFill/>
        </p:spPr>
        <p:txBody>
          <a:bodyPr wrap="square" lIns="91440" tIns="45720" rIns="91440" bIns="45720" numCol="2" rtlCol="0" anchor="t">
            <a:spAutoFit/>
          </a:bodyPr>
          <a:lstStyle/>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Abortion/Sterilization Clinic</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Ambulatory Surgery Center</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Certified Independent Laboratory</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Community Behavioral Health Center</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Early Intervention</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Family Planning Agency</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Independent Diagnostic Testing Facility</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Mental Health Center</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Psychiatric Hospital</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Radiation Oncology Treatment Center</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Substance Use Disorder Treatment</a:t>
            </a:r>
          </a:p>
          <a:p>
            <a:pPr marL="742950" lvl="1" indent="-28575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Urgent Care Clinic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7413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A35A-9C96-0574-05F1-7F7787207D5B}"/>
              </a:ext>
            </a:extLst>
          </p:cNvPr>
          <p:cNvSpPr>
            <a:spLocks noGrp="1"/>
          </p:cNvSpPr>
          <p:nvPr>
            <p:ph type="title"/>
          </p:nvPr>
        </p:nvSpPr>
        <p:spPr>
          <a:xfrm>
            <a:off x="457200" y="304800"/>
            <a:ext cx="7022592" cy="838200"/>
          </a:xfrm>
        </p:spPr>
        <p:txBody>
          <a:bodyPr/>
          <a:lstStyle/>
          <a:p>
            <a:r>
              <a:rPr lang="en-US" sz="3600" dirty="0"/>
              <a:t>Edit 1010</a:t>
            </a:r>
          </a:p>
        </p:txBody>
      </p:sp>
      <p:sp>
        <p:nvSpPr>
          <p:cNvPr id="3" name="Content Placeholder 2">
            <a:extLst>
              <a:ext uri="{FF2B5EF4-FFF2-40B4-BE49-F238E27FC236}">
                <a16:creationId xmlns:a16="http://schemas.microsoft.com/office/drawing/2014/main" id="{164E502B-6356-E3BA-4833-5B7A4496B767}"/>
              </a:ext>
            </a:extLst>
          </p:cNvPr>
          <p:cNvSpPr>
            <a:spLocks noGrp="1"/>
          </p:cNvSpPr>
          <p:nvPr>
            <p:ph idx="1"/>
          </p:nvPr>
        </p:nvSpPr>
        <p:spPr/>
        <p:txBody>
          <a:bodyPr/>
          <a:lstStyle/>
          <a:p>
            <a:pPr marL="0" indent="0">
              <a:buNone/>
            </a:pPr>
            <a:r>
              <a:rPr lang="en-US" dirty="0"/>
              <a:t>Claims will deny for edit 1010 when either of the following is applicable:</a:t>
            </a:r>
          </a:p>
          <a:p>
            <a:pPr lvl="1">
              <a:buFont typeface="Arial" panose="020B0604020202020204" pitchFamily="34" charset="0"/>
              <a:buChar char="•"/>
            </a:pPr>
            <a:r>
              <a:rPr lang="en-US" dirty="0"/>
              <a:t>The billing provider is not a group practice, and the rendering/servicing provider ID is different from the billing provider ID</a:t>
            </a:r>
          </a:p>
          <a:p>
            <a:pPr lvl="1">
              <a:buFont typeface="Arial" panose="020B0604020202020204" pitchFamily="34" charset="0"/>
              <a:buChar char="•"/>
            </a:pPr>
            <a:r>
              <a:rPr lang="en-US" dirty="0"/>
              <a:t>The billing provider is a group practice, and the rendering/servicing provider is not linked to the group for the given date of service.</a:t>
            </a:r>
          </a:p>
        </p:txBody>
      </p:sp>
      <p:sp>
        <p:nvSpPr>
          <p:cNvPr id="4" name="Slide Number Placeholder 3">
            <a:extLst>
              <a:ext uri="{FF2B5EF4-FFF2-40B4-BE49-F238E27FC236}">
                <a16:creationId xmlns:a16="http://schemas.microsoft.com/office/drawing/2014/main" id="{E3AAC83D-4498-A721-04B9-B053E81B09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9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86198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0B02F-935D-0F67-B758-0D6E562DD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66882B-A595-F185-EE2C-80549F6496F1}"/>
              </a:ext>
            </a:extLst>
          </p:cNvPr>
          <p:cNvSpPr>
            <a:spLocks noGrp="1"/>
          </p:cNvSpPr>
          <p:nvPr>
            <p:ph type="title"/>
          </p:nvPr>
        </p:nvSpPr>
        <p:spPr/>
        <p:txBody>
          <a:bodyPr/>
          <a:lstStyle/>
          <a:p>
            <a:r>
              <a:rPr lang="en-US" sz="3600" dirty="0"/>
              <a:t>March 2026 Denials – Count of NPIs per Provider Type</a:t>
            </a:r>
          </a:p>
        </p:txBody>
      </p:sp>
      <p:sp>
        <p:nvSpPr>
          <p:cNvPr id="8" name="TextBox 7">
            <a:extLst>
              <a:ext uri="{FF2B5EF4-FFF2-40B4-BE49-F238E27FC236}">
                <a16:creationId xmlns:a16="http://schemas.microsoft.com/office/drawing/2014/main" id="{0669786A-A79F-0737-5FEA-E68B3364A377}"/>
              </a:ext>
            </a:extLst>
          </p:cNvPr>
          <p:cNvSpPr txBox="1"/>
          <p:nvPr/>
        </p:nvSpPr>
        <p:spPr>
          <a:xfrm>
            <a:off x="457200" y="1362456"/>
            <a:ext cx="8229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following chart displays the count of NPIs that received the edit 1010 denial on claims where the billing provider was not a group practice organization.</a:t>
            </a:r>
          </a:p>
        </p:txBody>
      </p:sp>
      <p:graphicFrame>
        <p:nvGraphicFramePr>
          <p:cNvPr id="6" name="Content Placeholder 5">
            <a:extLst>
              <a:ext uri="{FF2B5EF4-FFF2-40B4-BE49-F238E27FC236}">
                <a16:creationId xmlns:a16="http://schemas.microsoft.com/office/drawing/2014/main" id="{F49AFA6A-27A5-007B-EBFC-475B25E10B21}"/>
              </a:ext>
            </a:extLst>
          </p:cNvPr>
          <p:cNvGraphicFramePr>
            <a:graphicFrameLocks noGrp="1"/>
          </p:cNvGraphicFramePr>
          <p:nvPr>
            <p:ph idx="1"/>
            <p:extLst>
              <p:ext uri="{D42A27DB-BD31-4B8C-83A1-F6EECF244321}">
                <p14:modId xmlns:p14="http://schemas.microsoft.com/office/powerpoint/2010/main" val="4018169470"/>
              </p:ext>
            </p:extLst>
          </p:nvPr>
        </p:nvGraphicFramePr>
        <p:xfrm>
          <a:off x="192024" y="2008787"/>
          <a:ext cx="8759952" cy="4682384"/>
        </p:xfrm>
        <a:graphic>
          <a:graphicData uri="http://schemas.openxmlformats.org/drawingml/2006/table">
            <a:tbl>
              <a:tblPr firstRow="1" bandRow="1">
                <a:tableStyleId>{5C22544A-7EE6-4342-B048-85BDC9FD1C3A}</a:tableStyleId>
              </a:tblPr>
              <a:tblGrid>
                <a:gridCol w="5125043">
                  <a:extLst>
                    <a:ext uri="{9D8B030D-6E8A-4147-A177-3AD203B41FA5}">
                      <a16:colId xmlns:a16="http://schemas.microsoft.com/office/drawing/2014/main" val="3075137747"/>
                    </a:ext>
                  </a:extLst>
                </a:gridCol>
                <a:gridCol w="3634909">
                  <a:extLst>
                    <a:ext uri="{9D8B030D-6E8A-4147-A177-3AD203B41FA5}">
                      <a16:colId xmlns:a16="http://schemas.microsoft.com/office/drawing/2014/main" val="3131192994"/>
                    </a:ext>
                  </a:extLst>
                </a:gridCol>
              </a:tblGrid>
              <a:tr h="292649">
                <a:tc>
                  <a:txBody>
                    <a:bodyPr/>
                    <a:lstStyle/>
                    <a:p>
                      <a:pPr algn="ctr" fontAlgn="b">
                        <a:buNone/>
                      </a:pPr>
                      <a:r>
                        <a:rPr lang="en-US" sz="1800" b="0" i="0" u="none" strike="noStrike" dirty="0">
                          <a:solidFill>
                            <a:srgbClr val="000000"/>
                          </a:solidFill>
                          <a:effectLst/>
                          <a:latin typeface="+mn-lt"/>
                        </a:rPr>
                        <a:t>Provider Type </a:t>
                      </a:r>
                    </a:p>
                  </a:txBody>
                  <a:tcPr marL="9525" marR="9525" marT="9525" marB="0" anchor="b"/>
                </a:tc>
                <a:tc>
                  <a:txBody>
                    <a:bodyPr/>
                    <a:lstStyle/>
                    <a:p>
                      <a:pPr algn="ctr" fontAlgn="b">
                        <a:buNone/>
                      </a:pPr>
                      <a:r>
                        <a:rPr lang="en-US" sz="1800" b="0" i="0" u="none" strike="noStrike" dirty="0">
                          <a:solidFill>
                            <a:srgbClr val="000000"/>
                          </a:solidFill>
                          <a:effectLst/>
                          <a:latin typeface="+mn-lt"/>
                        </a:rPr>
                        <a:t>Count of NPIs</a:t>
                      </a:r>
                    </a:p>
                  </a:txBody>
                  <a:tcPr marL="9525" marR="9525" marT="9525" marB="0" anchor="b"/>
                </a:tc>
                <a:extLst>
                  <a:ext uri="{0D108BD9-81ED-4DB2-BD59-A6C34878D82A}">
                    <a16:rowId xmlns:a16="http://schemas.microsoft.com/office/drawing/2014/main" val="4041956281"/>
                  </a:ext>
                </a:extLst>
              </a:tr>
              <a:tr h="292649">
                <a:tc>
                  <a:txBody>
                    <a:bodyPr/>
                    <a:lstStyle/>
                    <a:p>
                      <a:pPr algn="ctr" fontAlgn="b">
                        <a:buNone/>
                      </a:pPr>
                      <a:r>
                        <a:rPr lang="en-US" sz="1800" b="0" i="0" u="none" strike="noStrike" dirty="0">
                          <a:solidFill>
                            <a:srgbClr val="000000"/>
                          </a:solidFill>
                          <a:effectLst/>
                          <a:latin typeface="+mn-lt"/>
                        </a:rPr>
                        <a:t>ABORTION/STERILIZATION CLINIC</a:t>
                      </a:r>
                    </a:p>
                  </a:txBody>
                  <a:tcPr marL="9525" marR="9525" marT="9525" marB="0" anchor="b"/>
                </a:tc>
                <a:tc>
                  <a:txBody>
                    <a:bodyPr/>
                    <a:lstStyle/>
                    <a:p>
                      <a:pPr algn="ctr" fontAlgn="b">
                        <a:buNone/>
                      </a:pPr>
                      <a:r>
                        <a:rPr lang="en-US" sz="18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3847989440"/>
                  </a:ext>
                </a:extLst>
              </a:tr>
              <a:tr h="292649">
                <a:tc>
                  <a:txBody>
                    <a:bodyPr/>
                    <a:lstStyle/>
                    <a:p>
                      <a:pPr algn="ctr" fontAlgn="b">
                        <a:buNone/>
                      </a:pPr>
                      <a:r>
                        <a:rPr lang="en-US" sz="1800" b="0" i="0" u="none" strike="noStrike" dirty="0">
                          <a:solidFill>
                            <a:srgbClr val="000000"/>
                          </a:solidFill>
                          <a:effectLst/>
                          <a:latin typeface="+mn-lt"/>
                        </a:rPr>
                        <a:t>AMBULATORY SURGERY CENTER</a:t>
                      </a:r>
                    </a:p>
                  </a:txBody>
                  <a:tcPr marL="9525" marR="9525" marT="9525" marB="0" anchor="b"/>
                </a:tc>
                <a:tc>
                  <a:txBody>
                    <a:bodyPr/>
                    <a:lstStyle/>
                    <a:p>
                      <a:pPr algn="ctr" fontAlgn="b">
                        <a:buNone/>
                      </a:pPr>
                      <a:r>
                        <a:rPr lang="en-US" sz="1800" b="0" i="0" u="none" strike="noStrike" dirty="0">
                          <a:solidFill>
                            <a:srgbClr val="000000"/>
                          </a:solidFill>
                          <a:effectLst/>
                          <a:latin typeface="+mn-lt"/>
                        </a:rPr>
                        <a:t>7</a:t>
                      </a:r>
                    </a:p>
                  </a:txBody>
                  <a:tcPr marL="9525" marR="9525" marT="9525" marB="0" anchor="b"/>
                </a:tc>
                <a:extLst>
                  <a:ext uri="{0D108BD9-81ED-4DB2-BD59-A6C34878D82A}">
                    <a16:rowId xmlns:a16="http://schemas.microsoft.com/office/drawing/2014/main" val="3420414004"/>
                  </a:ext>
                </a:extLst>
              </a:tr>
              <a:tr h="292649">
                <a:tc>
                  <a:txBody>
                    <a:bodyPr/>
                    <a:lstStyle/>
                    <a:p>
                      <a:pPr algn="ctr" fontAlgn="b">
                        <a:buNone/>
                      </a:pPr>
                      <a:r>
                        <a:rPr lang="en-US" sz="1800" b="0" i="0" u="none" strike="noStrike" dirty="0">
                          <a:solidFill>
                            <a:srgbClr val="000000"/>
                          </a:solidFill>
                          <a:effectLst/>
                          <a:latin typeface="+mn-lt"/>
                        </a:rPr>
                        <a:t>CERTIFIED INDEPENDENT LABORATORY</a:t>
                      </a:r>
                    </a:p>
                  </a:txBody>
                  <a:tcPr marL="9525" marR="9525" marT="9525" marB="0" anchor="b"/>
                </a:tc>
                <a:tc>
                  <a:txBody>
                    <a:bodyPr/>
                    <a:lstStyle/>
                    <a:p>
                      <a:pPr algn="ctr" fontAlgn="b">
                        <a:buNone/>
                      </a:pPr>
                      <a:r>
                        <a:rPr lang="en-US" sz="1800" b="0" i="0" u="none" strike="noStrike" dirty="0">
                          <a:solidFill>
                            <a:srgbClr val="000000"/>
                          </a:solidFill>
                          <a:effectLst/>
                          <a:latin typeface="+mn-lt"/>
                        </a:rPr>
                        <a:t>40</a:t>
                      </a:r>
                    </a:p>
                  </a:txBody>
                  <a:tcPr marL="9525" marR="9525" marT="9525" marB="0" anchor="b"/>
                </a:tc>
                <a:extLst>
                  <a:ext uri="{0D108BD9-81ED-4DB2-BD59-A6C34878D82A}">
                    <a16:rowId xmlns:a16="http://schemas.microsoft.com/office/drawing/2014/main" val="1830566167"/>
                  </a:ext>
                </a:extLst>
              </a:tr>
              <a:tr h="292649">
                <a:tc>
                  <a:txBody>
                    <a:bodyPr/>
                    <a:lstStyle/>
                    <a:p>
                      <a:pPr algn="ctr" fontAlgn="b">
                        <a:buNone/>
                      </a:pPr>
                      <a:r>
                        <a:rPr lang="en-US" sz="1800" b="0" i="0" u="none" strike="noStrike" dirty="0">
                          <a:solidFill>
                            <a:srgbClr val="000000"/>
                          </a:solidFill>
                          <a:effectLst/>
                          <a:latin typeface="+mn-lt"/>
                        </a:rPr>
                        <a:t>COMMUNITY BEHAVIORAL HEALTH CENTER (CBHC)</a:t>
                      </a:r>
                    </a:p>
                  </a:txBody>
                  <a:tcPr marL="9525" marR="9525" marT="9525" marB="0" anchor="b"/>
                </a:tc>
                <a:tc>
                  <a:txBody>
                    <a:bodyPr/>
                    <a:lstStyle/>
                    <a:p>
                      <a:pPr algn="ctr" fontAlgn="b">
                        <a:buNone/>
                      </a:pPr>
                      <a:r>
                        <a:rPr lang="en-US" sz="1800" b="0" i="0" u="none" strike="noStrike" dirty="0">
                          <a:solidFill>
                            <a:srgbClr val="000000"/>
                          </a:solidFill>
                          <a:effectLst/>
                          <a:latin typeface="+mn-lt"/>
                        </a:rPr>
                        <a:t>9</a:t>
                      </a:r>
                    </a:p>
                  </a:txBody>
                  <a:tcPr marL="9525" marR="9525" marT="9525" marB="0" anchor="b"/>
                </a:tc>
                <a:extLst>
                  <a:ext uri="{0D108BD9-81ED-4DB2-BD59-A6C34878D82A}">
                    <a16:rowId xmlns:a16="http://schemas.microsoft.com/office/drawing/2014/main" val="599621834"/>
                  </a:ext>
                </a:extLst>
              </a:tr>
              <a:tr h="292649">
                <a:tc>
                  <a:txBody>
                    <a:bodyPr/>
                    <a:lstStyle/>
                    <a:p>
                      <a:pPr algn="ctr" fontAlgn="b">
                        <a:buNone/>
                      </a:pPr>
                      <a:r>
                        <a:rPr lang="en-US" sz="1800" b="0" i="0" u="none" strike="noStrike" dirty="0">
                          <a:solidFill>
                            <a:srgbClr val="000000"/>
                          </a:solidFill>
                          <a:effectLst/>
                          <a:latin typeface="+mn-lt"/>
                        </a:rPr>
                        <a:t>COMMUNITY HEALTH CENTER (CHC)</a:t>
                      </a:r>
                    </a:p>
                  </a:txBody>
                  <a:tcPr marL="9525" marR="9525" marT="9525" marB="0" anchor="b"/>
                </a:tc>
                <a:tc>
                  <a:txBody>
                    <a:bodyPr/>
                    <a:lstStyle/>
                    <a:p>
                      <a:pPr algn="ctr" fontAlgn="b">
                        <a:buNone/>
                      </a:pPr>
                      <a:r>
                        <a:rPr lang="en-US" sz="1800" b="0" i="0" u="none" strike="noStrike" dirty="0">
                          <a:solidFill>
                            <a:srgbClr val="000000"/>
                          </a:solidFill>
                          <a:effectLst/>
                          <a:latin typeface="+mn-lt"/>
                        </a:rPr>
                        <a:t>39</a:t>
                      </a:r>
                    </a:p>
                  </a:txBody>
                  <a:tcPr marL="9525" marR="9525" marT="9525" marB="0" anchor="b"/>
                </a:tc>
                <a:extLst>
                  <a:ext uri="{0D108BD9-81ED-4DB2-BD59-A6C34878D82A}">
                    <a16:rowId xmlns:a16="http://schemas.microsoft.com/office/drawing/2014/main" val="2796059834"/>
                  </a:ext>
                </a:extLst>
              </a:tr>
              <a:tr h="292649">
                <a:tc>
                  <a:txBody>
                    <a:bodyPr/>
                    <a:lstStyle/>
                    <a:p>
                      <a:pPr algn="ctr" fontAlgn="b">
                        <a:buNone/>
                      </a:pPr>
                      <a:r>
                        <a:rPr lang="en-US" sz="1800" b="0" i="0" u="none" strike="noStrike" dirty="0">
                          <a:solidFill>
                            <a:srgbClr val="000000"/>
                          </a:solidFill>
                          <a:effectLst/>
                          <a:latin typeface="+mn-lt"/>
                        </a:rPr>
                        <a:t>EARLY INTERVENTION</a:t>
                      </a:r>
                    </a:p>
                  </a:txBody>
                  <a:tcPr marL="9525" marR="9525" marT="9525" marB="0" anchor="b"/>
                </a:tc>
                <a:tc>
                  <a:txBody>
                    <a:bodyPr/>
                    <a:lstStyle/>
                    <a:p>
                      <a:pPr algn="ctr" fontAlgn="b">
                        <a:buNone/>
                      </a:pPr>
                      <a:r>
                        <a:rPr lang="en-US" sz="18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569954166"/>
                  </a:ext>
                </a:extLst>
              </a:tr>
              <a:tr h="292649">
                <a:tc>
                  <a:txBody>
                    <a:bodyPr/>
                    <a:lstStyle/>
                    <a:p>
                      <a:pPr algn="ctr" fontAlgn="b">
                        <a:buNone/>
                      </a:pPr>
                      <a:r>
                        <a:rPr lang="en-US" sz="1800" b="0" i="0" u="none" strike="noStrike" dirty="0">
                          <a:solidFill>
                            <a:srgbClr val="000000"/>
                          </a:solidFill>
                          <a:effectLst/>
                          <a:latin typeface="+mn-lt"/>
                        </a:rPr>
                        <a:t>FAMILY PLANNING AGENCY</a:t>
                      </a:r>
                    </a:p>
                  </a:txBody>
                  <a:tcPr marL="9525" marR="9525" marT="9525" marB="0" anchor="b"/>
                </a:tc>
                <a:tc>
                  <a:txBody>
                    <a:bodyPr/>
                    <a:lstStyle/>
                    <a:p>
                      <a:pPr algn="ctr" fontAlgn="b">
                        <a:buNone/>
                      </a:pPr>
                      <a:r>
                        <a:rPr lang="en-US" sz="18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3030365636"/>
                  </a:ext>
                </a:extLst>
              </a:tr>
              <a:tr h="292649">
                <a:tc>
                  <a:txBody>
                    <a:bodyPr/>
                    <a:lstStyle/>
                    <a:p>
                      <a:pPr algn="ctr" fontAlgn="b">
                        <a:buNone/>
                      </a:pPr>
                      <a:r>
                        <a:rPr lang="en-US" sz="1800" b="0" i="0" u="none" strike="noStrike" dirty="0">
                          <a:solidFill>
                            <a:srgbClr val="000000"/>
                          </a:solidFill>
                          <a:effectLst/>
                          <a:latin typeface="+mn-lt"/>
                        </a:rPr>
                        <a:t>INDEPENDENT DIAGNOSTIC TESTING FACILITY (IDTF)</a:t>
                      </a:r>
                    </a:p>
                  </a:txBody>
                  <a:tcPr marL="9525" marR="9525" marT="9525" marB="0" anchor="b"/>
                </a:tc>
                <a:tc>
                  <a:txBody>
                    <a:bodyPr/>
                    <a:lstStyle/>
                    <a:p>
                      <a:pPr algn="ctr" fontAlgn="b">
                        <a:buNone/>
                      </a:pPr>
                      <a:r>
                        <a:rPr lang="en-US" sz="18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205332913"/>
                  </a:ext>
                </a:extLst>
              </a:tr>
              <a:tr h="292649">
                <a:tc>
                  <a:txBody>
                    <a:bodyPr/>
                    <a:lstStyle/>
                    <a:p>
                      <a:pPr algn="ctr" fontAlgn="b">
                        <a:buNone/>
                      </a:pPr>
                      <a:r>
                        <a:rPr lang="en-US" sz="1800" b="0" i="0" u="none" strike="noStrike" dirty="0">
                          <a:solidFill>
                            <a:srgbClr val="000000"/>
                          </a:solidFill>
                          <a:effectLst/>
                          <a:latin typeface="+mn-lt"/>
                        </a:rPr>
                        <a:t>MENTAL HEALTH CENTER</a:t>
                      </a:r>
                    </a:p>
                  </a:txBody>
                  <a:tcPr marL="9525" marR="9525" marT="9525" marB="0" anchor="b"/>
                </a:tc>
                <a:tc>
                  <a:txBody>
                    <a:bodyPr/>
                    <a:lstStyle/>
                    <a:p>
                      <a:pPr algn="ctr" fontAlgn="b">
                        <a:buNone/>
                      </a:pPr>
                      <a:r>
                        <a:rPr lang="en-US" sz="1800" b="0" i="0" u="none" strike="noStrike" dirty="0">
                          <a:solidFill>
                            <a:srgbClr val="000000"/>
                          </a:solidFill>
                          <a:effectLst/>
                          <a:latin typeface="+mn-lt"/>
                        </a:rPr>
                        <a:t>40</a:t>
                      </a:r>
                    </a:p>
                  </a:txBody>
                  <a:tcPr marL="9525" marR="9525" marT="9525" marB="0" anchor="b"/>
                </a:tc>
                <a:extLst>
                  <a:ext uri="{0D108BD9-81ED-4DB2-BD59-A6C34878D82A}">
                    <a16:rowId xmlns:a16="http://schemas.microsoft.com/office/drawing/2014/main" val="174860135"/>
                  </a:ext>
                </a:extLst>
              </a:tr>
              <a:tr h="292649">
                <a:tc>
                  <a:txBody>
                    <a:bodyPr/>
                    <a:lstStyle/>
                    <a:p>
                      <a:pPr algn="ctr" fontAlgn="b">
                        <a:buNone/>
                      </a:pPr>
                      <a:r>
                        <a:rPr lang="en-US" sz="1800" b="0" i="0" u="none" strike="noStrike" dirty="0">
                          <a:solidFill>
                            <a:srgbClr val="000000"/>
                          </a:solidFill>
                          <a:effectLst/>
                          <a:latin typeface="+mn-lt"/>
                        </a:rPr>
                        <a:t>PSYCHIATRIC INPATIENT HOSPITAL (ALL AGES)</a:t>
                      </a:r>
                    </a:p>
                  </a:txBody>
                  <a:tcPr marL="9525" marR="9525" marT="9525" marB="0" anchor="b"/>
                </a:tc>
                <a:tc>
                  <a:txBody>
                    <a:bodyPr/>
                    <a:lstStyle/>
                    <a:p>
                      <a:pPr algn="ctr" fontAlgn="b">
                        <a:buNone/>
                      </a:pPr>
                      <a:r>
                        <a:rPr lang="en-US" sz="1800" b="0" i="0" u="none" strike="noStrike" dirty="0">
                          <a:solidFill>
                            <a:srgbClr val="000000"/>
                          </a:solidFill>
                          <a:effectLst/>
                          <a:latin typeface="+mn-lt"/>
                        </a:rPr>
                        <a:t>17</a:t>
                      </a:r>
                    </a:p>
                  </a:txBody>
                  <a:tcPr marL="9525" marR="9525" marT="9525" marB="0" anchor="b"/>
                </a:tc>
                <a:extLst>
                  <a:ext uri="{0D108BD9-81ED-4DB2-BD59-A6C34878D82A}">
                    <a16:rowId xmlns:a16="http://schemas.microsoft.com/office/drawing/2014/main" val="1607017916"/>
                  </a:ext>
                </a:extLst>
              </a:tr>
              <a:tr h="292649">
                <a:tc>
                  <a:txBody>
                    <a:bodyPr/>
                    <a:lstStyle/>
                    <a:p>
                      <a:pPr algn="ctr" fontAlgn="b">
                        <a:buNone/>
                      </a:pPr>
                      <a:r>
                        <a:rPr lang="en-US" sz="1800" b="0" i="0" u="none" strike="noStrike" dirty="0">
                          <a:solidFill>
                            <a:srgbClr val="000000"/>
                          </a:solidFill>
                          <a:effectLst/>
                          <a:latin typeface="+mn-lt"/>
                        </a:rPr>
                        <a:t>PSYCHIATRIC OUTPATIENT HOSPITAL</a:t>
                      </a:r>
                    </a:p>
                  </a:txBody>
                  <a:tcPr marL="9525" marR="9525" marT="9525" marB="0" anchor="b"/>
                </a:tc>
                <a:tc>
                  <a:txBody>
                    <a:bodyPr/>
                    <a:lstStyle/>
                    <a:p>
                      <a:pPr algn="ctr" fontAlgn="b">
                        <a:buNone/>
                      </a:pPr>
                      <a:r>
                        <a:rPr lang="en-US" sz="18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4076442586"/>
                  </a:ext>
                </a:extLst>
              </a:tr>
              <a:tr h="292649">
                <a:tc>
                  <a:txBody>
                    <a:bodyPr/>
                    <a:lstStyle/>
                    <a:p>
                      <a:pPr algn="ctr" fontAlgn="b">
                        <a:buNone/>
                      </a:pPr>
                      <a:r>
                        <a:rPr lang="en-US" sz="1800" b="0" i="0" u="none" strike="noStrike" dirty="0">
                          <a:solidFill>
                            <a:srgbClr val="000000"/>
                          </a:solidFill>
                          <a:effectLst/>
                          <a:latin typeface="+mn-lt"/>
                        </a:rPr>
                        <a:t>QMB ONLY PROVIDERS</a:t>
                      </a:r>
                    </a:p>
                  </a:txBody>
                  <a:tcPr marL="9525" marR="9525" marT="9525" marB="0" anchor="b"/>
                </a:tc>
                <a:tc>
                  <a:txBody>
                    <a:bodyPr/>
                    <a:lstStyle/>
                    <a:p>
                      <a:pPr algn="ctr" fontAlgn="b">
                        <a:buNone/>
                      </a:pPr>
                      <a:r>
                        <a:rPr lang="en-US" sz="1800" b="0" i="0" u="none" strike="noStrike" dirty="0">
                          <a:solidFill>
                            <a:srgbClr val="000000"/>
                          </a:solidFill>
                          <a:effectLst/>
                          <a:latin typeface="+mn-lt"/>
                        </a:rPr>
                        <a:t>21</a:t>
                      </a:r>
                    </a:p>
                  </a:txBody>
                  <a:tcPr marL="9525" marR="9525" marT="9525" marB="0" anchor="b"/>
                </a:tc>
                <a:extLst>
                  <a:ext uri="{0D108BD9-81ED-4DB2-BD59-A6C34878D82A}">
                    <a16:rowId xmlns:a16="http://schemas.microsoft.com/office/drawing/2014/main" val="2392485576"/>
                  </a:ext>
                </a:extLst>
              </a:tr>
              <a:tr h="292649">
                <a:tc>
                  <a:txBody>
                    <a:bodyPr/>
                    <a:lstStyle/>
                    <a:p>
                      <a:pPr algn="ctr" fontAlgn="b">
                        <a:buNone/>
                      </a:pPr>
                      <a:r>
                        <a:rPr lang="en-US" sz="1800" b="0" i="0" u="none" strike="noStrike" dirty="0">
                          <a:solidFill>
                            <a:srgbClr val="000000"/>
                          </a:solidFill>
                          <a:effectLst/>
                          <a:latin typeface="+mn-lt"/>
                        </a:rPr>
                        <a:t>RADIATION ONCOLOGY TREATMENT CENTERS</a:t>
                      </a:r>
                    </a:p>
                  </a:txBody>
                  <a:tcPr marL="9525" marR="9525" marT="9525" marB="0" anchor="b"/>
                </a:tc>
                <a:tc>
                  <a:txBody>
                    <a:bodyPr/>
                    <a:lstStyle/>
                    <a:p>
                      <a:pPr algn="ctr" fontAlgn="b">
                        <a:buNone/>
                      </a:pPr>
                      <a:r>
                        <a:rPr lang="en-US" sz="18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306450020"/>
                  </a:ext>
                </a:extLst>
              </a:tr>
              <a:tr h="292649">
                <a:tc>
                  <a:txBody>
                    <a:bodyPr/>
                    <a:lstStyle/>
                    <a:p>
                      <a:pPr algn="ctr" fontAlgn="b">
                        <a:buNone/>
                      </a:pPr>
                      <a:r>
                        <a:rPr lang="en-US" sz="1800" b="0" i="0" u="none" strike="noStrike" dirty="0">
                          <a:solidFill>
                            <a:srgbClr val="000000"/>
                          </a:solidFill>
                          <a:effectLst/>
                          <a:latin typeface="+mn-lt"/>
                        </a:rPr>
                        <a:t>SUBSTANCE USE DISORDER TREATMENT</a:t>
                      </a:r>
                    </a:p>
                  </a:txBody>
                  <a:tcPr marL="9525" marR="9525" marT="9525" marB="0" anchor="b"/>
                </a:tc>
                <a:tc>
                  <a:txBody>
                    <a:bodyPr/>
                    <a:lstStyle/>
                    <a:p>
                      <a:pPr algn="ctr" fontAlgn="b">
                        <a:buNone/>
                      </a:pPr>
                      <a:r>
                        <a:rPr lang="en-US" sz="1800" b="0" i="0" u="none" strike="noStrike" dirty="0">
                          <a:solidFill>
                            <a:srgbClr val="000000"/>
                          </a:solidFill>
                          <a:effectLst/>
                          <a:latin typeface="+mn-lt"/>
                        </a:rPr>
                        <a:t>20</a:t>
                      </a:r>
                    </a:p>
                  </a:txBody>
                  <a:tcPr marL="9525" marR="9525" marT="9525" marB="0" anchor="b"/>
                </a:tc>
                <a:extLst>
                  <a:ext uri="{0D108BD9-81ED-4DB2-BD59-A6C34878D82A}">
                    <a16:rowId xmlns:a16="http://schemas.microsoft.com/office/drawing/2014/main" val="3173568933"/>
                  </a:ext>
                </a:extLst>
              </a:tr>
              <a:tr h="292649">
                <a:tc>
                  <a:txBody>
                    <a:bodyPr/>
                    <a:lstStyle/>
                    <a:p>
                      <a:pPr algn="ctr" fontAlgn="b">
                        <a:buNone/>
                      </a:pPr>
                      <a:r>
                        <a:rPr lang="en-US" sz="1800" b="0" i="0" u="none" strike="noStrike" dirty="0">
                          <a:solidFill>
                            <a:srgbClr val="000000"/>
                          </a:solidFill>
                          <a:effectLst/>
                          <a:latin typeface="+mn-lt"/>
                        </a:rPr>
                        <a:t>URGENT CARE CLINIC</a:t>
                      </a:r>
                    </a:p>
                  </a:txBody>
                  <a:tcPr marL="9525" marR="9525" marT="9525" marB="0" anchor="b"/>
                </a:tc>
                <a:tc>
                  <a:txBody>
                    <a:bodyPr/>
                    <a:lstStyle/>
                    <a:p>
                      <a:pPr algn="ctr" fontAlgn="b">
                        <a:buNone/>
                      </a:pPr>
                      <a:r>
                        <a:rPr lang="en-US" sz="1800" b="0" i="0" u="none" strike="noStrike" dirty="0">
                          <a:solidFill>
                            <a:srgbClr val="000000"/>
                          </a:solidFill>
                          <a:effectLst/>
                          <a:latin typeface="+mn-lt"/>
                        </a:rPr>
                        <a:t>25</a:t>
                      </a:r>
                    </a:p>
                  </a:txBody>
                  <a:tcPr marL="9525" marR="9525" marT="9525" marB="0" anchor="b"/>
                </a:tc>
                <a:extLst>
                  <a:ext uri="{0D108BD9-81ED-4DB2-BD59-A6C34878D82A}">
                    <a16:rowId xmlns:a16="http://schemas.microsoft.com/office/drawing/2014/main" val="557553648"/>
                  </a:ext>
                </a:extLst>
              </a:tr>
            </a:tbl>
          </a:graphicData>
        </a:graphic>
      </p:graphicFrame>
      <p:sp>
        <p:nvSpPr>
          <p:cNvPr id="4" name="Slide Number Placeholder 3">
            <a:extLst>
              <a:ext uri="{FF2B5EF4-FFF2-40B4-BE49-F238E27FC236}">
                <a16:creationId xmlns:a16="http://schemas.microsoft.com/office/drawing/2014/main" id="{AF3E4292-4AE8-966F-CCA2-3BB9A67A7F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9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1632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C1CDB-A188-9E97-AF6E-2EA9A06AC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B4D6C-9C38-E868-BF85-B8F1E17399B4}"/>
              </a:ext>
            </a:extLst>
          </p:cNvPr>
          <p:cNvSpPr>
            <a:spLocks noGrp="1"/>
          </p:cNvSpPr>
          <p:nvPr>
            <p:ph type="title"/>
          </p:nvPr>
        </p:nvSpPr>
        <p:spPr/>
        <p:txBody>
          <a:bodyPr/>
          <a:lstStyle/>
          <a:p>
            <a:r>
              <a:rPr lang="en-US" sz="3600" dirty="0"/>
              <a:t>March 2026 Denials – Count of Claims by Provider Type</a:t>
            </a:r>
          </a:p>
        </p:txBody>
      </p:sp>
      <p:sp>
        <p:nvSpPr>
          <p:cNvPr id="8" name="TextBox 7">
            <a:extLst>
              <a:ext uri="{FF2B5EF4-FFF2-40B4-BE49-F238E27FC236}">
                <a16:creationId xmlns:a16="http://schemas.microsoft.com/office/drawing/2014/main" id="{6B85A80C-6436-E420-FA78-8D8B55CD7B08}"/>
              </a:ext>
            </a:extLst>
          </p:cNvPr>
          <p:cNvSpPr txBox="1"/>
          <p:nvPr/>
        </p:nvSpPr>
        <p:spPr>
          <a:xfrm>
            <a:off x="457200" y="1347061"/>
            <a:ext cx="8229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following chart displays the count of claims that received the edit 1010 denial on claims where the billing provider was not a group practice organization.</a:t>
            </a:r>
          </a:p>
        </p:txBody>
      </p:sp>
      <p:graphicFrame>
        <p:nvGraphicFramePr>
          <p:cNvPr id="6" name="Content Placeholder 5">
            <a:extLst>
              <a:ext uri="{FF2B5EF4-FFF2-40B4-BE49-F238E27FC236}">
                <a16:creationId xmlns:a16="http://schemas.microsoft.com/office/drawing/2014/main" id="{27D4D4B8-3F36-6827-43C5-EA0B700345C5}"/>
              </a:ext>
            </a:extLst>
          </p:cNvPr>
          <p:cNvGraphicFramePr>
            <a:graphicFrameLocks noGrp="1"/>
          </p:cNvGraphicFramePr>
          <p:nvPr>
            <p:ph idx="1"/>
            <p:extLst>
              <p:ext uri="{D42A27DB-BD31-4B8C-83A1-F6EECF244321}">
                <p14:modId xmlns:p14="http://schemas.microsoft.com/office/powerpoint/2010/main" val="94072874"/>
              </p:ext>
            </p:extLst>
          </p:nvPr>
        </p:nvGraphicFramePr>
        <p:xfrm>
          <a:off x="310896" y="1959436"/>
          <a:ext cx="8522208" cy="4641812"/>
        </p:xfrm>
        <a:graphic>
          <a:graphicData uri="http://schemas.openxmlformats.org/drawingml/2006/table">
            <a:tbl>
              <a:tblPr firstRow="1" bandRow="1">
                <a:tableStyleId>{5C22544A-7EE6-4342-B048-85BDC9FD1C3A}</a:tableStyleId>
              </a:tblPr>
              <a:tblGrid>
                <a:gridCol w="5124704">
                  <a:extLst>
                    <a:ext uri="{9D8B030D-6E8A-4147-A177-3AD203B41FA5}">
                      <a16:colId xmlns:a16="http://schemas.microsoft.com/office/drawing/2014/main" val="2239152959"/>
                    </a:ext>
                  </a:extLst>
                </a:gridCol>
                <a:gridCol w="3397504">
                  <a:extLst>
                    <a:ext uri="{9D8B030D-6E8A-4147-A177-3AD203B41FA5}">
                      <a16:colId xmlns:a16="http://schemas.microsoft.com/office/drawing/2014/main" val="3155233391"/>
                    </a:ext>
                  </a:extLst>
                </a:gridCol>
              </a:tblGrid>
              <a:tr h="278007">
                <a:tc>
                  <a:txBody>
                    <a:bodyPr/>
                    <a:lstStyle/>
                    <a:p>
                      <a:pPr algn="ctr" fontAlgn="b">
                        <a:buNone/>
                      </a:pPr>
                      <a:r>
                        <a:rPr lang="en-US" sz="1800" b="0" i="0" u="none" strike="noStrike" dirty="0">
                          <a:solidFill>
                            <a:srgbClr val="000000"/>
                          </a:solidFill>
                          <a:effectLst/>
                          <a:latin typeface="+mn-lt"/>
                        </a:rPr>
                        <a:t>Provider Type </a:t>
                      </a:r>
                    </a:p>
                  </a:txBody>
                  <a:tcPr marL="9525" marR="9525" marT="9525" marB="0" anchor="b"/>
                </a:tc>
                <a:tc>
                  <a:txBody>
                    <a:bodyPr/>
                    <a:lstStyle/>
                    <a:p>
                      <a:pPr algn="ctr" fontAlgn="b">
                        <a:buNone/>
                      </a:pPr>
                      <a:r>
                        <a:rPr lang="en-US" sz="1800" b="0" i="0" u="none" strike="noStrike" dirty="0">
                          <a:solidFill>
                            <a:srgbClr val="000000"/>
                          </a:solidFill>
                          <a:effectLst/>
                          <a:latin typeface="+mn-lt"/>
                        </a:rPr>
                        <a:t>Count of Claims</a:t>
                      </a:r>
                    </a:p>
                  </a:txBody>
                  <a:tcPr marL="9525" marR="9525" marT="9525" marB="0" anchor="b"/>
                </a:tc>
                <a:extLst>
                  <a:ext uri="{0D108BD9-81ED-4DB2-BD59-A6C34878D82A}">
                    <a16:rowId xmlns:a16="http://schemas.microsoft.com/office/drawing/2014/main" val="1111021097"/>
                  </a:ext>
                </a:extLst>
              </a:tr>
              <a:tr h="278007">
                <a:tc>
                  <a:txBody>
                    <a:bodyPr/>
                    <a:lstStyle/>
                    <a:p>
                      <a:pPr algn="ctr" fontAlgn="b">
                        <a:buNone/>
                      </a:pPr>
                      <a:r>
                        <a:rPr lang="en-US" sz="1800" b="0" i="0" u="none" strike="noStrike" dirty="0">
                          <a:solidFill>
                            <a:srgbClr val="000000"/>
                          </a:solidFill>
                          <a:effectLst/>
                          <a:latin typeface="+mn-lt"/>
                        </a:rPr>
                        <a:t>ABORTION/STERILIZATION CLINIC</a:t>
                      </a:r>
                    </a:p>
                  </a:txBody>
                  <a:tcPr marL="9525" marR="9525" marT="9525" marB="0" anchor="b"/>
                </a:tc>
                <a:tc>
                  <a:txBody>
                    <a:bodyPr/>
                    <a:lstStyle/>
                    <a:p>
                      <a:pPr algn="ctr" fontAlgn="b">
                        <a:buNone/>
                      </a:pPr>
                      <a:r>
                        <a:rPr lang="en-US" sz="18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1054577046"/>
                  </a:ext>
                </a:extLst>
              </a:tr>
              <a:tr h="278007">
                <a:tc>
                  <a:txBody>
                    <a:bodyPr/>
                    <a:lstStyle/>
                    <a:p>
                      <a:pPr algn="ctr" fontAlgn="b">
                        <a:buNone/>
                      </a:pPr>
                      <a:r>
                        <a:rPr lang="en-US" sz="1800" b="0" i="0" u="none" strike="noStrike" dirty="0">
                          <a:solidFill>
                            <a:srgbClr val="000000"/>
                          </a:solidFill>
                          <a:effectLst/>
                          <a:latin typeface="+mn-lt"/>
                        </a:rPr>
                        <a:t>AMBULATORY SURGERY CENTER</a:t>
                      </a:r>
                    </a:p>
                  </a:txBody>
                  <a:tcPr marL="9525" marR="9525" marT="9525" marB="0" anchor="b"/>
                </a:tc>
                <a:tc>
                  <a:txBody>
                    <a:bodyPr/>
                    <a:lstStyle/>
                    <a:p>
                      <a:pPr algn="ctr" fontAlgn="b">
                        <a:buNone/>
                      </a:pPr>
                      <a:r>
                        <a:rPr lang="en-US" sz="1800" b="0" i="0" u="none" strike="noStrike" dirty="0">
                          <a:solidFill>
                            <a:srgbClr val="000000"/>
                          </a:solidFill>
                          <a:effectLst/>
                          <a:latin typeface="+mn-lt"/>
                        </a:rPr>
                        <a:t>7</a:t>
                      </a:r>
                    </a:p>
                  </a:txBody>
                  <a:tcPr marL="9525" marR="9525" marT="9525" marB="0" anchor="b"/>
                </a:tc>
                <a:extLst>
                  <a:ext uri="{0D108BD9-81ED-4DB2-BD59-A6C34878D82A}">
                    <a16:rowId xmlns:a16="http://schemas.microsoft.com/office/drawing/2014/main" val="2005888640"/>
                  </a:ext>
                </a:extLst>
              </a:tr>
              <a:tr h="278007">
                <a:tc>
                  <a:txBody>
                    <a:bodyPr/>
                    <a:lstStyle/>
                    <a:p>
                      <a:pPr algn="ctr" fontAlgn="b">
                        <a:buNone/>
                      </a:pPr>
                      <a:r>
                        <a:rPr lang="en-US" sz="1800" b="0" i="0" u="none" strike="noStrike" dirty="0">
                          <a:solidFill>
                            <a:srgbClr val="000000"/>
                          </a:solidFill>
                          <a:effectLst/>
                          <a:latin typeface="+mn-lt"/>
                        </a:rPr>
                        <a:t>CERTIFIED INDEPENDENT LABORATORY</a:t>
                      </a:r>
                    </a:p>
                  </a:txBody>
                  <a:tcPr marL="9525" marR="9525" marT="9525" marB="0" anchor="b"/>
                </a:tc>
                <a:tc>
                  <a:txBody>
                    <a:bodyPr/>
                    <a:lstStyle/>
                    <a:p>
                      <a:pPr algn="ctr" fontAlgn="b">
                        <a:buNone/>
                      </a:pPr>
                      <a:r>
                        <a:rPr lang="en-US" sz="1800" b="0" i="0" u="none" strike="noStrike" dirty="0">
                          <a:solidFill>
                            <a:srgbClr val="000000"/>
                          </a:solidFill>
                          <a:effectLst/>
                          <a:latin typeface="+mn-lt"/>
                        </a:rPr>
                        <a:t>284</a:t>
                      </a:r>
                    </a:p>
                  </a:txBody>
                  <a:tcPr marL="9525" marR="9525" marT="9525" marB="0" anchor="b"/>
                </a:tc>
                <a:extLst>
                  <a:ext uri="{0D108BD9-81ED-4DB2-BD59-A6C34878D82A}">
                    <a16:rowId xmlns:a16="http://schemas.microsoft.com/office/drawing/2014/main" val="3363620708"/>
                  </a:ext>
                </a:extLst>
              </a:tr>
              <a:tr h="372740">
                <a:tc>
                  <a:txBody>
                    <a:bodyPr/>
                    <a:lstStyle/>
                    <a:p>
                      <a:pPr algn="ctr" fontAlgn="b">
                        <a:buNone/>
                      </a:pPr>
                      <a:r>
                        <a:rPr lang="en-US" sz="1800" b="0" i="0" u="none" strike="noStrike" dirty="0">
                          <a:solidFill>
                            <a:srgbClr val="000000"/>
                          </a:solidFill>
                          <a:effectLst/>
                          <a:latin typeface="+mn-lt"/>
                        </a:rPr>
                        <a:t>COMMUNITY BEHAVIORAL HEALTH CENTER (CBHC)</a:t>
                      </a:r>
                    </a:p>
                  </a:txBody>
                  <a:tcPr marL="9525" marR="9525" marT="9525" marB="0" anchor="b"/>
                </a:tc>
                <a:tc>
                  <a:txBody>
                    <a:bodyPr/>
                    <a:lstStyle/>
                    <a:p>
                      <a:pPr algn="ctr" fontAlgn="b">
                        <a:buNone/>
                      </a:pPr>
                      <a:r>
                        <a:rPr lang="en-US" sz="1800" b="0" i="0" u="none" strike="noStrike" dirty="0">
                          <a:solidFill>
                            <a:srgbClr val="000000"/>
                          </a:solidFill>
                          <a:effectLst/>
                          <a:latin typeface="+mn-lt"/>
                        </a:rPr>
                        <a:t>25</a:t>
                      </a:r>
                    </a:p>
                  </a:txBody>
                  <a:tcPr marL="9525" marR="9525" marT="9525" marB="0" anchor="b"/>
                </a:tc>
                <a:extLst>
                  <a:ext uri="{0D108BD9-81ED-4DB2-BD59-A6C34878D82A}">
                    <a16:rowId xmlns:a16="http://schemas.microsoft.com/office/drawing/2014/main" val="4028740348"/>
                  </a:ext>
                </a:extLst>
              </a:tr>
              <a:tr h="278007">
                <a:tc>
                  <a:txBody>
                    <a:bodyPr/>
                    <a:lstStyle/>
                    <a:p>
                      <a:pPr algn="ctr" fontAlgn="b">
                        <a:buNone/>
                      </a:pPr>
                      <a:r>
                        <a:rPr lang="en-US" sz="1800" b="0" i="0" u="none" strike="noStrike" dirty="0">
                          <a:solidFill>
                            <a:srgbClr val="000000"/>
                          </a:solidFill>
                          <a:effectLst/>
                          <a:latin typeface="+mn-lt"/>
                        </a:rPr>
                        <a:t>COMMUNITY HEALTH CENTER (CHC)</a:t>
                      </a:r>
                    </a:p>
                  </a:txBody>
                  <a:tcPr marL="9525" marR="9525" marT="9525" marB="0" anchor="b"/>
                </a:tc>
                <a:tc>
                  <a:txBody>
                    <a:bodyPr/>
                    <a:lstStyle/>
                    <a:p>
                      <a:pPr algn="ctr" fontAlgn="b">
                        <a:buNone/>
                      </a:pPr>
                      <a:r>
                        <a:rPr lang="en-US" sz="1800" b="0" i="0" u="none" strike="noStrike" dirty="0">
                          <a:solidFill>
                            <a:srgbClr val="000000"/>
                          </a:solidFill>
                          <a:effectLst/>
                          <a:latin typeface="+mn-lt"/>
                        </a:rPr>
                        <a:t>151</a:t>
                      </a:r>
                    </a:p>
                  </a:txBody>
                  <a:tcPr marL="9525" marR="9525" marT="9525" marB="0" anchor="b"/>
                </a:tc>
                <a:extLst>
                  <a:ext uri="{0D108BD9-81ED-4DB2-BD59-A6C34878D82A}">
                    <a16:rowId xmlns:a16="http://schemas.microsoft.com/office/drawing/2014/main" val="546334935"/>
                  </a:ext>
                </a:extLst>
              </a:tr>
              <a:tr h="278007">
                <a:tc>
                  <a:txBody>
                    <a:bodyPr/>
                    <a:lstStyle/>
                    <a:p>
                      <a:pPr algn="ctr" fontAlgn="b">
                        <a:buNone/>
                      </a:pPr>
                      <a:r>
                        <a:rPr lang="en-US" sz="1800" b="0" i="0" u="none" strike="noStrike" dirty="0">
                          <a:solidFill>
                            <a:srgbClr val="000000"/>
                          </a:solidFill>
                          <a:effectLst/>
                          <a:latin typeface="+mn-lt"/>
                        </a:rPr>
                        <a:t>EARLY INTERVENTION</a:t>
                      </a:r>
                    </a:p>
                  </a:txBody>
                  <a:tcPr marL="9525" marR="9525" marT="9525" marB="0" anchor="b"/>
                </a:tc>
                <a:tc>
                  <a:txBody>
                    <a:bodyPr/>
                    <a:lstStyle/>
                    <a:p>
                      <a:pPr algn="ctr" fontAlgn="b">
                        <a:buNone/>
                      </a:pPr>
                      <a:r>
                        <a:rPr lang="en-US" sz="18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3851399398"/>
                  </a:ext>
                </a:extLst>
              </a:tr>
              <a:tr h="278007">
                <a:tc>
                  <a:txBody>
                    <a:bodyPr/>
                    <a:lstStyle/>
                    <a:p>
                      <a:pPr algn="ctr" fontAlgn="b">
                        <a:buNone/>
                      </a:pPr>
                      <a:r>
                        <a:rPr lang="en-US" sz="1800" b="0" i="0" u="none" strike="noStrike" dirty="0">
                          <a:solidFill>
                            <a:srgbClr val="000000"/>
                          </a:solidFill>
                          <a:effectLst/>
                          <a:latin typeface="+mn-lt"/>
                        </a:rPr>
                        <a:t>FAMILY PLANNING AGENCY</a:t>
                      </a:r>
                    </a:p>
                  </a:txBody>
                  <a:tcPr marL="9525" marR="9525" marT="9525" marB="0" anchor="b"/>
                </a:tc>
                <a:tc>
                  <a:txBody>
                    <a:bodyPr/>
                    <a:lstStyle/>
                    <a:p>
                      <a:pPr algn="ctr" fontAlgn="b">
                        <a:buNone/>
                      </a:pPr>
                      <a:r>
                        <a:rPr lang="en-US" sz="18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595958205"/>
                  </a:ext>
                </a:extLst>
              </a:tr>
              <a:tr h="295242">
                <a:tc>
                  <a:txBody>
                    <a:bodyPr/>
                    <a:lstStyle/>
                    <a:p>
                      <a:pPr algn="ctr" fontAlgn="b">
                        <a:buNone/>
                      </a:pPr>
                      <a:r>
                        <a:rPr lang="en-US" sz="1800" b="0" i="0" u="none" strike="noStrike" dirty="0">
                          <a:solidFill>
                            <a:srgbClr val="000000"/>
                          </a:solidFill>
                          <a:effectLst/>
                          <a:latin typeface="+mn-lt"/>
                        </a:rPr>
                        <a:t>INDEPENDENT DIAGNOSTIC TESTING FACILITY (IDTF)</a:t>
                      </a:r>
                    </a:p>
                  </a:txBody>
                  <a:tcPr marL="9525" marR="9525" marT="9525" marB="0" anchor="b"/>
                </a:tc>
                <a:tc>
                  <a:txBody>
                    <a:bodyPr/>
                    <a:lstStyle/>
                    <a:p>
                      <a:pPr algn="ctr" fontAlgn="b">
                        <a:buNone/>
                      </a:pPr>
                      <a:r>
                        <a:rPr lang="en-US" sz="1800" b="0" i="0" u="none" strike="noStrike" dirty="0">
                          <a:solidFill>
                            <a:srgbClr val="000000"/>
                          </a:solidFill>
                          <a:effectLst/>
                          <a:latin typeface="+mn-lt"/>
                        </a:rPr>
                        <a:t>1</a:t>
                      </a:r>
                    </a:p>
                  </a:txBody>
                  <a:tcPr marL="9525" marR="9525" marT="9525" marB="0" anchor="b"/>
                </a:tc>
                <a:extLst>
                  <a:ext uri="{0D108BD9-81ED-4DB2-BD59-A6C34878D82A}">
                    <a16:rowId xmlns:a16="http://schemas.microsoft.com/office/drawing/2014/main" val="1479436392"/>
                  </a:ext>
                </a:extLst>
              </a:tr>
              <a:tr h="278007">
                <a:tc>
                  <a:txBody>
                    <a:bodyPr/>
                    <a:lstStyle/>
                    <a:p>
                      <a:pPr algn="ctr" fontAlgn="b">
                        <a:buNone/>
                      </a:pPr>
                      <a:r>
                        <a:rPr lang="en-US" sz="1800" b="0" i="0" u="none" strike="noStrike" dirty="0">
                          <a:solidFill>
                            <a:srgbClr val="000000"/>
                          </a:solidFill>
                          <a:effectLst/>
                          <a:latin typeface="+mn-lt"/>
                        </a:rPr>
                        <a:t>MENTAL HEALTH CENTER</a:t>
                      </a:r>
                    </a:p>
                  </a:txBody>
                  <a:tcPr marL="9525" marR="9525" marT="9525" marB="0" anchor="b"/>
                </a:tc>
                <a:tc>
                  <a:txBody>
                    <a:bodyPr/>
                    <a:lstStyle/>
                    <a:p>
                      <a:pPr algn="ctr" fontAlgn="b">
                        <a:buNone/>
                      </a:pPr>
                      <a:r>
                        <a:rPr lang="en-US" sz="1800" b="0" i="0" u="none" strike="noStrike" dirty="0">
                          <a:solidFill>
                            <a:srgbClr val="000000"/>
                          </a:solidFill>
                          <a:effectLst/>
                          <a:latin typeface="+mn-lt"/>
                        </a:rPr>
                        <a:t>172</a:t>
                      </a:r>
                    </a:p>
                  </a:txBody>
                  <a:tcPr marL="9525" marR="9525" marT="9525" marB="0" anchor="b"/>
                </a:tc>
                <a:extLst>
                  <a:ext uri="{0D108BD9-81ED-4DB2-BD59-A6C34878D82A}">
                    <a16:rowId xmlns:a16="http://schemas.microsoft.com/office/drawing/2014/main" val="2759686985"/>
                  </a:ext>
                </a:extLst>
              </a:tr>
              <a:tr h="278007">
                <a:tc>
                  <a:txBody>
                    <a:bodyPr/>
                    <a:lstStyle/>
                    <a:p>
                      <a:pPr algn="ctr" fontAlgn="b">
                        <a:buNone/>
                      </a:pPr>
                      <a:r>
                        <a:rPr lang="en-US" sz="1800" b="0" i="0" u="none" strike="noStrike" dirty="0">
                          <a:solidFill>
                            <a:srgbClr val="000000"/>
                          </a:solidFill>
                          <a:effectLst/>
                          <a:latin typeface="+mn-lt"/>
                        </a:rPr>
                        <a:t>PSYCHIATRIC INPATIENT HOSPITAL (ALL AGES)</a:t>
                      </a:r>
                    </a:p>
                  </a:txBody>
                  <a:tcPr marL="9525" marR="9525" marT="9525" marB="0" anchor="b"/>
                </a:tc>
                <a:tc>
                  <a:txBody>
                    <a:bodyPr/>
                    <a:lstStyle/>
                    <a:p>
                      <a:pPr algn="ctr" fontAlgn="b">
                        <a:buNone/>
                      </a:pPr>
                      <a:r>
                        <a:rPr lang="en-US" sz="1800" b="0" i="0" u="none" strike="noStrike" dirty="0">
                          <a:solidFill>
                            <a:srgbClr val="000000"/>
                          </a:solidFill>
                          <a:effectLst/>
                          <a:latin typeface="+mn-lt"/>
                        </a:rPr>
                        <a:t>23</a:t>
                      </a:r>
                    </a:p>
                  </a:txBody>
                  <a:tcPr marL="9525" marR="9525" marT="9525" marB="0" anchor="b"/>
                </a:tc>
                <a:extLst>
                  <a:ext uri="{0D108BD9-81ED-4DB2-BD59-A6C34878D82A}">
                    <a16:rowId xmlns:a16="http://schemas.microsoft.com/office/drawing/2014/main" val="1866152615"/>
                  </a:ext>
                </a:extLst>
              </a:tr>
              <a:tr h="278007">
                <a:tc>
                  <a:txBody>
                    <a:bodyPr/>
                    <a:lstStyle/>
                    <a:p>
                      <a:pPr algn="ctr" fontAlgn="b">
                        <a:buNone/>
                      </a:pPr>
                      <a:r>
                        <a:rPr lang="en-US" sz="1800" b="0" i="0" u="none" strike="noStrike" dirty="0">
                          <a:solidFill>
                            <a:srgbClr val="000000"/>
                          </a:solidFill>
                          <a:effectLst/>
                          <a:latin typeface="+mn-lt"/>
                        </a:rPr>
                        <a:t>PSYCHIATRIC OUTPATIENT HOSPITAL</a:t>
                      </a:r>
                    </a:p>
                  </a:txBody>
                  <a:tcPr marL="9525" marR="9525" marT="9525" marB="0" anchor="b"/>
                </a:tc>
                <a:tc>
                  <a:txBody>
                    <a:bodyPr/>
                    <a:lstStyle/>
                    <a:p>
                      <a:pPr algn="ctr" fontAlgn="b">
                        <a:buNone/>
                      </a:pPr>
                      <a:r>
                        <a:rPr lang="en-US" sz="1800" b="0" i="0" u="none" strike="noStrike" dirty="0">
                          <a:solidFill>
                            <a:srgbClr val="000000"/>
                          </a:solidFill>
                          <a:effectLst/>
                          <a:latin typeface="+mn-lt"/>
                        </a:rPr>
                        <a:t>3</a:t>
                      </a:r>
                    </a:p>
                  </a:txBody>
                  <a:tcPr marL="9525" marR="9525" marT="9525" marB="0" anchor="b"/>
                </a:tc>
                <a:extLst>
                  <a:ext uri="{0D108BD9-81ED-4DB2-BD59-A6C34878D82A}">
                    <a16:rowId xmlns:a16="http://schemas.microsoft.com/office/drawing/2014/main" val="1842874068"/>
                  </a:ext>
                </a:extLst>
              </a:tr>
              <a:tr h="278007">
                <a:tc>
                  <a:txBody>
                    <a:bodyPr/>
                    <a:lstStyle/>
                    <a:p>
                      <a:pPr algn="ctr" fontAlgn="b">
                        <a:buNone/>
                      </a:pPr>
                      <a:r>
                        <a:rPr lang="en-US" sz="1800" b="0" i="0" u="none" strike="noStrike" dirty="0">
                          <a:solidFill>
                            <a:srgbClr val="000000"/>
                          </a:solidFill>
                          <a:effectLst/>
                          <a:latin typeface="+mn-lt"/>
                        </a:rPr>
                        <a:t>QMB ONLY PROVIDERS</a:t>
                      </a:r>
                    </a:p>
                  </a:txBody>
                  <a:tcPr marL="9525" marR="9525" marT="9525" marB="0" anchor="b"/>
                </a:tc>
                <a:tc>
                  <a:txBody>
                    <a:bodyPr/>
                    <a:lstStyle/>
                    <a:p>
                      <a:pPr algn="ctr" fontAlgn="b">
                        <a:buNone/>
                      </a:pPr>
                      <a:r>
                        <a:rPr lang="en-US" sz="1800" b="0" i="0" u="none" strike="noStrike" dirty="0">
                          <a:solidFill>
                            <a:srgbClr val="000000"/>
                          </a:solidFill>
                          <a:effectLst/>
                          <a:latin typeface="+mn-lt"/>
                        </a:rPr>
                        <a:t>27</a:t>
                      </a:r>
                    </a:p>
                  </a:txBody>
                  <a:tcPr marL="9525" marR="9525" marT="9525" marB="0" anchor="b"/>
                </a:tc>
                <a:extLst>
                  <a:ext uri="{0D108BD9-81ED-4DB2-BD59-A6C34878D82A}">
                    <a16:rowId xmlns:a16="http://schemas.microsoft.com/office/drawing/2014/main" val="1994135229"/>
                  </a:ext>
                </a:extLst>
              </a:tr>
              <a:tr h="278007">
                <a:tc>
                  <a:txBody>
                    <a:bodyPr/>
                    <a:lstStyle/>
                    <a:p>
                      <a:pPr algn="ctr" fontAlgn="b">
                        <a:buNone/>
                      </a:pPr>
                      <a:r>
                        <a:rPr lang="en-US" sz="1800" b="0" i="0" u="none" strike="noStrike" dirty="0">
                          <a:solidFill>
                            <a:srgbClr val="000000"/>
                          </a:solidFill>
                          <a:effectLst/>
                          <a:latin typeface="+mn-lt"/>
                        </a:rPr>
                        <a:t>RADIATION ONCOLOGY TREATMENT CENTERS</a:t>
                      </a:r>
                    </a:p>
                  </a:txBody>
                  <a:tcPr marL="9525" marR="9525" marT="9525" marB="0" anchor="b"/>
                </a:tc>
                <a:tc>
                  <a:txBody>
                    <a:bodyPr/>
                    <a:lstStyle/>
                    <a:p>
                      <a:pPr algn="ctr" fontAlgn="b">
                        <a:buNone/>
                      </a:pPr>
                      <a:r>
                        <a:rPr lang="en-US" sz="1800" b="0" i="0" u="none" strike="noStrike" dirty="0">
                          <a:solidFill>
                            <a:srgbClr val="000000"/>
                          </a:solidFill>
                          <a:effectLst/>
                          <a:latin typeface="+mn-lt"/>
                        </a:rPr>
                        <a:t>2</a:t>
                      </a:r>
                    </a:p>
                  </a:txBody>
                  <a:tcPr marL="9525" marR="9525" marT="9525" marB="0" anchor="b"/>
                </a:tc>
                <a:extLst>
                  <a:ext uri="{0D108BD9-81ED-4DB2-BD59-A6C34878D82A}">
                    <a16:rowId xmlns:a16="http://schemas.microsoft.com/office/drawing/2014/main" val="4155140185"/>
                  </a:ext>
                </a:extLst>
              </a:tr>
              <a:tr h="278007">
                <a:tc>
                  <a:txBody>
                    <a:bodyPr/>
                    <a:lstStyle/>
                    <a:p>
                      <a:pPr algn="ctr" fontAlgn="b">
                        <a:buNone/>
                      </a:pPr>
                      <a:r>
                        <a:rPr lang="en-US" sz="1800" b="0" i="0" u="none" strike="noStrike" dirty="0">
                          <a:solidFill>
                            <a:srgbClr val="000000"/>
                          </a:solidFill>
                          <a:effectLst/>
                          <a:latin typeface="+mn-lt"/>
                        </a:rPr>
                        <a:t>SUBSTANCE USE DISORDER TREATMENT</a:t>
                      </a:r>
                    </a:p>
                  </a:txBody>
                  <a:tcPr marL="9525" marR="9525" marT="9525" marB="0" anchor="b"/>
                </a:tc>
                <a:tc>
                  <a:txBody>
                    <a:bodyPr/>
                    <a:lstStyle/>
                    <a:p>
                      <a:pPr algn="ctr" fontAlgn="b">
                        <a:buNone/>
                      </a:pPr>
                      <a:r>
                        <a:rPr lang="en-US" sz="1800" b="0" i="0" u="none" strike="noStrike" dirty="0">
                          <a:solidFill>
                            <a:srgbClr val="000000"/>
                          </a:solidFill>
                          <a:effectLst/>
                          <a:latin typeface="+mn-lt"/>
                        </a:rPr>
                        <a:t>58</a:t>
                      </a:r>
                    </a:p>
                  </a:txBody>
                  <a:tcPr marL="9525" marR="9525" marT="9525" marB="0" anchor="b"/>
                </a:tc>
                <a:extLst>
                  <a:ext uri="{0D108BD9-81ED-4DB2-BD59-A6C34878D82A}">
                    <a16:rowId xmlns:a16="http://schemas.microsoft.com/office/drawing/2014/main" val="2484940148"/>
                  </a:ext>
                </a:extLst>
              </a:tr>
              <a:tr h="278007">
                <a:tc>
                  <a:txBody>
                    <a:bodyPr/>
                    <a:lstStyle/>
                    <a:p>
                      <a:pPr algn="ctr" fontAlgn="b">
                        <a:buNone/>
                      </a:pPr>
                      <a:r>
                        <a:rPr lang="en-US" sz="1800" b="0" i="0" u="none" strike="noStrike" dirty="0">
                          <a:solidFill>
                            <a:srgbClr val="000000"/>
                          </a:solidFill>
                          <a:effectLst/>
                          <a:latin typeface="+mn-lt"/>
                        </a:rPr>
                        <a:t>URGENT CARE CLINIC</a:t>
                      </a:r>
                    </a:p>
                  </a:txBody>
                  <a:tcPr marL="9525" marR="9525" marT="9525" marB="0" anchor="b"/>
                </a:tc>
                <a:tc>
                  <a:txBody>
                    <a:bodyPr/>
                    <a:lstStyle/>
                    <a:p>
                      <a:pPr algn="ctr" fontAlgn="b">
                        <a:buNone/>
                      </a:pPr>
                      <a:r>
                        <a:rPr lang="en-US" sz="1800" b="0" i="0" u="none" strike="noStrike" dirty="0">
                          <a:solidFill>
                            <a:srgbClr val="000000"/>
                          </a:solidFill>
                          <a:effectLst/>
                          <a:latin typeface="+mn-lt"/>
                        </a:rPr>
                        <a:t>31</a:t>
                      </a:r>
                    </a:p>
                  </a:txBody>
                  <a:tcPr marL="9525" marR="9525" marT="9525" marB="0" anchor="b"/>
                </a:tc>
                <a:extLst>
                  <a:ext uri="{0D108BD9-81ED-4DB2-BD59-A6C34878D82A}">
                    <a16:rowId xmlns:a16="http://schemas.microsoft.com/office/drawing/2014/main" val="3326722205"/>
                  </a:ext>
                </a:extLst>
              </a:tr>
            </a:tbl>
          </a:graphicData>
        </a:graphic>
      </p:graphicFrame>
      <p:sp>
        <p:nvSpPr>
          <p:cNvPr id="4" name="Slide Number Placeholder 3">
            <a:extLst>
              <a:ext uri="{FF2B5EF4-FFF2-40B4-BE49-F238E27FC236}">
                <a16:creationId xmlns:a16="http://schemas.microsoft.com/office/drawing/2014/main" id="{655C837C-A102-C3D4-8B97-3AA225FF4F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9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30907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71BC2-5385-5B28-6EEB-04A651257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A9C24-E245-05CF-CF95-7DBEB9EE7EC9}"/>
              </a:ext>
            </a:extLst>
          </p:cNvPr>
          <p:cNvSpPr>
            <a:spLocks noGrp="1"/>
          </p:cNvSpPr>
          <p:nvPr>
            <p:ph type="title"/>
          </p:nvPr>
        </p:nvSpPr>
        <p:spPr/>
        <p:txBody>
          <a:bodyPr/>
          <a:lstStyle/>
          <a:p>
            <a:r>
              <a:rPr lang="en-US" sz="3600" dirty="0"/>
              <a:t>March 2026 Denials – Group Practice Organizations</a:t>
            </a:r>
            <a:endParaRPr lang="en-US" sz="3600" dirty="0">
              <a:ea typeface="Calibri"/>
              <a:cs typeface="Calibri"/>
            </a:endParaRPr>
          </a:p>
        </p:txBody>
      </p:sp>
      <p:sp>
        <p:nvSpPr>
          <p:cNvPr id="11" name="TextBox 10">
            <a:extLst>
              <a:ext uri="{FF2B5EF4-FFF2-40B4-BE49-F238E27FC236}">
                <a16:creationId xmlns:a16="http://schemas.microsoft.com/office/drawing/2014/main" id="{3AB98852-A592-6B3E-4D87-6A79B670B175}"/>
              </a:ext>
            </a:extLst>
          </p:cNvPr>
          <p:cNvSpPr txBox="1"/>
          <p:nvPr/>
        </p:nvSpPr>
        <p:spPr>
          <a:xfrm>
            <a:off x="457200" y="1618656"/>
            <a:ext cx="82296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following chart displays the count of claims and NPIs that received a 1010 denial.</a:t>
            </a:r>
          </a:p>
        </p:txBody>
      </p:sp>
      <p:graphicFrame>
        <p:nvGraphicFramePr>
          <p:cNvPr id="6" name="Content Placeholder 5">
            <a:extLst>
              <a:ext uri="{FF2B5EF4-FFF2-40B4-BE49-F238E27FC236}">
                <a16:creationId xmlns:a16="http://schemas.microsoft.com/office/drawing/2014/main" id="{2CE2BDCF-EF22-FBD4-942F-03DE8916CE0B}"/>
              </a:ext>
            </a:extLst>
          </p:cNvPr>
          <p:cNvGraphicFramePr>
            <a:graphicFrameLocks noGrp="1"/>
          </p:cNvGraphicFramePr>
          <p:nvPr>
            <p:ph idx="1"/>
            <p:extLst>
              <p:ext uri="{D42A27DB-BD31-4B8C-83A1-F6EECF244321}">
                <p14:modId xmlns:p14="http://schemas.microsoft.com/office/powerpoint/2010/main" val="393947184"/>
              </p:ext>
            </p:extLst>
          </p:nvPr>
        </p:nvGraphicFramePr>
        <p:xfrm>
          <a:off x="457200" y="3429000"/>
          <a:ext cx="8229600" cy="92900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491611457"/>
                    </a:ext>
                  </a:extLst>
                </a:gridCol>
                <a:gridCol w="2743200">
                  <a:extLst>
                    <a:ext uri="{9D8B030D-6E8A-4147-A177-3AD203B41FA5}">
                      <a16:colId xmlns:a16="http://schemas.microsoft.com/office/drawing/2014/main" val="923961389"/>
                    </a:ext>
                  </a:extLst>
                </a:gridCol>
                <a:gridCol w="2743200">
                  <a:extLst>
                    <a:ext uri="{9D8B030D-6E8A-4147-A177-3AD203B41FA5}">
                      <a16:colId xmlns:a16="http://schemas.microsoft.com/office/drawing/2014/main" val="488856863"/>
                    </a:ext>
                  </a:extLst>
                </a:gridCol>
              </a:tblGrid>
              <a:tr h="370840">
                <a:tc>
                  <a:txBody>
                    <a:bodyPr/>
                    <a:lstStyle/>
                    <a:p>
                      <a:pPr algn="ctr" fontAlgn="b">
                        <a:buNone/>
                      </a:pPr>
                      <a:r>
                        <a:rPr lang="en-US" sz="1800" b="0" i="0" u="none" strike="noStrike" dirty="0">
                          <a:solidFill>
                            <a:srgbClr val="000000"/>
                          </a:solidFill>
                          <a:effectLst/>
                          <a:latin typeface="+mn-lt"/>
                        </a:rPr>
                        <a:t>Provider Type </a:t>
                      </a:r>
                    </a:p>
                  </a:txBody>
                  <a:tcPr marL="9525" marR="9525" marT="9525" marB="0" anchor="b"/>
                </a:tc>
                <a:tc>
                  <a:txBody>
                    <a:bodyPr/>
                    <a:lstStyle/>
                    <a:p>
                      <a:pPr algn="ctr" fontAlgn="b">
                        <a:buNone/>
                      </a:pPr>
                      <a:r>
                        <a:rPr lang="en-US" sz="1800" b="0" i="0" u="none" strike="noStrike" dirty="0">
                          <a:solidFill>
                            <a:srgbClr val="000000"/>
                          </a:solidFill>
                          <a:effectLst/>
                          <a:latin typeface="+mn-lt"/>
                        </a:rPr>
                        <a:t>Count of NPIs</a:t>
                      </a:r>
                    </a:p>
                  </a:txBody>
                  <a:tcPr marL="9525" marR="9525" marT="9525" marB="0" anchor="b"/>
                </a:tc>
                <a:tc>
                  <a:txBody>
                    <a:bodyPr/>
                    <a:lstStyle/>
                    <a:p>
                      <a:pPr algn="ctr" fontAlgn="b">
                        <a:buNone/>
                      </a:pPr>
                      <a:r>
                        <a:rPr lang="en-US" sz="1800" b="0" i="0" u="none" strike="noStrike" dirty="0">
                          <a:solidFill>
                            <a:srgbClr val="000000"/>
                          </a:solidFill>
                          <a:effectLst/>
                          <a:latin typeface="+mn-lt"/>
                        </a:rPr>
                        <a:t>Count of Claims</a:t>
                      </a:r>
                    </a:p>
                  </a:txBody>
                  <a:tcPr marL="9525" marR="9525" marT="9525" marB="0" anchor="b"/>
                </a:tc>
                <a:extLst>
                  <a:ext uri="{0D108BD9-81ED-4DB2-BD59-A6C34878D82A}">
                    <a16:rowId xmlns:a16="http://schemas.microsoft.com/office/drawing/2014/main" val="141068739"/>
                  </a:ext>
                </a:extLst>
              </a:tr>
              <a:tr h="370840">
                <a:tc>
                  <a:txBody>
                    <a:bodyPr/>
                    <a:lstStyle/>
                    <a:p>
                      <a:pPr algn="ctr" fontAlgn="b">
                        <a:buNone/>
                      </a:pPr>
                      <a:r>
                        <a:rPr lang="en-US" sz="1800" b="0" i="0" u="none" strike="noStrike" dirty="0">
                          <a:solidFill>
                            <a:srgbClr val="000000"/>
                          </a:solidFill>
                          <a:effectLst/>
                          <a:latin typeface="+mn-lt"/>
                        </a:rPr>
                        <a:t>GROUP PRACTICE ORGANIZATION</a:t>
                      </a:r>
                    </a:p>
                  </a:txBody>
                  <a:tcPr marL="9525" marR="9525" marT="9525" marB="0" anchor="b"/>
                </a:tc>
                <a:tc>
                  <a:txBody>
                    <a:bodyPr/>
                    <a:lstStyle/>
                    <a:p>
                      <a:pPr algn="ctr" fontAlgn="b">
                        <a:buNone/>
                      </a:pPr>
                      <a:r>
                        <a:rPr lang="en-US" sz="1800" b="0" i="0" u="none" strike="noStrike" dirty="0">
                          <a:solidFill>
                            <a:srgbClr val="000000"/>
                          </a:solidFill>
                          <a:effectLst/>
                          <a:latin typeface="+mn-lt"/>
                        </a:rPr>
                        <a:t>1566</a:t>
                      </a:r>
                    </a:p>
                  </a:txBody>
                  <a:tcPr marL="9525" marR="9525" marT="9525" marB="0" anchor="b"/>
                </a:tc>
                <a:tc>
                  <a:txBody>
                    <a:bodyPr/>
                    <a:lstStyle/>
                    <a:p>
                      <a:pPr algn="ctr" fontAlgn="b">
                        <a:buNone/>
                      </a:pPr>
                      <a:r>
                        <a:rPr lang="en-US" sz="1800" b="0" i="0" u="none" strike="noStrike" dirty="0">
                          <a:solidFill>
                            <a:srgbClr val="000000"/>
                          </a:solidFill>
                          <a:effectLst/>
                          <a:latin typeface="+mn-lt"/>
                        </a:rPr>
                        <a:t>3208</a:t>
                      </a:r>
                    </a:p>
                  </a:txBody>
                  <a:tcPr marL="9525" marR="9525" marT="9525" marB="0" anchor="b"/>
                </a:tc>
                <a:extLst>
                  <a:ext uri="{0D108BD9-81ED-4DB2-BD59-A6C34878D82A}">
                    <a16:rowId xmlns:a16="http://schemas.microsoft.com/office/drawing/2014/main" val="3109871903"/>
                  </a:ext>
                </a:extLst>
              </a:tr>
            </a:tbl>
          </a:graphicData>
        </a:graphic>
      </p:graphicFrame>
      <p:sp>
        <p:nvSpPr>
          <p:cNvPr id="4" name="Slide Number Placeholder 3">
            <a:extLst>
              <a:ext uri="{FF2B5EF4-FFF2-40B4-BE49-F238E27FC236}">
                <a16:creationId xmlns:a16="http://schemas.microsoft.com/office/drawing/2014/main" id="{ABFB5382-837D-4DAD-367B-9292B27368E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9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8136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04638-E6E0-7DC2-CC15-A8E49BB959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F35F09-6A0C-3E9E-07D4-840C4094BDB4}"/>
              </a:ext>
            </a:extLst>
          </p:cNvPr>
          <p:cNvSpPr>
            <a:spLocks noGrp="1"/>
          </p:cNvSpPr>
          <p:nvPr>
            <p:ph type="title"/>
          </p:nvPr>
        </p:nvSpPr>
        <p:spPr/>
        <p:txBody>
          <a:bodyPr/>
          <a:lstStyle/>
          <a:p>
            <a:r>
              <a:rPr lang="en-US" sz="3600" dirty="0"/>
              <a:t>Edit 1945 - BILLING PROVIDER NPI IS MAPPED TO Multiple Service Locations</a:t>
            </a:r>
          </a:p>
        </p:txBody>
      </p:sp>
      <p:sp>
        <p:nvSpPr>
          <p:cNvPr id="3" name="Slide Number Placeholder 2">
            <a:extLst>
              <a:ext uri="{FF2B5EF4-FFF2-40B4-BE49-F238E27FC236}">
                <a16:creationId xmlns:a16="http://schemas.microsoft.com/office/drawing/2014/main" id="{FEB3EAF2-7486-6982-CF6C-21A5D76538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03C3-47BC-4C7E-BA49-79840169F64A}"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9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0658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9F88-C2DA-06A8-ACB1-2765EDF8414E}"/>
              </a:ext>
            </a:extLst>
          </p:cNvPr>
          <p:cNvSpPr>
            <a:spLocks noGrp="1"/>
          </p:cNvSpPr>
          <p:nvPr>
            <p:ph type="title"/>
          </p:nvPr>
        </p:nvSpPr>
        <p:spPr/>
        <p:txBody>
          <a:bodyPr/>
          <a:lstStyle/>
          <a:p>
            <a:r>
              <a:rPr lang="en-US" sz="3600" dirty="0"/>
              <a:t>Edit 1945 Denials</a:t>
            </a:r>
          </a:p>
        </p:txBody>
      </p:sp>
      <p:sp>
        <p:nvSpPr>
          <p:cNvPr id="3" name="Content Placeholder 2">
            <a:extLst>
              <a:ext uri="{FF2B5EF4-FFF2-40B4-BE49-F238E27FC236}">
                <a16:creationId xmlns:a16="http://schemas.microsoft.com/office/drawing/2014/main" id="{9CBB5854-6F3C-909A-7680-79B828A62AC4}"/>
              </a:ext>
            </a:extLst>
          </p:cNvPr>
          <p:cNvSpPr>
            <a:spLocks noGrp="1"/>
          </p:cNvSpPr>
          <p:nvPr>
            <p:ph idx="1"/>
          </p:nvPr>
        </p:nvSpPr>
        <p:spPr/>
        <p:txBody>
          <a:bodyPr/>
          <a:lstStyle/>
          <a:p>
            <a:pPr marL="192405" marR="0" lvl="0" indent="-192405" algn="l" defTabSz="914400" rtl="0" eaLnBrk="1" fontAlgn="base" latinLnBrk="0" hangingPunct="1">
              <a:lnSpc>
                <a:spcPct val="100000"/>
              </a:lnSpc>
              <a:spcBef>
                <a:spcPct val="20000"/>
              </a:spcBef>
              <a:spcAft>
                <a:spcPct val="0"/>
              </a:spcAft>
              <a:buClr>
                <a:srgbClr val="4BACC6">
                  <a:lumMod val="75000"/>
                </a:srgbClr>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The 1945 denial occurs when the MMIS is unable to determine the appropriate Provider ID/ Service Location (PIDSL) for where the service was rendered due to a mismatch of information on the claim and the provider’s profile in the MMIS system.</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192405" marR="0" lvl="0" indent="-192405" algn="l" defTabSz="914400" rtl="0" eaLnBrk="1" fontAlgn="base" latinLnBrk="0" hangingPunct="1">
              <a:lnSpc>
                <a:spcPct val="100000"/>
              </a:lnSpc>
              <a:spcBef>
                <a:spcPct val="20000"/>
              </a:spcBef>
              <a:spcAft>
                <a:spcPct val="0"/>
              </a:spcAft>
              <a:buClr>
                <a:srgbClr val="4BACC6">
                  <a:lumMod val="75000"/>
                </a:srgbClr>
              </a:buClr>
              <a:buSzTx/>
              <a:buFont typeface="Arial" charset="0"/>
              <a:buChar char="•"/>
              <a:tabLst/>
              <a:defRPr/>
            </a:pP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192405" marR="0" lvl="0" indent="-192405" algn="l" defTabSz="914400" rtl="0" eaLnBrk="1" fontAlgn="base" latinLnBrk="0" hangingPunct="1">
              <a:lnSpc>
                <a:spcPct val="100000"/>
              </a:lnSpc>
              <a:spcBef>
                <a:spcPct val="20000"/>
              </a:spcBef>
              <a:spcAft>
                <a:spcPct val="0"/>
              </a:spcAft>
              <a:buClr>
                <a:srgbClr val="4BACC6">
                  <a:lumMod val="75000"/>
                </a:srgbClr>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This error typically occur when the provider uses HIPAA Batch Claim Transactions (837s) to submit their claims. All claims in a batch file will deny for this error.</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192405" marR="0" lvl="0" indent="-192405" algn="l" defTabSz="914400" rtl="0" eaLnBrk="1" fontAlgn="base" latinLnBrk="0" hangingPunct="1">
              <a:lnSpc>
                <a:spcPct val="100000"/>
              </a:lnSpc>
              <a:spcBef>
                <a:spcPct val="20000"/>
              </a:spcBef>
              <a:spcAft>
                <a:spcPct val="0"/>
              </a:spcAft>
              <a:buClr>
                <a:srgbClr val="4BACC6">
                  <a:lumMod val="75000"/>
                </a:srgbClr>
              </a:buClr>
              <a:buSzTx/>
              <a:buFont typeface="Arial" charset="0"/>
              <a:buChar char="•"/>
              <a:tabLst/>
              <a:defRPr/>
            </a:pP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192405" marR="0" lvl="0" indent="-192405" algn="l" defTabSz="914400" rtl="0" eaLnBrk="1" fontAlgn="base" latinLnBrk="0" hangingPunct="1">
              <a:lnSpc>
                <a:spcPct val="100000"/>
              </a:lnSpc>
              <a:spcBef>
                <a:spcPct val="20000"/>
              </a:spcBef>
              <a:spcAft>
                <a:spcPct val="0"/>
              </a:spcAft>
              <a:buClr>
                <a:srgbClr val="4BACC6">
                  <a:lumMod val="75000"/>
                </a:srgbClr>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The error description that would appear on the MassHealth Remittance Advice (RA) is: </a:t>
            </a:r>
            <a:r>
              <a:rPr kumimoji="0" lang="en-US" sz="2000" b="0" i="1" u="none" strike="noStrike" kern="1200" cap="none" spc="0" normalizeH="0" baseline="0" noProof="0" dirty="0">
                <a:ln>
                  <a:noFill/>
                </a:ln>
                <a:solidFill>
                  <a:prstClr val="black"/>
                </a:solidFill>
                <a:effectLst/>
                <a:uLnTx/>
                <a:uFillTx/>
                <a:latin typeface="Calibri"/>
                <a:ea typeface="Calibri"/>
                <a:cs typeface="Calibri"/>
              </a:rPr>
              <a:t>1945 – Billing Provider NPI Is Mapped To Multi Serv Loc</a:t>
            </a:r>
            <a:endParaRPr lang="en-US" sz="2000" b="0" i="1" u="none" strike="noStrike" kern="1200" cap="none" spc="0" normalizeH="0" baseline="0" noProof="0" dirty="0">
              <a:ln>
                <a:noFill/>
              </a:ln>
              <a:solidFill>
                <a:prstClr val="black"/>
              </a:solidFill>
              <a:effectLst/>
              <a:uLnTx/>
              <a:uFillTx/>
              <a:latin typeface="Calibri"/>
              <a:ea typeface="Calibri"/>
              <a:cs typeface="Calibri"/>
            </a:endParaRPr>
          </a:p>
          <a:p>
            <a:endParaRPr lang="en-US" dirty="0"/>
          </a:p>
        </p:txBody>
      </p:sp>
      <p:sp>
        <p:nvSpPr>
          <p:cNvPr id="4" name="Slide Number Placeholder 3">
            <a:extLst>
              <a:ext uri="{FF2B5EF4-FFF2-40B4-BE49-F238E27FC236}">
                <a16:creationId xmlns:a16="http://schemas.microsoft.com/office/drawing/2014/main" id="{B733BD24-FB3D-8470-210E-2253BE75FC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9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97542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DA622-A036-F4A8-CCE3-91EAEABEA2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17CAA5C-2EBB-4C76-4D77-0A05D9455EDE}"/>
              </a:ext>
            </a:extLst>
          </p:cNvPr>
          <p:cNvSpPr>
            <a:spLocks noGrp="1"/>
          </p:cNvSpPr>
          <p:nvPr>
            <p:ph type="title"/>
          </p:nvPr>
        </p:nvSpPr>
        <p:spPr>
          <a:xfrm>
            <a:off x="457200" y="304800"/>
            <a:ext cx="6553200" cy="838200"/>
          </a:xfrm>
        </p:spPr>
        <p:txBody>
          <a:bodyPr/>
          <a:lstStyle/>
          <a:p>
            <a:r>
              <a:rPr lang="en-US" sz="3600" dirty="0"/>
              <a:t>NPI Crosswalk</a:t>
            </a:r>
          </a:p>
        </p:txBody>
      </p:sp>
      <p:sp>
        <p:nvSpPr>
          <p:cNvPr id="5" name="Content Placeholder 4">
            <a:extLst>
              <a:ext uri="{FF2B5EF4-FFF2-40B4-BE49-F238E27FC236}">
                <a16:creationId xmlns:a16="http://schemas.microsoft.com/office/drawing/2014/main" id="{FA55EFBC-E640-0DB0-71C4-B0E68EE6CD8B}"/>
              </a:ext>
            </a:extLst>
          </p:cNvPr>
          <p:cNvSpPr>
            <a:spLocks noGrp="1"/>
          </p:cNvSpPr>
          <p:nvPr>
            <p:ph idx="1"/>
          </p:nvPr>
        </p:nvSpPr>
        <p:spPr/>
        <p:txBody>
          <a:bodyPr/>
          <a:lstStyle/>
          <a:p>
            <a:pPr marL="0" marR="0" lvl="0" indent="0" algn="l" defTabSz="914400" rtl="0" eaLnBrk="1" fontAlgn="base" latinLnBrk="0" hangingPunct="1">
              <a:lnSpc>
                <a:spcPct val="100000"/>
              </a:lnSpc>
              <a:spcBef>
                <a:spcPct val="20000"/>
              </a:spcBef>
              <a:spcAft>
                <a:spcPct val="0"/>
              </a:spcAft>
              <a:buClr>
                <a:srgbClr val="4BACC6">
                  <a:lumMod val="75000"/>
                </a:srgbClr>
              </a:buClr>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An NPI crosswalk is the process the MMIS system performs to identify the appropriate PID/SL for a submitted claim. This process occurs when the following conditions are met: </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556571" lvl="1" indent="-256540" eaLnBrk="1" hangingPunct="1">
              <a:buClr>
                <a:srgbClr val="4BACC6">
                  <a:lumMod val="75000"/>
                </a:srgbClr>
              </a:buClr>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There are multiple service locations (PID/SLs) enrolled with the same NPI, and</a:t>
            </a:r>
            <a:endParaRPr lang="en-US" sz="2000" dirty="0">
              <a:solidFill>
                <a:prstClr val="black"/>
              </a:solidFill>
              <a:latin typeface="Calibri"/>
              <a:ea typeface="Calibri"/>
              <a:cs typeface="Calibri"/>
            </a:endParaRPr>
          </a:p>
          <a:p>
            <a:pPr marL="556571" lvl="1" indent="-256540" eaLnBrk="1" hangingPunct="1">
              <a:buClr>
                <a:srgbClr val="4BACC6">
                  <a:lumMod val="75000"/>
                </a:srgbClr>
              </a:buClr>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There are multiple service locations with the same DBA address, and/or</a:t>
            </a:r>
            <a:endParaRPr lang="en-US" sz="2000" dirty="0">
              <a:solidFill>
                <a:prstClr val="black"/>
              </a:solidFill>
              <a:latin typeface="Calibri"/>
              <a:ea typeface="Calibri"/>
              <a:cs typeface="Calibri"/>
            </a:endParaRPr>
          </a:p>
          <a:p>
            <a:pPr marL="556571" lvl="1" indent="-256540" eaLnBrk="1" hangingPunct="1">
              <a:buClr>
                <a:srgbClr val="4BACC6">
                  <a:lumMod val="75000"/>
                </a:srgbClr>
              </a:buClr>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There are multiple service locations with the same taxonomy code.</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417830" marR="0" lvl="1" indent="-160655" algn="l" defTabSz="914400" rtl="0" eaLnBrk="1" fontAlgn="base" latinLnBrk="0" hangingPunct="1">
              <a:lnSpc>
                <a:spcPct val="100000"/>
              </a:lnSpc>
              <a:spcBef>
                <a:spcPct val="20000"/>
              </a:spcBef>
              <a:spcAft>
                <a:spcPct val="0"/>
              </a:spcAft>
              <a:buClr>
                <a:srgbClr val="4BACC6">
                  <a:lumMod val="75000"/>
                </a:srgbClr>
              </a:buClr>
              <a:buSzTx/>
              <a:buFont typeface="Arial" charset="0"/>
              <a:buChar char="–"/>
              <a:tabLst/>
              <a:defRPr/>
            </a:pP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base" latinLnBrk="0" hangingPunct="1">
              <a:lnSpc>
                <a:spcPct val="100000"/>
              </a:lnSpc>
              <a:spcBef>
                <a:spcPct val="20000"/>
              </a:spcBef>
              <a:spcAft>
                <a:spcPct val="0"/>
              </a:spcAft>
              <a:buClr>
                <a:srgbClr val="4BACC6">
                  <a:lumMod val="75000"/>
                </a:srgbClr>
              </a:buClr>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The MMIS logic for the NPI crosswalk is in the following order:</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642931" lvl="1" indent="-342900" eaLnBrk="1" hangingPunct="1">
              <a:buClr>
                <a:srgbClr val="4BACC6">
                  <a:lumMod val="75000"/>
                </a:srgbClr>
              </a:buClr>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Claim Type/Type of Bill</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642931" lvl="1" indent="-342900" eaLnBrk="1" hangingPunct="1">
              <a:buClr>
                <a:srgbClr val="4BACC6">
                  <a:lumMod val="75000"/>
                </a:srgbClr>
              </a:buClr>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Taxonomy</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642931" lvl="1" indent="-342900" eaLnBrk="1" hangingPunct="1">
              <a:buClr>
                <a:srgbClr val="4BACC6">
                  <a:lumMod val="75000"/>
                </a:srgbClr>
              </a:buClr>
              <a:buFont typeface="+mj-lt"/>
              <a:buAutoNum type="arabicPeriod"/>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rPr>
              <a:t>Billing provider address</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32146" marR="0" lvl="0" indent="0" algn="l" defTabSz="914400" rtl="0" eaLnBrk="1" fontAlgn="base" latinLnBrk="0" hangingPunct="1">
              <a:lnSpc>
                <a:spcPct val="100000"/>
              </a:lnSpc>
              <a:spcBef>
                <a:spcPct val="20000"/>
              </a:spcBef>
              <a:spcAft>
                <a:spcPct val="0"/>
              </a:spcAft>
              <a:buClr>
                <a:srgbClr val="4BACC6">
                  <a:lumMod val="75000"/>
                </a:srgbClr>
              </a:buClr>
              <a:buSzTx/>
              <a:buFont typeface="Arial"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sz="2000" dirty="0"/>
          </a:p>
        </p:txBody>
      </p:sp>
    </p:spTree>
    <p:custDataLst>
      <p:tags r:id="rId1"/>
    </p:custDataLst>
    <p:extLst>
      <p:ext uri="{BB962C8B-B14F-4D97-AF65-F5344CB8AC3E}">
        <p14:creationId xmlns:p14="http://schemas.microsoft.com/office/powerpoint/2010/main" val="74555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99AA83-227C-445D-8663-27C04283B297}"/>
              </a:ext>
            </a:extLst>
          </p:cNvPr>
          <p:cNvSpPr>
            <a:spLocks noGrp="1"/>
          </p:cNvSpPr>
          <p:nvPr>
            <p:ph type="title"/>
          </p:nvPr>
        </p:nvSpPr>
        <p:spPr>
          <a:xfrm>
            <a:off x="237744" y="195072"/>
            <a:ext cx="6553200" cy="715963"/>
          </a:xfrm>
        </p:spPr>
        <p:txBody>
          <a:bodyPr/>
          <a:lstStyle/>
          <a:p>
            <a:r>
              <a:rPr lang="en-US" sz="3600" dirty="0"/>
              <a:t>Agenda (slide 1 of 2)</a:t>
            </a:r>
          </a:p>
        </p:txBody>
      </p:sp>
      <p:sp>
        <p:nvSpPr>
          <p:cNvPr id="5" name="TextBox 4">
            <a:extLst>
              <a:ext uri="{FF2B5EF4-FFF2-40B4-BE49-F238E27FC236}">
                <a16:creationId xmlns:a16="http://schemas.microsoft.com/office/drawing/2014/main" id="{33330609-915B-1A38-E873-7B26DD37233E}"/>
              </a:ext>
            </a:extLst>
          </p:cNvPr>
          <p:cNvSpPr txBox="1"/>
          <p:nvPr/>
        </p:nvSpPr>
        <p:spPr>
          <a:xfrm>
            <a:off x="79850" y="1524258"/>
            <a:ext cx="8984299" cy="4801314"/>
          </a:xfrm>
          <a:prstGeom prst="rect">
            <a:avLst/>
          </a:prstGeom>
          <a:noFill/>
        </p:spPr>
        <p:txBody>
          <a:bodyPr wrap="square" lIns="91440" tIns="45720" rIns="91440" bIns="45720" anchor="t">
            <a:spAutoFit/>
          </a:bodyPr>
          <a:lstStyle/>
          <a:p>
            <a:pPr marL="342900" indent="-342900">
              <a:buClr>
                <a:prstClr val="black"/>
              </a:buClr>
              <a:buAutoNum type="arabicPeriod"/>
              <a:defRPr/>
            </a:pPr>
            <a:r>
              <a:rPr kumimoji="0" lang="en-US" b="1" i="0" u="none" strike="noStrike" kern="1200" cap="none" spc="0" normalizeH="0" baseline="0" noProof="0" dirty="0">
                <a:ln>
                  <a:noFill/>
                </a:ln>
                <a:solidFill>
                  <a:prstClr val="black"/>
                </a:solidFill>
                <a:effectLst/>
                <a:uLnTx/>
                <a:uFillTx/>
                <a:latin typeface="Calibri"/>
                <a:ea typeface="Calibri"/>
                <a:cs typeface="+mn-cs"/>
              </a:rPr>
              <a:t>Welcome and Agenda Overview </a:t>
            </a:r>
            <a:r>
              <a:rPr kumimoji="0" lang="en-US" i="0" u="none" strike="noStrike" kern="1200" cap="none" spc="0" normalizeH="0" baseline="0" noProof="0" dirty="0">
                <a:ln>
                  <a:noFill/>
                </a:ln>
                <a:solidFill>
                  <a:prstClr val="black"/>
                </a:solidFill>
                <a:effectLst/>
                <a:uLnTx/>
                <a:uFillTx/>
                <a:latin typeface="Calibri"/>
                <a:ea typeface="Calibri"/>
                <a:cs typeface="+mn-cs"/>
              </a:rPr>
              <a:t>–</a:t>
            </a:r>
            <a:r>
              <a:rPr lang="en-US" dirty="0">
                <a:solidFill>
                  <a:prstClr val="black"/>
                </a:solidFill>
                <a:latin typeface="Calibri"/>
                <a:ea typeface="Calibri"/>
              </a:rPr>
              <a:t> Nestor Rivera</a:t>
            </a:r>
            <a:r>
              <a:rPr kumimoji="0" lang="en-US" i="0" u="none" strike="noStrike" kern="1200" cap="none" spc="0" normalizeH="0" baseline="0" noProof="0" dirty="0">
                <a:ln>
                  <a:noFill/>
                </a:ln>
                <a:solidFill>
                  <a:prstClr val="black"/>
                </a:solidFill>
                <a:effectLst/>
                <a:uLnTx/>
                <a:uFillTx/>
                <a:latin typeface="Calibri"/>
                <a:ea typeface="Calibri"/>
                <a:cs typeface="+mn-cs"/>
              </a:rPr>
              <a:t>, </a:t>
            </a:r>
            <a:r>
              <a:rPr lang="en-US" dirty="0">
                <a:solidFill>
                  <a:prstClr val="black"/>
                </a:solidFill>
                <a:latin typeface="Calibri"/>
                <a:ea typeface="Calibri"/>
              </a:rPr>
              <a:t>Sr. </a:t>
            </a:r>
            <a:r>
              <a:rPr kumimoji="0" lang="en-US" i="0" u="none" strike="noStrike" kern="1200" cap="none" spc="0" normalizeH="0" baseline="0" noProof="0" dirty="0">
                <a:ln>
                  <a:noFill/>
                </a:ln>
                <a:solidFill>
                  <a:prstClr val="black"/>
                </a:solidFill>
                <a:effectLst/>
                <a:uLnTx/>
                <a:uFillTx/>
                <a:latin typeface="Calibri"/>
                <a:ea typeface="Calibri"/>
                <a:cs typeface="+mn-cs"/>
              </a:rPr>
              <a:t>Provider Relations</a:t>
            </a:r>
            <a:r>
              <a:rPr lang="en-US" dirty="0">
                <a:solidFill>
                  <a:prstClr val="black"/>
                </a:solidFill>
                <a:latin typeface="Calibri"/>
                <a:ea typeface="Calibri"/>
              </a:rPr>
              <a:t> Specialist</a:t>
            </a:r>
            <a:r>
              <a:rPr kumimoji="0" lang="en-US" i="0" u="none" strike="noStrike" kern="1200" cap="none" spc="0" normalizeH="0" baseline="0" noProof="0" dirty="0">
                <a:ln>
                  <a:noFill/>
                </a:ln>
                <a:solidFill>
                  <a:prstClr val="black"/>
                </a:solidFill>
                <a:effectLst/>
                <a:uLnTx/>
                <a:uFillTx/>
                <a:latin typeface="Calibri"/>
                <a:ea typeface="Calibri"/>
                <a:cs typeface="+mn-cs"/>
              </a:rPr>
              <a:t>, MassHealth Business Support Services </a:t>
            </a:r>
            <a:r>
              <a:rPr lang="en-US" dirty="0">
                <a:solidFill>
                  <a:prstClr val="black"/>
                </a:solidFill>
                <a:latin typeface="Calibri"/>
                <a:ea typeface="Calibri"/>
              </a:rPr>
              <a:t> </a:t>
            </a:r>
            <a:r>
              <a:rPr kumimoji="0" lang="en-US" i="0" u="none" strike="noStrike" kern="1200" cap="none" spc="0" normalizeH="0" baseline="0" noProof="0" dirty="0">
                <a:ln>
                  <a:noFill/>
                </a:ln>
                <a:solidFill>
                  <a:prstClr val="black"/>
                </a:solidFill>
                <a:effectLst/>
                <a:uLnTx/>
                <a:uFillTx/>
                <a:latin typeface="Calibri"/>
                <a:ea typeface="Calibri"/>
                <a:cs typeface="+mn-cs"/>
              </a:rPr>
              <a:t> </a:t>
            </a:r>
            <a:endParaRPr lang="en-US" dirty="0">
              <a:solidFill>
                <a:prstClr val="black"/>
              </a:solidFill>
              <a:ea typeface="Calibri"/>
              <a:cs typeface="Calibri"/>
            </a:endParaRPr>
          </a:p>
          <a:p>
            <a:pPr marL="342900" indent="-342900">
              <a:buClr>
                <a:prstClr val="black"/>
              </a:buClr>
              <a:buAutoNum type="arabicPeriod"/>
              <a:defRPr/>
            </a:pPr>
            <a:r>
              <a:rPr kumimoji="0" lang="en-US" b="1" i="0" u="none" strike="noStrike" kern="1200" cap="none" spc="0" normalizeH="0" baseline="0" noProof="0" dirty="0">
                <a:ln>
                  <a:noFill/>
                </a:ln>
                <a:solidFill>
                  <a:prstClr val="black"/>
                </a:solidFill>
                <a:effectLst/>
                <a:uLnTx/>
                <a:uFillTx/>
                <a:latin typeface="Calibri"/>
                <a:ea typeface="Calibri"/>
                <a:cs typeface="+mn-cs"/>
              </a:rPr>
              <a:t>Primary Care Clinician Plan / Primary Care ACO Referrals </a:t>
            </a:r>
            <a:r>
              <a:rPr lang="en-US" dirty="0">
                <a:solidFill>
                  <a:prstClr val="black"/>
                </a:solidFill>
                <a:latin typeface="Calibri"/>
                <a:ea typeface="Calibri"/>
              </a:rPr>
              <a:t>– </a:t>
            </a:r>
            <a:r>
              <a:rPr kumimoji="0" lang="en-US" i="0" u="none" strike="noStrike" kern="1200" cap="none" spc="0" normalizeH="0" baseline="0" noProof="0" dirty="0">
                <a:ln>
                  <a:noFill/>
                </a:ln>
                <a:solidFill>
                  <a:prstClr val="black"/>
                </a:solidFill>
                <a:effectLst/>
                <a:uLnTx/>
                <a:uFillTx/>
                <a:latin typeface="Calibri"/>
                <a:ea typeface="Calibri"/>
                <a:cs typeface="+mn-cs"/>
              </a:rPr>
              <a:t> Nestor Rivera, Sr. Provider Relations Specialist, MassHealth Business Support Services ​</a:t>
            </a:r>
            <a:endParaRPr lang="en-US" dirty="0">
              <a:solidFill>
                <a:prstClr val="black"/>
              </a:solidFill>
              <a:latin typeface="Calibri"/>
              <a:ea typeface="Calibri"/>
              <a:cs typeface="Calibri"/>
            </a:endParaRPr>
          </a:p>
          <a:p>
            <a:pPr marL="342900" marR="0" lvl="0" indent="-342900" algn="l" defTabSz="457200">
              <a:lnSpc>
                <a:spcPct val="100000"/>
              </a:lnSpc>
              <a:spcBef>
                <a:spcPts val="0"/>
              </a:spcBef>
              <a:spcAft>
                <a:spcPts val="0"/>
              </a:spcAft>
              <a:buClr>
                <a:srgbClr val="000000"/>
              </a:buClr>
              <a:buSzTx/>
              <a:buAutoNum type="arabicPeriod"/>
              <a:tabLst/>
              <a:defRPr/>
            </a:pPr>
            <a:r>
              <a:rPr lang="en-US" b="1" dirty="0">
                <a:solidFill>
                  <a:prstClr val="black"/>
                </a:solidFill>
                <a:latin typeface="Calibri"/>
                <a:ea typeface="Calibri"/>
              </a:rPr>
              <a:t>MassHealth</a:t>
            </a:r>
            <a:r>
              <a:rPr lang="en-US" b="1" dirty="0">
                <a:latin typeface="Calibri"/>
                <a:ea typeface="Calibri"/>
                <a:cs typeface="Calibri"/>
              </a:rPr>
              <a:t> Claim Denials </a:t>
            </a:r>
            <a:r>
              <a:rPr lang="en-US" dirty="0">
                <a:solidFill>
                  <a:prstClr val="black"/>
                </a:solidFill>
                <a:ea typeface="Calibri"/>
              </a:rPr>
              <a:t>–</a:t>
            </a:r>
            <a:r>
              <a:rPr lang="en-US" b="1" dirty="0">
                <a:latin typeface="Calibri"/>
                <a:ea typeface="Calibri"/>
                <a:cs typeface="Calibri"/>
              </a:rPr>
              <a:t> </a:t>
            </a:r>
            <a:r>
              <a:rPr lang="en-US" dirty="0">
                <a:latin typeface="Calibri"/>
                <a:ea typeface="Calibri"/>
                <a:cs typeface="Calibri"/>
              </a:rPr>
              <a:t>Nestor Rivera,</a:t>
            </a:r>
            <a:r>
              <a:rPr lang="en-US" dirty="0">
                <a:solidFill>
                  <a:prstClr val="black"/>
                </a:solidFill>
                <a:ea typeface="Calibri"/>
              </a:rPr>
              <a:t> Sr. Provider Relations Specialist, MassHealth Business Support Services </a:t>
            </a:r>
            <a:endParaRPr lang="en-US" i="0" u="none" strike="noStrike" kern="1200" cap="none" spc="0" normalizeH="0" baseline="0" noProof="0" dirty="0">
              <a:ln>
                <a:noFill/>
              </a:ln>
              <a:solidFill>
                <a:prstClr val="black"/>
              </a:solidFill>
              <a:effectLst/>
              <a:uLnTx/>
              <a:uFillTx/>
              <a:latin typeface="Calibri"/>
              <a:ea typeface="Calibri"/>
              <a:cs typeface="Calibri"/>
            </a:endParaRPr>
          </a:p>
          <a:p>
            <a:pPr marL="342900" lvl="0" indent="-342900">
              <a:buClr>
                <a:prstClr val="black"/>
              </a:buClr>
              <a:buAutoNum type="arabicPeriod"/>
              <a:defRPr/>
            </a:pPr>
            <a:r>
              <a:rPr kumimoji="0" lang="en-US" b="1" i="0" u="none" strike="noStrike" kern="1200" cap="none" spc="0" normalizeH="0" baseline="0" noProof="0" dirty="0">
                <a:ln>
                  <a:noFill/>
                </a:ln>
                <a:solidFill>
                  <a:prstClr val="black"/>
                </a:solidFill>
                <a:effectLst/>
                <a:uLnTx/>
                <a:uFillTx/>
                <a:latin typeface="Calibri"/>
                <a:ea typeface="Calibri"/>
                <a:cs typeface="+mn-cs"/>
              </a:rPr>
              <a:t>Advancing Interoperability and Improving Prior </a:t>
            </a:r>
            <a:r>
              <a:rPr lang="en-US" b="1" dirty="0">
                <a:solidFill>
                  <a:prstClr val="black"/>
                </a:solidFill>
                <a:ea typeface="Calibri"/>
              </a:rPr>
              <a:t>Authorization Processes New Web Page </a:t>
            </a:r>
            <a:r>
              <a:rPr lang="en-US" dirty="0">
                <a:solidFill>
                  <a:srgbClr val="002060"/>
                </a:solidFill>
                <a:cs typeface="Arial"/>
              </a:rPr>
              <a:t>– </a:t>
            </a:r>
            <a:r>
              <a:rPr lang="en-US" dirty="0">
                <a:latin typeface="Calibri"/>
                <a:ea typeface="Calibri"/>
                <a:cs typeface="Arial"/>
              </a:rPr>
              <a:t>Nestor Rivera, Sr. Provider Relations Specialist, MassHealth Business Support Services ​</a:t>
            </a:r>
          </a:p>
          <a:p>
            <a:pPr marL="342900" indent="-342900">
              <a:buClr>
                <a:prstClr val="black"/>
              </a:buClr>
              <a:buAutoNum type="arabicPeriod"/>
              <a:defRPr/>
            </a:pPr>
            <a:r>
              <a:rPr lang="en-US" b="1" dirty="0"/>
              <a:t>One Big Beautiful Bill Act (OBBBA/OB3) Resources on</a:t>
            </a:r>
            <a:r>
              <a:rPr lang="en-US" b="1" spc="-80" dirty="0"/>
              <a:t> </a:t>
            </a:r>
            <a:r>
              <a:rPr lang="en-US" b="1" dirty="0"/>
              <a:t>MassHealth</a:t>
            </a:r>
            <a:r>
              <a:rPr kumimoji="0" lang="en-US" b="1" i="0" u="none" strike="noStrike" kern="1200" cap="none" spc="0" normalizeH="0" baseline="0" noProof="0" dirty="0">
                <a:ln>
                  <a:noFill/>
                </a:ln>
                <a:solidFill>
                  <a:prstClr val="black"/>
                </a:solidFill>
                <a:effectLst/>
                <a:uLnTx/>
                <a:uFillTx/>
                <a:latin typeface="Calibri"/>
                <a:ea typeface="Calibri"/>
                <a:cs typeface="+mn-cs"/>
              </a:rPr>
              <a:t> </a:t>
            </a:r>
            <a:r>
              <a:rPr lang="en-US" dirty="0">
                <a:solidFill>
                  <a:prstClr val="black"/>
                </a:solidFill>
                <a:ea typeface="Calibri"/>
              </a:rPr>
              <a:t>–</a:t>
            </a:r>
            <a:r>
              <a:rPr kumimoji="0" lang="en-US" b="1" i="0" u="none" strike="noStrike" kern="1200" cap="none" spc="0" normalizeH="0" baseline="0" noProof="0" dirty="0">
                <a:ln>
                  <a:noFill/>
                </a:ln>
                <a:solidFill>
                  <a:prstClr val="black"/>
                </a:solidFill>
                <a:effectLst/>
                <a:uLnTx/>
                <a:uFillTx/>
                <a:latin typeface="Calibri"/>
                <a:ea typeface="Calibri"/>
                <a:cs typeface="+mn-cs"/>
              </a:rPr>
              <a:t> </a:t>
            </a:r>
            <a:r>
              <a:rPr lang="en-US" dirty="0">
                <a:solidFill>
                  <a:prstClr val="black"/>
                </a:solidFill>
                <a:ea typeface="Calibri"/>
              </a:rPr>
              <a:t>Michael Gilleran, Sr. Provider Relations Specialist, MassHealth Business Support Services</a:t>
            </a:r>
            <a:endParaRPr lang="en-US" b="1" i="0" u="none" strike="noStrike" kern="1200" cap="none" spc="0" normalizeH="0" baseline="0" noProof="0" dirty="0">
              <a:ln>
                <a:noFill/>
              </a:ln>
              <a:solidFill>
                <a:prstClr val="black"/>
              </a:solidFill>
              <a:effectLst/>
              <a:uLnTx/>
              <a:uFillTx/>
              <a:latin typeface="Calibri"/>
              <a:ea typeface="Calibri"/>
              <a:cs typeface="Calibri"/>
            </a:endParaRPr>
          </a:p>
          <a:p>
            <a:pPr marL="342900" indent="-342900">
              <a:buClr>
                <a:prstClr val="black"/>
              </a:buClr>
              <a:buAutoNum type="arabicPeriod"/>
              <a:defRPr/>
            </a:pPr>
            <a:r>
              <a:rPr kumimoji="0" lang="en-US" b="1" i="0" u="none" strike="noStrike" kern="1200" cap="none" spc="0" normalizeH="0" baseline="0" noProof="0" dirty="0">
                <a:ln>
                  <a:noFill/>
                </a:ln>
                <a:solidFill>
                  <a:prstClr val="black"/>
                </a:solidFill>
                <a:effectLst/>
                <a:uLnTx/>
                <a:uFillTx/>
                <a:latin typeface="Calibri"/>
                <a:ea typeface="Calibri"/>
                <a:cs typeface="+mn-cs"/>
              </a:rPr>
              <a:t>Mass.gov Improvements </a:t>
            </a:r>
            <a:r>
              <a:rPr kumimoji="0" lang="en-US" i="0" u="none" strike="noStrike" kern="1200" cap="none" spc="0" normalizeH="0" baseline="0" noProof="0" dirty="0">
                <a:ln>
                  <a:noFill/>
                </a:ln>
                <a:solidFill>
                  <a:prstClr val="black"/>
                </a:solidFill>
                <a:effectLst/>
                <a:uLnTx/>
                <a:uFillTx/>
                <a:latin typeface="Calibri"/>
                <a:ea typeface="Calibri"/>
                <a:cs typeface="+mn-cs"/>
              </a:rPr>
              <a:t>– </a:t>
            </a:r>
            <a:r>
              <a:rPr lang="en-US" dirty="0">
                <a:solidFill>
                  <a:prstClr val="black"/>
                </a:solidFill>
                <a:ea typeface="Calibri"/>
              </a:rPr>
              <a:t>Michael Gilleran, Sr. Provider Relations Specialist, MassHealth Business Support Services</a:t>
            </a:r>
          </a:p>
          <a:p>
            <a:pPr marL="342900" lvl="0" indent="-342900">
              <a:buClr>
                <a:srgbClr val="000000"/>
              </a:buClr>
              <a:buAutoNum type="arabicPeriod"/>
              <a:defRPr/>
            </a:pPr>
            <a:r>
              <a:rPr lang="en-US" b="1" dirty="0">
                <a:solidFill>
                  <a:prstClr val="black"/>
                </a:solidFill>
                <a:latin typeface="Calibri"/>
                <a:ea typeface="Calibri"/>
                <a:cs typeface="Calibri"/>
              </a:rPr>
              <a:t>Provider Self-Service Enhancements </a:t>
            </a:r>
            <a:r>
              <a:rPr lang="en-US" dirty="0">
                <a:solidFill>
                  <a:prstClr val="black"/>
                </a:solidFill>
                <a:ea typeface="Calibri"/>
              </a:rPr>
              <a:t>– Michael Gilleran, Sr. Provider Relations Specialist, MassHealth Business Support Services</a:t>
            </a:r>
            <a:endParaRPr lang="en-US" dirty="0">
              <a:solidFill>
                <a:prstClr val="black"/>
              </a:solidFill>
              <a:ea typeface="Calibri"/>
              <a:cs typeface="Calibri"/>
            </a:endParaRPr>
          </a:p>
          <a:p>
            <a:pPr marL="342900" lvl="0" indent="-342900">
              <a:buClr>
                <a:prstClr val="black"/>
              </a:buClr>
              <a:buAutoNum type="arabicPeriod"/>
              <a:defRPr/>
            </a:pPr>
            <a:r>
              <a:rPr kumimoji="0" lang="en-US" b="1" i="0" u="none" strike="noStrike" kern="1200" cap="none" spc="0" normalizeH="0" baseline="0" noProof="0" dirty="0">
                <a:ln>
                  <a:noFill/>
                </a:ln>
                <a:solidFill>
                  <a:prstClr val="black"/>
                </a:solidFill>
                <a:effectLst/>
                <a:uLnTx/>
                <a:uFillTx/>
                <a:latin typeface="Calibri"/>
                <a:ea typeface="Calibri"/>
                <a:cs typeface="+mn-cs"/>
              </a:rPr>
              <a:t>Long-Term Services and Supports </a:t>
            </a:r>
            <a:r>
              <a:rPr lang="en-US" dirty="0">
                <a:solidFill>
                  <a:prstClr val="black"/>
                </a:solidFill>
                <a:ea typeface="Calibri"/>
              </a:rPr>
              <a:t>–</a:t>
            </a:r>
            <a:r>
              <a:rPr kumimoji="0" lang="en-US" i="0" u="none" strike="noStrike" kern="1200" cap="none" spc="0" normalizeH="0" baseline="0" noProof="0" dirty="0">
                <a:ln>
                  <a:noFill/>
                </a:ln>
                <a:solidFill>
                  <a:prstClr val="black"/>
                </a:solidFill>
                <a:effectLst/>
                <a:uLnTx/>
                <a:uFillTx/>
                <a:latin typeface="Calibri"/>
                <a:ea typeface="Calibri"/>
                <a:cs typeface="+mn-cs"/>
              </a:rPr>
              <a:t> Lindsey Klauka, Associate Director of PERT, Optum </a:t>
            </a:r>
            <a:endParaRPr lang="en-US" i="0" u="none" strike="noStrike" kern="1200" cap="none" spc="0" normalizeH="0" baseline="0" noProof="0" dirty="0">
              <a:ln>
                <a:noFill/>
              </a:ln>
              <a:solidFill>
                <a:prstClr val="black"/>
              </a:solidFill>
              <a:effectLst/>
              <a:uLnTx/>
              <a:uFillTx/>
              <a:latin typeface="Calibri"/>
              <a:ea typeface="Calibri"/>
              <a:cs typeface="Calibri"/>
            </a:endParaRPr>
          </a:p>
          <a:p>
            <a:pPr lvl="1">
              <a:buClr>
                <a:srgbClr val="000000"/>
              </a:buClr>
              <a:defRPr/>
            </a:pPr>
            <a:endParaRPr lang="en-US" b="1" dirty="0">
              <a:solidFill>
                <a:prstClr val="black"/>
              </a:solidFill>
              <a:latin typeface="Calibri"/>
              <a:ea typeface="Calibri"/>
              <a:cs typeface="Calibri"/>
            </a:endParaRPr>
          </a:p>
          <a:p>
            <a:pPr lvl="1">
              <a:buFont typeface="Courier New"/>
              <a:defRPr/>
            </a:pPr>
            <a:endParaRPr lang="en-US" dirty="0">
              <a:solidFill>
                <a:prstClr val="black"/>
              </a:solidFill>
              <a:latin typeface="Calibri"/>
              <a:ea typeface="Calibri"/>
              <a:cs typeface="Calibri"/>
            </a:endParaRPr>
          </a:p>
        </p:txBody>
      </p:sp>
      <p:sp>
        <p:nvSpPr>
          <p:cNvPr id="2" name="Slide Number Placeholder 1">
            <a:extLst>
              <a:ext uri="{FF2B5EF4-FFF2-40B4-BE49-F238E27FC236}">
                <a16:creationId xmlns:a16="http://schemas.microsoft.com/office/drawing/2014/main" id="{CCBA67DB-CFB4-24BC-15CC-CA09D09DB2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03C3-47BC-4C7E-BA49-79840169F64A}"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C48710-DF02-A629-A590-373BAE5A9A3C}"/>
              </a:ext>
            </a:extLst>
          </p:cNvPr>
          <p:cNvSpPr>
            <a:spLocks noGrp="1"/>
          </p:cNvSpPr>
          <p:nvPr>
            <p:ph type="title"/>
          </p:nvPr>
        </p:nvSpPr>
        <p:spPr/>
        <p:txBody>
          <a:bodyPr/>
          <a:lstStyle/>
          <a:p>
            <a:r>
              <a:rPr lang="en-US" sz="3600" dirty="0">
                <a:latin typeface="Calibri"/>
                <a:ea typeface="Calibri"/>
                <a:cs typeface="Calibri"/>
              </a:rPr>
              <a:t>Claim Type / Type of Bill (TOB)</a:t>
            </a:r>
          </a:p>
        </p:txBody>
      </p:sp>
      <p:sp>
        <p:nvSpPr>
          <p:cNvPr id="2" name="Content Placeholder 1">
            <a:extLst>
              <a:ext uri="{FF2B5EF4-FFF2-40B4-BE49-F238E27FC236}">
                <a16:creationId xmlns:a16="http://schemas.microsoft.com/office/drawing/2014/main" id="{30C438B9-8A71-967B-3ED2-23268044170C}"/>
              </a:ext>
            </a:extLst>
          </p:cNvPr>
          <p:cNvSpPr>
            <a:spLocks noGrp="1"/>
          </p:cNvSpPr>
          <p:nvPr>
            <p:ph idx="1"/>
          </p:nvPr>
        </p:nvSpPr>
        <p:spPr/>
        <p:txBody>
          <a:bodyPr/>
          <a:lstStyle/>
          <a:p>
            <a:pPr marL="0" indent="0">
              <a:buNone/>
            </a:pPr>
            <a:r>
              <a:rPr lang="en-US" dirty="0">
                <a:latin typeface="Calibri"/>
                <a:ea typeface="Calibri"/>
                <a:cs typeface="Calibri"/>
              </a:rPr>
              <a:t>This data element is only applicable for provider types that submit both Professional (CMS-1500) and Institutional (UB-04) claims.</a:t>
            </a:r>
          </a:p>
          <a:p>
            <a:pPr marL="0" indent="0">
              <a:buNone/>
            </a:pPr>
            <a:r>
              <a:rPr lang="en-US" dirty="0">
                <a:latin typeface="Calibri"/>
                <a:ea typeface="Calibri"/>
                <a:cs typeface="Calibri"/>
              </a:rPr>
              <a:t>MassHealth enrolls inpatient and outpatient providers as separate service locations, and provider organizations may also enroll a group practice for professional services:</a:t>
            </a:r>
          </a:p>
          <a:p>
            <a:pPr marL="417830" lvl="1" indent="-160655">
              <a:buFont typeface="Arial" panose="020B0604020202020204" pitchFamily="34" charset="0"/>
              <a:buChar char="•"/>
            </a:pPr>
            <a:r>
              <a:rPr lang="en-US" sz="1800" dirty="0">
                <a:latin typeface="Calibri"/>
                <a:ea typeface="Calibri"/>
                <a:cs typeface="Calibri"/>
              </a:rPr>
              <a:t>110000000/A – Inpatient</a:t>
            </a:r>
          </a:p>
          <a:p>
            <a:pPr marL="417830" lvl="1" indent="-160655">
              <a:buFont typeface="Arial" panose="020B0604020202020204" pitchFamily="34" charset="0"/>
              <a:buChar char="•"/>
            </a:pPr>
            <a:r>
              <a:rPr lang="en-US" sz="1800" dirty="0">
                <a:latin typeface="Calibri"/>
                <a:ea typeface="Calibri"/>
                <a:cs typeface="Calibri"/>
              </a:rPr>
              <a:t>110000000/B – Outpatient</a:t>
            </a:r>
          </a:p>
          <a:p>
            <a:pPr marL="417830" lvl="1" indent="-160655">
              <a:buFont typeface="Arial" panose="020B0604020202020204" pitchFamily="34" charset="0"/>
              <a:buChar char="•"/>
            </a:pPr>
            <a:r>
              <a:rPr lang="en-US" sz="1800" dirty="0">
                <a:latin typeface="Calibri"/>
                <a:ea typeface="Calibri"/>
                <a:cs typeface="Calibri"/>
              </a:rPr>
              <a:t>110000000/C – Group Practice</a:t>
            </a:r>
            <a:br>
              <a:rPr lang="en-US" sz="1800" dirty="0">
                <a:latin typeface="Calibri"/>
                <a:ea typeface="Calibri"/>
                <a:cs typeface="Calibri"/>
              </a:rPr>
            </a:br>
            <a:endParaRPr lang="en-US" sz="1800" dirty="0">
              <a:latin typeface="Calibri"/>
              <a:ea typeface="Calibri"/>
              <a:cs typeface="Calibri"/>
            </a:endParaRPr>
          </a:p>
          <a:p>
            <a:pPr marL="0" indent="0">
              <a:buNone/>
            </a:pPr>
            <a:r>
              <a:rPr lang="en-US" dirty="0">
                <a:latin typeface="Calibri"/>
                <a:ea typeface="Calibri"/>
                <a:cs typeface="Calibri"/>
              </a:rPr>
              <a:t>MassHealth’s HIPAA Companion Guides specify the appropriate claim type for a given provider type and service.</a:t>
            </a:r>
          </a:p>
          <a:p>
            <a:pPr marL="0" indent="0">
              <a:buNone/>
            </a:pPr>
            <a:endParaRPr lang="en-US" dirty="0">
              <a:latin typeface="Calibri"/>
              <a:ea typeface="Calibri"/>
              <a:cs typeface="Calibri"/>
            </a:endParaRPr>
          </a:p>
          <a:p>
            <a:pPr marL="0" indent="0">
              <a:buNone/>
            </a:pPr>
            <a:r>
              <a:rPr lang="en-US" dirty="0">
                <a:latin typeface="Calibri"/>
                <a:ea typeface="Calibri"/>
                <a:cs typeface="Calibri"/>
              </a:rPr>
              <a:t>Claim denials may occur if a provider submits a claim under the wrong claim type for the provider type and service.</a:t>
            </a:r>
          </a:p>
          <a:p>
            <a:pPr marL="0" indent="0">
              <a:buNone/>
            </a:pPr>
            <a:r>
              <a:rPr lang="en-US" dirty="0">
                <a:latin typeface="Calibri"/>
                <a:ea typeface="Calibri"/>
                <a:cs typeface="Calibri"/>
              </a:rPr>
              <a:t>	Example: Outpatient submitting Inpatient claims</a:t>
            </a:r>
          </a:p>
        </p:txBody>
      </p:sp>
    </p:spTree>
    <p:custDataLst>
      <p:tags r:id="rId1"/>
    </p:custDataLst>
    <p:extLst>
      <p:ext uri="{BB962C8B-B14F-4D97-AF65-F5344CB8AC3E}">
        <p14:creationId xmlns:p14="http://schemas.microsoft.com/office/powerpoint/2010/main" val="1453056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DA80A-E087-CFF4-E88F-DC73B87832B6}"/>
              </a:ext>
            </a:extLst>
          </p:cNvPr>
          <p:cNvSpPr>
            <a:spLocks noGrp="1"/>
          </p:cNvSpPr>
          <p:nvPr>
            <p:ph type="title"/>
          </p:nvPr>
        </p:nvSpPr>
        <p:spPr/>
        <p:txBody>
          <a:bodyPr/>
          <a:lstStyle/>
          <a:p>
            <a:r>
              <a:rPr lang="en-US" sz="3600" dirty="0">
                <a:latin typeface="Calibri"/>
                <a:ea typeface="Calibri"/>
                <a:cs typeface="Calibri"/>
              </a:rPr>
              <a:t>Taxonomy Codes</a:t>
            </a:r>
          </a:p>
        </p:txBody>
      </p:sp>
      <p:sp>
        <p:nvSpPr>
          <p:cNvPr id="2" name="Content Placeholder 1">
            <a:extLst>
              <a:ext uri="{FF2B5EF4-FFF2-40B4-BE49-F238E27FC236}">
                <a16:creationId xmlns:a16="http://schemas.microsoft.com/office/drawing/2014/main" id="{5797ECB8-4A05-82BF-0074-F08B907F5FAB}"/>
              </a:ext>
            </a:extLst>
          </p:cNvPr>
          <p:cNvSpPr>
            <a:spLocks noGrp="1"/>
          </p:cNvSpPr>
          <p:nvPr>
            <p:ph idx="1"/>
          </p:nvPr>
        </p:nvSpPr>
        <p:spPr/>
        <p:txBody>
          <a:bodyPr/>
          <a:lstStyle/>
          <a:p>
            <a:pPr marL="0" indent="0">
              <a:buNone/>
            </a:pPr>
            <a:r>
              <a:rPr lang="en-US" sz="2000" dirty="0">
                <a:latin typeface="Calibri"/>
                <a:ea typeface="Calibri"/>
                <a:cs typeface="Calibri"/>
              </a:rPr>
              <a:t>MassHealth does not allow providers to self-identify their taxonomy code(s).</a:t>
            </a:r>
          </a:p>
          <a:p>
            <a:pPr marL="0" indent="0">
              <a:buNone/>
            </a:pPr>
            <a:endParaRPr lang="en-US" sz="2000" dirty="0">
              <a:latin typeface="Calibri"/>
              <a:ea typeface="Calibri"/>
              <a:cs typeface="Calibri"/>
            </a:endParaRPr>
          </a:p>
          <a:p>
            <a:pPr marL="0" indent="0">
              <a:buNone/>
            </a:pPr>
            <a:r>
              <a:rPr lang="en-US" sz="2000" dirty="0">
                <a:latin typeface="Calibri"/>
                <a:ea typeface="Calibri"/>
                <a:cs typeface="Calibri"/>
              </a:rPr>
              <a:t>MassHealth assigns taxonomies to providers upon enrollment based on the specialty of the provider.</a:t>
            </a:r>
          </a:p>
          <a:p>
            <a:pPr marL="0" indent="0">
              <a:buNone/>
            </a:pPr>
            <a:endParaRPr lang="en-US" sz="2000" dirty="0">
              <a:latin typeface="Calibri"/>
              <a:ea typeface="Calibri"/>
              <a:cs typeface="Calibri"/>
            </a:endParaRPr>
          </a:p>
          <a:p>
            <a:pPr marL="0" indent="0">
              <a:buNone/>
            </a:pPr>
            <a:r>
              <a:rPr lang="en-US" sz="2000" dirty="0">
                <a:latin typeface="Calibri"/>
                <a:ea typeface="Calibri"/>
                <a:cs typeface="Calibri"/>
              </a:rPr>
              <a:t>MassHealth billing providers should not include a taxonomy code on their claims unless instructed to do so.</a:t>
            </a:r>
          </a:p>
          <a:p>
            <a:pPr marL="0" indent="0">
              <a:buNone/>
            </a:pPr>
            <a:endParaRPr lang="en-US" sz="2000" dirty="0">
              <a:latin typeface="Calibri"/>
              <a:ea typeface="Calibri"/>
              <a:cs typeface="Calibri"/>
            </a:endParaRPr>
          </a:p>
          <a:p>
            <a:pPr marL="0" indent="0">
              <a:buNone/>
            </a:pPr>
            <a:r>
              <a:rPr lang="en-US" sz="2000" dirty="0">
                <a:latin typeface="Calibri"/>
                <a:ea typeface="Calibri"/>
                <a:cs typeface="Calibri"/>
              </a:rPr>
              <a:t>If the taxonomy on a claim does not match the assigned taxonomy on the provider’s profile, then the claim may not process correctly.</a:t>
            </a:r>
          </a:p>
          <a:p>
            <a:pPr marL="0" indent="0">
              <a:buNone/>
            </a:pPr>
            <a:endParaRPr lang="en-US" sz="2000" dirty="0">
              <a:latin typeface="Calibri"/>
              <a:ea typeface="Calibri"/>
              <a:cs typeface="Calibri"/>
            </a:endParaRPr>
          </a:p>
          <a:p>
            <a:pPr marL="0" indent="0">
              <a:buNone/>
            </a:pPr>
            <a:r>
              <a:rPr lang="en-US" sz="2000" dirty="0">
                <a:latin typeface="Calibri"/>
                <a:ea typeface="Calibri"/>
                <a:cs typeface="Calibri"/>
              </a:rPr>
              <a:t>This data is contained in the 837 2000A loop and PRV03 segment.</a:t>
            </a:r>
          </a:p>
        </p:txBody>
      </p:sp>
    </p:spTree>
    <p:custDataLst>
      <p:tags r:id="rId1"/>
    </p:custDataLst>
    <p:extLst>
      <p:ext uri="{BB962C8B-B14F-4D97-AF65-F5344CB8AC3E}">
        <p14:creationId xmlns:p14="http://schemas.microsoft.com/office/powerpoint/2010/main" val="304361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48B486-54DE-87DA-DF01-6B09C36FDD57}"/>
              </a:ext>
            </a:extLst>
          </p:cNvPr>
          <p:cNvSpPr>
            <a:spLocks noGrp="1"/>
          </p:cNvSpPr>
          <p:nvPr>
            <p:ph type="title"/>
          </p:nvPr>
        </p:nvSpPr>
        <p:spPr/>
        <p:txBody>
          <a:bodyPr/>
          <a:lstStyle/>
          <a:p>
            <a:r>
              <a:rPr lang="en-US" sz="3600" dirty="0">
                <a:latin typeface="Calibri"/>
                <a:ea typeface="Calibri"/>
                <a:cs typeface="Calibri"/>
              </a:rPr>
              <a:t>Billing Provider Address </a:t>
            </a:r>
          </a:p>
        </p:txBody>
      </p:sp>
      <p:sp>
        <p:nvSpPr>
          <p:cNvPr id="2" name="Content Placeholder 1">
            <a:extLst>
              <a:ext uri="{FF2B5EF4-FFF2-40B4-BE49-F238E27FC236}">
                <a16:creationId xmlns:a16="http://schemas.microsoft.com/office/drawing/2014/main" id="{F27FFC80-0E01-451F-A4F7-5912A6B9B110}"/>
              </a:ext>
            </a:extLst>
          </p:cNvPr>
          <p:cNvSpPr>
            <a:spLocks noGrp="1"/>
          </p:cNvSpPr>
          <p:nvPr>
            <p:ph idx="1"/>
          </p:nvPr>
        </p:nvSpPr>
        <p:spPr>
          <a:xfrm>
            <a:off x="457200" y="1639549"/>
            <a:ext cx="8229600" cy="4525963"/>
          </a:xfrm>
        </p:spPr>
        <p:txBody>
          <a:bodyPr/>
          <a:lstStyle/>
          <a:p>
            <a:pPr marL="0" indent="0">
              <a:buNone/>
            </a:pPr>
            <a:r>
              <a:rPr lang="en-US" dirty="0">
                <a:latin typeface="Calibri"/>
                <a:ea typeface="Calibri"/>
                <a:cs typeface="Calibri"/>
              </a:rPr>
              <a:t>MassHealth providers are required to indicate the DBA service address where services were rendered (field 32 on the CMS -1500) in the billing provider address loops of their 837 files.</a:t>
            </a:r>
          </a:p>
          <a:p>
            <a:pPr marL="0" indent="0">
              <a:buNone/>
            </a:pPr>
            <a:r>
              <a:rPr lang="en-US" dirty="0">
                <a:latin typeface="Calibri"/>
                <a:ea typeface="Calibri"/>
                <a:cs typeface="Calibri"/>
              </a:rPr>
              <a:t>Example: 837P</a:t>
            </a:r>
          </a:p>
          <a:p>
            <a:pPr marL="0" indent="0">
              <a:buNone/>
            </a:pPr>
            <a:endParaRPr lang="en-US" dirty="0">
              <a:latin typeface="Calibri"/>
              <a:ea typeface="Calibri"/>
              <a:cs typeface="Calibri"/>
            </a:endParaRPr>
          </a:p>
          <a:p>
            <a:pPr marL="0" indent="0">
              <a:buNone/>
            </a:pPr>
            <a:endParaRPr lang="en-US" dirty="0">
              <a:latin typeface="Calibri"/>
              <a:ea typeface="Calibri"/>
              <a:cs typeface="Calibri"/>
            </a:endParaRPr>
          </a:p>
          <a:p>
            <a:pPr marL="0" indent="0">
              <a:buNone/>
            </a:pPr>
            <a:endParaRPr lang="en-US" dirty="0">
              <a:latin typeface="Calibri"/>
              <a:ea typeface="Calibri"/>
              <a:cs typeface="Calibri"/>
            </a:endParaRPr>
          </a:p>
          <a:p>
            <a:pPr marL="0" indent="0">
              <a:buNone/>
            </a:pPr>
            <a:endParaRPr lang="en-US" dirty="0">
              <a:latin typeface="Calibri"/>
              <a:ea typeface="Calibri"/>
              <a:cs typeface="Calibri"/>
            </a:endParaRPr>
          </a:p>
          <a:p>
            <a:pPr marL="0" indent="0">
              <a:buNone/>
            </a:pPr>
            <a:endParaRPr lang="en-US" dirty="0">
              <a:latin typeface="Calibri"/>
              <a:ea typeface="Calibri"/>
              <a:cs typeface="Calibri"/>
            </a:endParaRPr>
          </a:p>
          <a:p>
            <a:pPr marL="0" indent="0">
              <a:buNone/>
            </a:pPr>
            <a:endParaRPr lang="en-US" dirty="0">
              <a:latin typeface="Calibri"/>
              <a:ea typeface="Calibri"/>
              <a:cs typeface="Calibri"/>
            </a:endParaRPr>
          </a:p>
          <a:p>
            <a:pPr marL="0" indent="0">
              <a:buNone/>
            </a:pPr>
            <a:endParaRPr lang="en-US" dirty="0">
              <a:latin typeface="Calibri"/>
              <a:ea typeface="Calibri"/>
              <a:cs typeface="Calibri"/>
            </a:endParaRPr>
          </a:p>
          <a:p>
            <a:pPr marL="0" indent="0">
              <a:buNone/>
            </a:pPr>
            <a:r>
              <a:rPr lang="en-US" dirty="0">
                <a:latin typeface="Calibri"/>
                <a:ea typeface="Calibri"/>
                <a:cs typeface="Calibri"/>
              </a:rPr>
              <a:t>If the address information on the claim(s) does not match the billing provider’s address on file, then the system may not be able to properly identify the correct PID/SL.</a:t>
            </a:r>
          </a:p>
          <a:p>
            <a:pPr marL="0" indent="0">
              <a:buNone/>
            </a:pPr>
            <a:r>
              <a:rPr lang="en-US" dirty="0">
                <a:latin typeface="Calibri"/>
                <a:ea typeface="Calibri"/>
                <a:cs typeface="Calibri"/>
              </a:rPr>
              <a:t>See the </a:t>
            </a:r>
            <a:r>
              <a:rPr lang="en-US" dirty="0">
                <a:latin typeface="Calibri"/>
                <a:ea typeface="Calibri"/>
                <a:cs typeface="Calibri"/>
                <a:hlinkClick r:id="rId3"/>
              </a:rPr>
              <a:t>MassHealth Standard HIPAA Companion Guides </a:t>
            </a:r>
            <a:r>
              <a:rPr lang="en-US" dirty="0">
                <a:latin typeface="Calibri"/>
                <a:ea typeface="Calibri"/>
                <a:cs typeface="Calibri"/>
              </a:rPr>
              <a:t>for details.</a:t>
            </a:r>
          </a:p>
        </p:txBody>
      </p:sp>
      <p:graphicFrame>
        <p:nvGraphicFramePr>
          <p:cNvPr id="5" name="Table 5">
            <a:extLst>
              <a:ext uri="{FF2B5EF4-FFF2-40B4-BE49-F238E27FC236}">
                <a16:creationId xmlns:a16="http://schemas.microsoft.com/office/drawing/2014/main" id="{5BC1598B-39BB-D372-D61C-638B0658154D}"/>
              </a:ext>
            </a:extLst>
          </p:cNvPr>
          <p:cNvGraphicFramePr>
            <a:graphicFrameLocks noGrp="1"/>
          </p:cNvGraphicFramePr>
          <p:nvPr>
            <p:extLst>
              <p:ext uri="{D42A27DB-BD31-4B8C-83A1-F6EECF244321}">
                <p14:modId xmlns:p14="http://schemas.microsoft.com/office/powerpoint/2010/main" val="2073897492"/>
              </p:ext>
            </p:extLst>
          </p:nvPr>
        </p:nvGraphicFramePr>
        <p:xfrm>
          <a:off x="1524000" y="3064640"/>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72544649"/>
                    </a:ext>
                  </a:extLst>
                </a:gridCol>
                <a:gridCol w="2032000">
                  <a:extLst>
                    <a:ext uri="{9D8B030D-6E8A-4147-A177-3AD203B41FA5}">
                      <a16:colId xmlns:a16="http://schemas.microsoft.com/office/drawing/2014/main" val="2541708709"/>
                    </a:ext>
                  </a:extLst>
                </a:gridCol>
                <a:gridCol w="2032000">
                  <a:extLst>
                    <a:ext uri="{9D8B030D-6E8A-4147-A177-3AD203B41FA5}">
                      <a16:colId xmlns:a16="http://schemas.microsoft.com/office/drawing/2014/main" val="1834807108"/>
                    </a:ext>
                  </a:extLst>
                </a:gridCol>
              </a:tblGrid>
              <a:tr h="370840">
                <a:tc>
                  <a:txBody>
                    <a:bodyPr/>
                    <a:lstStyle/>
                    <a:p>
                      <a:pPr algn="ctr"/>
                      <a:r>
                        <a:rPr lang="en-US" sz="1800" b="1" dirty="0">
                          <a:latin typeface="Calibri"/>
                          <a:ea typeface="Calibri"/>
                          <a:cs typeface="Calibri"/>
                        </a:rPr>
                        <a:t>Loop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Calibri"/>
                          <a:ea typeface="Calibri"/>
                          <a:cs typeface="Calibri"/>
                        </a:rPr>
                        <a:t>Segment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4181983"/>
                  </a:ext>
                </a:extLst>
              </a:tr>
              <a:tr h="370840">
                <a:tc>
                  <a:txBody>
                    <a:bodyPr/>
                    <a:lstStyle/>
                    <a:p>
                      <a:pPr algn="ctr"/>
                      <a:r>
                        <a:rPr lang="en-US" sz="1800" dirty="0">
                          <a:latin typeface="Calibri"/>
                          <a:ea typeface="Calibri"/>
                          <a:cs typeface="Calibri"/>
                        </a:rPr>
                        <a:t>2010AA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N301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038020"/>
                  </a:ext>
                </a:extLst>
              </a:tr>
              <a:tr h="370840">
                <a:tc>
                  <a:txBody>
                    <a:bodyPr/>
                    <a:lstStyle/>
                    <a:p>
                      <a:pPr algn="ctr"/>
                      <a:r>
                        <a:rPr lang="en-US" sz="1800" dirty="0">
                          <a:latin typeface="Calibri"/>
                          <a:ea typeface="Calibri"/>
                          <a:cs typeface="Calibri"/>
                        </a:rPr>
                        <a:t>2010AA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N401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0618065"/>
                  </a:ext>
                </a:extLst>
              </a:tr>
              <a:tr h="370840">
                <a:tc>
                  <a:txBody>
                    <a:bodyPr/>
                    <a:lstStyle/>
                    <a:p>
                      <a:pPr algn="ctr"/>
                      <a:r>
                        <a:rPr lang="en-US" sz="1800" dirty="0">
                          <a:latin typeface="Calibri"/>
                          <a:ea typeface="Calibri"/>
                          <a:cs typeface="Calibri"/>
                        </a:rPr>
                        <a:t>2010AA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N402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1728698"/>
                  </a:ext>
                </a:extLst>
              </a:tr>
              <a:tr h="370840">
                <a:tc>
                  <a:txBody>
                    <a:bodyPr/>
                    <a:lstStyle/>
                    <a:p>
                      <a:pPr algn="ctr"/>
                      <a:r>
                        <a:rPr lang="en-US" sz="1800" dirty="0">
                          <a:latin typeface="Calibri"/>
                          <a:ea typeface="Calibri"/>
                          <a:cs typeface="Calibri"/>
                        </a:rPr>
                        <a:t>2010AA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N403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latin typeface="Calibri"/>
                          <a:ea typeface="Calibri"/>
                          <a:cs typeface="Calibri"/>
                        </a:rPr>
                        <a:t>Zip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615856"/>
                  </a:ext>
                </a:extLst>
              </a:tr>
            </a:tbl>
          </a:graphicData>
        </a:graphic>
      </p:graphicFrame>
    </p:spTree>
    <p:custDataLst>
      <p:tags r:id="rId1"/>
    </p:custDataLst>
    <p:extLst>
      <p:ext uri="{BB962C8B-B14F-4D97-AF65-F5344CB8AC3E}">
        <p14:creationId xmlns:p14="http://schemas.microsoft.com/office/powerpoint/2010/main" val="127975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83B30-CC57-AE22-77DB-639E2E66D6DA}"/>
              </a:ext>
            </a:extLst>
          </p:cNvPr>
          <p:cNvSpPr>
            <a:spLocks noGrp="1"/>
          </p:cNvSpPr>
          <p:nvPr>
            <p:ph type="title"/>
          </p:nvPr>
        </p:nvSpPr>
        <p:spPr/>
        <p:txBody>
          <a:bodyPr/>
          <a:lstStyle/>
          <a:p>
            <a:r>
              <a:rPr lang="en-US" sz="3600" dirty="0">
                <a:latin typeface="Calibri"/>
                <a:ea typeface="Calibri"/>
                <a:cs typeface="Calibri"/>
              </a:rPr>
              <a:t>Claim Denial Resolution</a:t>
            </a:r>
          </a:p>
        </p:txBody>
      </p:sp>
      <p:sp>
        <p:nvSpPr>
          <p:cNvPr id="2" name="Content Placeholder 1">
            <a:extLst>
              <a:ext uri="{FF2B5EF4-FFF2-40B4-BE49-F238E27FC236}">
                <a16:creationId xmlns:a16="http://schemas.microsoft.com/office/drawing/2014/main" id="{EEEA1A8B-09B4-CE9D-E4A7-CDD32487433D}"/>
              </a:ext>
            </a:extLst>
          </p:cNvPr>
          <p:cNvSpPr>
            <a:spLocks noGrp="1"/>
          </p:cNvSpPr>
          <p:nvPr>
            <p:ph idx="1"/>
          </p:nvPr>
        </p:nvSpPr>
        <p:spPr/>
        <p:txBody>
          <a:bodyPr/>
          <a:lstStyle/>
          <a:p>
            <a:pPr marL="0" indent="0">
              <a:buNone/>
            </a:pPr>
            <a:r>
              <a:rPr lang="en-US" dirty="0">
                <a:latin typeface="Calibri"/>
                <a:ea typeface="Calibri"/>
                <a:cs typeface="Calibri"/>
              </a:rPr>
              <a:t>If claims are denying for 1945, you must validate the information contained in the 837 file:</a:t>
            </a:r>
          </a:p>
          <a:p>
            <a:pPr marL="0" indent="0">
              <a:buNone/>
            </a:pPr>
            <a:endParaRPr lang="en-US" dirty="0">
              <a:latin typeface="Calibri"/>
              <a:ea typeface="Calibri"/>
              <a:cs typeface="Calibri"/>
            </a:endParaRPr>
          </a:p>
          <a:p>
            <a:pPr marL="567929" lvl="1" indent="-342900">
              <a:buFont typeface="+mj-lt"/>
              <a:buAutoNum type="arabicPeriod"/>
            </a:pPr>
            <a:r>
              <a:rPr lang="en-US" sz="1800" dirty="0">
                <a:latin typeface="Calibri"/>
                <a:ea typeface="Calibri"/>
                <a:cs typeface="Calibri"/>
              </a:rPr>
              <a:t>When did the denials start?</a:t>
            </a:r>
          </a:p>
          <a:p>
            <a:pPr marL="567929" lvl="1" indent="-342900">
              <a:buFont typeface="+mj-lt"/>
              <a:buAutoNum type="arabicPeriod"/>
            </a:pPr>
            <a:r>
              <a:rPr lang="en-US" sz="1800" dirty="0">
                <a:latin typeface="Calibri"/>
                <a:ea typeface="Calibri"/>
                <a:cs typeface="Calibri"/>
              </a:rPr>
              <a:t>Was information changed on the 837 file(s) prior to the denials:</a:t>
            </a:r>
          </a:p>
          <a:p>
            <a:pPr marL="792718" lvl="2" indent="-342900">
              <a:buFont typeface="+mj-lt"/>
              <a:buAutoNum type="alphaLcParenR"/>
            </a:pPr>
            <a:r>
              <a:rPr lang="en-US" sz="1800" dirty="0">
                <a:latin typeface="Calibri"/>
                <a:ea typeface="Calibri"/>
                <a:cs typeface="Calibri"/>
              </a:rPr>
              <a:t>Is the correct claim type/type of bill being used?</a:t>
            </a:r>
          </a:p>
          <a:p>
            <a:pPr marL="792718" lvl="2" indent="-342900">
              <a:buFont typeface="+mj-lt"/>
              <a:buAutoNum type="alphaLcParenR"/>
            </a:pPr>
            <a:r>
              <a:rPr lang="en-US" sz="1800" dirty="0">
                <a:latin typeface="Calibri"/>
                <a:ea typeface="Calibri"/>
                <a:cs typeface="Calibri"/>
              </a:rPr>
              <a:t>Is a taxonomy code being included when MassHealth has not instructed the provider to do so?</a:t>
            </a:r>
          </a:p>
          <a:p>
            <a:pPr marL="792718" lvl="2" indent="-342900">
              <a:buFont typeface="+mj-lt"/>
              <a:buAutoNum type="alphaLcParenR"/>
            </a:pPr>
            <a:r>
              <a:rPr lang="en-US" sz="1800" dirty="0">
                <a:latin typeface="Calibri"/>
                <a:ea typeface="Calibri"/>
                <a:cs typeface="Calibri"/>
              </a:rPr>
              <a:t>Does the address information on claim match address information on provider’s profile?</a:t>
            </a:r>
          </a:p>
          <a:p>
            <a:pPr marL="342900" indent="-342900">
              <a:buFont typeface="+mj-lt"/>
              <a:buAutoNum type="arabicPeriod"/>
            </a:pPr>
            <a:endParaRPr lang="en-US" dirty="0">
              <a:latin typeface="Calibri"/>
              <a:ea typeface="Calibri"/>
              <a:cs typeface="Calibri"/>
            </a:endParaRPr>
          </a:p>
          <a:p>
            <a:pPr marL="0" indent="0">
              <a:buNone/>
            </a:pPr>
            <a:r>
              <a:rPr lang="en-US" dirty="0">
                <a:latin typeface="Calibri"/>
                <a:ea typeface="Calibri"/>
                <a:cs typeface="Calibri"/>
              </a:rPr>
              <a:t>Once the discrepancy has been identified, make the appropriate changes to the 837 file to resolve the denials.</a:t>
            </a:r>
          </a:p>
        </p:txBody>
      </p:sp>
    </p:spTree>
    <p:custDataLst>
      <p:tags r:id="rId1"/>
    </p:custDataLst>
    <p:extLst>
      <p:ext uri="{BB962C8B-B14F-4D97-AF65-F5344CB8AC3E}">
        <p14:creationId xmlns:p14="http://schemas.microsoft.com/office/powerpoint/2010/main" val="51920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E7B9A-513D-5299-3BC9-443827C4E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CBEA3-0D0D-2783-A5E9-8942A0BEC622}"/>
              </a:ext>
            </a:extLst>
          </p:cNvPr>
          <p:cNvSpPr>
            <a:spLocks noGrp="1"/>
          </p:cNvSpPr>
          <p:nvPr>
            <p:ph type="title"/>
          </p:nvPr>
        </p:nvSpPr>
        <p:spPr/>
        <p:txBody>
          <a:bodyPr/>
          <a:lstStyle/>
          <a:p>
            <a:r>
              <a:rPr lang="en-US" sz="3600" dirty="0"/>
              <a:t>March 1945 Claim Denials</a:t>
            </a:r>
          </a:p>
        </p:txBody>
      </p:sp>
      <p:graphicFrame>
        <p:nvGraphicFramePr>
          <p:cNvPr id="6" name="Content Placeholder 5">
            <a:extLst>
              <a:ext uri="{FF2B5EF4-FFF2-40B4-BE49-F238E27FC236}">
                <a16:creationId xmlns:a16="http://schemas.microsoft.com/office/drawing/2014/main" id="{D21A4193-185B-3D7C-E867-DEA2611F436A}"/>
              </a:ext>
            </a:extLst>
          </p:cNvPr>
          <p:cNvGraphicFramePr>
            <a:graphicFrameLocks noGrp="1"/>
          </p:cNvGraphicFramePr>
          <p:nvPr>
            <p:ph idx="1"/>
            <p:extLst>
              <p:ext uri="{D42A27DB-BD31-4B8C-83A1-F6EECF244321}">
                <p14:modId xmlns:p14="http://schemas.microsoft.com/office/powerpoint/2010/main" val="1642722924"/>
              </p:ext>
            </p:extLst>
          </p:nvPr>
        </p:nvGraphicFramePr>
        <p:xfrm>
          <a:off x="251460" y="1552071"/>
          <a:ext cx="8641080" cy="5234188"/>
        </p:xfrm>
        <a:graphic>
          <a:graphicData uri="http://schemas.openxmlformats.org/drawingml/2006/table">
            <a:tbl>
              <a:tblPr firstRow="1" bandRow="1">
                <a:tableStyleId>{5C22544A-7EE6-4342-B048-85BDC9FD1C3A}</a:tableStyleId>
              </a:tblPr>
              <a:tblGrid>
                <a:gridCol w="2720340">
                  <a:extLst>
                    <a:ext uri="{9D8B030D-6E8A-4147-A177-3AD203B41FA5}">
                      <a16:colId xmlns:a16="http://schemas.microsoft.com/office/drawing/2014/main" val="888474082"/>
                    </a:ext>
                  </a:extLst>
                </a:gridCol>
                <a:gridCol w="1515533">
                  <a:extLst>
                    <a:ext uri="{9D8B030D-6E8A-4147-A177-3AD203B41FA5}">
                      <a16:colId xmlns:a16="http://schemas.microsoft.com/office/drawing/2014/main" val="3106286696"/>
                    </a:ext>
                  </a:extLst>
                </a:gridCol>
                <a:gridCol w="1473200">
                  <a:extLst>
                    <a:ext uri="{9D8B030D-6E8A-4147-A177-3AD203B41FA5}">
                      <a16:colId xmlns:a16="http://schemas.microsoft.com/office/drawing/2014/main" val="417299640"/>
                    </a:ext>
                  </a:extLst>
                </a:gridCol>
                <a:gridCol w="1515534">
                  <a:extLst>
                    <a:ext uri="{9D8B030D-6E8A-4147-A177-3AD203B41FA5}">
                      <a16:colId xmlns:a16="http://schemas.microsoft.com/office/drawing/2014/main" val="446978388"/>
                    </a:ext>
                  </a:extLst>
                </a:gridCol>
                <a:gridCol w="1416473">
                  <a:extLst>
                    <a:ext uri="{9D8B030D-6E8A-4147-A177-3AD203B41FA5}">
                      <a16:colId xmlns:a16="http://schemas.microsoft.com/office/drawing/2014/main" val="1504580189"/>
                    </a:ext>
                  </a:extLst>
                </a:gridCol>
              </a:tblGrid>
              <a:tr h="370497">
                <a:tc>
                  <a:txBody>
                    <a:bodyPr/>
                    <a:lstStyle/>
                    <a:p>
                      <a:pPr algn="ctr" fontAlgn="b">
                        <a:buNone/>
                      </a:pPr>
                      <a:r>
                        <a:rPr lang="en-US" sz="1800" b="0" i="0" u="none" strike="noStrike" dirty="0">
                          <a:solidFill>
                            <a:srgbClr val="000000"/>
                          </a:solidFill>
                          <a:effectLst/>
                          <a:latin typeface="+mn-lt"/>
                        </a:rPr>
                        <a:t> Provider Type</a:t>
                      </a:r>
                    </a:p>
                  </a:txBody>
                  <a:tcPr marL="9525" marR="9525" marT="9525" marB="0" anchor="b"/>
                </a:tc>
                <a:tc>
                  <a:txBody>
                    <a:bodyPr/>
                    <a:lstStyle/>
                    <a:p>
                      <a:pPr algn="ctr" fontAlgn="b">
                        <a:buNone/>
                      </a:pPr>
                      <a:r>
                        <a:rPr lang="en-US" sz="1800" b="0" i="0" u="none" strike="noStrike" dirty="0">
                          <a:solidFill>
                            <a:srgbClr val="000000"/>
                          </a:solidFill>
                          <a:effectLst/>
                          <a:latin typeface="+mn-lt"/>
                        </a:rPr>
                        <a:t>Week end 3/7/26</a:t>
                      </a:r>
                    </a:p>
                  </a:txBody>
                  <a:tcPr marL="9525" marR="9525" marT="9525" marB="0" anchor="b"/>
                </a:tc>
                <a:tc>
                  <a:txBody>
                    <a:bodyPr/>
                    <a:lstStyle/>
                    <a:p>
                      <a:pPr algn="ctr" fontAlgn="b">
                        <a:buNone/>
                      </a:pPr>
                      <a:r>
                        <a:rPr lang="en-US" sz="1800" b="0" i="0" u="none" strike="noStrike" dirty="0">
                          <a:solidFill>
                            <a:srgbClr val="000000"/>
                          </a:solidFill>
                          <a:effectLst/>
                          <a:latin typeface="+mn-lt"/>
                        </a:rPr>
                        <a:t>Week end 3/14/26</a:t>
                      </a:r>
                    </a:p>
                  </a:txBody>
                  <a:tcPr marL="9525" marR="9525" marT="9525" marB="0" anchor="b"/>
                </a:tc>
                <a:tc>
                  <a:txBody>
                    <a:bodyPr/>
                    <a:lstStyle/>
                    <a:p>
                      <a:pPr algn="ctr" fontAlgn="b">
                        <a:buNone/>
                      </a:pPr>
                      <a:r>
                        <a:rPr lang="en-US" sz="1800" b="0" i="0" u="none" strike="noStrike" dirty="0">
                          <a:solidFill>
                            <a:srgbClr val="000000"/>
                          </a:solidFill>
                          <a:effectLst/>
                          <a:latin typeface="+mn-lt"/>
                        </a:rPr>
                        <a:t>Week end 3/21/26</a:t>
                      </a:r>
                    </a:p>
                  </a:txBody>
                  <a:tcPr marL="9525" marR="9525" marT="9525" marB="0" anchor="b"/>
                </a:tc>
                <a:tc>
                  <a:txBody>
                    <a:bodyPr/>
                    <a:lstStyle/>
                    <a:p>
                      <a:pPr algn="ctr" fontAlgn="b">
                        <a:buNone/>
                      </a:pPr>
                      <a:r>
                        <a:rPr lang="en-US" sz="1800" b="0" i="0" u="none" strike="noStrike" dirty="0">
                          <a:solidFill>
                            <a:srgbClr val="000000"/>
                          </a:solidFill>
                          <a:effectLst/>
                          <a:latin typeface="+mn-lt"/>
                        </a:rPr>
                        <a:t>Week end 3/28/26</a:t>
                      </a:r>
                    </a:p>
                  </a:txBody>
                  <a:tcPr marL="9525" marR="9525" marT="9525" marB="0" anchor="b"/>
                </a:tc>
                <a:extLst>
                  <a:ext uri="{0D108BD9-81ED-4DB2-BD59-A6C34878D82A}">
                    <a16:rowId xmlns:a16="http://schemas.microsoft.com/office/drawing/2014/main" val="958005721"/>
                  </a:ext>
                </a:extLst>
              </a:tr>
              <a:tr h="435842">
                <a:tc>
                  <a:txBody>
                    <a:bodyPr/>
                    <a:lstStyle/>
                    <a:p>
                      <a:pPr algn="ctr" fontAlgn="b">
                        <a:buNone/>
                      </a:pPr>
                      <a:r>
                        <a:rPr lang="en-US" sz="1800" b="0" i="0" u="none" strike="noStrike" dirty="0">
                          <a:solidFill>
                            <a:srgbClr val="000000"/>
                          </a:solidFill>
                          <a:effectLst/>
                          <a:latin typeface="+mn-lt"/>
                        </a:rPr>
                        <a:t>COMMUNITY HEALTH CENTER (CHC)</a:t>
                      </a:r>
                    </a:p>
                  </a:txBody>
                  <a:tcPr marL="9525" marR="9525" marT="9525" marB="0" anchor="b"/>
                </a:tc>
                <a:tc>
                  <a:txBody>
                    <a:bodyPr/>
                    <a:lstStyle/>
                    <a:p>
                      <a:pPr algn="ctr" fontAlgn="b">
                        <a:buNone/>
                      </a:pPr>
                      <a:r>
                        <a:rPr lang="en-US" sz="1800" b="0" i="0" u="none" strike="noStrike" dirty="0">
                          <a:solidFill>
                            <a:srgbClr val="000000"/>
                          </a:solidFill>
                          <a:effectLst/>
                          <a:latin typeface="+mn-lt"/>
                        </a:rPr>
                        <a:t>5235</a:t>
                      </a:r>
                    </a:p>
                  </a:txBody>
                  <a:tcPr marL="9525" marR="9525" marT="9525" marB="0" anchor="b"/>
                </a:tc>
                <a:tc>
                  <a:txBody>
                    <a:bodyPr/>
                    <a:lstStyle/>
                    <a:p>
                      <a:pPr algn="ctr" fontAlgn="b">
                        <a:buNone/>
                      </a:pPr>
                      <a:r>
                        <a:rPr lang="en-US" sz="1800" b="0" i="0" u="none" strike="noStrike" dirty="0">
                          <a:solidFill>
                            <a:srgbClr val="000000"/>
                          </a:solidFill>
                          <a:effectLst/>
                          <a:latin typeface="+mn-lt"/>
                        </a:rPr>
                        <a:t>11541</a:t>
                      </a:r>
                    </a:p>
                  </a:txBody>
                  <a:tcPr marL="9525" marR="9525" marT="9525" marB="0" anchor="b"/>
                </a:tc>
                <a:tc>
                  <a:txBody>
                    <a:bodyPr/>
                    <a:lstStyle/>
                    <a:p>
                      <a:pPr algn="ctr" fontAlgn="b">
                        <a:buNone/>
                      </a:pPr>
                      <a:r>
                        <a:rPr lang="en-US" sz="1800" b="0" i="0" u="none" strike="noStrike" dirty="0">
                          <a:solidFill>
                            <a:srgbClr val="000000"/>
                          </a:solidFill>
                          <a:effectLst/>
                          <a:latin typeface="+mn-lt"/>
                        </a:rPr>
                        <a:t>6459</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690969434"/>
                  </a:ext>
                </a:extLst>
              </a:tr>
              <a:tr h="435842">
                <a:tc>
                  <a:txBody>
                    <a:bodyPr/>
                    <a:lstStyle/>
                    <a:p>
                      <a:pPr algn="ctr" fontAlgn="b">
                        <a:buNone/>
                      </a:pPr>
                      <a:r>
                        <a:rPr lang="en-US" sz="1800" b="0" i="0" u="none" strike="noStrike" dirty="0">
                          <a:solidFill>
                            <a:srgbClr val="000000"/>
                          </a:solidFill>
                          <a:effectLst/>
                          <a:latin typeface="+mn-lt"/>
                        </a:rPr>
                        <a:t>MENTAL HEALTH CENTER</a:t>
                      </a:r>
                    </a:p>
                  </a:txBody>
                  <a:tcPr marL="9525" marR="9525" marT="9525" marB="0" anchor="b"/>
                </a:tc>
                <a:tc>
                  <a:txBody>
                    <a:bodyPr/>
                    <a:lstStyle/>
                    <a:p>
                      <a:pPr algn="ctr" fontAlgn="b">
                        <a:buNone/>
                      </a:pPr>
                      <a:r>
                        <a:rPr lang="en-US" sz="1800" b="0" i="0" u="none" strike="noStrike" dirty="0">
                          <a:solidFill>
                            <a:srgbClr val="000000"/>
                          </a:solidFill>
                          <a:effectLst/>
                          <a:latin typeface="+mn-lt"/>
                        </a:rPr>
                        <a:t>97</a:t>
                      </a:r>
                    </a:p>
                  </a:txBody>
                  <a:tcPr marL="9525" marR="9525" marT="9525" marB="0" anchor="b"/>
                </a:tc>
                <a:tc>
                  <a:txBody>
                    <a:bodyPr/>
                    <a:lstStyle/>
                    <a:p>
                      <a:pPr algn="ctr" fontAlgn="b">
                        <a:buNone/>
                      </a:pPr>
                      <a:r>
                        <a:rPr lang="en-US" sz="1800" b="0" i="0" u="none" strike="noStrike" dirty="0">
                          <a:solidFill>
                            <a:srgbClr val="000000"/>
                          </a:solidFill>
                          <a:effectLst/>
                          <a:latin typeface="+mn-lt"/>
                        </a:rPr>
                        <a:t>2339</a:t>
                      </a:r>
                    </a:p>
                  </a:txBody>
                  <a:tcPr marL="9525" marR="9525" marT="9525" marB="0" anchor="b"/>
                </a:tc>
                <a:tc>
                  <a:txBody>
                    <a:bodyPr/>
                    <a:lstStyle/>
                    <a:p>
                      <a:pPr algn="ctr" fontAlgn="b">
                        <a:buNone/>
                      </a:pPr>
                      <a:r>
                        <a:rPr lang="en-US" sz="1800" b="0" i="0" u="none" strike="noStrike" dirty="0">
                          <a:solidFill>
                            <a:srgbClr val="000000"/>
                          </a:solidFill>
                          <a:effectLst/>
                          <a:latin typeface="+mn-lt"/>
                        </a:rPr>
                        <a:t>1472</a:t>
                      </a:r>
                    </a:p>
                  </a:txBody>
                  <a:tcPr marL="9525" marR="9525" marT="9525" marB="0" anchor="b"/>
                </a:tc>
                <a:tc>
                  <a:txBody>
                    <a:bodyPr/>
                    <a:lstStyle/>
                    <a:p>
                      <a:pPr algn="ctr" fontAlgn="b">
                        <a:buNone/>
                      </a:pPr>
                      <a:r>
                        <a:rPr lang="en-US" sz="1800" b="0" i="0" u="none" strike="noStrike" dirty="0">
                          <a:solidFill>
                            <a:srgbClr val="000000"/>
                          </a:solidFill>
                          <a:effectLst/>
                          <a:latin typeface="+mn-lt"/>
                        </a:rPr>
                        <a:t>478</a:t>
                      </a:r>
                    </a:p>
                  </a:txBody>
                  <a:tcPr marL="9525" marR="9525" marT="9525" marB="0" anchor="b"/>
                </a:tc>
                <a:extLst>
                  <a:ext uri="{0D108BD9-81ED-4DB2-BD59-A6C34878D82A}">
                    <a16:rowId xmlns:a16="http://schemas.microsoft.com/office/drawing/2014/main" val="3249445411"/>
                  </a:ext>
                </a:extLst>
              </a:tr>
              <a:tr h="649005">
                <a:tc>
                  <a:txBody>
                    <a:bodyPr/>
                    <a:lstStyle/>
                    <a:p>
                      <a:pPr algn="ctr" fontAlgn="b">
                        <a:buNone/>
                      </a:pPr>
                      <a:r>
                        <a:rPr lang="en-US" sz="1800" b="0" i="0" u="none" strike="noStrike" dirty="0">
                          <a:solidFill>
                            <a:srgbClr val="000000"/>
                          </a:solidFill>
                          <a:effectLst/>
                          <a:latin typeface="+mn-lt"/>
                        </a:rPr>
                        <a:t>SUBSTANCE USE DISORDER TREATMENT</a:t>
                      </a:r>
                    </a:p>
                  </a:txBody>
                  <a:tcPr marL="9525" marR="9525" marT="9525" marB="0" anchor="b"/>
                </a:tc>
                <a:tc>
                  <a:txBody>
                    <a:bodyPr/>
                    <a:lstStyle/>
                    <a:p>
                      <a:pPr algn="ctr" fontAlgn="b">
                        <a:buNone/>
                      </a:pPr>
                      <a:r>
                        <a:rPr lang="en-US" sz="1800" b="0" i="0" u="none" strike="noStrike" dirty="0">
                          <a:solidFill>
                            <a:srgbClr val="000000"/>
                          </a:solidFill>
                          <a:effectLst/>
                          <a:latin typeface="+mn-lt"/>
                        </a:rPr>
                        <a:t>1</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3947509556"/>
                  </a:ext>
                </a:extLst>
              </a:tr>
              <a:tr h="435842">
                <a:tc>
                  <a:txBody>
                    <a:bodyPr/>
                    <a:lstStyle/>
                    <a:p>
                      <a:pPr algn="ctr" fontAlgn="b">
                        <a:buNone/>
                      </a:pPr>
                      <a:r>
                        <a:rPr lang="en-US" sz="1800" b="0" i="0" u="none" strike="noStrike" dirty="0">
                          <a:solidFill>
                            <a:srgbClr val="000000"/>
                          </a:solidFill>
                          <a:effectLst/>
                          <a:latin typeface="+mn-lt"/>
                        </a:rPr>
                        <a:t>HOME HEALTH AGENCY</a:t>
                      </a:r>
                    </a:p>
                  </a:txBody>
                  <a:tcPr marL="9525" marR="9525" marT="9525" marB="0" anchor="b"/>
                </a:tc>
                <a:tc>
                  <a:txBody>
                    <a:bodyPr/>
                    <a:lstStyle/>
                    <a:p>
                      <a:pPr algn="ctr" fontAlgn="b">
                        <a:buNone/>
                      </a:pPr>
                      <a:r>
                        <a:rPr lang="en-US" sz="1800" b="0" i="0" u="none" strike="noStrike" dirty="0">
                          <a:solidFill>
                            <a:srgbClr val="000000"/>
                          </a:solidFill>
                          <a:effectLst/>
                          <a:latin typeface="+mn-lt"/>
                        </a:rPr>
                        <a:t>173</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1381026747"/>
                  </a:ext>
                </a:extLst>
              </a:tr>
              <a:tr h="649005">
                <a:tc>
                  <a:txBody>
                    <a:bodyPr/>
                    <a:lstStyle/>
                    <a:p>
                      <a:pPr algn="ctr" fontAlgn="b">
                        <a:buNone/>
                      </a:pPr>
                      <a:r>
                        <a:rPr lang="en-US" sz="1800" b="0" i="0" u="none" strike="noStrike" dirty="0">
                          <a:solidFill>
                            <a:srgbClr val="000000"/>
                          </a:solidFill>
                          <a:effectLst/>
                          <a:latin typeface="+mn-lt"/>
                        </a:rPr>
                        <a:t>ADULT FOSTER CARE / GROUP ADULT FOSTER CARE</a:t>
                      </a:r>
                    </a:p>
                  </a:txBody>
                  <a:tcPr marL="9525" marR="9525" marT="9525" marB="0" anchor="b"/>
                </a:tc>
                <a:tc>
                  <a:txBody>
                    <a:bodyPr/>
                    <a:lstStyle/>
                    <a:p>
                      <a:pPr algn="ctr" fontAlgn="b">
                        <a:buNone/>
                      </a:pPr>
                      <a:r>
                        <a:rPr lang="en-US" sz="1800" b="0" i="0" u="none" strike="noStrike" dirty="0">
                          <a:solidFill>
                            <a:srgbClr val="000000"/>
                          </a:solidFill>
                          <a:effectLst/>
                          <a:latin typeface="+mn-lt"/>
                        </a:rPr>
                        <a:t>28</a:t>
                      </a:r>
                    </a:p>
                  </a:txBody>
                  <a:tcPr marL="9525" marR="9525" marT="9525" marB="0" anchor="b"/>
                </a:tc>
                <a:tc>
                  <a:txBody>
                    <a:bodyPr/>
                    <a:lstStyle/>
                    <a:p>
                      <a:pPr algn="ctr" fontAlgn="b">
                        <a:buNone/>
                      </a:pPr>
                      <a:r>
                        <a:rPr lang="en-US" sz="1800" b="0" i="0" u="none" strike="noStrike" dirty="0">
                          <a:solidFill>
                            <a:srgbClr val="000000"/>
                          </a:solidFill>
                          <a:effectLst/>
                          <a:latin typeface="+mn-lt"/>
                        </a:rPr>
                        <a:t>999</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4197981639"/>
                  </a:ext>
                </a:extLst>
              </a:tr>
              <a:tr h="435842">
                <a:tc>
                  <a:txBody>
                    <a:bodyPr/>
                    <a:lstStyle/>
                    <a:p>
                      <a:pPr algn="ctr" fontAlgn="b">
                        <a:buNone/>
                      </a:pPr>
                      <a:r>
                        <a:rPr lang="en-US" sz="1800" b="0" i="0" u="none" strike="noStrike" dirty="0">
                          <a:solidFill>
                            <a:srgbClr val="000000"/>
                          </a:solidFill>
                          <a:effectLst/>
                          <a:latin typeface="+mn-lt"/>
                        </a:rPr>
                        <a:t>GROUP PRACTICE ORGANIZATION</a:t>
                      </a:r>
                    </a:p>
                  </a:txBody>
                  <a:tcPr marL="9525" marR="9525" marT="9525" marB="0" anchor="b"/>
                </a:tc>
                <a:tc>
                  <a:txBody>
                    <a:bodyPr/>
                    <a:lstStyle/>
                    <a:p>
                      <a:pPr algn="ctr" fontAlgn="b">
                        <a:buNone/>
                      </a:pPr>
                      <a:r>
                        <a:rPr lang="en-US" sz="1800" b="0" i="0" u="none" strike="noStrike" dirty="0">
                          <a:solidFill>
                            <a:srgbClr val="000000"/>
                          </a:solidFill>
                          <a:effectLst/>
                          <a:latin typeface="+mn-lt"/>
                        </a:rPr>
                        <a:t>2996</a:t>
                      </a:r>
                    </a:p>
                  </a:txBody>
                  <a:tcPr marL="9525" marR="9525" marT="9525" marB="0" anchor="b"/>
                </a:tc>
                <a:tc>
                  <a:txBody>
                    <a:bodyPr/>
                    <a:lstStyle/>
                    <a:p>
                      <a:pPr algn="ctr" fontAlgn="b">
                        <a:buNone/>
                      </a:pPr>
                      <a:r>
                        <a:rPr lang="en-US" sz="1800" b="0" i="0" u="none" strike="noStrike" dirty="0">
                          <a:solidFill>
                            <a:srgbClr val="000000"/>
                          </a:solidFill>
                          <a:effectLst/>
                          <a:latin typeface="+mn-lt"/>
                        </a:rPr>
                        <a:t>5227</a:t>
                      </a:r>
                    </a:p>
                  </a:txBody>
                  <a:tcPr marL="9525" marR="9525" marT="9525" marB="0" anchor="b"/>
                </a:tc>
                <a:tc>
                  <a:txBody>
                    <a:bodyPr/>
                    <a:lstStyle/>
                    <a:p>
                      <a:pPr algn="ctr" fontAlgn="b">
                        <a:buNone/>
                      </a:pPr>
                      <a:r>
                        <a:rPr lang="en-US" sz="1800" b="0" i="0" u="none" strike="noStrike" dirty="0">
                          <a:solidFill>
                            <a:srgbClr val="000000"/>
                          </a:solidFill>
                          <a:effectLst/>
                          <a:latin typeface="+mn-lt"/>
                        </a:rPr>
                        <a:t>3650</a:t>
                      </a:r>
                    </a:p>
                  </a:txBody>
                  <a:tcPr marL="9525" marR="9525" marT="9525" marB="0" anchor="b"/>
                </a:tc>
                <a:tc>
                  <a:txBody>
                    <a:bodyPr/>
                    <a:lstStyle/>
                    <a:p>
                      <a:pPr algn="ctr" fontAlgn="b">
                        <a:buNone/>
                      </a:pPr>
                      <a:r>
                        <a:rPr lang="en-US" sz="1800" b="0" i="0" u="none" strike="noStrike" dirty="0">
                          <a:solidFill>
                            <a:srgbClr val="000000"/>
                          </a:solidFill>
                          <a:effectLst/>
                          <a:latin typeface="+mn-lt"/>
                        </a:rPr>
                        <a:t>3090</a:t>
                      </a:r>
                    </a:p>
                  </a:txBody>
                  <a:tcPr marL="9525" marR="9525" marT="9525" marB="0" anchor="b"/>
                </a:tc>
                <a:extLst>
                  <a:ext uri="{0D108BD9-81ED-4DB2-BD59-A6C34878D82A}">
                    <a16:rowId xmlns:a16="http://schemas.microsoft.com/office/drawing/2014/main" val="1019072822"/>
                  </a:ext>
                </a:extLst>
              </a:tr>
              <a:tr h="370497">
                <a:tc>
                  <a:txBody>
                    <a:bodyPr/>
                    <a:lstStyle/>
                    <a:p>
                      <a:pPr algn="ctr" fontAlgn="b">
                        <a:buNone/>
                      </a:pPr>
                      <a:r>
                        <a:rPr lang="en-US" sz="1800" b="0" i="0" u="none" strike="noStrike" dirty="0">
                          <a:solidFill>
                            <a:srgbClr val="000000"/>
                          </a:solidFill>
                          <a:effectLst/>
                          <a:latin typeface="+mn-lt"/>
                        </a:rPr>
                        <a:t>NURSING FACILITY</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1483</a:t>
                      </a:r>
                    </a:p>
                  </a:txBody>
                  <a:tcPr marL="9525" marR="9525" marT="9525" marB="0" anchor="b"/>
                </a:tc>
                <a:tc>
                  <a:txBody>
                    <a:bodyPr/>
                    <a:lstStyle/>
                    <a:p>
                      <a:pPr algn="ctr" fontAlgn="b">
                        <a:buNone/>
                      </a:pPr>
                      <a:r>
                        <a:rPr lang="en-US" sz="1800" b="0" i="0" u="none" strike="noStrike" dirty="0">
                          <a:solidFill>
                            <a:srgbClr val="000000"/>
                          </a:solidFill>
                          <a:effectLst/>
                          <a:latin typeface="+mn-lt"/>
                        </a:rPr>
                        <a:t>1</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3893817218"/>
                  </a:ext>
                </a:extLst>
              </a:tr>
              <a:tr h="370497">
                <a:tc>
                  <a:txBody>
                    <a:bodyPr/>
                    <a:lstStyle/>
                    <a:p>
                      <a:pPr algn="ctr" fontAlgn="b">
                        <a:buNone/>
                      </a:pPr>
                      <a:r>
                        <a:rPr lang="en-US" sz="1800" b="0" i="0" u="none" strike="noStrike" dirty="0">
                          <a:solidFill>
                            <a:srgbClr val="000000"/>
                          </a:solidFill>
                          <a:effectLst/>
                          <a:latin typeface="+mn-lt"/>
                        </a:rPr>
                        <a:t>DAY HABILITATION</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4043</a:t>
                      </a:r>
                    </a:p>
                  </a:txBody>
                  <a:tcPr marL="9525" marR="9525" marT="9525" marB="0" anchor="b"/>
                </a:tc>
                <a:tc>
                  <a:txBody>
                    <a:bodyPr/>
                    <a:lstStyle/>
                    <a:p>
                      <a:pPr algn="ctr" fontAlgn="b">
                        <a:buNone/>
                      </a:pPr>
                      <a:r>
                        <a:rPr lang="en-US" sz="1800" b="0" i="0" u="none" strike="noStrike" dirty="0">
                          <a:solidFill>
                            <a:srgbClr val="000000"/>
                          </a:solidFill>
                          <a:effectLst/>
                          <a:latin typeface="+mn-lt"/>
                        </a:rPr>
                        <a:t>4294</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2443184799"/>
                  </a:ext>
                </a:extLst>
              </a:tr>
              <a:tr h="649005">
                <a:tc>
                  <a:txBody>
                    <a:bodyPr/>
                    <a:lstStyle/>
                    <a:p>
                      <a:pPr algn="ctr" fontAlgn="b">
                        <a:buNone/>
                      </a:pPr>
                      <a:r>
                        <a:rPr lang="en-US" sz="1800" b="0" i="0" u="none" strike="noStrike" dirty="0">
                          <a:solidFill>
                            <a:srgbClr val="000000"/>
                          </a:solidFill>
                          <a:effectLst/>
                          <a:latin typeface="+mn-lt"/>
                        </a:rPr>
                        <a:t>COMMUNITY BEHAVIORAL HEALTH CENTER (CBHC)</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1318</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tc>
                  <a:txBody>
                    <a:bodyPr/>
                    <a:lstStyle/>
                    <a:p>
                      <a:pPr algn="ctr" fontAlgn="b">
                        <a:buNone/>
                      </a:pPr>
                      <a:r>
                        <a:rPr lang="en-US" sz="1800" b="0" i="0" u="none" strike="noStrike" dirty="0">
                          <a:solidFill>
                            <a:srgbClr val="000000"/>
                          </a:solidFill>
                          <a:effectLst/>
                          <a:latin typeface="+mn-lt"/>
                        </a:rPr>
                        <a:t>0</a:t>
                      </a:r>
                    </a:p>
                  </a:txBody>
                  <a:tcPr marL="9525" marR="9525" marT="9525" marB="0" anchor="b"/>
                </a:tc>
                <a:extLst>
                  <a:ext uri="{0D108BD9-81ED-4DB2-BD59-A6C34878D82A}">
                    <a16:rowId xmlns:a16="http://schemas.microsoft.com/office/drawing/2014/main" val="2431669170"/>
                  </a:ext>
                </a:extLst>
              </a:tr>
            </a:tbl>
          </a:graphicData>
        </a:graphic>
      </p:graphicFrame>
      <p:sp>
        <p:nvSpPr>
          <p:cNvPr id="4" name="Slide Number Placeholder 3">
            <a:extLst>
              <a:ext uri="{FF2B5EF4-FFF2-40B4-BE49-F238E27FC236}">
                <a16:creationId xmlns:a16="http://schemas.microsoft.com/office/drawing/2014/main" id="{300D243A-C8D8-C1AD-C216-39A3E036F7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9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27949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07E37-1C27-4D50-A155-B4ABC299CE31}"/>
              </a:ext>
            </a:extLst>
          </p:cNvPr>
          <p:cNvSpPr txBox="1">
            <a:spLocks noGrp="1"/>
          </p:cNvSpPr>
          <p:nvPr>
            <p:ph type="title" idx="4294967295"/>
          </p:nvPr>
        </p:nvSpPr>
        <p:spPr>
          <a:xfrm>
            <a:off x="446649" y="2259449"/>
            <a:ext cx="8250702" cy="34470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eaLnBrk="1" fontAlgn="auto" hangingPunct="1">
              <a:lnSpc>
                <a:spcPct val="100000"/>
              </a:lnSpc>
              <a:spcBef>
                <a:spcPts val="0"/>
              </a:spcBef>
              <a:spcAft>
                <a:spcPts val="0"/>
              </a:spcAft>
              <a:defRPr/>
            </a:pPr>
            <a:r>
              <a:rPr lang="en-US" sz="3600" dirty="0">
                <a:ea typeface="Calibri"/>
              </a:rPr>
              <a:t>Advancing Interoperability and Improving Prior Authorization Processes New Web Page</a:t>
            </a:r>
            <a:br>
              <a:rPr lang="en-US" sz="3200" dirty="0">
                <a:latin typeface="Calibri" panose="020F0502020204030204" pitchFamily="34" charset="0"/>
                <a:ea typeface="Calibri" panose="020F0502020204030204" pitchFamily="34" charset="0"/>
                <a:cs typeface="+mn-cs"/>
              </a:rPr>
            </a:b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lvl="0" algn="ctr" defTabSz="457200" eaLnBrk="1" fontAlgn="auto" hangingPunct="1">
              <a:lnSpc>
                <a:spcPct val="100000"/>
              </a:lnSpc>
              <a:spcBef>
                <a:spcPts val="0"/>
              </a:spcBef>
              <a:spcAft>
                <a:spcPts val="0"/>
              </a:spcAft>
              <a:defRPr/>
            </a:pPr>
            <a:r>
              <a:rPr lang="en-US" sz="2800" b="0" dirty="0">
                <a:latin typeface="Calibri" panose="020F0502020204030204" pitchFamily="34" charset="0"/>
                <a:ea typeface="Calibri" panose="020F0502020204030204" pitchFamily="34" charset="0"/>
                <a:cs typeface="Calibri" panose="020F0502020204030204" pitchFamily="34" charset="0"/>
              </a:rPr>
              <a:t>Presented by – Nestor Rivera, Sr. Provider Relations Specialist, MassHealth Business Support Services</a:t>
            </a:r>
            <a:br>
              <a:rPr kumimoji="0" lang="en-US" sz="2400" b="0" i="0" u="none" strike="noStrike" kern="1200" cap="none" spc="0" normalizeH="0" baseline="0" noProof="0" dirty="0">
                <a:ln>
                  <a:noFill/>
                </a:ln>
                <a:solidFill>
                  <a:srgbClr val="002060"/>
                </a:solidFill>
                <a:effectLst/>
                <a:uLnTx/>
                <a:uFillTx/>
                <a:latin typeface="Calibri" pitchFamily="34" charset="0"/>
                <a:ea typeface="+mj-ea"/>
                <a:cs typeface="Arial" panose="020B0604020202020204" pitchFamily="34" charset="0"/>
              </a:rPr>
            </a:b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7DD0A2C2-AB2B-413A-8A27-533CE748E4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03C3-47BC-4C7E-BA49-79840169F64A}"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8260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2CEE31-9985-7E3B-856D-E683748B1A2C}"/>
              </a:ext>
            </a:extLst>
          </p:cNvPr>
          <p:cNvSpPr>
            <a:spLocks noGrp="1"/>
          </p:cNvSpPr>
          <p:nvPr>
            <p:ph type="title"/>
          </p:nvPr>
        </p:nvSpPr>
        <p:spPr>
          <a:xfrm>
            <a:off x="457200" y="304800"/>
            <a:ext cx="6553200" cy="715963"/>
          </a:xfrm>
        </p:spPr>
        <p:txBody>
          <a:bodyPr/>
          <a:lstStyle/>
          <a:p>
            <a:r>
              <a:rPr lang="en-US" dirty="0">
                <a:latin typeface="Calibri"/>
                <a:ea typeface="Calibri"/>
                <a:cs typeface="Calibri"/>
              </a:rPr>
              <a:t>General Overview</a:t>
            </a:r>
          </a:p>
        </p:txBody>
      </p:sp>
      <p:sp>
        <p:nvSpPr>
          <p:cNvPr id="12" name="TextBox 11">
            <a:extLst>
              <a:ext uri="{FF2B5EF4-FFF2-40B4-BE49-F238E27FC236}">
                <a16:creationId xmlns:a16="http://schemas.microsoft.com/office/drawing/2014/main" id="{81D548AA-11F4-756D-B02B-11146E0264D2}"/>
              </a:ext>
            </a:extLst>
          </p:cNvPr>
          <p:cNvSpPr txBox="1"/>
          <p:nvPr/>
        </p:nvSpPr>
        <p:spPr>
          <a:xfrm>
            <a:off x="386442" y="1588450"/>
            <a:ext cx="8371115" cy="3477875"/>
          </a:xfrm>
          <a:prstGeom prst="rect">
            <a:avLst/>
          </a:prstGeom>
          <a:noFill/>
        </p:spPr>
        <p:txBody>
          <a:bodyPr wrap="square" lIns="91440" tIns="45720" rIns="91440" bIns="45720" anchor="t">
            <a:spAutoFit/>
          </a:bodyPr>
          <a:lstStyle/>
          <a:p>
            <a:pPr lvl="0" defTabSz="914400">
              <a:defRPr/>
            </a:pPr>
            <a:r>
              <a:rPr lang="en-US" sz="2000" dirty="0">
                <a:latin typeface="Calibri"/>
                <a:ea typeface="Calibri"/>
                <a:cs typeface="Calibri"/>
              </a:rPr>
              <a:t>On January 17, 2024, the Centers for Medicare &amp; Medicaid Services (CMS) issued the Advancing Interoperability and Improving Prior Authorization Processes Final Rule (the “Final Rule”). </a:t>
            </a:r>
          </a:p>
          <a:p>
            <a:pPr lvl="0" defTabSz="914400">
              <a:defRPr/>
            </a:pPr>
            <a:endParaRPr lang="en-US" sz="2000" dirty="0">
              <a:latin typeface="Calibri"/>
              <a:ea typeface="Calibri"/>
              <a:cs typeface="Calibri"/>
            </a:endParaRPr>
          </a:p>
          <a:p>
            <a:pPr defTabSz="914400">
              <a:defRPr/>
            </a:pPr>
            <a:r>
              <a:rPr lang="en-US" sz="2000" dirty="0">
                <a:latin typeface="Calibri"/>
                <a:ea typeface="Calibri"/>
                <a:cs typeface="Calibri"/>
              </a:rPr>
              <a:t>The rule required that MassHealth implement the prior authorization</a:t>
            </a:r>
          </a:p>
          <a:p>
            <a:pPr defTabSz="914400">
              <a:defRPr/>
            </a:pPr>
            <a:r>
              <a:rPr lang="en-US" sz="2000" dirty="0">
                <a:latin typeface="Calibri"/>
                <a:ea typeface="Calibri"/>
                <a:cs typeface="Calibri"/>
              </a:rPr>
              <a:t>disposition timelines by January 1, 2026, and make a series of prior authorization metrics available to CMS and the public by March 31, 2026. </a:t>
            </a:r>
          </a:p>
          <a:p>
            <a:pPr defTabSz="914400">
              <a:defRPr/>
            </a:pPr>
            <a:endParaRPr lang="en-US" sz="2000" dirty="0">
              <a:latin typeface="Calibri"/>
              <a:ea typeface="Calibri"/>
              <a:cs typeface="Calibri"/>
            </a:endParaRPr>
          </a:p>
          <a:p>
            <a:pPr defTabSz="914400">
              <a:defRPr/>
            </a:pPr>
            <a:r>
              <a:rPr lang="en-US" sz="2000" dirty="0">
                <a:latin typeface="Calibri"/>
                <a:ea typeface="Calibri"/>
                <a:cs typeface="Calibri"/>
              </a:rPr>
              <a:t>The rule also requires that MassHealth update the existing Patient Access API with prior authorization data and launch the Provider Access, Payer-to-Payer and Prior Authorization APIs effective 1/1/2027.  </a:t>
            </a:r>
          </a:p>
        </p:txBody>
      </p:sp>
      <p:sp>
        <p:nvSpPr>
          <p:cNvPr id="3" name="Slide Number Placeholder 2">
            <a:extLst>
              <a:ext uri="{FF2B5EF4-FFF2-40B4-BE49-F238E27FC236}">
                <a16:creationId xmlns:a16="http://schemas.microsoft.com/office/drawing/2014/main" id="{B922B626-1139-4FD5-9BE6-3001D27EBA86}"/>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6196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A955-4F5C-4FEF-B423-6766E80B78AC}"/>
              </a:ext>
            </a:extLst>
          </p:cNvPr>
          <p:cNvSpPr>
            <a:spLocks noGrp="1"/>
          </p:cNvSpPr>
          <p:nvPr>
            <p:ph type="title"/>
          </p:nvPr>
        </p:nvSpPr>
        <p:spPr>
          <a:xfrm>
            <a:off x="433138" y="315164"/>
            <a:ext cx="6713621" cy="705686"/>
          </a:xfrm>
        </p:spPr>
        <p:txBody>
          <a:bodyPr/>
          <a:lstStyle/>
          <a:p>
            <a:r>
              <a:rPr lang="en-US" dirty="0">
                <a:latin typeface="Calibri"/>
                <a:ea typeface="Calibri"/>
                <a:cs typeface="Calibri"/>
              </a:rPr>
              <a:t>New Resources On Mass.gov</a:t>
            </a:r>
          </a:p>
        </p:txBody>
      </p:sp>
      <p:graphicFrame>
        <p:nvGraphicFramePr>
          <p:cNvPr id="4" name="Table 3">
            <a:extLst>
              <a:ext uri="{FF2B5EF4-FFF2-40B4-BE49-F238E27FC236}">
                <a16:creationId xmlns:a16="http://schemas.microsoft.com/office/drawing/2014/main" id="{E1834D6A-FADA-40D4-47D9-B26CB5BC1292}"/>
              </a:ext>
            </a:extLst>
          </p:cNvPr>
          <p:cNvGraphicFramePr>
            <a:graphicFrameLocks noGrp="1"/>
          </p:cNvGraphicFramePr>
          <p:nvPr>
            <p:extLst>
              <p:ext uri="{D42A27DB-BD31-4B8C-83A1-F6EECF244321}">
                <p14:modId xmlns:p14="http://schemas.microsoft.com/office/powerpoint/2010/main" val="3960497365"/>
              </p:ext>
            </p:extLst>
          </p:nvPr>
        </p:nvGraphicFramePr>
        <p:xfrm>
          <a:off x="185057" y="1926772"/>
          <a:ext cx="8773886" cy="3414798"/>
        </p:xfrm>
        <a:graphic>
          <a:graphicData uri="http://schemas.openxmlformats.org/drawingml/2006/table">
            <a:tbl>
              <a:tblPr firstRow="1" bandRow="1">
                <a:tableStyleId>{5C22544A-7EE6-4342-B048-85BDC9FD1C3A}</a:tableStyleId>
              </a:tblPr>
              <a:tblGrid>
                <a:gridCol w="4386943">
                  <a:extLst>
                    <a:ext uri="{9D8B030D-6E8A-4147-A177-3AD203B41FA5}">
                      <a16:colId xmlns:a16="http://schemas.microsoft.com/office/drawing/2014/main" val="3397279661"/>
                    </a:ext>
                  </a:extLst>
                </a:gridCol>
                <a:gridCol w="4386943">
                  <a:extLst>
                    <a:ext uri="{9D8B030D-6E8A-4147-A177-3AD203B41FA5}">
                      <a16:colId xmlns:a16="http://schemas.microsoft.com/office/drawing/2014/main" val="4020708040"/>
                    </a:ext>
                  </a:extLst>
                </a:gridCol>
              </a:tblGrid>
              <a:tr h="372570">
                <a:tc>
                  <a:txBody>
                    <a:bodyPr/>
                    <a:lstStyle/>
                    <a:p>
                      <a:pPr algn="ctr"/>
                      <a:r>
                        <a:rPr lang="en-US" dirty="0">
                          <a:latin typeface="Calibri"/>
                          <a:ea typeface="Calibri"/>
                          <a:cs typeface="Calibri"/>
                        </a:rPr>
                        <a:t>Item</a:t>
                      </a:r>
                    </a:p>
                  </a:txBody>
                  <a:tcPr/>
                </a:tc>
                <a:tc>
                  <a:txBody>
                    <a:bodyPr/>
                    <a:lstStyle/>
                    <a:p>
                      <a:pPr algn="ctr"/>
                      <a:r>
                        <a:rPr lang="en-US" dirty="0">
                          <a:latin typeface="Calibri"/>
                          <a:ea typeface="Calibri"/>
                          <a:cs typeface="Calibri"/>
                        </a:rPr>
                        <a:t>Link</a:t>
                      </a:r>
                    </a:p>
                  </a:txBody>
                  <a:tcPr/>
                </a:tc>
                <a:extLst>
                  <a:ext uri="{0D108BD9-81ED-4DB2-BD59-A6C34878D82A}">
                    <a16:rowId xmlns:a16="http://schemas.microsoft.com/office/drawing/2014/main" val="2141671166"/>
                  </a:ext>
                </a:extLst>
              </a:tr>
              <a:tr h="1101357">
                <a:tc>
                  <a:txBody>
                    <a:bodyPr/>
                    <a:lstStyle/>
                    <a:p>
                      <a:r>
                        <a:rPr lang="en-US" sz="1800" dirty="0">
                          <a:latin typeface="Calibri"/>
                          <a:ea typeface="Calibri"/>
                          <a:cs typeface="Calibri"/>
                        </a:rPr>
                        <a:t>Interoperability Landing Page</a:t>
                      </a:r>
                    </a:p>
                  </a:txBody>
                  <a:tcPr/>
                </a:tc>
                <a:tc>
                  <a:txBody>
                    <a:bodyPr/>
                    <a:lstStyle/>
                    <a:p>
                      <a:r>
                        <a:rPr lang="en-US" sz="1800" u="sng" kern="1200" dirty="0">
                          <a:solidFill>
                            <a:schemeClr val="dk1"/>
                          </a:solidFill>
                          <a:effectLst/>
                          <a:latin typeface="Calibri"/>
                          <a:ea typeface="Calibri"/>
                          <a:cs typeface="Calibri"/>
                          <a:hlinkClick r:id="rId4"/>
                        </a:rPr>
                        <a:t>MassHealth’s Implementation of Interoperability and Prior Authorization Requirements | Mass.gov</a:t>
                      </a:r>
                      <a:endParaRPr lang="en-US" sz="1800" dirty="0">
                        <a:latin typeface="Calibri"/>
                        <a:ea typeface="Calibri"/>
                        <a:cs typeface="Calibri"/>
                      </a:endParaRPr>
                    </a:p>
                  </a:txBody>
                  <a:tcPr/>
                </a:tc>
                <a:extLst>
                  <a:ext uri="{0D108BD9-81ED-4DB2-BD59-A6C34878D82A}">
                    <a16:rowId xmlns:a16="http://schemas.microsoft.com/office/drawing/2014/main" val="1018140305"/>
                  </a:ext>
                </a:extLst>
              </a:tr>
              <a:tr h="8055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a:ea typeface="Calibri"/>
                          <a:cs typeface="Calibri"/>
                        </a:rPr>
                        <a:t>CMS Interoperability Requirements Overview</a:t>
                      </a:r>
                    </a:p>
                    <a:p>
                      <a:endParaRPr lang="en-US" sz="1800" dirty="0">
                        <a:latin typeface="Calibri"/>
                        <a:ea typeface="Calibri"/>
                        <a:cs typeface="Calibri"/>
                      </a:endParaRPr>
                    </a:p>
                  </a:txBody>
                  <a:tcPr/>
                </a:tc>
                <a:tc>
                  <a:txBody>
                    <a:bodyPr/>
                    <a:lstStyle/>
                    <a:p>
                      <a:r>
                        <a:rPr lang="en-US" sz="1800" u="sng" kern="1200" dirty="0">
                          <a:solidFill>
                            <a:schemeClr val="dk1"/>
                          </a:solidFill>
                          <a:effectLst/>
                          <a:latin typeface="Calibri"/>
                          <a:ea typeface="Calibri"/>
                          <a:cs typeface="Calibri"/>
                          <a:hlinkClick r:id="rId5"/>
                        </a:rPr>
                        <a:t>CMS Interoperability Requirements | Mass.gov</a:t>
                      </a:r>
                      <a:endParaRPr lang="en-US" sz="1800" dirty="0">
                        <a:latin typeface="Calibri"/>
                        <a:ea typeface="Calibri"/>
                        <a:cs typeface="Calibri"/>
                      </a:endParaRPr>
                    </a:p>
                  </a:txBody>
                  <a:tcPr/>
                </a:tc>
                <a:extLst>
                  <a:ext uri="{0D108BD9-81ED-4DB2-BD59-A6C34878D82A}">
                    <a16:rowId xmlns:a16="http://schemas.microsoft.com/office/drawing/2014/main" val="2887819619"/>
                  </a:ext>
                </a:extLst>
              </a:tr>
              <a:tr h="11353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a:ea typeface="Calibri"/>
                          <a:cs typeface="Calibri"/>
                        </a:rPr>
                        <a:t>Prior Authorization Process Changes and Metrics</a:t>
                      </a:r>
                    </a:p>
                    <a:p>
                      <a:endParaRPr lang="en-US" sz="1800" dirty="0">
                        <a:latin typeface="Calibri"/>
                        <a:ea typeface="Calibri"/>
                        <a:cs typeface="Calibri"/>
                      </a:endParaRPr>
                    </a:p>
                  </a:txBody>
                  <a:tcPr/>
                </a:tc>
                <a:tc>
                  <a:txBody>
                    <a:bodyPr/>
                    <a:lstStyle/>
                    <a:p>
                      <a:r>
                        <a:rPr lang="en-US" sz="1800" u="sng" kern="1200" dirty="0">
                          <a:solidFill>
                            <a:schemeClr val="dk1"/>
                          </a:solidFill>
                          <a:effectLst/>
                          <a:latin typeface="Calibri"/>
                          <a:ea typeface="Calibri"/>
                          <a:cs typeface="Calibri"/>
                          <a:hlinkClick r:id="rId6"/>
                        </a:rPr>
                        <a:t>MassHealth Interoperability Project Prior Authorization Process Changes and Metrics | Mass.gov</a:t>
                      </a:r>
                      <a:endParaRPr lang="en-US" sz="1800" dirty="0">
                        <a:latin typeface="Calibri"/>
                        <a:ea typeface="Calibri"/>
                        <a:cs typeface="Calibri"/>
                      </a:endParaRPr>
                    </a:p>
                  </a:txBody>
                  <a:tcPr/>
                </a:tc>
                <a:extLst>
                  <a:ext uri="{0D108BD9-81ED-4DB2-BD59-A6C34878D82A}">
                    <a16:rowId xmlns:a16="http://schemas.microsoft.com/office/drawing/2014/main" val="200714827"/>
                  </a:ext>
                </a:extLst>
              </a:tr>
            </a:tbl>
          </a:graphicData>
        </a:graphic>
      </p:graphicFrame>
      <p:sp>
        <p:nvSpPr>
          <p:cNvPr id="3" name="Slide Number Placeholder 2">
            <a:extLst>
              <a:ext uri="{FF2B5EF4-FFF2-40B4-BE49-F238E27FC236}">
                <a16:creationId xmlns:a16="http://schemas.microsoft.com/office/drawing/2014/main" id="{B922B626-1139-4FD5-9BE6-3001D27EBA86}"/>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67620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5A54-74BA-96B7-EA7F-45E469B65F7E}"/>
              </a:ext>
            </a:extLst>
          </p:cNvPr>
          <p:cNvSpPr>
            <a:spLocks noGrp="1"/>
          </p:cNvSpPr>
          <p:nvPr>
            <p:ph type="title"/>
          </p:nvPr>
        </p:nvSpPr>
        <p:spPr>
          <a:xfrm>
            <a:off x="457199" y="304800"/>
            <a:ext cx="7264401" cy="715963"/>
          </a:xfrm>
        </p:spPr>
        <p:txBody>
          <a:bodyPr/>
          <a:lstStyle/>
          <a:p>
            <a:r>
              <a:rPr lang="en-US" dirty="0">
                <a:latin typeface="Calibri"/>
                <a:ea typeface="Calibri"/>
                <a:cs typeface="Calibri"/>
              </a:rPr>
              <a:t>Interoperability Landing Page</a:t>
            </a:r>
          </a:p>
        </p:txBody>
      </p:sp>
      <p:sp>
        <p:nvSpPr>
          <p:cNvPr id="8" name="TextBox 7">
            <a:extLst>
              <a:ext uri="{FF2B5EF4-FFF2-40B4-BE49-F238E27FC236}">
                <a16:creationId xmlns:a16="http://schemas.microsoft.com/office/drawing/2014/main" id="{E51BF996-133E-545B-26FE-E741F648FF92}"/>
              </a:ext>
            </a:extLst>
          </p:cNvPr>
          <p:cNvSpPr txBox="1"/>
          <p:nvPr/>
        </p:nvSpPr>
        <p:spPr>
          <a:xfrm>
            <a:off x="268323" y="1623308"/>
            <a:ext cx="4572000" cy="34163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FF"/>
                </a:solidFill>
                <a:effectLst/>
                <a:uLnTx/>
                <a:uFillTx/>
                <a:latin typeface="Calibri"/>
                <a:ea typeface="Calibri"/>
                <a:cs typeface="Calibri"/>
                <a:hlinkClick r:id="rId3">
                  <a:extLst>
                    <a:ext uri="{A12FA001-AC4F-418D-AE19-62706E023703}">
                      <ahyp:hlinkClr xmlns:ahyp="http://schemas.microsoft.com/office/drawing/2018/hyperlinkcolor" val="tx"/>
                    </a:ext>
                  </a:extLst>
                </a:hlinkClick>
              </a:rPr>
              <a:t>MassHealth’s Implementation of Interoperability and Prior Authorization Requirements | Mass.gov</a:t>
            </a:r>
            <a:endParaRPr lang="en-US" sz="1800" b="0" i="0" u="sng" strike="noStrike" kern="1200" cap="none" spc="0" normalizeH="0" baseline="0" noProof="0" dirty="0">
              <a:ln>
                <a:noFill/>
              </a:ln>
              <a:solidFill>
                <a:srgbClr val="0000FF"/>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sng"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The Mass.gov Interoperability and Prior Authorization page is where you can find links that provide:</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lvl="1"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Calibri"/>
                <a:cs typeface="Calibri"/>
              </a:rPr>
              <a:t>A General Overview</a:t>
            </a:r>
            <a:endParaRPr lang="en-US" b="0" i="0" u="none" strike="noStrike" kern="1200" cap="none" spc="0" normalizeH="0" baseline="0" noProof="0" dirty="0">
              <a:ln>
                <a:noFill/>
              </a:ln>
              <a:solidFill>
                <a:prstClr val="black"/>
              </a:solidFill>
              <a:effectLst/>
              <a:uLnTx/>
              <a:uFillTx/>
              <a:latin typeface="Calibri"/>
              <a:ea typeface="Calibri"/>
              <a:cs typeface="Calibri"/>
            </a:endParaRPr>
          </a:p>
          <a:p>
            <a:pPr marL="742950" lvl="1"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Calibri"/>
                <a:cs typeface="Calibri"/>
              </a:rPr>
              <a:t>Information for Members</a:t>
            </a:r>
            <a:endParaRPr lang="en-US" b="0" i="0" u="none" strike="noStrike" kern="1200" cap="none" spc="0" normalizeH="0" baseline="0" noProof="0" dirty="0">
              <a:ln>
                <a:noFill/>
              </a:ln>
              <a:solidFill>
                <a:prstClr val="black"/>
              </a:solidFill>
              <a:effectLst/>
              <a:uLnTx/>
              <a:uFillTx/>
              <a:latin typeface="Calibri"/>
              <a:ea typeface="Calibri"/>
              <a:cs typeface="Calibri"/>
            </a:endParaRPr>
          </a:p>
          <a:p>
            <a:pPr marL="742950" lvl="1"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Calibri"/>
                <a:cs typeface="Calibri"/>
              </a:rPr>
              <a:t>Information for Providers </a:t>
            </a:r>
            <a:endParaRPr lang="en-US" b="0" i="0" u="none" strike="noStrike" kern="1200" cap="none" spc="0" normalizeH="0" baseline="0" noProof="0" dirty="0">
              <a:ln>
                <a:noFill/>
              </a:ln>
              <a:solidFill>
                <a:prstClr val="black"/>
              </a:solidFill>
              <a:effectLst/>
              <a:uLnTx/>
              <a:uFillTx/>
              <a:latin typeface="Calibri"/>
              <a:ea typeface="Calibri"/>
              <a:cs typeface="Calibri"/>
            </a:endParaRPr>
          </a:p>
          <a:p>
            <a:pPr marL="742950" lvl="1"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Calibri"/>
                <a:cs typeface="Calibri"/>
              </a:rPr>
              <a:t>Information for Developers</a:t>
            </a:r>
            <a:endParaRPr lang="en-US" b="0" i="0" u="none" strike="noStrike" kern="1200" cap="none" spc="0" normalizeH="0" baseline="0" noProof="0" dirty="0">
              <a:ln>
                <a:noFill/>
              </a:ln>
              <a:solidFill>
                <a:prstClr val="black"/>
              </a:solidFill>
              <a:effectLst/>
              <a:uLnTx/>
              <a:uFillTx/>
              <a:latin typeface="Calibri"/>
              <a:ea typeface="Calibri"/>
              <a:cs typeface="Calibri"/>
            </a:endParaRPr>
          </a:p>
        </p:txBody>
      </p:sp>
      <p:pic>
        <p:nvPicPr>
          <p:cNvPr id="6" name="Picture 5" descr="MassHealth Interoperability and Prior Authorization webpage.">
            <a:extLst>
              <a:ext uri="{FF2B5EF4-FFF2-40B4-BE49-F238E27FC236}">
                <a16:creationId xmlns:a16="http://schemas.microsoft.com/office/drawing/2014/main" id="{8228BC98-7A5F-37BA-F5B5-A54F7036CFE3}"/>
              </a:ext>
            </a:extLst>
          </p:cNvPr>
          <p:cNvPicPr>
            <a:picLocks noChangeAspect="1"/>
          </p:cNvPicPr>
          <p:nvPr/>
        </p:nvPicPr>
        <p:blipFill>
          <a:blip r:embed="rId4"/>
          <a:stretch>
            <a:fillRect/>
          </a:stretch>
        </p:blipFill>
        <p:spPr>
          <a:xfrm>
            <a:off x="4646360" y="1373927"/>
            <a:ext cx="4229317" cy="5264421"/>
          </a:xfrm>
          <a:prstGeom prst="rect">
            <a:avLst/>
          </a:prstGeom>
        </p:spPr>
      </p:pic>
      <p:sp>
        <p:nvSpPr>
          <p:cNvPr id="3" name="Slide Number Placeholder 2">
            <a:extLst>
              <a:ext uri="{FF2B5EF4-FFF2-40B4-BE49-F238E27FC236}">
                <a16:creationId xmlns:a16="http://schemas.microsoft.com/office/drawing/2014/main" id="{9DAE226E-94BC-CF8F-0BEC-55C16051C3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34362-9AFF-481E-9165-DDE67710E77E}" type="slidenum">
              <a:rPr kumimoji="0" lang="en-US" sz="1200" b="0" i="0" u="none" strike="noStrike" kern="1200" cap="none" spc="0" normalizeH="0" baseline="0" noProof="0" smtClean="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403911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AE4D-CEEE-2FFD-5084-70C2EC7EDEC6}"/>
              </a:ext>
            </a:extLst>
          </p:cNvPr>
          <p:cNvSpPr>
            <a:spLocks noGrp="1"/>
          </p:cNvSpPr>
          <p:nvPr>
            <p:ph type="title"/>
          </p:nvPr>
        </p:nvSpPr>
        <p:spPr>
          <a:xfrm>
            <a:off x="457200" y="304800"/>
            <a:ext cx="6553200" cy="715963"/>
          </a:xfrm>
        </p:spPr>
        <p:txBody>
          <a:bodyPr/>
          <a:lstStyle/>
          <a:p>
            <a:r>
              <a:rPr lang="en-US" dirty="0">
                <a:latin typeface="Calibri"/>
                <a:ea typeface="Calibri"/>
                <a:cs typeface="Calibri"/>
              </a:rPr>
              <a:t>General Overview Selections</a:t>
            </a:r>
          </a:p>
        </p:txBody>
      </p:sp>
      <p:pic>
        <p:nvPicPr>
          <p:cNvPr id="8" name="Picture 7" descr="MassHealth CMS Interoperabilty General Overview webpage.">
            <a:extLst>
              <a:ext uri="{FF2B5EF4-FFF2-40B4-BE49-F238E27FC236}">
                <a16:creationId xmlns:a16="http://schemas.microsoft.com/office/drawing/2014/main" id="{54BA45E0-9547-7F35-95B8-15EB050647E9}"/>
              </a:ext>
            </a:extLst>
          </p:cNvPr>
          <p:cNvPicPr>
            <a:picLocks noChangeAspect="1"/>
          </p:cNvPicPr>
          <p:nvPr/>
        </p:nvPicPr>
        <p:blipFill>
          <a:blip r:embed="rId3"/>
          <a:stretch>
            <a:fillRect/>
          </a:stretch>
        </p:blipFill>
        <p:spPr>
          <a:xfrm>
            <a:off x="597368" y="1431634"/>
            <a:ext cx="7641468" cy="1459345"/>
          </a:xfrm>
          <a:prstGeom prst="rect">
            <a:avLst/>
          </a:prstGeom>
        </p:spPr>
      </p:pic>
      <p:sp>
        <p:nvSpPr>
          <p:cNvPr id="6" name="TextBox 5">
            <a:extLst>
              <a:ext uri="{FF2B5EF4-FFF2-40B4-BE49-F238E27FC236}">
                <a16:creationId xmlns:a16="http://schemas.microsoft.com/office/drawing/2014/main" id="{E43E7788-703E-ECB4-5675-6DED596F1BF2}"/>
              </a:ext>
            </a:extLst>
          </p:cNvPr>
          <p:cNvSpPr txBox="1"/>
          <p:nvPr/>
        </p:nvSpPr>
        <p:spPr>
          <a:xfrm>
            <a:off x="384048" y="3054973"/>
            <a:ext cx="8229600"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Calibri"/>
                <a:cs typeface="Calibri"/>
              </a:rPr>
              <a:t>CMS Interoperability Requirements</a:t>
            </a:r>
            <a:endParaRPr lang="en-US" sz="1800" b="0" i="0" u="none" strike="noStrike" kern="1200" cap="none" spc="0" normalizeH="0" baseline="0" noProof="0" dirty="0">
              <a:ln>
                <a:noFill/>
              </a:ln>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a:ea typeface="Calibri"/>
                <a:cs typeface="Calibri"/>
              </a:rPr>
              <a:t>The Advancing Interoperability and Improving Prior Authorization Processes Final Rule requires MassHealth to improve access to health care information for members, providers, and other payers.</a:t>
            </a:r>
            <a:endParaRPr lang="en-US" sz="1800" b="0" i="0" u="none" strike="noStrike" kern="1200" cap="none" spc="0" normalizeH="0" baseline="0" noProof="0" dirty="0">
              <a:ln>
                <a:noFill/>
              </a:ln>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cap="none" spc="0" normalizeH="0" baseline="0" noProof="0" dirty="0">
                <a:ln>
                  <a:noFill/>
                </a:ln>
                <a:solidFill>
                  <a:prstClr val="black"/>
                </a:solidFill>
                <a:effectLst/>
                <a:uLnTx/>
                <a:uFillTx/>
                <a:latin typeface="Calibri"/>
                <a:ea typeface="Calibri"/>
                <a:cs typeface="Calibri"/>
                <a:hlinkClick r:id="rId4"/>
              </a:rPr>
              <a:t>CMS</a:t>
            </a:r>
            <a:r>
              <a:rPr lang="en-US" dirty="0">
                <a:solidFill>
                  <a:prstClr val="black"/>
                </a:solidFill>
                <a:latin typeface="Calibri"/>
                <a:ea typeface="Calibri"/>
                <a:cs typeface="Calibri"/>
                <a:hlinkClick r:id="rId4"/>
              </a:rPr>
              <a:t> </a:t>
            </a:r>
            <a:r>
              <a:rPr lang="en-US" sz="1800" b="0" i="0" u="none" strike="noStrike" kern="1200" cap="none" spc="0" normalizeH="0" baseline="0" noProof="0" dirty="0">
                <a:ln>
                  <a:noFill/>
                </a:ln>
                <a:solidFill>
                  <a:prstClr val="black"/>
                </a:solidFill>
                <a:effectLst/>
                <a:uLnTx/>
                <a:uFillTx/>
                <a:latin typeface="Calibri"/>
                <a:ea typeface="Calibri"/>
                <a:cs typeface="Calibri"/>
                <a:hlinkClick r:id="rId4"/>
              </a:rPr>
              <a:t>Interoperability Requirements webpage</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Calibri"/>
                <a:cs typeface="Calibri"/>
              </a:rPr>
              <a:t>Calendar Year 2025 Prior Authorization Metrics</a:t>
            </a:r>
            <a:endParaRPr lang="en-US" sz="1800" b="0" i="0" u="none" strike="noStrike" kern="1200" cap="none" spc="0" normalizeH="0" baseline="0" noProof="0" dirty="0">
              <a:ln>
                <a:noFill/>
              </a:ln>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a:ea typeface="Calibri"/>
                <a:cs typeface="Calibri"/>
              </a:rPr>
              <a:t>For a list of all items and services that require a Prior Authorization, please review Subchapter 6 of the MassHealth provider manuals.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ea typeface="Calibri"/>
                <a:cs typeface="Calibri"/>
                <a:hlinkClick r:id="rId5"/>
              </a:rPr>
              <a:t>Calendar Year 2025 Prior Authorization Metrics</a:t>
            </a:r>
            <a:endParaRPr lang="en-US" sz="1800" b="0" i="0" u="none" strike="noStrike" kern="1200" cap="none" spc="0" normalizeH="0" baseline="0" noProof="0" dirty="0">
              <a:ln>
                <a:noFill/>
              </a:ln>
              <a:effectLst/>
              <a:uLnTx/>
              <a:uFillTx/>
              <a:latin typeface="Calibri"/>
              <a:ea typeface="Calibri"/>
              <a:cs typeface="Calibri"/>
            </a:endParaRPr>
          </a:p>
        </p:txBody>
      </p:sp>
      <p:sp>
        <p:nvSpPr>
          <p:cNvPr id="3" name="Slide Number Placeholder 2">
            <a:extLst>
              <a:ext uri="{FF2B5EF4-FFF2-40B4-BE49-F238E27FC236}">
                <a16:creationId xmlns:a16="http://schemas.microsoft.com/office/drawing/2014/main" id="{C6AA18A4-DB87-5A4D-A0A9-383392361440}"/>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34362-9AFF-481E-9165-DDE67710E77E}" type="slidenum">
              <a:rPr kumimoji="0" lang="en-US" sz="1200" b="0" i="0" u="none" strike="noStrike" kern="1200" cap="none" spc="0" normalizeH="0" baseline="0" noProof="0" smtClean="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42417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0F195-3760-C82A-C09E-56D6E026E2D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F26B615-B1BC-F851-447B-6A31AF8393FD}"/>
              </a:ext>
            </a:extLst>
          </p:cNvPr>
          <p:cNvSpPr>
            <a:spLocks noGrp="1"/>
          </p:cNvSpPr>
          <p:nvPr>
            <p:ph type="title"/>
          </p:nvPr>
        </p:nvSpPr>
        <p:spPr>
          <a:xfrm>
            <a:off x="237744" y="195072"/>
            <a:ext cx="6553200" cy="715963"/>
          </a:xfrm>
        </p:spPr>
        <p:txBody>
          <a:bodyPr/>
          <a:lstStyle/>
          <a:p>
            <a:r>
              <a:rPr lang="en-US" sz="3600" dirty="0"/>
              <a:t>Agenda (slide 2 of 2)</a:t>
            </a:r>
          </a:p>
        </p:txBody>
      </p:sp>
      <p:sp>
        <p:nvSpPr>
          <p:cNvPr id="5" name="TextBox 4">
            <a:extLst>
              <a:ext uri="{FF2B5EF4-FFF2-40B4-BE49-F238E27FC236}">
                <a16:creationId xmlns:a16="http://schemas.microsoft.com/office/drawing/2014/main" id="{5F4452BB-8E59-9637-A466-C1350B433E69}"/>
              </a:ext>
            </a:extLst>
          </p:cNvPr>
          <p:cNvSpPr txBox="1"/>
          <p:nvPr/>
        </p:nvSpPr>
        <p:spPr>
          <a:xfrm>
            <a:off x="79850" y="1524258"/>
            <a:ext cx="8984299" cy="2585323"/>
          </a:xfrm>
          <a:prstGeom prst="rect">
            <a:avLst/>
          </a:prstGeom>
          <a:noFill/>
        </p:spPr>
        <p:txBody>
          <a:bodyPr wrap="square" lIns="91440" tIns="45720" rIns="91440" bIns="45720" anchor="t">
            <a:spAutoFit/>
          </a:bodyPr>
          <a:lstStyle/>
          <a:p>
            <a:pPr marL="342900" indent="-342900">
              <a:buClr>
                <a:prstClr val="black"/>
              </a:buClr>
              <a:buFont typeface="+mj-lt"/>
              <a:buAutoNum type="arabicPeriod" startAt="9"/>
              <a:defRPr/>
            </a:pPr>
            <a:r>
              <a:rPr lang="en-US" b="1" dirty="0"/>
              <a:t>MassHealth Robotic Processing Automation (RPA) </a:t>
            </a:r>
            <a:r>
              <a:rPr lang="en-US" b="1" dirty="0">
                <a:solidFill>
                  <a:prstClr val="black"/>
                </a:solidFill>
                <a:ea typeface="Calibri"/>
              </a:rPr>
              <a:t>– </a:t>
            </a:r>
            <a:r>
              <a:rPr lang="en-US" dirty="0">
                <a:solidFill>
                  <a:prstClr val="black"/>
                </a:solidFill>
                <a:ea typeface="Calibri"/>
              </a:rPr>
              <a:t>Michelle Croy, Sr. Provider Relations Specialist, MassHealth Business Support Services </a:t>
            </a:r>
            <a:endParaRPr lang="en-US" dirty="0">
              <a:solidFill>
                <a:prstClr val="black"/>
              </a:solidFill>
              <a:ea typeface="Calibri"/>
              <a:cs typeface="Calibri"/>
            </a:endParaRPr>
          </a:p>
          <a:p>
            <a:pPr marL="342900" marR="0" lvl="0" indent="-342900" algn="l" defTabSz="457200" rtl="0" eaLnBrk="1" fontAlgn="auto" latinLnBrk="0" hangingPunct="1">
              <a:lnSpc>
                <a:spcPct val="100000"/>
              </a:lnSpc>
              <a:spcBef>
                <a:spcPts val="0"/>
              </a:spcBef>
              <a:spcAft>
                <a:spcPts val="0"/>
              </a:spcAft>
              <a:buClr>
                <a:prstClr val="black"/>
              </a:buClr>
              <a:buSzTx/>
              <a:buAutoNum type="arabicPeriod" startAt="9"/>
              <a:tabLst/>
              <a:defRPr/>
            </a:pPr>
            <a:r>
              <a:rPr kumimoji="0" lang="en-US" b="1" i="0" u="none" strike="noStrike" kern="1200" cap="none" spc="0" normalizeH="0" baseline="0" noProof="0" dirty="0">
                <a:ln>
                  <a:noFill/>
                </a:ln>
                <a:solidFill>
                  <a:prstClr val="black"/>
                </a:solidFill>
                <a:effectLst/>
                <a:uLnTx/>
                <a:uFillTx/>
                <a:latin typeface="Calibri"/>
                <a:ea typeface="Calibri"/>
                <a:cs typeface="+mn-cs"/>
              </a:rPr>
              <a:t>MassHealth Updates </a:t>
            </a:r>
            <a:r>
              <a:rPr kumimoji="0" lang="en-US" i="0" u="none" strike="noStrike" kern="1200" cap="none" spc="0" normalizeH="0" baseline="0" noProof="0" dirty="0">
                <a:ln>
                  <a:noFill/>
                </a:ln>
                <a:solidFill>
                  <a:prstClr val="black"/>
                </a:solidFill>
                <a:effectLst/>
                <a:uLnTx/>
                <a:uFillTx/>
                <a:latin typeface="Calibri"/>
                <a:ea typeface="Calibri"/>
                <a:cs typeface="+mn-cs"/>
              </a:rPr>
              <a:t>–  Michelle Croy, Sr. Provider Relations Specialist, MassHealth Business Support Services </a:t>
            </a:r>
            <a:endParaRPr lang="en-US" i="0" u="none" strike="noStrike" kern="1200" cap="none" spc="0" normalizeH="0" baseline="0" noProof="0" dirty="0">
              <a:ln>
                <a:noFill/>
              </a:ln>
              <a:solidFill>
                <a:prstClr val="black"/>
              </a:solidFill>
              <a:effectLst/>
              <a:uLnTx/>
              <a:uFillTx/>
              <a:latin typeface="Calibri"/>
              <a:ea typeface="Calibri"/>
              <a:cs typeface="Calibri"/>
            </a:endParaRPr>
          </a:p>
          <a:p>
            <a:pPr marL="800100" lvl="1" indent="-342900">
              <a:buClr>
                <a:prstClr val="black"/>
              </a:buClr>
              <a:buFont typeface="Courier New"/>
              <a:buChar char="o"/>
              <a:defRPr/>
            </a:pPr>
            <a:r>
              <a:rPr lang="en-US" dirty="0">
                <a:solidFill>
                  <a:prstClr val="black"/>
                </a:solidFill>
                <a:ea typeface="Calibri"/>
              </a:rPr>
              <a:t>MassHealth Dental Program Vendor Transition </a:t>
            </a:r>
          </a:p>
          <a:p>
            <a:pPr marL="800100" marR="0" lvl="1" indent="-342900" algn="l" defTabSz="457200" rtl="0" eaLnBrk="1" fontAlgn="auto" latinLnBrk="0" hangingPunct="1">
              <a:lnSpc>
                <a:spcPct val="100000"/>
              </a:lnSpc>
              <a:spcBef>
                <a:spcPts val="0"/>
              </a:spcBef>
              <a:spcAft>
                <a:spcPts val="0"/>
              </a:spcAft>
              <a:buClr>
                <a:prstClr val="black"/>
              </a:buClr>
              <a:buSzTx/>
              <a:buFont typeface="Courier New"/>
              <a:buChar char="o"/>
              <a:tabLst/>
              <a:defRPr/>
            </a:pPr>
            <a:r>
              <a:rPr kumimoji="0" lang="en-US" i="0" u="none" strike="noStrike" kern="1200" cap="none" spc="0" normalizeH="0" baseline="0" noProof="0" dirty="0">
                <a:ln>
                  <a:noFill/>
                </a:ln>
                <a:solidFill>
                  <a:prstClr val="black"/>
                </a:solidFill>
                <a:effectLst/>
                <a:uLnTx/>
                <a:uFillTx/>
                <a:latin typeface="Calibri"/>
                <a:ea typeface="Calibri"/>
                <a:cs typeface="+mn-cs"/>
              </a:rPr>
              <a:t>Training Opportunities​ </a:t>
            </a:r>
            <a:endParaRPr lang="en-US" i="0" u="none" strike="noStrike" kern="1200" cap="none" spc="0" normalizeH="0" baseline="0" noProof="0" dirty="0">
              <a:ln>
                <a:noFill/>
              </a:ln>
              <a:solidFill>
                <a:prstClr val="black"/>
              </a:solidFill>
              <a:effectLst/>
              <a:uLnTx/>
              <a:uFillTx/>
              <a:latin typeface="Calibri"/>
              <a:ea typeface="Calibri"/>
              <a:cs typeface="Calibri"/>
            </a:endParaRPr>
          </a:p>
          <a:p>
            <a:pPr marL="800100" marR="0" lvl="1" indent="-342900" algn="l" defTabSz="457200" rtl="0" eaLnBrk="1" fontAlgn="auto" latinLnBrk="0" hangingPunct="1">
              <a:lnSpc>
                <a:spcPct val="100000"/>
              </a:lnSpc>
              <a:spcBef>
                <a:spcPts val="0"/>
              </a:spcBef>
              <a:spcAft>
                <a:spcPts val="0"/>
              </a:spcAft>
              <a:buClr>
                <a:prstClr val="black"/>
              </a:buClr>
              <a:buSzTx/>
              <a:buFont typeface="Courier New"/>
              <a:buChar char="o"/>
              <a:tabLst/>
              <a:defRPr/>
            </a:pPr>
            <a:r>
              <a:rPr kumimoji="0" lang="en-US" i="0" u="none" strike="noStrike" kern="1200" cap="none" spc="0" normalizeH="0" baseline="0" noProof="0" dirty="0">
                <a:ln>
                  <a:noFill/>
                </a:ln>
                <a:solidFill>
                  <a:prstClr val="black"/>
                </a:solidFill>
                <a:effectLst/>
                <a:uLnTx/>
                <a:uFillTx/>
                <a:latin typeface="Calibri"/>
                <a:ea typeface="Calibri"/>
                <a:cs typeface="+mn-cs"/>
              </a:rPr>
              <a:t>Bulletins</a:t>
            </a:r>
          </a:p>
          <a:p>
            <a:pPr marL="800100" lvl="1" indent="-342900">
              <a:buClr>
                <a:srgbClr val="000000"/>
              </a:buClr>
              <a:buFont typeface="Courier New"/>
              <a:buChar char="o"/>
              <a:defRPr/>
            </a:pPr>
            <a:endParaRPr lang="en-US" b="1" dirty="0">
              <a:solidFill>
                <a:prstClr val="black"/>
              </a:solidFill>
              <a:latin typeface="Calibri"/>
              <a:ea typeface="Calibri"/>
              <a:cs typeface="Calibri"/>
            </a:endParaRPr>
          </a:p>
          <a:p>
            <a:pPr lvl="1">
              <a:buFont typeface="Courier New"/>
              <a:defRPr/>
            </a:pPr>
            <a:endParaRPr lang="en-US" dirty="0">
              <a:solidFill>
                <a:prstClr val="black"/>
              </a:solidFill>
              <a:latin typeface="Calibri"/>
              <a:ea typeface="Calibri"/>
              <a:cs typeface="Calibri"/>
            </a:endParaRPr>
          </a:p>
        </p:txBody>
      </p:sp>
      <p:sp>
        <p:nvSpPr>
          <p:cNvPr id="2" name="Slide Number Placeholder 1">
            <a:extLst>
              <a:ext uri="{FF2B5EF4-FFF2-40B4-BE49-F238E27FC236}">
                <a16:creationId xmlns:a16="http://schemas.microsoft.com/office/drawing/2014/main" id="{9DA53166-DF42-934A-DB55-AD5A3FBBEB2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03C3-47BC-4C7E-BA49-79840169F64A}"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19979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0B33-3D22-D687-C0AE-23C6B6916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ABEA01-268B-C4D2-4532-593CCB29DF44}"/>
              </a:ext>
            </a:extLst>
          </p:cNvPr>
          <p:cNvSpPr>
            <a:spLocks noGrp="1"/>
          </p:cNvSpPr>
          <p:nvPr>
            <p:ph type="title"/>
          </p:nvPr>
        </p:nvSpPr>
        <p:spPr>
          <a:xfrm>
            <a:off x="457200" y="304800"/>
            <a:ext cx="6677526" cy="715963"/>
          </a:xfrm>
        </p:spPr>
        <p:txBody>
          <a:bodyPr/>
          <a:lstStyle/>
          <a:p>
            <a:r>
              <a:rPr lang="en-US" dirty="0">
                <a:latin typeface="Calibri"/>
                <a:ea typeface="Calibri"/>
                <a:cs typeface="Calibri"/>
              </a:rPr>
              <a:t>What Members Need to Know</a:t>
            </a:r>
          </a:p>
        </p:txBody>
      </p:sp>
      <p:pic>
        <p:nvPicPr>
          <p:cNvPr id="5" name="Picture 4" descr="MassHealth Interoperability Member options">
            <a:extLst>
              <a:ext uri="{FF2B5EF4-FFF2-40B4-BE49-F238E27FC236}">
                <a16:creationId xmlns:a16="http://schemas.microsoft.com/office/drawing/2014/main" id="{1C4BD7D1-FD64-4884-E356-E19732B8F613}"/>
              </a:ext>
            </a:extLst>
          </p:cNvPr>
          <p:cNvPicPr>
            <a:picLocks noChangeAspect="1"/>
          </p:cNvPicPr>
          <p:nvPr/>
        </p:nvPicPr>
        <p:blipFill>
          <a:blip r:embed="rId3"/>
          <a:srcRect r="3651" b="24605"/>
          <a:stretch>
            <a:fillRect/>
          </a:stretch>
        </p:blipFill>
        <p:spPr>
          <a:xfrm>
            <a:off x="336944" y="1403927"/>
            <a:ext cx="7437675" cy="1122609"/>
          </a:xfrm>
          <a:prstGeom prst="rect">
            <a:avLst/>
          </a:prstGeom>
        </p:spPr>
      </p:pic>
      <p:sp>
        <p:nvSpPr>
          <p:cNvPr id="8" name="TextBox 7">
            <a:extLst>
              <a:ext uri="{FF2B5EF4-FFF2-40B4-BE49-F238E27FC236}">
                <a16:creationId xmlns:a16="http://schemas.microsoft.com/office/drawing/2014/main" id="{68E6486C-84C5-55F0-7E2D-4F2EBC265142}"/>
              </a:ext>
            </a:extLst>
          </p:cNvPr>
          <p:cNvSpPr txBox="1"/>
          <p:nvPr/>
        </p:nvSpPr>
        <p:spPr>
          <a:xfrm>
            <a:off x="320734" y="2524917"/>
            <a:ext cx="8510849"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Calibri"/>
                <a:cs typeface="Calibri"/>
              </a:rPr>
              <a:t>MassHealth Patient Access Application Programming Interface:</a:t>
            </a:r>
            <a:endParaRPr lang="en-US" b="1"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a:ea typeface="Calibri"/>
                <a:cs typeface="Calibri"/>
              </a:rPr>
              <a:t>MassHealth may be able to share certain health care information with members through a third-party app. </a:t>
            </a:r>
            <a:endParaRPr lang="en-US" b="1" i="0" u="none" strike="noStrike" kern="1200" cap="none" spc="0" normalizeH="0" baseline="0" noProof="0" dirty="0">
              <a:ln>
                <a:noFill/>
              </a:ln>
              <a:solidFill>
                <a:prstClr val="black"/>
              </a:solidFill>
              <a:effectLst/>
              <a:uLnTx/>
              <a:uFillTx/>
              <a:latin typeface="Calibri"/>
              <a:ea typeface="Calibri"/>
              <a:cs typeface="Calibri"/>
            </a:endParaRPr>
          </a:p>
          <a:p>
            <a:pPr lvl="0" defTabSz="914400">
              <a:defRPr/>
            </a:pPr>
            <a:r>
              <a:rPr lang="en-US" dirty="0">
                <a:solidFill>
                  <a:prstClr val="black"/>
                </a:solidFill>
                <a:latin typeface="Calibri"/>
                <a:ea typeface="Calibri"/>
                <a:cs typeface="Calibri"/>
                <a:hlinkClick r:id="rId4"/>
              </a:rPr>
              <a:t>MassHealth Patient Access Application Programming Interface webpage</a:t>
            </a:r>
            <a:endParaRPr lang="en-US" dirty="0">
              <a:solidFill>
                <a:prstClr val="black"/>
              </a:solidFill>
              <a:latin typeface="Calibri"/>
              <a:ea typeface="Calibri"/>
              <a:cs typeface="Calibri"/>
            </a:endParaRPr>
          </a:p>
          <a:p>
            <a:pPr lvl="0" defTabSz="914400">
              <a:defRPr/>
            </a:pPr>
            <a:endParaRPr lang="en-US"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Calibri"/>
                <a:cs typeface="Calibri"/>
              </a:rPr>
              <a:t>Important: </a:t>
            </a:r>
            <a:r>
              <a:rPr kumimoji="0" lang="en-US" b="0" i="0" u="none" strike="noStrike" kern="1200" cap="none" spc="0" normalizeH="0" baseline="0" noProof="0" dirty="0">
                <a:ln>
                  <a:noFill/>
                </a:ln>
                <a:solidFill>
                  <a:prstClr val="black"/>
                </a:solidFill>
                <a:effectLst/>
                <a:uLnTx/>
                <a:uFillTx/>
                <a:latin typeface="Calibri"/>
                <a:ea typeface="Calibri"/>
                <a:cs typeface="Calibri"/>
              </a:rPr>
              <a:t>MassHealth did not create the third-party apps discussed on this web page and wants members to be able to make informed decisions about using them.  If members choose to use a third-party app to access their health care information, MassHealth will provide the members health care information to that app through a Patient Access Application Programming Interface (API). It’s up to the member to decide if they want to use a third-party app, and which third-party app they choose. MassHealth does not endorse or recommend one third-party app over another. MassHealth is not responsible for the use of a third-party app and </a:t>
            </a:r>
            <a:r>
              <a:rPr kumimoji="0" lang="en-US" b="1" i="0" u="none" strike="noStrike" kern="1200" cap="none" spc="0" normalizeH="0" baseline="0" noProof="0" dirty="0">
                <a:ln>
                  <a:noFill/>
                </a:ln>
                <a:solidFill>
                  <a:prstClr val="black"/>
                </a:solidFill>
                <a:effectLst/>
                <a:uLnTx/>
                <a:uFillTx/>
                <a:latin typeface="Calibri"/>
                <a:ea typeface="Calibri"/>
                <a:cs typeface="Calibri"/>
              </a:rPr>
              <a:t>is not responsible for any outcomes from that use.</a:t>
            </a:r>
            <a:r>
              <a:rPr kumimoji="0" lang="en-US" b="0" i="0" u="none" strike="noStrike" kern="1200" cap="none" spc="0" normalizeH="0" baseline="0" noProof="0" dirty="0">
                <a:ln>
                  <a:noFill/>
                </a:ln>
                <a:solidFill>
                  <a:prstClr val="black"/>
                </a:solidFill>
                <a:effectLst/>
                <a:uLnTx/>
                <a:uFillTx/>
                <a:latin typeface="Calibri"/>
                <a:ea typeface="Calibri"/>
                <a:cs typeface="Calibri"/>
              </a:rPr>
              <a:t> </a:t>
            </a:r>
            <a:endParaRPr lang="en-US"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3" name="Slide Number Placeholder 2">
            <a:extLst>
              <a:ext uri="{FF2B5EF4-FFF2-40B4-BE49-F238E27FC236}">
                <a16:creationId xmlns:a16="http://schemas.microsoft.com/office/drawing/2014/main" id="{0F00303B-FFEB-D240-B54E-A69B59D26B8E}"/>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34362-9AFF-481E-9165-DDE67710E77E}" type="slidenum">
              <a:rPr kumimoji="0" lang="en-US" sz="1200" b="0" i="0" u="none" strike="noStrike" kern="1200" cap="none" spc="0" normalizeH="0" baseline="0" noProof="0" smtClean="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215440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17EE6-CD2D-28EA-30B2-8B0DD36B9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02D1A-CF16-565E-37BA-478AF8426475}"/>
              </a:ext>
            </a:extLst>
          </p:cNvPr>
          <p:cNvSpPr>
            <a:spLocks noGrp="1"/>
          </p:cNvSpPr>
          <p:nvPr>
            <p:ph type="title"/>
          </p:nvPr>
        </p:nvSpPr>
        <p:spPr>
          <a:xfrm>
            <a:off x="457199" y="304800"/>
            <a:ext cx="6713621" cy="715963"/>
          </a:xfrm>
        </p:spPr>
        <p:txBody>
          <a:bodyPr/>
          <a:lstStyle/>
          <a:p>
            <a:r>
              <a:rPr lang="en-US" dirty="0">
                <a:latin typeface="Calibri"/>
                <a:ea typeface="Calibri"/>
                <a:cs typeface="Calibri"/>
              </a:rPr>
              <a:t>What Members Need to Know: Provider Directory</a:t>
            </a:r>
          </a:p>
        </p:txBody>
      </p:sp>
      <p:sp>
        <p:nvSpPr>
          <p:cNvPr id="7" name="TextBox 6">
            <a:extLst>
              <a:ext uri="{FF2B5EF4-FFF2-40B4-BE49-F238E27FC236}">
                <a16:creationId xmlns:a16="http://schemas.microsoft.com/office/drawing/2014/main" id="{BF9037FD-8DC6-78A2-B578-19F8581CA81F}"/>
              </a:ext>
            </a:extLst>
          </p:cNvPr>
          <p:cNvSpPr txBox="1"/>
          <p:nvPr/>
        </p:nvSpPr>
        <p:spPr>
          <a:xfrm>
            <a:off x="571680" y="2937225"/>
            <a:ext cx="2216727" cy="147732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Members can click the provider directory button to find doctors in the MassHealth network.</a:t>
            </a:r>
          </a:p>
        </p:txBody>
      </p:sp>
      <p:pic>
        <p:nvPicPr>
          <p:cNvPr id="6" name="Picture 5" descr="MassHealth Provider Directory webpage.">
            <a:extLst>
              <a:ext uri="{FF2B5EF4-FFF2-40B4-BE49-F238E27FC236}">
                <a16:creationId xmlns:a16="http://schemas.microsoft.com/office/drawing/2014/main" id="{16F3DC0E-D2EE-07D3-0ADB-73CD6EF30E8F}"/>
              </a:ext>
            </a:extLst>
          </p:cNvPr>
          <p:cNvPicPr>
            <a:picLocks noChangeAspect="1"/>
          </p:cNvPicPr>
          <p:nvPr/>
        </p:nvPicPr>
        <p:blipFill>
          <a:blip r:embed="rId3"/>
          <a:stretch>
            <a:fillRect/>
          </a:stretch>
        </p:blipFill>
        <p:spPr>
          <a:xfrm>
            <a:off x="3070116" y="1393720"/>
            <a:ext cx="5334975" cy="5142434"/>
          </a:xfrm>
          <a:prstGeom prst="rect">
            <a:avLst/>
          </a:prstGeom>
        </p:spPr>
      </p:pic>
      <p:sp>
        <p:nvSpPr>
          <p:cNvPr id="3" name="Slide Number Placeholder 2">
            <a:extLst>
              <a:ext uri="{FF2B5EF4-FFF2-40B4-BE49-F238E27FC236}">
                <a16:creationId xmlns:a16="http://schemas.microsoft.com/office/drawing/2014/main" id="{DEFBC45B-E277-8375-1ABA-860778DB95A2}"/>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34362-9AFF-481E-9165-DDE67710E77E}" type="slidenum">
              <a:rPr kumimoji="0" lang="en-US" sz="1200" b="0" i="0" u="none" strike="noStrike" kern="1200" cap="none" spc="0" normalizeH="0" baseline="0" noProof="0" smtClean="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61462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C782-8094-4B10-5023-A8065B92A1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766F6-DE30-EF28-805A-F3BCD05BCEFE}"/>
              </a:ext>
            </a:extLst>
          </p:cNvPr>
          <p:cNvSpPr>
            <a:spLocks noGrp="1"/>
          </p:cNvSpPr>
          <p:nvPr>
            <p:ph type="title"/>
          </p:nvPr>
        </p:nvSpPr>
        <p:spPr>
          <a:xfrm>
            <a:off x="457199" y="304800"/>
            <a:ext cx="6785811" cy="715963"/>
          </a:xfrm>
        </p:spPr>
        <p:txBody>
          <a:bodyPr/>
          <a:lstStyle/>
          <a:p>
            <a:r>
              <a:rPr lang="en-US" dirty="0">
                <a:latin typeface="Calibri"/>
                <a:ea typeface="Calibri"/>
                <a:cs typeface="Calibri"/>
              </a:rPr>
              <a:t>What Providers Need to Know</a:t>
            </a:r>
          </a:p>
        </p:txBody>
      </p:sp>
      <p:sp>
        <p:nvSpPr>
          <p:cNvPr id="4" name="TextBox 3">
            <a:extLst>
              <a:ext uri="{FF2B5EF4-FFF2-40B4-BE49-F238E27FC236}">
                <a16:creationId xmlns:a16="http://schemas.microsoft.com/office/drawing/2014/main" id="{5B7A6EF7-E5C4-8A15-FB2F-BD5A86576009}"/>
              </a:ext>
            </a:extLst>
          </p:cNvPr>
          <p:cNvSpPr txBox="1"/>
          <p:nvPr/>
        </p:nvSpPr>
        <p:spPr>
          <a:xfrm>
            <a:off x="383310" y="2091275"/>
            <a:ext cx="3126509" cy="36933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Prior Authorization Process Changes and Metrics</a:t>
            </a:r>
            <a:endParaRPr lang="en-US" sz="1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Learn about MassHealth’s implementation of prior authorization process changes and metrics issued in the Advancing Interoperability and Improving Prior Authorization Processes Final Rule.</a:t>
            </a:r>
            <a:endParaRPr lang="en-US" sz="18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lvl="0" defTabSz="914400">
              <a:defRPr/>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hlinkClick r:id="rId3"/>
              </a:rPr>
              <a:t>Prior Authorization Process Changes and Metrics webpage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MassHealth PA Process Changes and Metrics webpage.">
            <a:extLst>
              <a:ext uri="{FF2B5EF4-FFF2-40B4-BE49-F238E27FC236}">
                <a16:creationId xmlns:a16="http://schemas.microsoft.com/office/drawing/2014/main" id="{B5489D87-ED7A-BC0F-A799-8F64D21110C4}"/>
              </a:ext>
            </a:extLst>
          </p:cNvPr>
          <p:cNvPicPr>
            <a:picLocks noChangeAspect="1"/>
          </p:cNvPicPr>
          <p:nvPr/>
        </p:nvPicPr>
        <p:blipFill>
          <a:blip r:embed="rId4"/>
          <a:srcRect l="12173" r="15306"/>
          <a:stretch>
            <a:fillRect/>
          </a:stretch>
        </p:blipFill>
        <p:spPr>
          <a:xfrm>
            <a:off x="3509819" y="1693102"/>
            <a:ext cx="5440217" cy="4192076"/>
          </a:xfrm>
          <a:prstGeom prst="rect">
            <a:avLst/>
          </a:prstGeom>
        </p:spPr>
      </p:pic>
      <p:sp>
        <p:nvSpPr>
          <p:cNvPr id="3" name="Slide Number Placeholder 2">
            <a:extLst>
              <a:ext uri="{FF2B5EF4-FFF2-40B4-BE49-F238E27FC236}">
                <a16:creationId xmlns:a16="http://schemas.microsoft.com/office/drawing/2014/main" id="{91CF5704-084C-0F64-1EA7-B86A1643C241}"/>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34362-9AFF-481E-9165-DDE67710E77E}" type="slidenum">
              <a:rPr kumimoji="0" lang="en-US" sz="1200" b="0" i="0" u="none" strike="noStrike" kern="1200" cap="none" spc="0" normalizeH="0" baseline="0" noProof="0" smtClean="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79004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BF72A-37E0-006A-277D-481F4F663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7B813-73AF-95DC-07BC-E9820C9090F6}"/>
              </a:ext>
            </a:extLst>
          </p:cNvPr>
          <p:cNvSpPr>
            <a:spLocks noGrp="1"/>
          </p:cNvSpPr>
          <p:nvPr>
            <p:ph type="title"/>
          </p:nvPr>
        </p:nvSpPr>
        <p:spPr>
          <a:xfrm>
            <a:off x="457199" y="304800"/>
            <a:ext cx="7164805" cy="715963"/>
          </a:xfrm>
        </p:spPr>
        <p:txBody>
          <a:bodyPr/>
          <a:lstStyle/>
          <a:p>
            <a:r>
              <a:rPr lang="en-US" dirty="0">
                <a:latin typeface="Calibri"/>
                <a:ea typeface="Calibri"/>
                <a:cs typeface="Calibri"/>
              </a:rPr>
              <a:t>What Developers Need to Know</a:t>
            </a:r>
          </a:p>
        </p:txBody>
      </p:sp>
      <p:sp>
        <p:nvSpPr>
          <p:cNvPr id="5" name="TextBox 4">
            <a:extLst>
              <a:ext uri="{FF2B5EF4-FFF2-40B4-BE49-F238E27FC236}">
                <a16:creationId xmlns:a16="http://schemas.microsoft.com/office/drawing/2014/main" id="{C7EEAB76-329A-C53B-2DC8-9CC3C95B897B}"/>
              </a:ext>
            </a:extLst>
          </p:cNvPr>
          <p:cNvSpPr txBox="1"/>
          <p:nvPr/>
        </p:nvSpPr>
        <p:spPr>
          <a:xfrm>
            <a:off x="356134" y="1376598"/>
            <a:ext cx="8431731" cy="17543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a:ea typeface="Calibri"/>
                <a:cs typeface="Calibri"/>
              </a:rPr>
              <a:t>Provider Directory API</a:t>
            </a:r>
            <a:endParaRPr lang="en-US" b="1" i="0" u="none" strike="noStrike" kern="1200" cap="none" spc="0" normalizeH="0" baseline="0" noProof="0" dirty="0">
              <a:ln>
                <a:noFill/>
              </a:ln>
              <a:solidFill>
                <a:srgbClr val="00206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none" strike="noStrike" kern="1200" cap="none" spc="0" normalizeH="0" baseline="0" noProof="0" dirty="0">
              <a:ln>
                <a:noFill/>
              </a:ln>
              <a:solidFill>
                <a:srgbClr val="00206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Calibri"/>
                <a:ea typeface="Calibri"/>
                <a:cs typeface="Calibri"/>
              </a:rPr>
              <a:t>A developer can request to establish a connection with MassHealth’s Provider Directory API using the hyperlinks on this page to</a:t>
            </a:r>
            <a:endParaRPr lang="en-US" b="0" i="0" u="none" strike="noStrike" kern="1200" cap="none" spc="0" normalizeH="0" baseline="0" noProof="0" dirty="0">
              <a:ln>
                <a:noFill/>
              </a:ln>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kern="1200" cap="none" spc="0" normalizeH="0" baseline="0" noProof="0" dirty="0">
              <a:ln>
                <a:noFill/>
              </a:ln>
              <a:solidFill>
                <a:prstClr val="black"/>
              </a:solidFill>
              <a:effectLst/>
              <a:uLnTx/>
              <a:uFillTx/>
              <a:latin typeface="Calibri"/>
              <a:ea typeface="Calibri"/>
              <a:cs typeface="Calibri"/>
            </a:endParaRPr>
          </a:p>
          <a:p>
            <a:pPr lvl="0" defTabSz="914400">
              <a:defRPr/>
            </a:pPr>
            <a:r>
              <a:rPr lang="en-US" dirty="0">
                <a:solidFill>
                  <a:prstClr val="black"/>
                </a:solidFill>
                <a:latin typeface="Calibri"/>
                <a:ea typeface="Calibri"/>
                <a:cs typeface="Calibri"/>
                <a:hlinkClick r:id="rId3"/>
              </a:rPr>
              <a:t>Provider Directory API webpage</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descr="MassHealth Provider Directory API webpage.">
            <a:extLst>
              <a:ext uri="{FF2B5EF4-FFF2-40B4-BE49-F238E27FC236}">
                <a16:creationId xmlns:a16="http://schemas.microsoft.com/office/drawing/2014/main" id="{CFCC0DA3-679E-CB10-5073-CAAE6B2DB3FC}"/>
              </a:ext>
            </a:extLst>
          </p:cNvPr>
          <p:cNvPicPr>
            <a:picLocks noChangeAspect="1"/>
          </p:cNvPicPr>
          <p:nvPr/>
        </p:nvPicPr>
        <p:blipFill>
          <a:blip r:embed="rId4"/>
          <a:stretch>
            <a:fillRect/>
          </a:stretch>
        </p:blipFill>
        <p:spPr>
          <a:xfrm>
            <a:off x="1558923" y="3759254"/>
            <a:ext cx="6495186" cy="2618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B0B0DC4F-2A00-5827-EE9C-90C122971E7D}"/>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34362-9AFF-481E-9165-DDE67710E77E}" type="slidenum">
              <a:rPr kumimoji="0" lang="en-US" sz="1200" b="0" i="0" u="none" strike="noStrike" kern="1200" cap="none" spc="0" normalizeH="0" baseline="0" noProof="0" smtClean="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937421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1867-CEB7-E2B6-AC7F-8EC649716F31}"/>
              </a:ext>
            </a:extLst>
          </p:cNvPr>
          <p:cNvSpPr>
            <a:spLocks noGrp="1"/>
          </p:cNvSpPr>
          <p:nvPr>
            <p:ph type="title"/>
          </p:nvPr>
        </p:nvSpPr>
        <p:spPr>
          <a:xfrm>
            <a:off x="832427" y="3429000"/>
            <a:ext cx="7479145" cy="715963"/>
          </a:xfrm>
        </p:spPr>
        <p:txBody>
          <a:bodyPr/>
          <a:lstStyle/>
          <a:p>
            <a:pPr algn="ctr"/>
            <a:r>
              <a:rPr lang="en-US" sz="3600"/>
              <a:t>Impact</a:t>
            </a:r>
            <a:r>
              <a:rPr lang="en-US" sz="3600" spc="-65"/>
              <a:t> </a:t>
            </a:r>
            <a:r>
              <a:rPr lang="en-US" sz="3600"/>
              <a:t>of</a:t>
            </a:r>
            <a:r>
              <a:rPr lang="en-US" sz="3600" spc="-80"/>
              <a:t> </a:t>
            </a:r>
            <a:r>
              <a:rPr lang="en-US" sz="3600"/>
              <a:t>the One Big Beautiful Bill Act (OBBBA/OB3)</a:t>
            </a:r>
            <a:r>
              <a:rPr lang="en-US" sz="3600" spc="-65"/>
              <a:t> </a:t>
            </a:r>
            <a:r>
              <a:rPr lang="en-US" sz="3600"/>
              <a:t>on</a:t>
            </a:r>
            <a:r>
              <a:rPr lang="en-US" sz="3600" spc="-80"/>
              <a:t> </a:t>
            </a:r>
            <a:r>
              <a:rPr lang="en-US" sz="3600"/>
              <a:t>MassHealth</a:t>
            </a:r>
            <a:br>
              <a:rPr lang="en-US"/>
            </a:br>
            <a:br>
              <a:rPr lang="en-US"/>
            </a:br>
            <a:r>
              <a:rPr lang="en-US" sz="2800" b="0"/>
              <a:t>Presented by - Michael Gilleran, Sr. Provider Relations Specialist, MassHealth Business Support Services</a:t>
            </a:r>
            <a:endParaRPr lang="en-US" sz="2800" b="0" dirty="0"/>
          </a:p>
        </p:txBody>
      </p:sp>
      <p:sp>
        <p:nvSpPr>
          <p:cNvPr id="3" name="Slide Number Placeholder 2">
            <a:extLst>
              <a:ext uri="{FF2B5EF4-FFF2-40B4-BE49-F238E27FC236}">
                <a16:creationId xmlns:a16="http://schemas.microsoft.com/office/drawing/2014/main" id="{ADE30A0F-2681-0DF1-0C2E-3BA060F5F27B}"/>
              </a:ext>
            </a:extLst>
          </p:cNvPr>
          <p:cNvSpPr>
            <a:spLocks noGrp="1"/>
          </p:cNvSpPr>
          <p:nvPr>
            <p:ph type="sldNum" sz="quarter" idx="12"/>
          </p:nvPr>
        </p:nvSpPr>
        <p:spPr/>
        <p:txBody>
          <a:bodyPr/>
          <a:lstStyle/>
          <a:p>
            <a:pPr>
              <a:defRPr/>
            </a:pPr>
            <a:fld id="{20D403C3-47BC-4C7E-BA49-79840169F64A}" type="slidenum">
              <a:rPr lang="en-US" altLang="en-US" smtClean="0"/>
              <a:pPr>
                <a:defRPr/>
              </a:pPr>
              <a:t>34</a:t>
            </a:fld>
            <a:endParaRPr lang="en-US" altLang="en-US" dirty="0"/>
          </a:p>
        </p:txBody>
      </p:sp>
    </p:spTree>
    <p:custDataLst>
      <p:tags r:id="rId1"/>
    </p:custDataLst>
    <p:extLst>
      <p:ext uri="{BB962C8B-B14F-4D97-AF65-F5344CB8AC3E}">
        <p14:creationId xmlns:p14="http://schemas.microsoft.com/office/powerpoint/2010/main" val="1055584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061748"/>
            <a:ext cx="9144000" cy="161925"/>
          </a:xfrm>
          <a:custGeom>
            <a:avLst/>
            <a:gdLst/>
            <a:ahLst/>
            <a:cxnLst/>
            <a:rect l="l" t="t" r="r" b="b"/>
            <a:pathLst>
              <a:path w="12192000" h="215900">
                <a:moveTo>
                  <a:pt x="12192000" y="0"/>
                </a:moveTo>
                <a:lnTo>
                  <a:pt x="0" y="0"/>
                </a:lnTo>
                <a:lnTo>
                  <a:pt x="0" y="215442"/>
                </a:lnTo>
                <a:lnTo>
                  <a:pt x="12192000" y="215442"/>
                </a:lnTo>
                <a:lnTo>
                  <a:pt x="12192000" y="0"/>
                </a:lnTo>
                <a:close/>
              </a:path>
            </a:pathLst>
          </a:custGeom>
          <a:solidFill>
            <a:srgbClr val="FF9292"/>
          </a:solidFill>
        </p:spPr>
        <p:txBody>
          <a:bodyPr wrap="square" lIns="0" tIns="0" rIns="0" bIns="0" rtlCol="0"/>
          <a:lstStyle/>
          <a:p>
            <a:endParaRPr sz="1350" dirty="0"/>
          </a:p>
        </p:txBody>
      </p:sp>
      <p:sp>
        <p:nvSpPr>
          <p:cNvPr id="4" name="object 4" descr="$PPTXTitle"/>
          <p:cNvSpPr txBox="1">
            <a:spLocks noGrp="1"/>
          </p:cNvSpPr>
          <p:nvPr>
            <p:ph type="title"/>
          </p:nvPr>
        </p:nvSpPr>
        <p:spPr>
          <a:xfrm>
            <a:off x="164211" y="-72067"/>
            <a:ext cx="8267986" cy="1117614"/>
          </a:xfrm>
          <a:prstGeom prst="rect">
            <a:avLst/>
          </a:prstGeom>
        </p:spPr>
        <p:txBody>
          <a:bodyPr vert="horz" wrap="square" lIns="0" tIns="9525" rIns="0" bIns="0" numCol="1" rtlCol="0" anchor="b" anchorCtr="0" compatLnSpc="1">
            <a:prstTxWarp prst="textNoShape">
              <a:avLst/>
            </a:prstTxWarp>
            <a:spAutoFit/>
          </a:bodyPr>
          <a:lstStyle/>
          <a:p>
            <a:pPr marL="9525">
              <a:lnSpc>
                <a:spcPct val="100000"/>
              </a:lnSpc>
              <a:spcBef>
                <a:spcPts val="75"/>
              </a:spcBef>
            </a:pPr>
            <a:r>
              <a:rPr sz="3600" dirty="0"/>
              <a:t>Background</a:t>
            </a:r>
            <a:r>
              <a:rPr sz="3600" spc="-30" dirty="0"/>
              <a:t> </a:t>
            </a:r>
            <a:r>
              <a:rPr sz="3600" dirty="0"/>
              <a:t>on</a:t>
            </a:r>
            <a:r>
              <a:rPr sz="3600" spc="-23" dirty="0"/>
              <a:t> </a:t>
            </a:r>
            <a:r>
              <a:rPr sz="3600" dirty="0"/>
              <a:t>Federal</a:t>
            </a:r>
            <a:r>
              <a:rPr sz="3600" spc="-38" dirty="0"/>
              <a:t> </a:t>
            </a:r>
            <a:r>
              <a:rPr sz="3600" dirty="0"/>
              <a:t>Medicaid</a:t>
            </a:r>
            <a:r>
              <a:rPr sz="3600" spc="-34" dirty="0"/>
              <a:t> </a:t>
            </a:r>
            <a:br>
              <a:rPr lang="en-US" sz="3600" spc="-34" dirty="0"/>
            </a:br>
            <a:r>
              <a:rPr sz="3600" spc="-8" dirty="0"/>
              <a:t>Changes</a:t>
            </a:r>
            <a:r>
              <a:rPr lang="en-US" sz="3600" spc="-8" dirty="0"/>
              <a:t> (slide 1 of 2)</a:t>
            </a:r>
            <a:endParaRPr sz="3600" spc="-8" dirty="0"/>
          </a:p>
        </p:txBody>
      </p:sp>
      <p:sp>
        <p:nvSpPr>
          <p:cNvPr id="3" name="object 3"/>
          <p:cNvSpPr txBox="1"/>
          <p:nvPr/>
        </p:nvSpPr>
        <p:spPr>
          <a:xfrm>
            <a:off x="2195750" y="1098587"/>
            <a:ext cx="4752499" cy="124554"/>
          </a:xfrm>
          <a:prstGeom prst="rect">
            <a:avLst/>
          </a:prstGeom>
        </p:spPr>
        <p:txBody>
          <a:bodyPr vert="horz" wrap="square" lIns="0" tIns="9049" rIns="0" bIns="0" rtlCol="0">
            <a:spAutoFit/>
          </a:bodyPr>
          <a:lstStyle/>
          <a:p>
            <a:pPr marL="9525">
              <a:spcBef>
                <a:spcPts val="71"/>
              </a:spcBef>
            </a:pPr>
            <a:r>
              <a:rPr sz="750" b="1" dirty="0">
                <a:latin typeface="Arial"/>
                <a:cs typeface="Arial"/>
              </a:rPr>
              <a:t>FOR</a:t>
            </a:r>
            <a:r>
              <a:rPr sz="750" b="1" spc="-26" dirty="0">
                <a:latin typeface="Arial"/>
                <a:cs typeface="Arial"/>
              </a:rPr>
              <a:t> </a:t>
            </a:r>
            <a:r>
              <a:rPr sz="750" b="1" dirty="0">
                <a:latin typeface="Arial"/>
                <a:cs typeface="Arial"/>
              </a:rPr>
              <a:t>DISCUSSION</a:t>
            </a:r>
            <a:r>
              <a:rPr sz="750" b="1" spc="-11" dirty="0">
                <a:latin typeface="Arial"/>
                <a:cs typeface="Arial"/>
              </a:rPr>
              <a:t> </a:t>
            </a:r>
            <a:r>
              <a:rPr sz="750" b="1" dirty="0">
                <a:latin typeface="Arial"/>
                <a:cs typeface="Arial"/>
              </a:rPr>
              <a:t>ONLY.</a:t>
            </a:r>
            <a:r>
              <a:rPr sz="750" b="1" spc="-38" dirty="0">
                <a:latin typeface="Arial"/>
                <a:cs typeface="Arial"/>
              </a:rPr>
              <a:t> </a:t>
            </a:r>
            <a:r>
              <a:rPr sz="750" b="1" dirty="0">
                <a:latin typeface="Arial"/>
                <a:cs typeface="Arial"/>
              </a:rPr>
              <a:t>SUBJECT</a:t>
            </a:r>
            <a:r>
              <a:rPr sz="750" b="1" spc="-15" dirty="0">
                <a:latin typeface="Arial"/>
                <a:cs typeface="Arial"/>
              </a:rPr>
              <a:t> </a:t>
            </a:r>
            <a:r>
              <a:rPr sz="750" b="1" dirty="0">
                <a:latin typeface="Arial"/>
                <a:cs typeface="Arial"/>
              </a:rPr>
              <a:t>TO</a:t>
            </a:r>
            <a:r>
              <a:rPr sz="750" b="1" spc="-30" dirty="0">
                <a:latin typeface="Arial"/>
                <a:cs typeface="Arial"/>
              </a:rPr>
              <a:t> </a:t>
            </a:r>
            <a:r>
              <a:rPr sz="750" b="1" dirty="0">
                <a:latin typeface="Arial"/>
                <a:cs typeface="Arial"/>
              </a:rPr>
              <a:t>CHANGE BASED</a:t>
            </a:r>
            <a:r>
              <a:rPr sz="750" b="1" spc="11" dirty="0">
                <a:latin typeface="Arial"/>
                <a:cs typeface="Arial"/>
              </a:rPr>
              <a:t> </a:t>
            </a:r>
            <a:r>
              <a:rPr sz="750" b="1" dirty="0">
                <a:latin typeface="Arial"/>
                <a:cs typeface="Arial"/>
              </a:rPr>
              <a:t>ON</a:t>
            </a:r>
            <a:r>
              <a:rPr sz="750" b="1" spc="-26" dirty="0">
                <a:latin typeface="Arial"/>
                <a:cs typeface="Arial"/>
              </a:rPr>
              <a:t> </a:t>
            </a:r>
            <a:r>
              <a:rPr sz="750" b="1" dirty="0">
                <a:latin typeface="Arial"/>
                <a:cs typeface="Arial"/>
              </a:rPr>
              <a:t>CMS</a:t>
            </a:r>
            <a:r>
              <a:rPr sz="750" b="1" spc="-38" dirty="0">
                <a:latin typeface="Arial"/>
                <a:cs typeface="Arial"/>
              </a:rPr>
              <a:t> </a:t>
            </a:r>
            <a:r>
              <a:rPr sz="750" b="1" dirty="0">
                <a:latin typeface="Arial"/>
                <a:cs typeface="Arial"/>
              </a:rPr>
              <a:t>GUIDANCE</a:t>
            </a:r>
            <a:r>
              <a:rPr sz="750" b="1" spc="8" dirty="0">
                <a:latin typeface="Arial"/>
                <a:cs typeface="Arial"/>
              </a:rPr>
              <a:t> </a:t>
            </a:r>
            <a:r>
              <a:rPr sz="750" b="1" dirty="0">
                <a:latin typeface="Arial"/>
                <a:cs typeface="Arial"/>
              </a:rPr>
              <a:t>AND</a:t>
            </a:r>
            <a:r>
              <a:rPr sz="750" b="1" spc="8" dirty="0">
                <a:latin typeface="Arial"/>
                <a:cs typeface="Arial"/>
              </a:rPr>
              <a:t> </a:t>
            </a:r>
            <a:r>
              <a:rPr sz="750" b="1" dirty="0">
                <a:latin typeface="Arial"/>
                <a:cs typeface="Arial"/>
              </a:rPr>
              <a:t>FURTHER</a:t>
            </a:r>
            <a:r>
              <a:rPr sz="750" b="1" spc="-19" dirty="0">
                <a:latin typeface="Arial"/>
                <a:cs typeface="Arial"/>
              </a:rPr>
              <a:t> </a:t>
            </a:r>
            <a:r>
              <a:rPr sz="750" b="1" spc="-8" dirty="0">
                <a:latin typeface="Arial"/>
                <a:cs typeface="Arial"/>
              </a:rPr>
              <a:t>ANALYSIS</a:t>
            </a:r>
            <a:endParaRPr sz="750" dirty="0">
              <a:latin typeface="Arial"/>
              <a:cs typeface="Arial"/>
            </a:endParaRPr>
          </a:p>
        </p:txBody>
      </p:sp>
      <p:sp>
        <p:nvSpPr>
          <p:cNvPr id="5" name="object 5"/>
          <p:cNvSpPr txBox="1"/>
          <p:nvPr/>
        </p:nvSpPr>
        <p:spPr>
          <a:xfrm>
            <a:off x="1163431" y="1708434"/>
            <a:ext cx="7836921" cy="4364817"/>
          </a:xfrm>
          <a:prstGeom prst="rect">
            <a:avLst/>
          </a:prstGeom>
        </p:spPr>
        <p:txBody>
          <a:bodyPr vert="horz" wrap="square" lIns="0" tIns="75724" rIns="0" bIns="0" rtlCol="0" anchor="t">
            <a:spAutoFit/>
          </a:bodyPr>
          <a:lstStyle/>
          <a:p>
            <a:pPr marL="9525">
              <a:spcBef>
                <a:spcPts val="596"/>
              </a:spcBef>
            </a:pPr>
            <a:r>
              <a:rPr b="1" dirty="0">
                <a:latin typeface="Calibri"/>
                <a:ea typeface="Calibri"/>
                <a:cs typeface="Calibri"/>
              </a:rPr>
              <a:t>What</a:t>
            </a:r>
            <a:r>
              <a:rPr b="1" spc="-19" dirty="0">
                <a:latin typeface="Calibri"/>
                <a:ea typeface="Calibri"/>
                <a:cs typeface="Calibri"/>
              </a:rPr>
              <a:t> </a:t>
            </a:r>
            <a:r>
              <a:rPr b="1" dirty="0">
                <a:latin typeface="Calibri"/>
                <a:ea typeface="Calibri"/>
                <a:cs typeface="Calibri"/>
              </a:rPr>
              <a:t>is </a:t>
            </a:r>
            <a:r>
              <a:rPr b="1" spc="-15" dirty="0">
                <a:latin typeface="Calibri"/>
                <a:ea typeface="Calibri"/>
                <a:cs typeface="Calibri"/>
              </a:rPr>
              <a:t>OB3?</a:t>
            </a:r>
            <a:endParaRPr lang="en-US" dirty="0">
              <a:latin typeface="Calibri"/>
              <a:ea typeface="Calibri"/>
              <a:cs typeface="Calibri"/>
            </a:endParaRPr>
          </a:p>
          <a:p>
            <a:pPr marL="681355" lvl="1" indent="-214630">
              <a:spcBef>
                <a:spcPts val="458"/>
              </a:spcBef>
              <a:buChar char="•"/>
              <a:tabLst>
                <a:tab pos="224314" algn="l"/>
              </a:tabLst>
            </a:pPr>
            <a:r>
              <a:rPr dirty="0">
                <a:latin typeface="Calibri"/>
                <a:ea typeface="Calibri"/>
                <a:cs typeface="Calibri"/>
              </a:rPr>
              <a:t>In</a:t>
            </a:r>
            <a:r>
              <a:rPr spc="-30" dirty="0">
                <a:latin typeface="Calibri"/>
                <a:ea typeface="Calibri"/>
                <a:cs typeface="Calibri"/>
              </a:rPr>
              <a:t> </a:t>
            </a:r>
            <a:r>
              <a:rPr dirty="0">
                <a:latin typeface="Calibri"/>
                <a:ea typeface="Calibri"/>
                <a:cs typeface="Calibri"/>
              </a:rPr>
              <a:t>July</a:t>
            </a:r>
            <a:r>
              <a:rPr spc="-26" dirty="0">
                <a:latin typeface="Calibri"/>
                <a:ea typeface="Calibri"/>
                <a:cs typeface="Calibri"/>
              </a:rPr>
              <a:t> </a:t>
            </a:r>
            <a:r>
              <a:rPr dirty="0">
                <a:latin typeface="Calibri"/>
                <a:ea typeface="Calibri"/>
                <a:cs typeface="Calibri"/>
              </a:rPr>
              <a:t>2025,</a:t>
            </a:r>
            <a:r>
              <a:rPr spc="-11" dirty="0">
                <a:latin typeface="Calibri"/>
                <a:ea typeface="Calibri"/>
                <a:cs typeface="Calibri"/>
              </a:rPr>
              <a:t> </a:t>
            </a:r>
            <a:r>
              <a:rPr dirty="0">
                <a:latin typeface="Calibri"/>
                <a:ea typeface="Calibri"/>
                <a:cs typeface="Calibri"/>
              </a:rPr>
              <a:t>the</a:t>
            </a:r>
            <a:r>
              <a:rPr spc="-15" dirty="0">
                <a:latin typeface="Calibri"/>
                <a:ea typeface="Calibri"/>
                <a:cs typeface="Calibri"/>
              </a:rPr>
              <a:t> </a:t>
            </a:r>
            <a:r>
              <a:rPr dirty="0">
                <a:latin typeface="Calibri"/>
                <a:ea typeface="Calibri"/>
                <a:cs typeface="Calibri"/>
              </a:rPr>
              <a:t>One</a:t>
            </a:r>
            <a:r>
              <a:rPr spc="-11" dirty="0">
                <a:latin typeface="Calibri"/>
                <a:ea typeface="Calibri"/>
                <a:cs typeface="Calibri"/>
              </a:rPr>
              <a:t> </a:t>
            </a:r>
            <a:r>
              <a:rPr dirty="0">
                <a:latin typeface="Calibri"/>
                <a:ea typeface="Calibri"/>
                <a:cs typeface="Calibri"/>
              </a:rPr>
              <a:t>Big</a:t>
            </a:r>
            <a:r>
              <a:rPr spc="-30" dirty="0">
                <a:latin typeface="Calibri"/>
                <a:ea typeface="Calibri"/>
                <a:cs typeface="Calibri"/>
              </a:rPr>
              <a:t> </a:t>
            </a:r>
            <a:r>
              <a:rPr dirty="0">
                <a:latin typeface="Calibri"/>
                <a:ea typeface="Calibri"/>
                <a:cs typeface="Calibri"/>
              </a:rPr>
              <a:t>Beautiful</a:t>
            </a:r>
            <a:r>
              <a:rPr spc="-23" dirty="0">
                <a:latin typeface="Calibri"/>
                <a:ea typeface="Calibri"/>
                <a:cs typeface="Calibri"/>
              </a:rPr>
              <a:t> </a:t>
            </a:r>
            <a:r>
              <a:rPr dirty="0">
                <a:latin typeface="Calibri"/>
                <a:ea typeface="Calibri"/>
                <a:cs typeface="Calibri"/>
              </a:rPr>
              <a:t>Bill</a:t>
            </a:r>
            <a:r>
              <a:rPr spc="-90" dirty="0">
                <a:latin typeface="Calibri"/>
                <a:ea typeface="Calibri"/>
                <a:cs typeface="Calibri"/>
              </a:rPr>
              <a:t> </a:t>
            </a:r>
            <a:r>
              <a:rPr dirty="0">
                <a:latin typeface="Calibri"/>
                <a:ea typeface="Calibri"/>
                <a:cs typeface="Calibri"/>
              </a:rPr>
              <a:t>Act</a:t>
            </a:r>
            <a:r>
              <a:rPr spc="-23" dirty="0">
                <a:latin typeface="Calibri"/>
                <a:ea typeface="Calibri"/>
                <a:cs typeface="Calibri"/>
              </a:rPr>
              <a:t> </a:t>
            </a:r>
            <a:r>
              <a:rPr dirty="0">
                <a:latin typeface="Calibri"/>
                <a:ea typeface="Calibri"/>
                <a:cs typeface="Calibri"/>
              </a:rPr>
              <a:t>(known</a:t>
            </a:r>
            <a:r>
              <a:rPr spc="-8" dirty="0">
                <a:latin typeface="Calibri"/>
                <a:ea typeface="Calibri"/>
                <a:cs typeface="Calibri"/>
              </a:rPr>
              <a:t> </a:t>
            </a:r>
            <a:r>
              <a:rPr dirty="0">
                <a:latin typeface="Calibri"/>
                <a:ea typeface="Calibri"/>
                <a:cs typeface="Calibri"/>
              </a:rPr>
              <a:t>as</a:t>
            </a:r>
            <a:r>
              <a:rPr spc="-19" dirty="0">
                <a:latin typeface="Calibri"/>
                <a:ea typeface="Calibri"/>
                <a:cs typeface="Calibri"/>
              </a:rPr>
              <a:t> </a:t>
            </a:r>
            <a:r>
              <a:rPr dirty="0">
                <a:latin typeface="Calibri"/>
                <a:ea typeface="Calibri"/>
                <a:cs typeface="Calibri"/>
              </a:rPr>
              <a:t>OBBBA,</a:t>
            </a:r>
            <a:r>
              <a:rPr spc="-23" dirty="0">
                <a:latin typeface="Calibri"/>
                <a:ea typeface="Calibri"/>
                <a:cs typeface="Calibri"/>
              </a:rPr>
              <a:t> </a:t>
            </a:r>
            <a:r>
              <a:rPr dirty="0">
                <a:latin typeface="Calibri"/>
                <a:ea typeface="Calibri"/>
                <a:cs typeface="Calibri"/>
              </a:rPr>
              <a:t>or</a:t>
            </a:r>
            <a:r>
              <a:rPr spc="-19" dirty="0">
                <a:latin typeface="Calibri"/>
                <a:ea typeface="Calibri"/>
                <a:cs typeface="Calibri"/>
              </a:rPr>
              <a:t> </a:t>
            </a:r>
            <a:r>
              <a:rPr dirty="0">
                <a:latin typeface="Calibri"/>
                <a:ea typeface="Calibri"/>
                <a:cs typeface="Calibri"/>
              </a:rPr>
              <a:t>OB3)</a:t>
            </a:r>
            <a:r>
              <a:rPr spc="-4" dirty="0">
                <a:latin typeface="Calibri"/>
                <a:ea typeface="Calibri"/>
                <a:cs typeface="Calibri"/>
              </a:rPr>
              <a:t> </a:t>
            </a:r>
            <a:r>
              <a:rPr dirty="0">
                <a:latin typeface="Calibri"/>
                <a:ea typeface="Calibri"/>
                <a:cs typeface="Calibri"/>
              </a:rPr>
              <a:t>was</a:t>
            </a:r>
            <a:r>
              <a:rPr spc="-11" dirty="0">
                <a:latin typeface="Calibri"/>
                <a:ea typeface="Calibri"/>
                <a:cs typeface="Calibri"/>
              </a:rPr>
              <a:t> </a:t>
            </a:r>
            <a:r>
              <a:rPr dirty="0">
                <a:latin typeface="Calibri"/>
                <a:ea typeface="Calibri"/>
                <a:cs typeface="Calibri"/>
              </a:rPr>
              <a:t>signed</a:t>
            </a:r>
            <a:r>
              <a:rPr spc="-30" dirty="0">
                <a:latin typeface="Calibri"/>
                <a:ea typeface="Calibri"/>
                <a:cs typeface="Calibri"/>
              </a:rPr>
              <a:t> </a:t>
            </a:r>
            <a:r>
              <a:rPr dirty="0">
                <a:latin typeface="Calibri"/>
                <a:ea typeface="Calibri"/>
                <a:cs typeface="Calibri"/>
              </a:rPr>
              <a:t>into</a:t>
            </a:r>
            <a:r>
              <a:rPr spc="-11" dirty="0">
                <a:latin typeface="Calibri"/>
                <a:ea typeface="Calibri"/>
                <a:cs typeface="Calibri"/>
              </a:rPr>
              <a:t> </a:t>
            </a:r>
            <a:r>
              <a:rPr spc="-15" dirty="0">
                <a:latin typeface="Calibri"/>
                <a:ea typeface="Calibri"/>
                <a:cs typeface="Calibri"/>
              </a:rPr>
              <a:t>law.</a:t>
            </a:r>
            <a:endParaRPr dirty="0">
              <a:latin typeface="Calibri"/>
              <a:ea typeface="Calibri"/>
              <a:cs typeface="Calibri"/>
            </a:endParaRPr>
          </a:p>
          <a:p>
            <a:pPr marL="681355" lvl="1" indent="-214630">
              <a:spcBef>
                <a:spcPts val="450"/>
              </a:spcBef>
              <a:buFont typeface="Arial"/>
              <a:buChar char="•"/>
              <a:tabLst>
                <a:tab pos="224314" algn="l"/>
              </a:tabLst>
            </a:pPr>
            <a:r>
              <a:rPr b="1" dirty="0">
                <a:latin typeface="Calibri"/>
                <a:ea typeface="Calibri"/>
                <a:cs typeface="Calibri"/>
              </a:rPr>
              <a:t>This</a:t>
            </a:r>
            <a:r>
              <a:rPr b="1" spc="-19" dirty="0">
                <a:latin typeface="Calibri"/>
                <a:ea typeface="Calibri"/>
                <a:cs typeface="Calibri"/>
              </a:rPr>
              <a:t> </a:t>
            </a:r>
            <a:r>
              <a:rPr b="1" dirty="0">
                <a:latin typeface="Calibri"/>
                <a:ea typeface="Calibri"/>
                <a:cs typeface="Calibri"/>
              </a:rPr>
              <a:t>law</a:t>
            </a:r>
            <a:r>
              <a:rPr b="1" spc="-4" dirty="0">
                <a:latin typeface="Calibri"/>
                <a:ea typeface="Calibri"/>
                <a:cs typeface="Calibri"/>
              </a:rPr>
              <a:t> </a:t>
            </a:r>
            <a:r>
              <a:rPr b="1" dirty="0">
                <a:latin typeface="Calibri"/>
                <a:ea typeface="Calibri"/>
                <a:cs typeface="Calibri"/>
              </a:rPr>
              <a:t>includes</a:t>
            </a:r>
            <a:r>
              <a:rPr b="1" spc="-11" dirty="0">
                <a:latin typeface="Calibri"/>
                <a:ea typeface="Calibri"/>
                <a:cs typeface="Calibri"/>
              </a:rPr>
              <a:t> </a:t>
            </a:r>
            <a:r>
              <a:rPr b="1" dirty="0">
                <a:latin typeface="Calibri"/>
                <a:ea typeface="Calibri"/>
                <a:cs typeface="Calibri"/>
              </a:rPr>
              <a:t>major</a:t>
            </a:r>
            <a:r>
              <a:rPr b="1" spc="-8" dirty="0">
                <a:latin typeface="Calibri"/>
                <a:ea typeface="Calibri"/>
                <a:cs typeface="Calibri"/>
              </a:rPr>
              <a:t> </a:t>
            </a:r>
            <a:r>
              <a:rPr b="1" dirty="0">
                <a:latin typeface="Calibri"/>
                <a:ea typeface="Calibri"/>
                <a:cs typeface="Calibri"/>
              </a:rPr>
              <a:t>changes</a:t>
            </a:r>
            <a:r>
              <a:rPr b="1" spc="-19" dirty="0">
                <a:latin typeface="Calibri"/>
                <a:ea typeface="Calibri"/>
                <a:cs typeface="Calibri"/>
              </a:rPr>
              <a:t> </a:t>
            </a:r>
            <a:r>
              <a:rPr b="1" dirty="0">
                <a:latin typeface="Calibri"/>
                <a:ea typeface="Calibri"/>
                <a:cs typeface="Calibri"/>
              </a:rPr>
              <a:t>to</a:t>
            </a:r>
            <a:r>
              <a:rPr b="1" spc="-23" dirty="0">
                <a:latin typeface="Calibri"/>
                <a:ea typeface="Calibri"/>
                <a:cs typeface="Calibri"/>
              </a:rPr>
              <a:t> </a:t>
            </a:r>
            <a:r>
              <a:rPr b="1" dirty="0">
                <a:latin typeface="Calibri"/>
                <a:ea typeface="Calibri"/>
                <a:cs typeface="Calibri"/>
              </a:rPr>
              <a:t>Medicaid</a:t>
            </a:r>
            <a:r>
              <a:rPr b="1" spc="-4" dirty="0">
                <a:latin typeface="Calibri"/>
                <a:ea typeface="Calibri"/>
                <a:cs typeface="Calibri"/>
              </a:rPr>
              <a:t> </a:t>
            </a:r>
            <a:r>
              <a:rPr b="1" dirty="0">
                <a:latin typeface="Calibri"/>
                <a:ea typeface="Calibri"/>
                <a:cs typeface="Calibri"/>
              </a:rPr>
              <a:t>(which</a:t>
            </a:r>
            <a:r>
              <a:rPr b="1" spc="-34" dirty="0">
                <a:latin typeface="Calibri"/>
                <a:ea typeface="Calibri"/>
                <a:cs typeface="Calibri"/>
              </a:rPr>
              <a:t> </a:t>
            </a:r>
            <a:r>
              <a:rPr b="1" dirty="0">
                <a:latin typeface="Calibri"/>
                <a:ea typeface="Calibri"/>
                <a:cs typeface="Calibri"/>
              </a:rPr>
              <a:t>in</a:t>
            </a:r>
            <a:r>
              <a:rPr b="1" spc="-19" dirty="0">
                <a:latin typeface="Calibri"/>
                <a:ea typeface="Calibri"/>
                <a:cs typeface="Calibri"/>
              </a:rPr>
              <a:t> </a:t>
            </a:r>
            <a:r>
              <a:rPr b="1" spc="-8" dirty="0">
                <a:latin typeface="Calibri"/>
                <a:ea typeface="Calibri"/>
                <a:cs typeface="Calibri"/>
              </a:rPr>
              <a:t>Massachusetts</a:t>
            </a:r>
            <a:r>
              <a:rPr b="1" spc="-4" dirty="0">
                <a:latin typeface="Calibri"/>
                <a:ea typeface="Calibri"/>
                <a:cs typeface="Calibri"/>
              </a:rPr>
              <a:t> </a:t>
            </a:r>
            <a:r>
              <a:rPr b="1" dirty="0">
                <a:latin typeface="Calibri"/>
                <a:ea typeface="Calibri"/>
                <a:cs typeface="Calibri"/>
              </a:rPr>
              <a:t>is</a:t>
            </a:r>
            <a:r>
              <a:rPr b="1" spc="-15" dirty="0">
                <a:latin typeface="Calibri"/>
                <a:ea typeface="Calibri"/>
                <a:cs typeface="Calibri"/>
              </a:rPr>
              <a:t> </a:t>
            </a:r>
            <a:r>
              <a:rPr b="1" spc="-8" dirty="0">
                <a:latin typeface="Calibri"/>
                <a:ea typeface="Calibri"/>
                <a:cs typeface="Calibri"/>
              </a:rPr>
              <a:t>MassHealth).</a:t>
            </a:r>
            <a:endParaRPr dirty="0">
              <a:latin typeface="Calibri"/>
              <a:ea typeface="Calibri"/>
              <a:cs typeface="Calibri"/>
            </a:endParaRPr>
          </a:p>
          <a:p>
            <a:pPr marL="681355" lvl="1" indent="-214630">
              <a:spcBef>
                <a:spcPts val="450"/>
              </a:spcBef>
              <a:buChar char="•"/>
              <a:tabLst>
                <a:tab pos="224314" algn="l"/>
              </a:tabLst>
            </a:pPr>
            <a:r>
              <a:rPr dirty="0">
                <a:latin typeface="Calibri"/>
                <a:ea typeface="Calibri"/>
                <a:cs typeface="Calibri"/>
              </a:rPr>
              <a:t>OBBBA</a:t>
            </a:r>
            <a:r>
              <a:rPr spc="-86" dirty="0">
                <a:latin typeface="Calibri"/>
                <a:ea typeface="Calibri"/>
                <a:cs typeface="Calibri"/>
              </a:rPr>
              <a:t> </a:t>
            </a:r>
            <a:r>
              <a:rPr dirty="0">
                <a:latin typeface="Calibri"/>
                <a:ea typeface="Calibri"/>
                <a:cs typeface="Calibri"/>
              </a:rPr>
              <a:t>also</a:t>
            </a:r>
            <a:r>
              <a:rPr spc="-41" dirty="0">
                <a:latin typeface="Calibri"/>
                <a:ea typeface="Calibri"/>
                <a:cs typeface="Calibri"/>
              </a:rPr>
              <a:t> </a:t>
            </a:r>
            <a:r>
              <a:rPr dirty="0">
                <a:latin typeface="Calibri"/>
                <a:ea typeface="Calibri"/>
                <a:cs typeface="Calibri"/>
              </a:rPr>
              <a:t>made</a:t>
            </a:r>
            <a:r>
              <a:rPr spc="-26" dirty="0">
                <a:latin typeface="Calibri"/>
                <a:ea typeface="Calibri"/>
                <a:cs typeface="Calibri"/>
              </a:rPr>
              <a:t> </a:t>
            </a:r>
            <a:r>
              <a:rPr dirty="0">
                <a:latin typeface="Calibri"/>
                <a:ea typeface="Calibri"/>
                <a:cs typeface="Calibri"/>
              </a:rPr>
              <a:t>large</a:t>
            </a:r>
            <a:r>
              <a:rPr spc="-34" dirty="0">
                <a:latin typeface="Calibri"/>
                <a:ea typeface="Calibri"/>
                <a:cs typeface="Calibri"/>
              </a:rPr>
              <a:t> </a:t>
            </a:r>
            <a:r>
              <a:rPr dirty="0">
                <a:latin typeface="Calibri"/>
                <a:ea typeface="Calibri"/>
                <a:cs typeface="Calibri"/>
              </a:rPr>
              <a:t>changes</a:t>
            </a:r>
            <a:r>
              <a:rPr spc="-26" dirty="0">
                <a:latin typeface="Calibri"/>
                <a:ea typeface="Calibri"/>
                <a:cs typeface="Calibri"/>
              </a:rPr>
              <a:t> </a:t>
            </a:r>
            <a:r>
              <a:rPr dirty="0">
                <a:latin typeface="Calibri"/>
                <a:ea typeface="Calibri"/>
                <a:cs typeface="Calibri"/>
              </a:rPr>
              <a:t>to</a:t>
            </a:r>
            <a:r>
              <a:rPr spc="-34" dirty="0">
                <a:latin typeface="Calibri"/>
                <a:ea typeface="Calibri"/>
                <a:cs typeface="Calibri"/>
              </a:rPr>
              <a:t> </a:t>
            </a:r>
            <a:r>
              <a:rPr dirty="0">
                <a:latin typeface="Calibri"/>
                <a:ea typeface="Calibri"/>
                <a:cs typeface="Calibri"/>
              </a:rPr>
              <a:t>Health</a:t>
            </a:r>
            <a:r>
              <a:rPr spc="-34" dirty="0">
                <a:latin typeface="Calibri"/>
                <a:ea typeface="Calibri"/>
                <a:cs typeface="Calibri"/>
              </a:rPr>
              <a:t> </a:t>
            </a:r>
            <a:r>
              <a:rPr dirty="0">
                <a:latin typeface="Calibri"/>
                <a:ea typeface="Calibri"/>
                <a:cs typeface="Calibri"/>
              </a:rPr>
              <a:t>Connector</a:t>
            </a:r>
            <a:r>
              <a:rPr spc="-30" dirty="0">
                <a:latin typeface="Calibri"/>
                <a:ea typeface="Calibri"/>
                <a:cs typeface="Calibri"/>
              </a:rPr>
              <a:t> </a:t>
            </a:r>
            <a:r>
              <a:rPr dirty="0">
                <a:latin typeface="Calibri"/>
                <a:ea typeface="Calibri"/>
                <a:cs typeface="Calibri"/>
              </a:rPr>
              <a:t>coverage,</a:t>
            </a:r>
            <a:r>
              <a:rPr spc="-26" dirty="0">
                <a:latin typeface="Calibri"/>
                <a:ea typeface="Calibri"/>
                <a:cs typeface="Calibri"/>
              </a:rPr>
              <a:t> </a:t>
            </a:r>
            <a:r>
              <a:rPr spc="-23" dirty="0">
                <a:latin typeface="Calibri"/>
                <a:ea typeface="Calibri"/>
                <a:cs typeface="Calibri"/>
              </a:rPr>
              <a:t>SNAP,</a:t>
            </a:r>
            <a:r>
              <a:rPr spc="-34" dirty="0">
                <a:latin typeface="Calibri"/>
                <a:ea typeface="Calibri"/>
                <a:cs typeface="Calibri"/>
              </a:rPr>
              <a:t> </a:t>
            </a:r>
            <a:r>
              <a:rPr dirty="0">
                <a:latin typeface="Calibri"/>
                <a:ea typeface="Calibri"/>
                <a:cs typeface="Calibri"/>
              </a:rPr>
              <a:t>Medicare,</a:t>
            </a:r>
            <a:r>
              <a:rPr spc="-26" dirty="0">
                <a:latin typeface="Calibri"/>
                <a:ea typeface="Calibri"/>
                <a:cs typeface="Calibri"/>
              </a:rPr>
              <a:t> </a:t>
            </a:r>
            <a:r>
              <a:rPr dirty="0">
                <a:latin typeface="Calibri"/>
                <a:ea typeface="Calibri"/>
                <a:cs typeface="Calibri"/>
              </a:rPr>
              <a:t>and</a:t>
            </a:r>
            <a:r>
              <a:rPr spc="-34" dirty="0">
                <a:latin typeface="Calibri"/>
                <a:ea typeface="Calibri"/>
                <a:cs typeface="Calibri"/>
              </a:rPr>
              <a:t> </a:t>
            </a:r>
            <a:r>
              <a:rPr spc="-8" dirty="0">
                <a:latin typeface="Calibri"/>
                <a:ea typeface="Calibri"/>
                <a:cs typeface="Calibri"/>
              </a:rPr>
              <a:t>more.</a:t>
            </a:r>
            <a:endParaRPr dirty="0">
              <a:latin typeface="Calibri"/>
              <a:ea typeface="Calibri"/>
              <a:cs typeface="Calibri"/>
            </a:endParaRPr>
          </a:p>
          <a:p>
            <a:pPr marL="681355" lvl="1" indent="-214630">
              <a:spcBef>
                <a:spcPts val="450"/>
              </a:spcBef>
              <a:buChar char="•"/>
              <a:tabLst>
                <a:tab pos="224314" algn="l"/>
              </a:tabLst>
            </a:pPr>
            <a:r>
              <a:rPr dirty="0">
                <a:latin typeface="Calibri"/>
                <a:ea typeface="Calibri"/>
                <a:cs typeface="Calibri"/>
              </a:rPr>
              <a:t>MassHealth</a:t>
            </a:r>
            <a:r>
              <a:rPr spc="-38" dirty="0">
                <a:latin typeface="Calibri"/>
                <a:ea typeface="Calibri"/>
                <a:cs typeface="Calibri"/>
              </a:rPr>
              <a:t> </a:t>
            </a:r>
            <a:r>
              <a:rPr dirty="0">
                <a:latin typeface="Calibri"/>
                <a:ea typeface="Calibri"/>
                <a:cs typeface="Calibri"/>
              </a:rPr>
              <a:t>is</a:t>
            </a:r>
            <a:r>
              <a:rPr spc="-41" dirty="0">
                <a:latin typeface="Calibri"/>
                <a:ea typeface="Calibri"/>
                <a:cs typeface="Calibri"/>
              </a:rPr>
              <a:t> </a:t>
            </a:r>
            <a:r>
              <a:rPr dirty="0">
                <a:latin typeface="Calibri"/>
                <a:ea typeface="Calibri"/>
                <a:cs typeface="Calibri"/>
              </a:rPr>
              <a:t>legally</a:t>
            </a:r>
            <a:r>
              <a:rPr spc="-49" dirty="0">
                <a:latin typeface="Calibri"/>
                <a:ea typeface="Calibri"/>
                <a:cs typeface="Calibri"/>
              </a:rPr>
              <a:t> </a:t>
            </a:r>
            <a:r>
              <a:rPr dirty="0">
                <a:latin typeface="Calibri"/>
                <a:ea typeface="Calibri"/>
                <a:cs typeface="Calibri"/>
              </a:rPr>
              <a:t>required</a:t>
            </a:r>
            <a:r>
              <a:rPr spc="-26" dirty="0">
                <a:latin typeface="Calibri"/>
                <a:ea typeface="Calibri"/>
                <a:cs typeface="Calibri"/>
              </a:rPr>
              <a:t> </a:t>
            </a:r>
            <a:r>
              <a:rPr dirty="0">
                <a:latin typeface="Calibri"/>
                <a:ea typeface="Calibri"/>
                <a:cs typeface="Calibri"/>
              </a:rPr>
              <a:t>to</a:t>
            </a:r>
            <a:r>
              <a:rPr spc="-26" dirty="0">
                <a:latin typeface="Calibri"/>
                <a:ea typeface="Calibri"/>
                <a:cs typeface="Calibri"/>
              </a:rPr>
              <a:t> </a:t>
            </a:r>
            <a:r>
              <a:rPr dirty="0">
                <a:latin typeface="Calibri"/>
                <a:ea typeface="Calibri"/>
                <a:cs typeface="Calibri"/>
              </a:rPr>
              <a:t>follow</a:t>
            </a:r>
            <a:r>
              <a:rPr spc="-45" dirty="0">
                <a:latin typeface="Calibri"/>
                <a:ea typeface="Calibri"/>
                <a:cs typeface="Calibri"/>
              </a:rPr>
              <a:t> </a:t>
            </a:r>
            <a:r>
              <a:rPr dirty="0">
                <a:latin typeface="Calibri"/>
                <a:ea typeface="Calibri"/>
                <a:cs typeface="Calibri"/>
              </a:rPr>
              <a:t>federal</a:t>
            </a:r>
            <a:r>
              <a:rPr spc="-34" dirty="0">
                <a:latin typeface="Calibri"/>
                <a:ea typeface="Calibri"/>
                <a:cs typeface="Calibri"/>
              </a:rPr>
              <a:t> </a:t>
            </a:r>
            <a:r>
              <a:rPr dirty="0">
                <a:latin typeface="Calibri"/>
                <a:ea typeface="Calibri"/>
                <a:cs typeface="Calibri"/>
              </a:rPr>
              <a:t>law,</a:t>
            </a:r>
            <a:r>
              <a:rPr spc="-26" dirty="0">
                <a:latin typeface="Calibri"/>
                <a:ea typeface="Calibri"/>
                <a:cs typeface="Calibri"/>
              </a:rPr>
              <a:t> </a:t>
            </a:r>
            <a:r>
              <a:rPr dirty="0">
                <a:latin typeface="Calibri"/>
                <a:ea typeface="Calibri"/>
                <a:cs typeface="Calibri"/>
              </a:rPr>
              <a:t>which</a:t>
            </a:r>
            <a:r>
              <a:rPr spc="-38" dirty="0">
                <a:latin typeface="Calibri"/>
                <a:ea typeface="Calibri"/>
                <a:cs typeface="Calibri"/>
              </a:rPr>
              <a:t> </a:t>
            </a:r>
            <a:r>
              <a:rPr dirty="0">
                <a:latin typeface="Calibri"/>
                <a:ea typeface="Calibri"/>
                <a:cs typeface="Calibri"/>
              </a:rPr>
              <a:t>means</a:t>
            </a:r>
            <a:r>
              <a:rPr spc="-23" dirty="0">
                <a:latin typeface="Calibri"/>
                <a:ea typeface="Calibri"/>
                <a:cs typeface="Calibri"/>
              </a:rPr>
              <a:t> </a:t>
            </a:r>
            <a:r>
              <a:rPr dirty="0">
                <a:latin typeface="Calibri"/>
                <a:ea typeface="Calibri"/>
                <a:cs typeface="Calibri"/>
              </a:rPr>
              <a:t>that</a:t>
            </a:r>
            <a:r>
              <a:rPr spc="-26" dirty="0">
                <a:latin typeface="Calibri"/>
                <a:ea typeface="Calibri"/>
                <a:cs typeface="Calibri"/>
              </a:rPr>
              <a:t> </a:t>
            </a:r>
            <a:r>
              <a:rPr dirty="0">
                <a:latin typeface="Calibri"/>
                <a:ea typeface="Calibri"/>
                <a:cs typeface="Calibri"/>
              </a:rPr>
              <a:t>we</a:t>
            </a:r>
            <a:r>
              <a:rPr spc="-26" dirty="0">
                <a:latin typeface="Calibri"/>
                <a:ea typeface="Calibri"/>
                <a:cs typeface="Calibri"/>
              </a:rPr>
              <a:t> </a:t>
            </a:r>
            <a:r>
              <a:rPr dirty="0">
                <a:latin typeface="Calibri"/>
                <a:ea typeface="Calibri"/>
                <a:cs typeface="Calibri"/>
              </a:rPr>
              <a:t>must</a:t>
            </a:r>
            <a:r>
              <a:rPr spc="-30" dirty="0">
                <a:latin typeface="Calibri"/>
                <a:ea typeface="Calibri"/>
                <a:cs typeface="Calibri"/>
              </a:rPr>
              <a:t> </a:t>
            </a:r>
            <a:r>
              <a:rPr dirty="0">
                <a:latin typeface="Calibri"/>
                <a:ea typeface="Calibri"/>
                <a:cs typeface="Calibri"/>
              </a:rPr>
              <a:t>implement</a:t>
            </a:r>
            <a:r>
              <a:rPr spc="-30" dirty="0">
                <a:latin typeface="Calibri"/>
                <a:ea typeface="Calibri"/>
                <a:cs typeface="Calibri"/>
              </a:rPr>
              <a:t> </a:t>
            </a:r>
            <a:r>
              <a:rPr dirty="0">
                <a:latin typeface="Calibri"/>
                <a:ea typeface="Calibri"/>
                <a:cs typeface="Calibri"/>
              </a:rPr>
              <a:t>these</a:t>
            </a:r>
            <a:r>
              <a:rPr spc="-30" dirty="0">
                <a:latin typeface="Calibri"/>
                <a:ea typeface="Calibri"/>
                <a:cs typeface="Calibri"/>
              </a:rPr>
              <a:t> </a:t>
            </a:r>
            <a:r>
              <a:rPr spc="-8" dirty="0">
                <a:latin typeface="Calibri"/>
                <a:ea typeface="Calibri"/>
                <a:cs typeface="Calibri"/>
              </a:rPr>
              <a:t>changes.</a:t>
            </a:r>
            <a:endParaRPr dirty="0">
              <a:latin typeface="Calibri"/>
              <a:ea typeface="Calibri"/>
              <a:cs typeface="Calibri"/>
            </a:endParaRPr>
          </a:p>
          <a:p>
            <a:pPr>
              <a:spcBef>
                <a:spcPts val="244"/>
              </a:spcBef>
            </a:pPr>
            <a:endParaRPr dirty="0">
              <a:latin typeface="Calibri"/>
              <a:ea typeface="Calibri"/>
              <a:cs typeface="Calibri"/>
            </a:endParaRPr>
          </a:p>
          <a:p>
            <a:pPr marL="9525"/>
            <a:r>
              <a:rPr b="1" dirty="0">
                <a:latin typeface="Calibri"/>
                <a:ea typeface="Calibri"/>
                <a:cs typeface="Calibri"/>
              </a:rPr>
              <a:t>When</a:t>
            </a:r>
            <a:r>
              <a:rPr b="1" spc="-23" dirty="0">
                <a:latin typeface="Calibri"/>
                <a:ea typeface="Calibri"/>
                <a:cs typeface="Calibri"/>
              </a:rPr>
              <a:t> </a:t>
            </a:r>
            <a:r>
              <a:rPr b="1" dirty="0">
                <a:latin typeface="Calibri"/>
                <a:ea typeface="Calibri"/>
                <a:cs typeface="Calibri"/>
              </a:rPr>
              <a:t>do</a:t>
            </a:r>
            <a:r>
              <a:rPr b="1" spc="-23" dirty="0">
                <a:latin typeface="Calibri"/>
                <a:ea typeface="Calibri"/>
                <a:cs typeface="Calibri"/>
              </a:rPr>
              <a:t> </a:t>
            </a:r>
            <a:r>
              <a:rPr b="1" dirty="0">
                <a:latin typeface="Calibri"/>
                <a:ea typeface="Calibri"/>
                <a:cs typeface="Calibri"/>
              </a:rPr>
              <a:t>the</a:t>
            </a:r>
            <a:r>
              <a:rPr b="1" spc="-15" dirty="0">
                <a:latin typeface="Calibri"/>
                <a:ea typeface="Calibri"/>
                <a:cs typeface="Calibri"/>
              </a:rPr>
              <a:t> </a:t>
            </a:r>
            <a:r>
              <a:rPr b="1" dirty="0">
                <a:latin typeface="Calibri"/>
                <a:ea typeface="Calibri"/>
                <a:cs typeface="Calibri"/>
              </a:rPr>
              <a:t>new</a:t>
            </a:r>
            <a:r>
              <a:rPr b="1" spc="-11" dirty="0">
                <a:latin typeface="Calibri"/>
                <a:ea typeface="Calibri"/>
                <a:cs typeface="Calibri"/>
              </a:rPr>
              <a:t> </a:t>
            </a:r>
            <a:r>
              <a:rPr b="1" dirty="0">
                <a:latin typeface="Calibri"/>
                <a:ea typeface="Calibri"/>
                <a:cs typeface="Calibri"/>
              </a:rPr>
              <a:t>rules</a:t>
            </a:r>
            <a:r>
              <a:rPr b="1" spc="-23" dirty="0">
                <a:latin typeface="Calibri"/>
                <a:ea typeface="Calibri"/>
                <a:cs typeface="Calibri"/>
              </a:rPr>
              <a:t> </a:t>
            </a:r>
            <a:r>
              <a:rPr b="1" spc="-8" dirty="0">
                <a:latin typeface="Calibri"/>
                <a:ea typeface="Calibri"/>
                <a:cs typeface="Calibri"/>
              </a:rPr>
              <a:t>begin?</a:t>
            </a:r>
            <a:endParaRPr dirty="0">
              <a:latin typeface="Calibri"/>
              <a:ea typeface="Calibri"/>
              <a:cs typeface="Calibri"/>
            </a:endParaRPr>
          </a:p>
          <a:p>
            <a:pPr marL="681355" lvl="1" indent="-214630">
              <a:spcBef>
                <a:spcPts val="458"/>
              </a:spcBef>
              <a:buChar char="•"/>
              <a:tabLst>
                <a:tab pos="224314" algn="l"/>
              </a:tabLst>
            </a:pPr>
            <a:r>
              <a:rPr dirty="0">
                <a:latin typeface="Calibri"/>
                <a:ea typeface="Calibri"/>
                <a:cs typeface="Calibri"/>
              </a:rPr>
              <a:t>The</a:t>
            </a:r>
            <a:r>
              <a:rPr spc="-11" dirty="0">
                <a:latin typeface="Calibri"/>
                <a:ea typeface="Calibri"/>
                <a:cs typeface="Calibri"/>
              </a:rPr>
              <a:t> </a:t>
            </a:r>
            <a:r>
              <a:rPr dirty="0">
                <a:latin typeface="Calibri"/>
                <a:ea typeface="Calibri"/>
                <a:cs typeface="Calibri"/>
              </a:rPr>
              <a:t>new</a:t>
            </a:r>
            <a:r>
              <a:rPr spc="-19" dirty="0">
                <a:latin typeface="Calibri"/>
                <a:ea typeface="Calibri"/>
                <a:cs typeface="Calibri"/>
              </a:rPr>
              <a:t> </a:t>
            </a:r>
            <a:r>
              <a:rPr dirty="0">
                <a:latin typeface="Calibri"/>
                <a:ea typeface="Calibri"/>
                <a:cs typeface="Calibri"/>
              </a:rPr>
              <a:t>rules</a:t>
            </a:r>
            <a:r>
              <a:rPr spc="-8" dirty="0">
                <a:latin typeface="Calibri"/>
                <a:ea typeface="Calibri"/>
                <a:cs typeface="Calibri"/>
              </a:rPr>
              <a:t> </a:t>
            </a:r>
            <a:r>
              <a:rPr dirty="0">
                <a:latin typeface="Calibri"/>
                <a:ea typeface="Calibri"/>
                <a:cs typeface="Calibri"/>
              </a:rPr>
              <a:t>do</a:t>
            </a:r>
            <a:r>
              <a:rPr spc="-19" dirty="0">
                <a:latin typeface="Calibri"/>
                <a:ea typeface="Calibri"/>
                <a:cs typeface="Calibri"/>
              </a:rPr>
              <a:t> </a:t>
            </a:r>
            <a:r>
              <a:rPr dirty="0">
                <a:latin typeface="Calibri"/>
                <a:ea typeface="Calibri"/>
                <a:cs typeface="Calibri"/>
              </a:rPr>
              <a:t>not</a:t>
            </a:r>
            <a:r>
              <a:rPr spc="-8" dirty="0">
                <a:latin typeface="Calibri"/>
                <a:ea typeface="Calibri"/>
                <a:cs typeface="Calibri"/>
              </a:rPr>
              <a:t> </a:t>
            </a:r>
            <a:r>
              <a:rPr dirty="0">
                <a:latin typeface="Calibri"/>
                <a:ea typeface="Calibri"/>
                <a:cs typeface="Calibri"/>
              </a:rPr>
              <a:t>all</a:t>
            </a:r>
            <a:r>
              <a:rPr spc="-19" dirty="0">
                <a:latin typeface="Calibri"/>
                <a:ea typeface="Calibri"/>
                <a:cs typeface="Calibri"/>
              </a:rPr>
              <a:t> </a:t>
            </a:r>
            <a:r>
              <a:rPr dirty="0">
                <a:latin typeface="Calibri"/>
                <a:ea typeface="Calibri"/>
                <a:cs typeface="Calibri"/>
              </a:rPr>
              <a:t>happen</a:t>
            </a:r>
            <a:r>
              <a:rPr spc="-19" dirty="0">
                <a:latin typeface="Calibri"/>
                <a:ea typeface="Calibri"/>
                <a:cs typeface="Calibri"/>
              </a:rPr>
              <a:t> </a:t>
            </a:r>
            <a:r>
              <a:rPr dirty="0">
                <a:latin typeface="Calibri"/>
                <a:ea typeface="Calibri"/>
                <a:cs typeface="Calibri"/>
              </a:rPr>
              <a:t>right</a:t>
            </a:r>
            <a:r>
              <a:rPr spc="-4" dirty="0">
                <a:latin typeface="Calibri"/>
                <a:ea typeface="Calibri"/>
                <a:cs typeface="Calibri"/>
              </a:rPr>
              <a:t> </a:t>
            </a:r>
            <a:r>
              <a:rPr spc="-8" dirty="0">
                <a:latin typeface="Calibri"/>
                <a:ea typeface="Calibri"/>
                <a:cs typeface="Calibri"/>
              </a:rPr>
              <a:t>away.</a:t>
            </a:r>
            <a:endParaRPr dirty="0">
              <a:latin typeface="Calibri"/>
              <a:ea typeface="Calibri"/>
              <a:cs typeface="Calibri"/>
            </a:endParaRPr>
          </a:p>
          <a:p>
            <a:pPr marL="681355" lvl="1" indent="-214630">
              <a:spcBef>
                <a:spcPts val="450"/>
              </a:spcBef>
              <a:buFont typeface="Arial"/>
              <a:buChar char="•"/>
              <a:tabLst>
                <a:tab pos="224314" algn="l"/>
              </a:tabLst>
            </a:pPr>
            <a:r>
              <a:rPr b="1" dirty="0">
                <a:latin typeface="Calibri"/>
                <a:ea typeface="Calibri"/>
                <a:cs typeface="Calibri"/>
              </a:rPr>
              <a:t>The</a:t>
            </a:r>
            <a:r>
              <a:rPr b="1" spc="-30" dirty="0">
                <a:latin typeface="Calibri"/>
                <a:ea typeface="Calibri"/>
                <a:cs typeface="Calibri"/>
              </a:rPr>
              <a:t> </a:t>
            </a:r>
            <a:r>
              <a:rPr b="1" dirty="0">
                <a:latin typeface="Calibri"/>
                <a:ea typeface="Calibri"/>
                <a:cs typeface="Calibri"/>
              </a:rPr>
              <a:t>biggest</a:t>
            </a:r>
            <a:r>
              <a:rPr b="1" spc="-23" dirty="0">
                <a:latin typeface="Calibri"/>
                <a:ea typeface="Calibri"/>
                <a:cs typeface="Calibri"/>
              </a:rPr>
              <a:t> </a:t>
            </a:r>
            <a:r>
              <a:rPr b="1" dirty="0">
                <a:latin typeface="Calibri"/>
                <a:ea typeface="Calibri"/>
                <a:cs typeface="Calibri"/>
              </a:rPr>
              <a:t>changes</a:t>
            </a:r>
            <a:r>
              <a:rPr b="1" spc="-19" dirty="0">
                <a:latin typeface="Calibri"/>
                <a:ea typeface="Calibri"/>
                <a:cs typeface="Calibri"/>
              </a:rPr>
              <a:t> </a:t>
            </a:r>
            <a:r>
              <a:rPr b="1" dirty="0">
                <a:latin typeface="Calibri"/>
                <a:ea typeface="Calibri"/>
                <a:cs typeface="Calibri"/>
              </a:rPr>
              <a:t>affecting</a:t>
            </a:r>
            <a:r>
              <a:rPr b="1" spc="-15" dirty="0">
                <a:latin typeface="Calibri"/>
                <a:ea typeface="Calibri"/>
                <a:cs typeface="Calibri"/>
              </a:rPr>
              <a:t> </a:t>
            </a:r>
            <a:r>
              <a:rPr b="1" dirty="0">
                <a:latin typeface="Calibri"/>
                <a:ea typeface="Calibri"/>
                <a:cs typeface="Calibri"/>
              </a:rPr>
              <a:t>MassHealth</a:t>
            </a:r>
            <a:r>
              <a:rPr b="1" spc="-26" dirty="0">
                <a:latin typeface="Calibri"/>
                <a:ea typeface="Calibri"/>
                <a:cs typeface="Calibri"/>
              </a:rPr>
              <a:t> </a:t>
            </a:r>
            <a:r>
              <a:rPr b="1" dirty="0">
                <a:latin typeface="Calibri"/>
                <a:ea typeface="Calibri"/>
                <a:cs typeface="Calibri"/>
              </a:rPr>
              <a:t>members</a:t>
            </a:r>
            <a:r>
              <a:rPr b="1" spc="-4" dirty="0">
                <a:latin typeface="Calibri"/>
                <a:ea typeface="Calibri"/>
                <a:cs typeface="Calibri"/>
              </a:rPr>
              <a:t> </a:t>
            </a:r>
            <a:r>
              <a:rPr b="1" dirty="0">
                <a:latin typeface="Calibri"/>
                <a:ea typeface="Calibri"/>
                <a:cs typeface="Calibri"/>
              </a:rPr>
              <a:t>don’t</a:t>
            </a:r>
            <a:r>
              <a:rPr b="1" spc="-23" dirty="0">
                <a:latin typeface="Calibri"/>
                <a:ea typeface="Calibri"/>
                <a:cs typeface="Calibri"/>
              </a:rPr>
              <a:t> </a:t>
            </a:r>
            <a:r>
              <a:rPr b="1" dirty="0">
                <a:latin typeface="Calibri"/>
                <a:ea typeface="Calibri"/>
                <a:cs typeface="Calibri"/>
              </a:rPr>
              <a:t>start</a:t>
            </a:r>
            <a:r>
              <a:rPr b="1" spc="-23" dirty="0">
                <a:latin typeface="Calibri"/>
                <a:ea typeface="Calibri"/>
                <a:cs typeface="Calibri"/>
              </a:rPr>
              <a:t> </a:t>
            </a:r>
            <a:r>
              <a:rPr b="1" dirty="0">
                <a:latin typeface="Calibri"/>
                <a:ea typeface="Calibri"/>
                <a:cs typeface="Calibri"/>
              </a:rPr>
              <a:t>until</a:t>
            </a:r>
            <a:r>
              <a:rPr b="1" spc="-15" dirty="0">
                <a:latin typeface="Calibri"/>
                <a:ea typeface="Calibri"/>
                <a:cs typeface="Calibri"/>
              </a:rPr>
              <a:t> </a:t>
            </a:r>
            <a:r>
              <a:rPr b="1" dirty="0">
                <a:latin typeface="Calibri"/>
                <a:ea typeface="Calibri"/>
                <a:cs typeface="Calibri"/>
              </a:rPr>
              <a:t>Fall</a:t>
            </a:r>
            <a:r>
              <a:rPr b="1" spc="-19" dirty="0">
                <a:latin typeface="Calibri"/>
                <a:ea typeface="Calibri"/>
                <a:cs typeface="Calibri"/>
              </a:rPr>
              <a:t> </a:t>
            </a:r>
            <a:r>
              <a:rPr b="1" spc="-8" dirty="0">
                <a:latin typeface="Calibri"/>
                <a:ea typeface="Calibri"/>
                <a:cs typeface="Calibri"/>
              </a:rPr>
              <a:t>2026.</a:t>
            </a:r>
            <a:endParaRPr dirty="0">
              <a:latin typeface="Calibri"/>
              <a:ea typeface="Calibri"/>
              <a:cs typeface="Calibri"/>
            </a:endParaRPr>
          </a:p>
        </p:txBody>
      </p:sp>
      <p:grpSp>
        <p:nvGrpSpPr>
          <p:cNvPr id="7" name="object 7">
            <a:extLst>
              <a:ext uri="{C183D7F6-B498-43B3-948B-1728B52AA6E4}">
                <adec:decorative xmlns:adec="http://schemas.microsoft.com/office/drawing/2017/decorative" val="1"/>
              </a:ext>
            </a:extLst>
          </p:cNvPr>
          <p:cNvGrpSpPr/>
          <p:nvPr/>
        </p:nvGrpSpPr>
        <p:grpSpPr>
          <a:xfrm>
            <a:off x="297235" y="1808402"/>
            <a:ext cx="725329" cy="725329"/>
            <a:chOff x="396316" y="765048"/>
            <a:chExt cx="967105" cy="967105"/>
          </a:xfrm>
        </p:grpSpPr>
        <p:sp>
          <p:nvSpPr>
            <p:cNvPr id="8" name="object 8"/>
            <p:cNvSpPr/>
            <p:nvPr/>
          </p:nvSpPr>
          <p:spPr>
            <a:xfrm>
              <a:off x="396316" y="765048"/>
              <a:ext cx="967105" cy="967105"/>
            </a:xfrm>
            <a:custGeom>
              <a:avLst/>
              <a:gdLst/>
              <a:ahLst/>
              <a:cxnLst/>
              <a:rect l="l" t="t" r="r" b="b"/>
              <a:pathLst>
                <a:path w="967105" h="967105">
                  <a:moveTo>
                    <a:pt x="483323" y="0"/>
                  </a:moveTo>
                  <a:lnTo>
                    <a:pt x="436777" y="2212"/>
                  </a:lnTo>
                  <a:lnTo>
                    <a:pt x="391482" y="8715"/>
                  </a:lnTo>
                  <a:lnTo>
                    <a:pt x="347641" y="19305"/>
                  </a:lnTo>
                  <a:lnTo>
                    <a:pt x="305457" y="33780"/>
                  </a:lnTo>
                  <a:lnTo>
                    <a:pt x="265132" y="51938"/>
                  </a:lnTo>
                  <a:lnTo>
                    <a:pt x="226870" y="73574"/>
                  </a:lnTo>
                  <a:lnTo>
                    <a:pt x="190871" y="98487"/>
                  </a:lnTo>
                  <a:lnTo>
                    <a:pt x="157340" y="126474"/>
                  </a:lnTo>
                  <a:lnTo>
                    <a:pt x="126479" y="157332"/>
                  </a:lnTo>
                  <a:lnTo>
                    <a:pt x="98489" y="190859"/>
                  </a:lnTo>
                  <a:lnTo>
                    <a:pt x="73575" y="226851"/>
                  </a:lnTo>
                  <a:lnTo>
                    <a:pt x="51937" y="265107"/>
                  </a:lnTo>
                  <a:lnTo>
                    <a:pt x="33780" y="305422"/>
                  </a:lnTo>
                  <a:lnTo>
                    <a:pt x="19305" y="347596"/>
                  </a:lnTo>
                  <a:lnTo>
                    <a:pt x="8715" y="391424"/>
                  </a:lnTo>
                  <a:lnTo>
                    <a:pt x="2212" y="436705"/>
                  </a:lnTo>
                  <a:lnTo>
                    <a:pt x="0" y="483235"/>
                  </a:lnTo>
                  <a:lnTo>
                    <a:pt x="2212" y="529786"/>
                  </a:lnTo>
                  <a:lnTo>
                    <a:pt x="8715" y="575085"/>
                  </a:lnTo>
                  <a:lnTo>
                    <a:pt x="19305" y="618929"/>
                  </a:lnTo>
                  <a:lnTo>
                    <a:pt x="33780" y="661117"/>
                  </a:lnTo>
                  <a:lnTo>
                    <a:pt x="51937" y="701445"/>
                  </a:lnTo>
                  <a:lnTo>
                    <a:pt x="73575" y="739710"/>
                  </a:lnTo>
                  <a:lnTo>
                    <a:pt x="98489" y="775711"/>
                  </a:lnTo>
                  <a:lnTo>
                    <a:pt x="126479" y="809245"/>
                  </a:lnTo>
                  <a:lnTo>
                    <a:pt x="157340" y="840109"/>
                  </a:lnTo>
                  <a:lnTo>
                    <a:pt x="190871" y="868100"/>
                  </a:lnTo>
                  <a:lnTo>
                    <a:pt x="226870" y="893016"/>
                  </a:lnTo>
                  <a:lnTo>
                    <a:pt x="265132" y="914655"/>
                  </a:lnTo>
                  <a:lnTo>
                    <a:pt x="305457" y="932814"/>
                  </a:lnTo>
                  <a:lnTo>
                    <a:pt x="347641" y="947290"/>
                  </a:lnTo>
                  <a:lnTo>
                    <a:pt x="391482" y="957881"/>
                  </a:lnTo>
                  <a:lnTo>
                    <a:pt x="436777" y="964384"/>
                  </a:lnTo>
                  <a:lnTo>
                    <a:pt x="483323" y="966597"/>
                  </a:lnTo>
                  <a:lnTo>
                    <a:pt x="529872" y="964384"/>
                  </a:lnTo>
                  <a:lnTo>
                    <a:pt x="575169" y="957881"/>
                  </a:lnTo>
                  <a:lnTo>
                    <a:pt x="619010" y="947290"/>
                  </a:lnTo>
                  <a:lnTo>
                    <a:pt x="661195" y="932814"/>
                  </a:lnTo>
                  <a:lnTo>
                    <a:pt x="701520" y="914655"/>
                  </a:lnTo>
                  <a:lnTo>
                    <a:pt x="739783" y="893016"/>
                  </a:lnTo>
                  <a:lnTo>
                    <a:pt x="775781" y="868100"/>
                  </a:lnTo>
                  <a:lnTo>
                    <a:pt x="809311" y="840109"/>
                  </a:lnTo>
                  <a:lnTo>
                    <a:pt x="840172" y="809245"/>
                  </a:lnTo>
                  <a:lnTo>
                    <a:pt x="868161" y="775711"/>
                  </a:lnTo>
                  <a:lnTo>
                    <a:pt x="893075" y="739710"/>
                  </a:lnTo>
                  <a:lnTo>
                    <a:pt x="914712" y="701445"/>
                  </a:lnTo>
                  <a:lnTo>
                    <a:pt x="932868" y="661117"/>
                  </a:lnTo>
                  <a:lnTo>
                    <a:pt x="947343" y="618929"/>
                  </a:lnTo>
                  <a:lnTo>
                    <a:pt x="957933" y="575085"/>
                  </a:lnTo>
                  <a:lnTo>
                    <a:pt x="964435" y="529786"/>
                  </a:lnTo>
                  <a:lnTo>
                    <a:pt x="966647" y="483235"/>
                  </a:lnTo>
                  <a:lnTo>
                    <a:pt x="964435" y="436705"/>
                  </a:lnTo>
                  <a:lnTo>
                    <a:pt x="957933" y="391424"/>
                  </a:lnTo>
                  <a:lnTo>
                    <a:pt x="947343" y="347596"/>
                  </a:lnTo>
                  <a:lnTo>
                    <a:pt x="932868" y="305422"/>
                  </a:lnTo>
                  <a:lnTo>
                    <a:pt x="914712" y="265107"/>
                  </a:lnTo>
                  <a:lnTo>
                    <a:pt x="893075" y="226851"/>
                  </a:lnTo>
                  <a:lnTo>
                    <a:pt x="868161" y="190859"/>
                  </a:lnTo>
                  <a:lnTo>
                    <a:pt x="840172" y="157332"/>
                  </a:lnTo>
                  <a:lnTo>
                    <a:pt x="809311" y="126474"/>
                  </a:lnTo>
                  <a:lnTo>
                    <a:pt x="775781" y="98487"/>
                  </a:lnTo>
                  <a:lnTo>
                    <a:pt x="739783" y="73574"/>
                  </a:lnTo>
                  <a:lnTo>
                    <a:pt x="701520" y="51938"/>
                  </a:lnTo>
                  <a:lnTo>
                    <a:pt x="661195" y="33780"/>
                  </a:lnTo>
                  <a:lnTo>
                    <a:pt x="619010" y="19305"/>
                  </a:lnTo>
                  <a:lnTo>
                    <a:pt x="575169" y="8715"/>
                  </a:lnTo>
                  <a:lnTo>
                    <a:pt x="529872" y="2212"/>
                  </a:lnTo>
                  <a:lnTo>
                    <a:pt x="483323" y="0"/>
                  </a:lnTo>
                  <a:close/>
                </a:path>
              </a:pathLst>
            </a:custGeom>
            <a:solidFill>
              <a:srgbClr val="C6DFFA"/>
            </a:solidFill>
          </p:spPr>
          <p:txBody>
            <a:bodyPr wrap="square" lIns="0" tIns="0" rIns="0" bIns="0" rtlCol="0"/>
            <a:lstStyle/>
            <a:p>
              <a:endParaRPr sz="1350" dirty="0"/>
            </a:p>
          </p:txBody>
        </p:sp>
        <p:sp>
          <p:nvSpPr>
            <p:cNvPr id="9" name="object 9"/>
            <p:cNvSpPr/>
            <p:nvPr/>
          </p:nvSpPr>
          <p:spPr>
            <a:xfrm>
              <a:off x="536917" y="905637"/>
              <a:ext cx="690245" cy="690245"/>
            </a:xfrm>
            <a:custGeom>
              <a:avLst/>
              <a:gdLst/>
              <a:ahLst/>
              <a:cxnLst/>
              <a:rect l="l" t="t" r="r" b="b"/>
              <a:pathLst>
                <a:path w="690244" h="690244">
                  <a:moveTo>
                    <a:pt x="344919" y="0"/>
                  </a:moveTo>
                  <a:lnTo>
                    <a:pt x="298114" y="3148"/>
                  </a:lnTo>
                  <a:lnTo>
                    <a:pt x="253223" y="12321"/>
                  </a:lnTo>
                  <a:lnTo>
                    <a:pt x="210658" y="27106"/>
                  </a:lnTo>
                  <a:lnTo>
                    <a:pt x="170829" y="47093"/>
                  </a:lnTo>
                  <a:lnTo>
                    <a:pt x="134146" y="71871"/>
                  </a:lnTo>
                  <a:lnTo>
                    <a:pt x="101022" y="101028"/>
                  </a:lnTo>
                  <a:lnTo>
                    <a:pt x="71866" y="134154"/>
                  </a:lnTo>
                  <a:lnTo>
                    <a:pt x="47090" y="170838"/>
                  </a:lnTo>
                  <a:lnTo>
                    <a:pt x="27104" y="210669"/>
                  </a:lnTo>
                  <a:lnTo>
                    <a:pt x="12320" y="253235"/>
                  </a:lnTo>
                  <a:lnTo>
                    <a:pt x="3148" y="298126"/>
                  </a:lnTo>
                  <a:lnTo>
                    <a:pt x="0" y="344932"/>
                  </a:lnTo>
                  <a:lnTo>
                    <a:pt x="3148" y="391737"/>
                  </a:lnTo>
                  <a:lnTo>
                    <a:pt x="12320" y="436628"/>
                  </a:lnTo>
                  <a:lnTo>
                    <a:pt x="27104" y="479194"/>
                  </a:lnTo>
                  <a:lnTo>
                    <a:pt x="47090" y="519025"/>
                  </a:lnTo>
                  <a:lnTo>
                    <a:pt x="71866" y="555709"/>
                  </a:lnTo>
                  <a:lnTo>
                    <a:pt x="101022" y="588835"/>
                  </a:lnTo>
                  <a:lnTo>
                    <a:pt x="134146" y="617992"/>
                  </a:lnTo>
                  <a:lnTo>
                    <a:pt x="170829" y="642770"/>
                  </a:lnTo>
                  <a:lnTo>
                    <a:pt x="210658" y="662757"/>
                  </a:lnTo>
                  <a:lnTo>
                    <a:pt x="253223" y="677542"/>
                  </a:lnTo>
                  <a:lnTo>
                    <a:pt x="298114" y="686715"/>
                  </a:lnTo>
                  <a:lnTo>
                    <a:pt x="344919" y="689863"/>
                  </a:lnTo>
                  <a:lnTo>
                    <a:pt x="391724" y="686715"/>
                  </a:lnTo>
                  <a:lnTo>
                    <a:pt x="436615" y="677542"/>
                  </a:lnTo>
                  <a:lnTo>
                    <a:pt x="479182" y="662757"/>
                  </a:lnTo>
                  <a:lnTo>
                    <a:pt x="519012" y="642770"/>
                  </a:lnTo>
                  <a:lnTo>
                    <a:pt x="555696" y="617992"/>
                  </a:lnTo>
                  <a:lnTo>
                    <a:pt x="588822" y="588835"/>
                  </a:lnTo>
                  <a:lnTo>
                    <a:pt x="617980" y="555709"/>
                  </a:lnTo>
                  <a:lnTo>
                    <a:pt x="642757" y="519025"/>
                  </a:lnTo>
                  <a:lnTo>
                    <a:pt x="662744" y="479194"/>
                  </a:lnTo>
                  <a:lnTo>
                    <a:pt x="677529" y="436628"/>
                  </a:lnTo>
                  <a:lnTo>
                    <a:pt x="686702" y="391737"/>
                  </a:lnTo>
                  <a:lnTo>
                    <a:pt x="689851" y="344932"/>
                  </a:lnTo>
                  <a:lnTo>
                    <a:pt x="686702" y="298126"/>
                  </a:lnTo>
                  <a:lnTo>
                    <a:pt x="677529" y="253235"/>
                  </a:lnTo>
                  <a:lnTo>
                    <a:pt x="662744" y="210669"/>
                  </a:lnTo>
                  <a:lnTo>
                    <a:pt x="642757" y="170838"/>
                  </a:lnTo>
                  <a:lnTo>
                    <a:pt x="617980" y="134154"/>
                  </a:lnTo>
                  <a:lnTo>
                    <a:pt x="588822" y="101028"/>
                  </a:lnTo>
                  <a:lnTo>
                    <a:pt x="555696" y="71871"/>
                  </a:lnTo>
                  <a:lnTo>
                    <a:pt x="519012" y="47093"/>
                  </a:lnTo>
                  <a:lnTo>
                    <a:pt x="479182" y="27106"/>
                  </a:lnTo>
                  <a:lnTo>
                    <a:pt x="436615" y="12321"/>
                  </a:lnTo>
                  <a:lnTo>
                    <a:pt x="391724" y="3148"/>
                  </a:lnTo>
                  <a:lnTo>
                    <a:pt x="344919" y="0"/>
                  </a:lnTo>
                  <a:close/>
                </a:path>
              </a:pathLst>
            </a:custGeom>
            <a:solidFill>
              <a:srgbClr val="FFFFFF"/>
            </a:solidFill>
          </p:spPr>
          <p:txBody>
            <a:bodyPr wrap="square" lIns="0" tIns="0" rIns="0" bIns="0" rtlCol="0"/>
            <a:lstStyle/>
            <a:p>
              <a:endParaRPr sz="1350" dirty="0"/>
            </a:p>
          </p:txBody>
        </p:sp>
        <p:sp>
          <p:nvSpPr>
            <p:cNvPr id="10" name="object 10"/>
            <p:cNvSpPr/>
            <p:nvPr/>
          </p:nvSpPr>
          <p:spPr>
            <a:xfrm>
              <a:off x="724738" y="1045857"/>
              <a:ext cx="311785" cy="401955"/>
            </a:xfrm>
            <a:custGeom>
              <a:avLst/>
              <a:gdLst/>
              <a:ahLst/>
              <a:cxnLst/>
              <a:rect l="l" t="t" r="r" b="b"/>
              <a:pathLst>
                <a:path w="311784" h="401955">
                  <a:moveTo>
                    <a:pt x="150685" y="290906"/>
                  </a:moveTo>
                  <a:lnTo>
                    <a:pt x="60274" y="290906"/>
                  </a:lnTo>
                  <a:lnTo>
                    <a:pt x="60274" y="311010"/>
                  </a:lnTo>
                  <a:lnTo>
                    <a:pt x="150685" y="311010"/>
                  </a:lnTo>
                  <a:lnTo>
                    <a:pt x="150685" y="290906"/>
                  </a:lnTo>
                  <a:close/>
                </a:path>
                <a:path w="311784" h="401955">
                  <a:moveTo>
                    <a:pt x="251142" y="190398"/>
                  </a:moveTo>
                  <a:lnTo>
                    <a:pt x="155702" y="190398"/>
                  </a:lnTo>
                  <a:lnTo>
                    <a:pt x="155702" y="210502"/>
                  </a:lnTo>
                  <a:lnTo>
                    <a:pt x="251142" y="210502"/>
                  </a:lnTo>
                  <a:lnTo>
                    <a:pt x="251142" y="190398"/>
                  </a:lnTo>
                  <a:close/>
                </a:path>
                <a:path w="311784" h="401955">
                  <a:moveTo>
                    <a:pt x="251142" y="150190"/>
                  </a:moveTo>
                  <a:lnTo>
                    <a:pt x="60274" y="150190"/>
                  </a:lnTo>
                  <a:lnTo>
                    <a:pt x="60274" y="170294"/>
                  </a:lnTo>
                  <a:lnTo>
                    <a:pt x="251142" y="170294"/>
                  </a:lnTo>
                  <a:lnTo>
                    <a:pt x="251142" y="150190"/>
                  </a:lnTo>
                  <a:close/>
                </a:path>
                <a:path w="311784" h="401955">
                  <a:moveTo>
                    <a:pt x="251142" y="109994"/>
                  </a:moveTo>
                  <a:lnTo>
                    <a:pt x="60274" y="109994"/>
                  </a:lnTo>
                  <a:lnTo>
                    <a:pt x="60274" y="130086"/>
                  </a:lnTo>
                  <a:lnTo>
                    <a:pt x="251142" y="130086"/>
                  </a:lnTo>
                  <a:lnTo>
                    <a:pt x="251142" y="109994"/>
                  </a:lnTo>
                  <a:close/>
                </a:path>
                <a:path w="311784" h="401955">
                  <a:moveTo>
                    <a:pt x="251142" y="69786"/>
                  </a:moveTo>
                  <a:lnTo>
                    <a:pt x="60274" y="69786"/>
                  </a:lnTo>
                  <a:lnTo>
                    <a:pt x="60274" y="89890"/>
                  </a:lnTo>
                  <a:lnTo>
                    <a:pt x="251142" y="89890"/>
                  </a:lnTo>
                  <a:lnTo>
                    <a:pt x="251142" y="69786"/>
                  </a:lnTo>
                  <a:close/>
                </a:path>
                <a:path w="311784" h="401955">
                  <a:moveTo>
                    <a:pt x="311416" y="0"/>
                  </a:moveTo>
                  <a:lnTo>
                    <a:pt x="0" y="0"/>
                  </a:lnTo>
                  <a:lnTo>
                    <a:pt x="0" y="29222"/>
                  </a:lnTo>
                  <a:lnTo>
                    <a:pt x="0" y="370941"/>
                  </a:lnTo>
                  <a:lnTo>
                    <a:pt x="0" y="401434"/>
                  </a:lnTo>
                  <a:lnTo>
                    <a:pt x="311416" y="401434"/>
                  </a:lnTo>
                  <a:lnTo>
                    <a:pt x="311416" y="371322"/>
                  </a:lnTo>
                  <a:lnTo>
                    <a:pt x="311416" y="370941"/>
                  </a:lnTo>
                  <a:lnTo>
                    <a:pt x="311416" y="29578"/>
                  </a:lnTo>
                  <a:lnTo>
                    <a:pt x="281279" y="29578"/>
                  </a:lnTo>
                  <a:lnTo>
                    <a:pt x="281279" y="370941"/>
                  </a:lnTo>
                  <a:lnTo>
                    <a:pt x="30137" y="370941"/>
                  </a:lnTo>
                  <a:lnTo>
                    <a:pt x="30137" y="29222"/>
                  </a:lnTo>
                  <a:lnTo>
                    <a:pt x="311416" y="29222"/>
                  </a:lnTo>
                  <a:lnTo>
                    <a:pt x="311416" y="0"/>
                  </a:lnTo>
                  <a:close/>
                </a:path>
              </a:pathLst>
            </a:custGeom>
            <a:solidFill>
              <a:srgbClr val="083669"/>
            </a:solidFill>
          </p:spPr>
          <p:txBody>
            <a:bodyPr wrap="square" lIns="0" tIns="0" rIns="0" bIns="0" rtlCol="0"/>
            <a:lstStyle/>
            <a:p>
              <a:endParaRPr sz="1350" dirty="0"/>
            </a:p>
          </p:txBody>
        </p:sp>
        <p:pic>
          <p:nvPicPr>
            <p:cNvPr id="11" name="object 11"/>
            <p:cNvPicPr/>
            <p:nvPr/>
          </p:nvPicPr>
          <p:blipFill>
            <a:blip r:embed="rId3" cstate="print"/>
            <a:stretch>
              <a:fillRect/>
            </a:stretch>
          </p:blipFill>
          <p:spPr>
            <a:xfrm>
              <a:off x="905564" y="1311633"/>
              <a:ext cx="70318" cy="70357"/>
            </a:xfrm>
            <a:prstGeom prst="rect">
              <a:avLst/>
            </a:prstGeom>
          </p:spPr>
        </p:pic>
      </p:grpSp>
      <p:grpSp>
        <p:nvGrpSpPr>
          <p:cNvPr id="12" name="object 12">
            <a:extLst>
              <a:ext uri="{C183D7F6-B498-43B3-948B-1728B52AA6E4}">
                <adec:decorative xmlns:adec="http://schemas.microsoft.com/office/drawing/2017/decorative" val="1"/>
              </a:ext>
            </a:extLst>
          </p:cNvPr>
          <p:cNvGrpSpPr/>
          <p:nvPr/>
        </p:nvGrpSpPr>
        <p:grpSpPr>
          <a:xfrm>
            <a:off x="297236" y="4590621"/>
            <a:ext cx="725329" cy="725329"/>
            <a:chOff x="396303" y="2836036"/>
            <a:chExt cx="967105" cy="967105"/>
          </a:xfrm>
        </p:grpSpPr>
        <p:sp>
          <p:nvSpPr>
            <p:cNvPr id="13" name="object 13"/>
            <p:cNvSpPr/>
            <p:nvPr/>
          </p:nvSpPr>
          <p:spPr>
            <a:xfrm>
              <a:off x="396303" y="2836036"/>
              <a:ext cx="967105" cy="967105"/>
            </a:xfrm>
            <a:custGeom>
              <a:avLst/>
              <a:gdLst/>
              <a:ahLst/>
              <a:cxnLst/>
              <a:rect l="l" t="t" r="r" b="b"/>
              <a:pathLst>
                <a:path w="967105" h="967104">
                  <a:moveTo>
                    <a:pt x="483336" y="0"/>
                  </a:moveTo>
                  <a:lnTo>
                    <a:pt x="436787" y="2212"/>
                  </a:lnTo>
                  <a:lnTo>
                    <a:pt x="391490" y="8715"/>
                  </a:lnTo>
                  <a:lnTo>
                    <a:pt x="347648" y="19306"/>
                  </a:lnTo>
                  <a:lnTo>
                    <a:pt x="305463" y="33782"/>
                  </a:lnTo>
                  <a:lnTo>
                    <a:pt x="265137" y="51941"/>
                  </a:lnTo>
                  <a:lnTo>
                    <a:pt x="226873" y="73580"/>
                  </a:lnTo>
                  <a:lnTo>
                    <a:pt x="190874" y="98496"/>
                  </a:lnTo>
                  <a:lnTo>
                    <a:pt x="157342" y="126487"/>
                  </a:lnTo>
                  <a:lnTo>
                    <a:pt x="126480" y="157351"/>
                  </a:lnTo>
                  <a:lnTo>
                    <a:pt x="98490" y="190885"/>
                  </a:lnTo>
                  <a:lnTo>
                    <a:pt x="73575" y="226886"/>
                  </a:lnTo>
                  <a:lnTo>
                    <a:pt x="51938" y="265151"/>
                  </a:lnTo>
                  <a:lnTo>
                    <a:pt x="33780" y="305479"/>
                  </a:lnTo>
                  <a:lnTo>
                    <a:pt x="19305" y="347667"/>
                  </a:lnTo>
                  <a:lnTo>
                    <a:pt x="8715" y="391511"/>
                  </a:lnTo>
                  <a:lnTo>
                    <a:pt x="2212" y="436810"/>
                  </a:lnTo>
                  <a:lnTo>
                    <a:pt x="0" y="483362"/>
                  </a:lnTo>
                  <a:lnTo>
                    <a:pt x="2212" y="529913"/>
                  </a:lnTo>
                  <a:lnTo>
                    <a:pt x="8715" y="575212"/>
                  </a:lnTo>
                  <a:lnTo>
                    <a:pt x="19305" y="619056"/>
                  </a:lnTo>
                  <a:lnTo>
                    <a:pt x="33780" y="661244"/>
                  </a:lnTo>
                  <a:lnTo>
                    <a:pt x="51938" y="701572"/>
                  </a:lnTo>
                  <a:lnTo>
                    <a:pt x="73575" y="739837"/>
                  </a:lnTo>
                  <a:lnTo>
                    <a:pt x="98490" y="775838"/>
                  </a:lnTo>
                  <a:lnTo>
                    <a:pt x="126480" y="809372"/>
                  </a:lnTo>
                  <a:lnTo>
                    <a:pt x="157342" y="840236"/>
                  </a:lnTo>
                  <a:lnTo>
                    <a:pt x="190874" y="868227"/>
                  </a:lnTo>
                  <a:lnTo>
                    <a:pt x="226873" y="893143"/>
                  </a:lnTo>
                  <a:lnTo>
                    <a:pt x="265137" y="914782"/>
                  </a:lnTo>
                  <a:lnTo>
                    <a:pt x="305463" y="932941"/>
                  </a:lnTo>
                  <a:lnTo>
                    <a:pt x="347648" y="947417"/>
                  </a:lnTo>
                  <a:lnTo>
                    <a:pt x="391490" y="958008"/>
                  </a:lnTo>
                  <a:lnTo>
                    <a:pt x="436787" y="964511"/>
                  </a:lnTo>
                  <a:lnTo>
                    <a:pt x="483336" y="966724"/>
                  </a:lnTo>
                  <a:lnTo>
                    <a:pt x="529885" y="964511"/>
                  </a:lnTo>
                  <a:lnTo>
                    <a:pt x="575181" y="958008"/>
                  </a:lnTo>
                  <a:lnTo>
                    <a:pt x="619023" y="947417"/>
                  </a:lnTo>
                  <a:lnTo>
                    <a:pt x="661208" y="932941"/>
                  </a:lnTo>
                  <a:lnTo>
                    <a:pt x="701533" y="914782"/>
                  </a:lnTo>
                  <a:lnTo>
                    <a:pt x="739795" y="893143"/>
                  </a:lnTo>
                  <a:lnTo>
                    <a:pt x="775793" y="868227"/>
                  </a:lnTo>
                  <a:lnTo>
                    <a:pt x="809324" y="840236"/>
                  </a:lnTo>
                  <a:lnTo>
                    <a:pt x="840185" y="809372"/>
                  </a:lnTo>
                  <a:lnTo>
                    <a:pt x="868174" y="775838"/>
                  </a:lnTo>
                  <a:lnTo>
                    <a:pt x="893088" y="739837"/>
                  </a:lnTo>
                  <a:lnTo>
                    <a:pt x="914724" y="701572"/>
                  </a:lnTo>
                  <a:lnTo>
                    <a:pt x="932881" y="661244"/>
                  </a:lnTo>
                  <a:lnTo>
                    <a:pt x="947356" y="619056"/>
                  </a:lnTo>
                  <a:lnTo>
                    <a:pt x="957945" y="575212"/>
                  </a:lnTo>
                  <a:lnTo>
                    <a:pt x="964448" y="529913"/>
                  </a:lnTo>
                  <a:lnTo>
                    <a:pt x="966660" y="483362"/>
                  </a:lnTo>
                  <a:lnTo>
                    <a:pt x="964448" y="436810"/>
                  </a:lnTo>
                  <a:lnTo>
                    <a:pt x="957945" y="391511"/>
                  </a:lnTo>
                  <a:lnTo>
                    <a:pt x="947356" y="347667"/>
                  </a:lnTo>
                  <a:lnTo>
                    <a:pt x="932881" y="305479"/>
                  </a:lnTo>
                  <a:lnTo>
                    <a:pt x="914724" y="265151"/>
                  </a:lnTo>
                  <a:lnTo>
                    <a:pt x="893088" y="226886"/>
                  </a:lnTo>
                  <a:lnTo>
                    <a:pt x="868174" y="190885"/>
                  </a:lnTo>
                  <a:lnTo>
                    <a:pt x="840185" y="157351"/>
                  </a:lnTo>
                  <a:lnTo>
                    <a:pt x="809324" y="126487"/>
                  </a:lnTo>
                  <a:lnTo>
                    <a:pt x="775793" y="98496"/>
                  </a:lnTo>
                  <a:lnTo>
                    <a:pt x="739795" y="73580"/>
                  </a:lnTo>
                  <a:lnTo>
                    <a:pt x="701533" y="51941"/>
                  </a:lnTo>
                  <a:lnTo>
                    <a:pt x="661208" y="33782"/>
                  </a:lnTo>
                  <a:lnTo>
                    <a:pt x="619023" y="19306"/>
                  </a:lnTo>
                  <a:lnTo>
                    <a:pt x="575181" y="8715"/>
                  </a:lnTo>
                  <a:lnTo>
                    <a:pt x="529885" y="2212"/>
                  </a:lnTo>
                  <a:lnTo>
                    <a:pt x="483336" y="0"/>
                  </a:lnTo>
                  <a:close/>
                </a:path>
              </a:pathLst>
            </a:custGeom>
            <a:solidFill>
              <a:srgbClr val="C6DFFA"/>
            </a:solidFill>
          </p:spPr>
          <p:txBody>
            <a:bodyPr wrap="square" lIns="0" tIns="0" rIns="0" bIns="0" rtlCol="0"/>
            <a:lstStyle/>
            <a:p>
              <a:endParaRPr sz="1350" dirty="0"/>
            </a:p>
          </p:txBody>
        </p:sp>
        <p:sp>
          <p:nvSpPr>
            <p:cNvPr id="14" name="object 14"/>
            <p:cNvSpPr/>
            <p:nvPr/>
          </p:nvSpPr>
          <p:spPr>
            <a:xfrm>
              <a:off x="536917" y="2976752"/>
              <a:ext cx="690245" cy="690245"/>
            </a:xfrm>
            <a:custGeom>
              <a:avLst/>
              <a:gdLst/>
              <a:ahLst/>
              <a:cxnLst/>
              <a:rect l="l" t="t" r="r" b="b"/>
              <a:pathLst>
                <a:path w="690244" h="690245">
                  <a:moveTo>
                    <a:pt x="344919" y="0"/>
                  </a:moveTo>
                  <a:lnTo>
                    <a:pt x="298114" y="3146"/>
                  </a:lnTo>
                  <a:lnTo>
                    <a:pt x="253223" y="12311"/>
                  </a:lnTo>
                  <a:lnTo>
                    <a:pt x="210658" y="27086"/>
                  </a:lnTo>
                  <a:lnTo>
                    <a:pt x="170829" y="47060"/>
                  </a:lnTo>
                  <a:lnTo>
                    <a:pt x="134146" y="71823"/>
                  </a:lnTo>
                  <a:lnTo>
                    <a:pt x="101022" y="100964"/>
                  </a:lnTo>
                  <a:lnTo>
                    <a:pt x="71866" y="134075"/>
                  </a:lnTo>
                  <a:lnTo>
                    <a:pt x="47090" y="170744"/>
                  </a:lnTo>
                  <a:lnTo>
                    <a:pt x="27104" y="210562"/>
                  </a:lnTo>
                  <a:lnTo>
                    <a:pt x="12320" y="253118"/>
                  </a:lnTo>
                  <a:lnTo>
                    <a:pt x="3148" y="298002"/>
                  </a:lnTo>
                  <a:lnTo>
                    <a:pt x="0" y="344805"/>
                  </a:lnTo>
                  <a:lnTo>
                    <a:pt x="3148" y="391610"/>
                  </a:lnTo>
                  <a:lnTo>
                    <a:pt x="12320" y="436501"/>
                  </a:lnTo>
                  <a:lnTo>
                    <a:pt x="27104" y="479067"/>
                  </a:lnTo>
                  <a:lnTo>
                    <a:pt x="47090" y="518898"/>
                  </a:lnTo>
                  <a:lnTo>
                    <a:pt x="71866" y="555582"/>
                  </a:lnTo>
                  <a:lnTo>
                    <a:pt x="101022" y="588708"/>
                  </a:lnTo>
                  <a:lnTo>
                    <a:pt x="134146" y="617865"/>
                  </a:lnTo>
                  <a:lnTo>
                    <a:pt x="170829" y="642643"/>
                  </a:lnTo>
                  <a:lnTo>
                    <a:pt x="210658" y="662630"/>
                  </a:lnTo>
                  <a:lnTo>
                    <a:pt x="253223" y="677415"/>
                  </a:lnTo>
                  <a:lnTo>
                    <a:pt x="298114" y="686588"/>
                  </a:lnTo>
                  <a:lnTo>
                    <a:pt x="344919" y="689737"/>
                  </a:lnTo>
                  <a:lnTo>
                    <a:pt x="391724" y="686588"/>
                  </a:lnTo>
                  <a:lnTo>
                    <a:pt x="436614" y="677415"/>
                  </a:lnTo>
                  <a:lnTo>
                    <a:pt x="479180" y="662630"/>
                  </a:lnTo>
                  <a:lnTo>
                    <a:pt x="519009" y="642643"/>
                  </a:lnTo>
                  <a:lnTo>
                    <a:pt x="555691" y="617865"/>
                  </a:lnTo>
                  <a:lnTo>
                    <a:pt x="588816" y="588708"/>
                  </a:lnTo>
                  <a:lnTo>
                    <a:pt x="617972" y="555582"/>
                  </a:lnTo>
                  <a:lnTo>
                    <a:pt x="642748" y="518898"/>
                  </a:lnTo>
                  <a:lnTo>
                    <a:pt x="662734" y="479067"/>
                  </a:lnTo>
                  <a:lnTo>
                    <a:pt x="677518" y="436501"/>
                  </a:lnTo>
                  <a:lnTo>
                    <a:pt x="686690" y="391610"/>
                  </a:lnTo>
                  <a:lnTo>
                    <a:pt x="689838" y="344805"/>
                  </a:lnTo>
                  <a:lnTo>
                    <a:pt x="686690" y="298002"/>
                  </a:lnTo>
                  <a:lnTo>
                    <a:pt x="677518" y="253118"/>
                  </a:lnTo>
                  <a:lnTo>
                    <a:pt x="662734" y="210562"/>
                  </a:lnTo>
                  <a:lnTo>
                    <a:pt x="642748" y="170744"/>
                  </a:lnTo>
                  <a:lnTo>
                    <a:pt x="617972" y="134075"/>
                  </a:lnTo>
                  <a:lnTo>
                    <a:pt x="588816" y="100965"/>
                  </a:lnTo>
                  <a:lnTo>
                    <a:pt x="555691" y="71823"/>
                  </a:lnTo>
                  <a:lnTo>
                    <a:pt x="519009" y="47060"/>
                  </a:lnTo>
                  <a:lnTo>
                    <a:pt x="479180" y="27086"/>
                  </a:lnTo>
                  <a:lnTo>
                    <a:pt x="436614" y="12311"/>
                  </a:lnTo>
                  <a:lnTo>
                    <a:pt x="391724" y="3146"/>
                  </a:lnTo>
                  <a:lnTo>
                    <a:pt x="344919" y="0"/>
                  </a:lnTo>
                  <a:close/>
                </a:path>
              </a:pathLst>
            </a:custGeom>
            <a:solidFill>
              <a:srgbClr val="FFFFFF"/>
            </a:solidFill>
          </p:spPr>
          <p:txBody>
            <a:bodyPr wrap="square" lIns="0" tIns="0" rIns="0" bIns="0" rtlCol="0"/>
            <a:lstStyle/>
            <a:p>
              <a:endParaRPr sz="1350" dirty="0"/>
            </a:p>
          </p:txBody>
        </p:sp>
        <p:sp>
          <p:nvSpPr>
            <p:cNvPr id="15" name="object 15"/>
            <p:cNvSpPr/>
            <p:nvPr/>
          </p:nvSpPr>
          <p:spPr>
            <a:xfrm>
              <a:off x="709676" y="3146551"/>
              <a:ext cx="341630" cy="342265"/>
            </a:xfrm>
            <a:custGeom>
              <a:avLst/>
              <a:gdLst/>
              <a:ahLst/>
              <a:cxnLst/>
              <a:rect l="l" t="t" r="r" b="b"/>
              <a:pathLst>
                <a:path w="341630" h="342264">
                  <a:moveTo>
                    <a:pt x="341541" y="60312"/>
                  </a:moveTo>
                  <a:lnTo>
                    <a:pt x="311404" y="60312"/>
                  </a:lnTo>
                  <a:lnTo>
                    <a:pt x="311404" y="90462"/>
                  </a:lnTo>
                  <a:lnTo>
                    <a:pt x="311404" y="130670"/>
                  </a:lnTo>
                  <a:lnTo>
                    <a:pt x="311404" y="150774"/>
                  </a:lnTo>
                  <a:lnTo>
                    <a:pt x="311404" y="190969"/>
                  </a:lnTo>
                  <a:lnTo>
                    <a:pt x="311404" y="211074"/>
                  </a:lnTo>
                  <a:lnTo>
                    <a:pt x="311404" y="251282"/>
                  </a:lnTo>
                  <a:lnTo>
                    <a:pt x="271221" y="251282"/>
                  </a:lnTo>
                  <a:lnTo>
                    <a:pt x="271221" y="211074"/>
                  </a:lnTo>
                  <a:lnTo>
                    <a:pt x="311404" y="211074"/>
                  </a:lnTo>
                  <a:lnTo>
                    <a:pt x="311404" y="190969"/>
                  </a:lnTo>
                  <a:lnTo>
                    <a:pt x="271221" y="190969"/>
                  </a:lnTo>
                  <a:lnTo>
                    <a:pt x="271221" y="150774"/>
                  </a:lnTo>
                  <a:lnTo>
                    <a:pt x="311404" y="150774"/>
                  </a:lnTo>
                  <a:lnTo>
                    <a:pt x="311404" y="130670"/>
                  </a:lnTo>
                  <a:lnTo>
                    <a:pt x="271221" y="130670"/>
                  </a:lnTo>
                  <a:lnTo>
                    <a:pt x="271221" y="90462"/>
                  </a:lnTo>
                  <a:lnTo>
                    <a:pt x="311404" y="90462"/>
                  </a:lnTo>
                  <a:lnTo>
                    <a:pt x="311404" y="60312"/>
                  </a:lnTo>
                  <a:lnTo>
                    <a:pt x="251129" y="60312"/>
                  </a:lnTo>
                  <a:lnTo>
                    <a:pt x="251129" y="90462"/>
                  </a:lnTo>
                  <a:lnTo>
                    <a:pt x="251129" y="130670"/>
                  </a:lnTo>
                  <a:lnTo>
                    <a:pt x="251129" y="150774"/>
                  </a:lnTo>
                  <a:lnTo>
                    <a:pt x="251129" y="190969"/>
                  </a:lnTo>
                  <a:lnTo>
                    <a:pt x="251129" y="211074"/>
                  </a:lnTo>
                  <a:lnTo>
                    <a:pt x="251129" y="251282"/>
                  </a:lnTo>
                  <a:lnTo>
                    <a:pt x="210947" y="251282"/>
                  </a:lnTo>
                  <a:lnTo>
                    <a:pt x="210947" y="211074"/>
                  </a:lnTo>
                  <a:lnTo>
                    <a:pt x="251129" y="211074"/>
                  </a:lnTo>
                  <a:lnTo>
                    <a:pt x="251129" y="190969"/>
                  </a:lnTo>
                  <a:lnTo>
                    <a:pt x="210947" y="190969"/>
                  </a:lnTo>
                  <a:lnTo>
                    <a:pt x="210947" y="150774"/>
                  </a:lnTo>
                  <a:lnTo>
                    <a:pt x="251129" y="150774"/>
                  </a:lnTo>
                  <a:lnTo>
                    <a:pt x="251129" y="130670"/>
                  </a:lnTo>
                  <a:lnTo>
                    <a:pt x="210947" y="130670"/>
                  </a:lnTo>
                  <a:lnTo>
                    <a:pt x="210947" y="90462"/>
                  </a:lnTo>
                  <a:lnTo>
                    <a:pt x="251129" y="90462"/>
                  </a:lnTo>
                  <a:lnTo>
                    <a:pt x="251129" y="60312"/>
                  </a:lnTo>
                  <a:lnTo>
                    <a:pt x="190855" y="60312"/>
                  </a:lnTo>
                  <a:lnTo>
                    <a:pt x="190855" y="90462"/>
                  </a:lnTo>
                  <a:lnTo>
                    <a:pt x="190855" y="130670"/>
                  </a:lnTo>
                  <a:lnTo>
                    <a:pt x="190855" y="311581"/>
                  </a:lnTo>
                  <a:lnTo>
                    <a:pt x="150672" y="311581"/>
                  </a:lnTo>
                  <a:lnTo>
                    <a:pt x="150672" y="271386"/>
                  </a:lnTo>
                  <a:lnTo>
                    <a:pt x="190855" y="271386"/>
                  </a:lnTo>
                  <a:lnTo>
                    <a:pt x="190855" y="251282"/>
                  </a:lnTo>
                  <a:lnTo>
                    <a:pt x="150672" y="251282"/>
                  </a:lnTo>
                  <a:lnTo>
                    <a:pt x="150672" y="211074"/>
                  </a:lnTo>
                  <a:lnTo>
                    <a:pt x="190855" y="211074"/>
                  </a:lnTo>
                  <a:lnTo>
                    <a:pt x="190855" y="190969"/>
                  </a:lnTo>
                  <a:lnTo>
                    <a:pt x="150672" y="190969"/>
                  </a:lnTo>
                  <a:lnTo>
                    <a:pt x="150672" y="150774"/>
                  </a:lnTo>
                  <a:lnTo>
                    <a:pt x="190855" y="150774"/>
                  </a:lnTo>
                  <a:lnTo>
                    <a:pt x="190855" y="130670"/>
                  </a:lnTo>
                  <a:lnTo>
                    <a:pt x="150672" y="130670"/>
                  </a:lnTo>
                  <a:lnTo>
                    <a:pt x="150672" y="90462"/>
                  </a:lnTo>
                  <a:lnTo>
                    <a:pt x="190855" y="90462"/>
                  </a:lnTo>
                  <a:lnTo>
                    <a:pt x="190855" y="60312"/>
                  </a:lnTo>
                  <a:lnTo>
                    <a:pt x="130581" y="60312"/>
                  </a:lnTo>
                  <a:lnTo>
                    <a:pt x="130581" y="90462"/>
                  </a:lnTo>
                  <a:lnTo>
                    <a:pt x="130581" y="130670"/>
                  </a:lnTo>
                  <a:lnTo>
                    <a:pt x="130581" y="311581"/>
                  </a:lnTo>
                  <a:lnTo>
                    <a:pt x="90398" y="311581"/>
                  </a:lnTo>
                  <a:lnTo>
                    <a:pt x="90398" y="271386"/>
                  </a:lnTo>
                  <a:lnTo>
                    <a:pt x="130581" y="271386"/>
                  </a:lnTo>
                  <a:lnTo>
                    <a:pt x="130581" y="251282"/>
                  </a:lnTo>
                  <a:lnTo>
                    <a:pt x="90398" y="251282"/>
                  </a:lnTo>
                  <a:lnTo>
                    <a:pt x="90398" y="211074"/>
                  </a:lnTo>
                  <a:lnTo>
                    <a:pt x="130581" y="211074"/>
                  </a:lnTo>
                  <a:lnTo>
                    <a:pt x="130581" y="190969"/>
                  </a:lnTo>
                  <a:lnTo>
                    <a:pt x="90398" y="190969"/>
                  </a:lnTo>
                  <a:lnTo>
                    <a:pt x="90398" y="150774"/>
                  </a:lnTo>
                  <a:lnTo>
                    <a:pt x="130581" y="150774"/>
                  </a:lnTo>
                  <a:lnTo>
                    <a:pt x="130581" y="130670"/>
                  </a:lnTo>
                  <a:lnTo>
                    <a:pt x="90398" y="130670"/>
                  </a:lnTo>
                  <a:lnTo>
                    <a:pt x="90398" y="90462"/>
                  </a:lnTo>
                  <a:lnTo>
                    <a:pt x="130581" y="90462"/>
                  </a:lnTo>
                  <a:lnTo>
                    <a:pt x="130581" y="60312"/>
                  </a:lnTo>
                  <a:lnTo>
                    <a:pt x="70307" y="60312"/>
                  </a:lnTo>
                  <a:lnTo>
                    <a:pt x="70307" y="150774"/>
                  </a:lnTo>
                  <a:lnTo>
                    <a:pt x="70307" y="190969"/>
                  </a:lnTo>
                  <a:lnTo>
                    <a:pt x="70307" y="211074"/>
                  </a:lnTo>
                  <a:lnTo>
                    <a:pt x="70307" y="251282"/>
                  </a:lnTo>
                  <a:lnTo>
                    <a:pt x="70307" y="271386"/>
                  </a:lnTo>
                  <a:lnTo>
                    <a:pt x="70307" y="311581"/>
                  </a:lnTo>
                  <a:lnTo>
                    <a:pt x="30137" y="311581"/>
                  </a:lnTo>
                  <a:lnTo>
                    <a:pt x="30137" y="271386"/>
                  </a:lnTo>
                  <a:lnTo>
                    <a:pt x="70307" y="271386"/>
                  </a:lnTo>
                  <a:lnTo>
                    <a:pt x="70307" y="251282"/>
                  </a:lnTo>
                  <a:lnTo>
                    <a:pt x="30137" y="251282"/>
                  </a:lnTo>
                  <a:lnTo>
                    <a:pt x="30137" y="211074"/>
                  </a:lnTo>
                  <a:lnTo>
                    <a:pt x="70307" y="211074"/>
                  </a:lnTo>
                  <a:lnTo>
                    <a:pt x="70307" y="190969"/>
                  </a:lnTo>
                  <a:lnTo>
                    <a:pt x="30137" y="190969"/>
                  </a:lnTo>
                  <a:lnTo>
                    <a:pt x="30137" y="150774"/>
                  </a:lnTo>
                  <a:lnTo>
                    <a:pt x="70307" y="150774"/>
                  </a:lnTo>
                  <a:lnTo>
                    <a:pt x="70307" y="60312"/>
                  </a:lnTo>
                  <a:lnTo>
                    <a:pt x="0" y="60312"/>
                  </a:lnTo>
                  <a:lnTo>
                    <a:pt x="0" y="341744"/>
                  </a:lnTo>
                  <a:lnTo>
                    <a:pt x="341541" y="341744"/>
                  </a:lnTo>
                  <a:lnTo>
                    <a:pt x="341541" y="311581"/>
                  </a:lnTo>
                  <a:lnTo>
                    <a:pt x="341541" y="271386"/>
                  </a:lnTo>
                  <a:lnTo>
                    <a:pt x="341541" y="90462"/>
                  </a:lnTo>
                  <a:lnTo>
                    <a:pt x="341541" y="60312"/>
                  </a:lnTo>
                  <a:close/>
                </a:path>
                <a:path w="341630" h="342264">
                  <a:moveTo>
                    <a:pt x="341541" y="0"/>
                  </a:moveTo>
                  <a:lnTo>
                    <a:pt x="0" y="0"/>
                  </a:lnTo>
                  <a:lnTo>
                    <a:pt x="0" y="40208"/>
                  </a:lnTo>
                  <a:lnTo>
                    <a:pt x="341541" y="40208"/>
                  </a:lnTo>
                  <a:lnTo>
                    <a:pt x="341541" y="0"/>
                  </a:lnTo>
                  <a:close/>
                </a:path>
              </a:pathLst>
            </a:custGeom>
            <a:solidFill>
              <a:srgbClr val="083669"/>
            </a:solidFill>
          </p:spPr>
          <p:txBody>
            <a:bodyPr wrap="square" lIns="0" tIns="0" rIns="0" bIns="0" rtlCol="0"/>
            <a:lstStyle/>
            <a:p>
              <a:endParaRPr sz="1350" dirty="0"/>
            </a:p>
          </p:txBody>
        </p:sp>
      </p:grpSp>
      <p:sp>
        <p:nvSpPr>
          <p:cNvPr id="21" name="object 21">
            <a:extLst>
              <a:ext uri="{C183D7F6-B498-43B3-948B-1728B52AA6E4}">
                <adec:decorative xmlns:adec="http://schemas.microsoft.com/office/drawing/2017/decorative" val="1"/>
              </a:ext>
            </a:extLst>
          </p:cNvPr>
          <p:cNvSpPr txBox="1">
            <a:spLocks noGrp="1"/>
          </p:cNvSpPr>
          <p:nvPr>
            <p:ph type="sldNum" sz="quarter" idx="7"/>
          </p:nvPr>
        </p:nvSpPr>
        <p:spPr>
          <a:xfrm>
            <a:off x="11820779" y="6633254"/>
            <a:ext cx="229742" cy="167004"/>
          </a:xfrm>
          <a:prstGeom prst="rect">
            <a:avLst/>
          </a:prstGeom>
        </p:spPr>
        <p:txBody>
          <a:bodyPr vert="horz" wrap="square" lIns="0" tIns="0" rIns="0" bIns="0" rtlCol="0">
            <a:spAutoFit/>
          </a:bodyPr>
          <a:lstStyle>
            <a:defPPr>
              <a:defRPr kern="0"/>
            </a:defPPr>
            <a:lvl1pPr>
              <a:defRPr sz="1000" b="0" i="0">
                <a:solidFill>
                  <a:schemeClr val="bg1"/>
                </a:solidFill>
                <a:latin typeface="Arial"/>
                <a:cs typeface="Arial"/>
              </a:defRPr>
            </a:lvl1pPr>
          </a:lstStyle>
          <a:p>
            <a:pPr marL="107950"/>
            <a:fld id="{81D60167-4931-47E6-BA6A-407CBD079E47}" type="slidenum">
              <a:rPr lang="en-US" spc="-50" smtClean="0"/>
              <a:pPr marL="107950"/>
              <a:t>35</a:t>
            </a:fld>
            <a:endParaRPr spc="-38"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943D-D61E-1E95-619E-BDD8C15263A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22A479E-2549-22E3-A7C4-EB273A1D5890}"/>
              </a:ext>
              <a:ext uri="{C183D7F6-B498-43B3-948B-1728B52AA6E4}">
                <adec:decorative xmlns:adec="http://schemas.microsoft.com/office/drawing/2017/decorative" val="1"/>
              </a:ext>
            </a:extLst>
          </p:cNvPr>
          <p:cNvSpPr/>
          <p:nvPr/>
        </p:nvSpPr>
        <p:spPr>
          <a:xfrm>
            <a:off x="0" y="1061748"/>
            <a:ext cx="9144000" cy="161925"/>
          </a:xfrm>
          <a:custGeom>
            <a:avLst/>
            <a:gdLst/>
            <a:ahLst/>
            <a:cxnLst/>
            <a:rect l="l" t="t" r="r" b="b"/>
            <a:pathLst>
              <a:path w="12192000" h="215900">
                <a:moveTo>
                  <a:pt x="12192000" y="0"/>
                </a:moveTo>
                <a:lnTo>
                  <a:pt x="0" y="0"/>
                </a:lnTo>
                <a:lnTo>
                  <a:pt x="0" y="215442"/>
                </a:lnTo>
                <a:lnTo>
                  <a:pt x="12192000" y="215442"/>
                </a:lnTo>
                <a:lnTo>
                  <a:pt x="12192000" y="0"/>
                </a:lnTo>
                <a:close/>
              </a:path>
            </a:pathLst>
          </a:custGeom>
          <a:solidFill>
            <a:srgbClr val="FF9292"/>
          </a:solidFill>
        </p:spPr>
        <p:txBody>
          <a:bodyPr wrap="square" lIns="0" tIns="0" rIns="0" bIns="0" rtlCol="0"/>
          <a:lstStyle/>
          <a:p>
            <a:endParaRPr sz="1350" dirty="0"/>
          </a:p>
        </p:txBody>
      </p:sp>
      <p:sp>
        <p:nvSpPr>
          <p:cNvPr id="4" name="object 4" descr="$PPTXTitle">
            <a:extLst>
              <a:ext uri="{FF2B5EF4-FFF2-40B4-BE49-F238E27FC236}">
                <a16:creationId xmlns:a16="http://schemas.microsoft.com/office/drawing/2014/main" id="{60BB47CA-FDE6-FEB5-15DB-2C67AEBDBCA4}"/>
              </a:ext>
            </a:extLst>
          </p:cNvPr>
          <p:cNvSpPr txBox="1">
            <a:spLocks noGrp="1"/>
          </p:cNvSpPr>
          <p:nvPr>
            <p:ph type="title"/>
          </p:nvPr>
        </p:nvSpPr>
        <p:spPr>
          <a:xfrm>
            <a:off x="164211" y="-72067"/>
            <a:ext cx="8267986" cy="1117614"/>
          </a:xfrm>
          <a:prstGeom prst="rect">
            <a:avLst/>
          </a:prstGeom>
        </p:spPr>
        <p:txBody>
          <a:bodyPr vert="horz" wrap="square" lIns="0" tIns="9525" rIns="0" bIns="0" numCol="1" rtlCol="0" anchor="b" anchorCtr="0" compatLnSpc="1">
            <a:prstTxWarp prst="textNoShape">
              <a:avLst/>
            </a:prstTxWarp>
            <a:spAutoFit/>
          </a:bodyPr>
          <a:lstStyle/>
          <a:p>
            <a:pPr marL="9525">
              <a:lnSpc>
                <a:spcPct val="100000"/>
              </a:lnSpc>
              <a:spcBef>
                <a:spcPts val="75"/>
              </a:spcBef>
            </a:pPr>
            <a:r>
              <a:rPr sz="3600" dirty="0"/>
              <a:t>Background</a:t>
            </a:r>
            <a:r>
              <a:rPr sz="3600" spc="-30" dirty="0"/>
              <a:t> </a:t>
            </a:r>
            <a:r>
              <a:rPr sz="3600" dirty="0"/>
              <a:t>on</a:t>
            </a:r>
            <a:r>
              <a:rPr sz="3600" spc="-23" dirty="0"/>
              <a:t> </a:t>
            </a:r>
            <a:r>
              <a:rPr sz="3600" dirty="0"/>
              <a:t>Federal</a:t>
            </a:r>
            <a:r>
              <a:rPr sz="3600" spc="-38" dirty="0"/>
              <a:t> </a:t>
            </a:r>
            <a:r>
              <a:rPr sz="3600" dirty="0"/>
              <a:t>Medicaid</a:t>
            </a:r>
            <a:r>
              <a:rPr sz="3600" spc="-34" dirty="0"/>
              <a:t> </a:t>
            </a:r>
            <a:br>
              <a:rPr lang="en-US" sz="3600" spc="-34" dirty="0"/>
            </a:br>
            <a:r>
              <a:rPr sz="3600" spc="-8" dirty="0"/>
              <a:t>Changes</a:t>
            </a:r>
            <a:r>
              <a:rPr lang="en-US" sz="3600" spc="-8" dirty="0"/>
              <a:t> (slide 2 of 2)</a:t>
            </a:r>
            <a:endParaRPr sz="3600" spc="-8" dirty="0"/>
          </a:p>
        </p:txBody>
      </p:sp>
      <p:sp>
        <p:nvSpPr>
          <p:cNvPr id="3" name="object 3">
            <a:extLst>
              <a:ext uri="{FF2B5EF4-FFF2-40B4-BE49-F238E27FC236}">
                <a16:creationId xmlns:a16="http://schemas.microsoft.com/office/drawing/2014/main" id="{BE772D1D-6177-1E0C-AE0D-65508E2D413B}"/>
              </a:ext>
            </a:extLst>
          </p:cNvPr>
          <p:cNvSpPr txBox="1"/>
          <p:nvPr/>
        </p:nvSpPr>
        <p:spPr>
          <a:xfrm>
            <a:off x="2195750" y="1098587"/>
            <a:ext cx="4752499" cy="124554"/>
          </a:xfrm>
          <a:prstGeom prst="rect">
            <a:avLst/>
          </a:prstGeom>
        </p:spPr>
        <p:txBody>
          <a:bodyPr vert="horz" wrap="square" lIns="0" tIns="9049" rIns="0" bIns="0" rtlCol="0">
            <a:spAutoFit/>
          </a:bodyPr>
          <a:lstStyle/>
          <a:p>
            <a:pPr marL="9525">
              <a:spcBef>
                <a:spcPts val="71"/>
              </a:spcBef>
            </a:pPr>
            <a:r>
              <a:rPr sz="750" b="1" dirty="0">
                <a:latin typeface="Arial"/>
                <a:cs typeface="Arial"/>
              </a:rPr>
              <a:t>FOR</a:t>
            </a:r>
            <a:r>
              <a:rPr sz="750" b="1" spc="-26" dirty="0">
                <a:latin typeface="Arial"/>
                <a:cs typeface="Arial"/>
              </a:rPr>
              <a:t> </a:t>
            </a:r>
            <a:r>
              <a:rPr sz="750" b="1" dirty="0">
                <a:latin typeface="Arial"/>
                <a:cs typeface="Arial"/>
              </a:rPr>
              <a:t>DISCUSSION</a:t>
            </a:r>
            <a:r>
              <a:rPr sz="750" b="1" spc="-11" dirty="0">
                <a:latin typeface="Arial"/>
                <a:cs typeface="Arial"/>
              </a:rPr>
              <a:t> </a:t>
            </a:r>
            <a:r>
              <a:rPr sz="750" b="1" dirty="0">
                <a:latin typeface="Arial"/>
                <a:cs typeface="Arial"/>
              </a:rPr>
              <a:t>ONLY.</a:t>
            </a:r>
            <a:r>
              <a:rPr sz="750" b="1" spc="-38" dirty="0">
                <a:latin typeface="Arial"/>
                <a:cs typeface="Arial"/>
              </a:rPr>
              <a:t> </a:t>
            </a:r>
            <a:r>
              <a:rPr sz="750" b="1" dirty="0">
                <a:latin typeface="Arial"/>
                <a:cs typeface="Arial"/>
              </a:rPr>
              <a:t>SUBJECT</a:t>
            </a:r>
            <a:r>
              <a:rPr sz="750" b="1" spc="-15" dirty="0">
                <a:latin typeface="Arial"/>
                <a:cs typeface="Arial"/>
              </a:rPr>
              <a:t> </a:t>
            </a:r>
            <a:r>
              <a:rPr sz="750" b="1" dirty="0">
                <a:latin typeface="Arial"/>
                <a:cs typeface="Arial"/>
              </a:rPr>
              <a:t>TO</a:t>
            </a:r>
            <a:r>
              <a:rPr sz="750" b="1" spc="-30" dirty="0">
                <a:latin typeface="Arial"/>
                <a:cs typeface="Arial"/>
              </a:rPr>
              <a:t> </a:t>
            </a:r>
            <a:r>
              <a:rPr sz="750" b="1" dirty="0">
                <a:latin typeface="Arial"/>
                <a:cs typeface="Arial"/>
              </a:rPr>
              <a:t>CHANGE BASED</a:t>
            </a:r>
            <a:r>
              <a:rPr sz="750" b="1" spc="11" dirty="0">
                <a:latin typeface="Arial"/>
                <a:cs typeface="Arial"/>
              </a:rPr>
              <a:t> </a:t>
            </a:r>
            <a:r>
              <a:rPr sz="750" b="1" dirty="0">
                <a:latin typeface="Arial"/>
                <a:cs typeface="Arial"/>
              </a:rPr>
              <a:t>ON</a:t>
            </a:r>
            <a:r>
              <a:rPr sz="750" b="1" spc="-26" dirty="0">
                <a:latin typeface="Arial"/>
                <a:cs typeface="Arial"/>
              </a:rPr>
              <a:t> </a:t>
            </a:r>
            <a:r>
              <a:rPr sz="750" b="1" dirty="0">
                <a:latin typeface="Arial"/>
                <a:cs typeface="Arial"/>
              </a:rPr>
              <a:t>CMS</a:t>
            </a:r>
            <a:r>
              <a:rPr sz="750" b="1" spc="-38" dirty="0">
                <a:latin typeface="Arial"/>
                <a:cs typeface="Arial"/>
              </a:rPr>
              <a:t> </a:t>
            </a:r>
            <a:r>
              <a:rPr sz="750" b="1" dirty="0">
                <a:latin typeface="Arial"/>
                <a:cs typeface="Arial"/>
              </a:rPr>
              <a:t>GUIDANCE</a:t>
            </a:r>
            <a:r>
              <a:rPr sz="750" b="1" spc="8" dirty="0">
                <a:latin typeface="Arial"/>
                <a:cs typeface="Arial"/>
              </a:rPr>
              <a:t> </a:t>
            </a:r>
            <a:r>
              <a:rPr sz="750" b="1" dirty="0">
                <a:latin typeface="Arial"/>
                <a:cs typeface="Arial"/>
              </a:rPr>
              <a:t>AND</a:t>
            </a:r>
            <a:r>
              <a:rPr sz="750" b="1" spc="8" dirty="0">
                <a:latin typeface="Arial"/>
                <a:cs typeface="Arial"/>
              </a:rPr>
              <a:t> </a:t>
            </a:r>
            <a:r>
              <a:rPr sz="750" b="1" dirty="0">
                <a:latin typeface="Arial"/>
                <a:cs typeface="Arial"/>
              </a:rPr>
              <a:t>FURTHER</a:t>
            </a:r>
            <a:r>
              <a:rPr sz="750" b="1" spc="-19" dirty="0">
                <a:latin typeface="Arial"/>
                <a:cs typeface="Arial"/>
              </a:rPr>
              <a:t> </a:t>
            </a:r>
            <a:r>
              <a:rPr sz="750" b="1" spc="-8" dirty="0">
                <a:latin typeface="Arial"/>
                <a:cs typeface="Arial"/>
              </a:rPr>
              <a:t>ANALYSIS</a:t>
            </a:r>
            <a:endParaRPr sz="750" dirty="0">
              <a:latin typeface="Arial"/>
              <a:cs typeface="Arial"/>
            </a:endParaRPr>
          </a:p>
        </p:txBody>
      </p:sp>
      <p:sp>
        <p:nvSpPr>
          <p:cNvPr id="6" name="object 6">
            <a:extLst>
              <a:ext uri="{FF2B5EF4-FFF2-40B4-BE49-F238E27FC236}">
                <a16:creationId xmlns:a16="http://schemas.microsoft.com/office/drawing/2014/main" id="{F2EE8BE7-BA71-9181-62E0-2917E6B1B207}"/>
              </a:ext>
            </a:extLst>
          </p:cNvPr>
          <p:cNvSpPr txBox="1"/>
          <p:nvPr/>
        </p:nvSpPr>
        <p:spPr>
          <a:xfrm>
            <a:off x="1128018" y="1771334"/>
            <a:ext cx="7245191" cy="3315331"/>
          </a:xfrm>
          <a:prstGeom prst="rect">
            <a:avLst/>
          </a:prstGeom>
        </p:spPr>
        <p:txBody>
          <a:bodyPr vert="horz" wrap="square" lIns="0" tIns="75248" rIns="0" bIns="0" rtlCol="0" anchor="t">
            <a:spAutoFit/>
          </a:bodyPr>
          <a:lstStyle/>
          <a:p>
            <a:pPr marL="9525">
              <a:spcBef>
                <a:spcPts val="593"/>
              </a:spcBef>
            </a:pPr>
            <a:r>
              <a:rPr b="1" dirty="0">
                <a:latin typeface="Calibri"/>
                <a:ea typeface="Calibri"/>
                <a:cs typeface="Calibri"/>
              </a:rPr>
              <a:t>How</a:t>
            </a:r>
            <a:r>
              <a:rPr b="1" spc="-34" dirty="0">
                <a:latin typeface="Calibri"/>
                <a:ea typeface="Calibri"/>
                <a:cs typeface="Calibri"/>
              </a:rPr>
              <a:t> </a:t>
            </a:r>
            <a:r>
              <a:rPr b="1" dirty="0">
                <a:latin typeface="Calibri"/>
                <a:ea typeface="Calibri"/>
                <a:cs typeface="Calibri"/>
              </a:rPr>
              <a:t>will</a:t>
            </a:r>
            <a:r>
              <a:rPr b="1" spc="-45" dirty="0">
                <a:latin typeface="Calibri"/>
                <a:ea typeface="Calibri"/>
                <a:cs typeface="Calibri"/>
              </a:rPr>
              <a:t> </a:t>
            </a:r>
            <a:r>
              <a:rPr b="1" dirty="0">
                <a:latin typeface="Calibri"/>
                <a:ea typeface="Calibri"/>
                <a:cs typeface="Calibri"/>
              </a:rPr>
              <a:t>MassHealth</a:t>
            </a:r>
            <a:r>
              <a:rPr b="1" spc="-4" dirty="0">
                <a:latin typeface="Calibri"/>
                <a:ea typeface="Calibri"/>
                <a:cs typeface="Calibri"/>
              </a:rPr>
              <a:t> </a:t>
            </a:r>
            <a:r>
              <a:rPr b="1" dirty="0">
                <a:latin typeface="Calibri"/>
                <a:ea typeface="Calibri"/>
                <a:cs typeface="Calibri"/>
              </a:rPr>
              <a:t>members</a:t>
            </a:r>
            <a:r>
              <a:rPr b="1" spc="-15" dirty="0">
                <a:latin typeface="Calibri"/>
                <a:ea typeface="Calibri"/>
                <a:cs typeface="Calibri"/>
              </a:rPr>
              <a:t> </a:t>
            </a:r>
            <a:r>
              <a:rPr b="1" dirty="0">
                <a:latin typeface="Calibri"/>
                <a:ea typeface="Calibri"/>
                <a:cs typeface="Calibri"/>
              </a:rPr>
              <a:t>be</a:t>
            </a:r>
            <a:r>
              <a:rPr b="1" spc="-15" dirty="0">
                <a:latin typeface="Calibri"/>
                <a:ea typeface="Calibri"/>
                <a:cs typeface="Calibri"/>
              </a:rPr>
              <a:t> </a:t>
            </a:r>
            <a:r>
              <a:rPr b="1" spc="-8" dirty="0">
                <a:latin typeface="Calibri"/>
                <a:ea typeface="Calibri"/>
                <a:cs typeface="Calibri"/>
              </a:rPr>
              <a:t>affected?</a:t>
            </a:r>
            <a:endParaRPr lang="en-US" dirty="0">
              <a:latin typeface="Calibri"/>
              <a:ea typeface="Calibri"/>
              <a:cs typeface="Calibri"/>
            </a:endParaRPr>
          </a:p>
          <a:p>
            <a:pPr marL="681355" lvl="1" indent="-214630">
              <a:spcBef>
                <a:spcPts val="454"/>
              </a:spcBef>
              <a:buFont typeface="Arial"/>
              <a:buChar char="•"/>
              <a:tabLst>
                <a:tab pos="224314" algn="l"/>
              </a:tabLst>
            </a:pPr>
            <a:r>
              <a:rPr b="1" dirty="0">
                <a:latin typeface="Calibri"/>
                <a:ea typeface="Calibri"/>
                <a:cs typeface="Calibri"/>
              </a:rPr>
              <a:t>The</a:t>
            </a:r>
            <a:r>
              <a:rPr b="1" spc="-26" dirty="0">
                <a:latin typeface="Calibri"/>
                <a:ea typeface="Calibri"/>
                <a:cs typeface="Calibri"/>
              </a:rPr>
              <a:t> </a:t>
            </a:r>
            <a:r>
              <a:rPr b="1" dirty="0">
                <a:latin typeface="Calibri"/>
                <a:ea typeface="Calibri"/>
                <a:cs typeface="Calibri"/>
              </a:rPr>
              <a:t>new</a:t>
            </a:r>
            <a:r>
              <a:rPr b="1" spc="-26" dirty="0">
                <a:latin typeface="Calibri"/>
                <a:ea typeface="Calibri"/>
                <a:cs typeface="Calibri"/>
              </a:rPr>
              <a:t> </a:t>
            </a:r>
            <a:r>
              <a:rPr b="1" dirty="0">
                <a:latin typeface="Calibri"/>
                <a:ea typeface="Calibri"/>
                <a:cs typeface="Calibri"/>
              </a:rPr>
              <a:t>federal</a:t>
            </a:r>
            <a:r>
              <a:rPr b="1" spc="-11" dirty="0">
                <a:latin typeface="Calibri"/>
                <a:ea typeface="Calibri"/>
                <a:cs typeface="Calibri"/>
              </a:rPr>
              <a:t> </a:t>
            </a:r>
            <a:r>
              <a:rPr b="1" dirty="0">
                <a:latin typeface="Calibri"/>
                <a:ea typeface="Calibri"/>
                <a:cs typeface="Calibri"/>
              </a:rPr>
              <a:t>rules</a:t>
            </a:r>
            <a:r>
              <a:rPr b="1" spc="-26" dirty="0">
                <a:latin typeface="Calibri"/>
                <a:ea typeface="Calibri"/>
                <a:cs typeface="Calibri"/>
              </a:rPr>
              <a:t> </a:t>
            </a:r>
            <a:r>
              <a:rPr b="1" dirty="0">
                <a:latin typeface="Calibri"/>
                <a:ea typeface="Calibri"/>
                <a:cs typeface="Calibri"/>
              </a:rPr>
              <a:t>will</a:t>
            </a:r>
            <a:r>
              <a:rPr b="1" spc="-41" dirty="0">
                <a:latin typeface="Calibri"/>
                <a:ea typeface="Calibri"/>
                <a:cs typeface="Calibri"/>
              </a:rPr>
              <a:t> </a:t>
            </a:r>
            <a:r>
              <a:rPr b="1" dirty="0">
                <a:latin typeface="Calibri"/>
                <a:ea typeface="Calibri"/>
                <a:cs typeface="Calibri"/>
              </a:rPr>
              <a:t>only</a:t>
            </a:r>
            <a:r>
              <a:rPr b="1" spc="-19" dirty="0">
                <a:latin typeface="Calibri"/>
                <a:ea typeface="Calibri"/>
                <a:cs typeface="Calibri"/>
              </a:rPr>
              <a:t> </a:t>
            </a:r>
            <a:r>
              <a:rPr b="1" dirty="0">
                <a:latin typeface="Calibri"/>
                <a:ea typeface="Calibri"/>
                <a:cs typeface="Calibri"/>
              </a:rPr>
              <a:t>affect</a:t>
            </a:r>
            <a:r>
              <a:rPr b="1" spc="-19" dirty="0">
                <a:latin typeface="Calibri"/>
                <a:ea typeface="Calibri"/>
                <a:cs typeface="Calibri"/>
              </a:rPr>
              <a:t> </a:t>
            </a:r>
            <a:r>
              <a:rPr b="1" dirty="0">
                <a:latin typeface="Calibri"/>
                <a:ea typeface="Calibri"/>
                <a:cs typeface="Calibri"/>
              </a:rPr>
              <a:t>certain</a:t>
            </a:r>
            <a:r>
              <a:rPr b="1" spc="-19" dirty="0">
                <a:latin typeface="Calibri"/>
                <a:ea typeface="Calibri"/>
                <a:cs typeface="Calibri"/>
              </a:rPr>
              <a:t> </a:t>
            </a:r>
            <a:r>
              <a:rPr b="1" dirty="0">
                <a:latin typeface="Calibri"/>
                <a:ea typeface="Calibri"/>
                <a:cs typeface="Calibri"/>
              </a:rPr>
              <a:t>members.</a:t>
            </a:r>
            <a:r>
              <a:rPr b="1" spc="-8" dirty="0">
                <a:latin typeface="Calibri"/>
                <a:ea typeface="Calibri"/>
                <a:cs typeface="Calibri"/>
              </a:rPr>
              <a:t> </a:t>
            </a:r>
            <a:r>
              <a:rPr b="1" dirty="0">
                <a:latin typeface="Calibri"/>
                <a:ea typeface="Calibri"/>
                <a:cs typeface="Calibri"/>
              </a:rPr>
              <a:t>Some</a:t>
            </a:r>
            <a:r>
              <a:rPr b="1" spc="-26" dirty="0">
                <a:latin typeface="Calibri"/>
                <a:ea typeface="Calibri"/>
                <a:cs typeface="Calibri"/>
              </a:rPr>
              <a:t> </a:t>
            </a:r>
            <a:r>
              <a:rPr b="1" dirty="0">
                <a:latin typeface="Calibri"/>
                <a:ea typeface="Calibri"/>
                <a:cs typeface="Calibri"/>
              </a:rPr>
              <a:t>members</a:t>
            </a:r>
            <a:r>
              <a:rPr b="1" spc="-19" dirty="0">
                <a:latin typeface="Calibri"/>
                <a:ea typeface="Calibri"/>
                <a:cs typeface="Calibri"/>
              </a:rPr>
              <a:t> </a:t>
            </a:r>
            <a:r>
              <a:rPr b="1" dirty="0">
                <a:latin typeface="Calibri"/>
                <a:ea typeface="Calibri"/>
                <a:cs typeface="Calibri"/>
              </a:rPr>
              <a:t>will</a:t>
            </a:r>
            <a:r>
              <a:rPr b="1" spc="-34" dirty="0">
                <a:latin typeface="Calibri"/>
                <a:ea typeface="Calibri"/>
                <a:cs typeface="Calibri"/>
              </a:rPr>
              <a:t> </a:t>
            </a:r>
            <a:r>
              <a:rPr b="1" dirty="0">
                <a:latin typeface="Calibri"/>
                <a:ea typeface="Calibri"/>
                <a:cs typeface="Calibri"/>
              </a:rPr>
              <a:t>not</a:t>
            </a:r>
            <a:r>
              <a:rPr b="1" spc="-30" dirty="0">
                <a:latin typeface="Calibri"/>
                <a:ea typeface="Calibri"/>
                <a:cs typeface="Calibri"/>
              </a:rPr>
              <a:t> </a:t>
            </a:r>
            <a:r>
              <a:rPr b="1" dirty="0">
                <a:latin typeface="Calibri"/>
                <a:ea typeface="Calibri"/>
                <a:cs typeface="Calibri"/>
              </a:rPr>
              <a:t>see</a:t>
            </a:r>
            <a:r>
              <a:rPr b="1" spc="-23" dirty="0">
                <a:latin typeface="Calibri"/>
                <a:ea typeface="Calibri"/>
                <a:cs typeface="Calibri"/>
              </a:rPr>
              <a:t> </a:t>
            </a:r>
            <a:r>
              <a:rPr b="1" dirty="0">
                <a:latin typeface="Calibri"/>
                <a:ea typeface="Calibri"/>
                <a:cs typeface="Calibri"/>
              </a:rPr>
              <a:t>any</a:t>
            </a:r>
            <a:r>
              <a:rPr b="1" spc="-34" dirty="0">
                <a:latin typeface="Calibri"/>
                <a:ea typeface="Calibri"/>
                <a:cs typeface="Calibri"/>
              </a:rPr>
              <a:t> </a:t>
            </a:r>
            <a:r>
              <a:rPr b="1" spc="-8" dirty="0">
                <a:latin typeface="Calibri"/>
                <a:ea typeface="Calibri"/>
                <a:cs typeface="Calibri"/>
              </a:rPr>
              <a:t>changes.</a:t>
            </a:r>
            <a:endParaRPr dirty="0">
              <a:latin typeface="Calibri"/>
              <a:ea typeface="Calibri"/>
              <a:cs typeface="Calibri"/>
            </a:endParaRPr>
          </a:p>
          <a:p>
            <a:pPr marL="681355" lvl="1"/>
            <a:r>
              <a:rPr dirty="0">
                <a:latin typeface="Calibri"/>
                <a:ea typeface="Calibri"/>
                <a:cs typeface="Calibri"/>
              </a:rPr>
              <a:t>The</a:t>
            </a:r>
            <a:r>
              <a:rPr spc="-23" dirty="0">
                <a:latin typeface="Calibri"/>
                <a:ea typeface="Calibri"/>
                <a:cs typeface="Calibri"/>
              </a:rPr>
              <a:t> </a:t>
            </a:r>
            <a:r>
              <a:rPr dirty="0">
                <a:latin typeface="Calibri"/>
                <a:ea typeface="Calibri"/>
                <a:cs typeface="Calibri"/>
              </a:rPr>
              <a:t>largest</a:t>
            </a:r>
            <a:r>
              <a:rPr spc="-19" dirty="0">
                <a:latin typeface="Calibri"/>
                <a:ea typeface="Calibri"/>
                <a:cs typeface="Calibri"/>
              </a:rPr>
              <a:t> </a:t>
            </a:r>
            <a:r>
              <a:rPr dirty="0">
                <a:latin typeface="Calibri"/>
                <a:ea typeface="Calibri"/>
                <a:cs typeface="Calibri"/>
              </a:rPr>
              <a:t>impacts</a:t>
            </a:r>
            <a:r>
              <a:rPr spc="-19" dirty="0">
                <a:latin typeface="Calibri"/>
                <a:ea typeface="Calibri"/>
                <a:cs typeface="Calibri"/>
              </a:rPr>
              <a:t> </a:t>
            </a:r>
            <a:r>
              <a:rPr dirty="0">
                <a:latin typeface="Calibri"/>
                <a:ea typeface="Calibri"/>
                <a:cs typeface="Calibri"/>
              </a:rPr>
              <a:t>will</a:t>
            </a:r>
            <a:r>
              <a:rPr spc="-26" dirty="0">
                <a:latin typeface="Calibri"/>
                <a:ea typeface="Calibri"/>
                <a:cs typeface="Calibri"/>
              </a:rPr>
              <a:t> </a:t>
            </a:r>
            <a:r>
              <a:rPr dirty="0">
                <a:latin typeface="Calibri"/>
                <a:ea typeface="Calibri"/>
                <a:cs typeface="Calibri"/>
              </a:rPr>
              <a:t>be</a:t>
            </a:r>
            <a:r>
              <a:rPr spc="-23" dirty="0">
                <a:latin typeface="Calibri"/>
                <a:ea typeface="Calibri"/>
                <a:cs typeface="Calibri"/>
              </a:rPr>
              <a:t> </a:t>
            </a:r>
            <a:r>
              <a:rPr dirty="0">
                <a:latin typeface="Calibri"/>
                <a:ea typeface="Calibri"/>
                <a:cs typeface="Calibri"/>
              </a:rPr>
              <a:t>for</a:t>
            </a:r>
            <a:r>
              <a:rPr spc="-4" dirty="0">
                <a:latin typeface="Calibri"/>
                <a:ea typeface="Calibri"/>
                <a:cs typeface="Calibri"/>
              </a:rPr>
              <a:t> </a:t>
            </a:r>
            <a:r>
              <a:rPr dirty="0">
                <a:latin typeface="Calibri"/>
                <a:ea typeface="Calibri"/>
                <a:cs typeface="Calibri"/>
              </a:rPr>
              <a:t>some</a:t>
            </a:r>
            <a:r>
              <a:rPr spc="-11" dirty="0">
                <a:latin typeface="Calibri"/>
                <a:ea typeface="Calibri"/>
                <a:cs typeface="Calibri"/>
              </a:rPr>
              <a:t> </a:t>
            </a:r>
            <a:r>
              <a:rPr dirty="0">
                <a:latin typeface="Calibri"/>
                <a:ea typeface="Calibri"/>
                <a:cs typeface="Calibri"/>
              </a:rPr>
              <a:t>adults</a:t>
            </a:r>
            <a:r>
              <a:rPr spc="-23" dirty="0">
                <a:latin typeface="Calibri"/>
                <a:ea typeface="Calibri"/>
                <a:cs typeface="Calibri"/>
              </a:rPr>
              <a:t> </a:t>
            </a:r>
            <a:r>
              <a:rPr dirty="0">
                <a:latin typeface="Calibri"/>
                <a:ea typeface="Calibri"/>
                <a:cs typeface="Calibri"/>
              </a:rPr>
              <a:t>ages</a:t>
            </a:r>
            <a:r>
              <a:rPr spc="-15" dirty="0">
                <a:latin typeface="Calibri"/>
                <a:ea typeface="Calibri"/>
                <a:cs typeface="Calibri"/>
              </a:rPr>
              <a:t> </a:t>
            </a:r>
            <a:r>
              <a:rPr dirty="0">
                <a:latin typeface="Calibri"/>
                <a:ea typeface="Calibri"/>
                <a:cs typeface="Calibri"/>
              </a:rPr>
              <a:t>19</a:t>
            </a:r>
            <a:r>
              <a:rPr spc="-11" dirty="0">
                <a:latin typeface="Calibri"/>
                <a:ea typeface="Calibri"/>
                <a:cs typeface="Calibri"/>
              </a:rPr>
              <a:t> </a:t>
            </a:r>
            <a:r>
              <a:rPr dirty="0">
                <a:latin typeface="Calibri"/>
                <a:ea typeface="Calibri"/>
                <a:cs typeface="Calibri"/>
              </a:rPr>
              <a:t>to</a:t>
            </a:r>
            <a:r>
              <a:rPr spc="-11" dirty="0">
                <a:latin typeface="Calibri"/>
                <a:ea typeface="Calibri"/>
                <a:cs typeface="Calibri"/>
              </a:rPr>
              <a:t> </a:t>
            </a:r>
            <a:r>
              <a:rPr dirty="0">
                <a:latin typeface="Calibri"/>
                <a:ea typeface="Calibri"/>
                <a:cs typeface="Calibri"/>
              </a:rPr>
              <a:t>64</a:t>
            </a:r>
            <a:r>
              <a:rPr spc="-23" dirty="0">
                <a:latin typeface="Calibri"/>
                <a:ea typeface="Calibri"/>
                <a:cs typeface="Calibri"/>
              </a:rPr>
              <a:t> </a:t>
            </a:r>
            <a:r>
              <a:rPr dirty="0">
                <a:latin typeface="Calibri"/>
                <a:ea typeface="Calibri"/>
                <a:cs typeface="Calibri"/>
              </a:rPr>
              <a:t>and</a:t>
            </a:r>
            <a:r>
              <a:rPr spc="-11" dirty="0">
                <a:latin typeface="Calibri"/>
                <a:ea typeface="Calibri"/>
                <a:cs typeface="Calibri"/>
              </a:rPr>
              <a:t> </a:t>
            </a:r>
            <a:r>
              <a:rPr dirty="0">
                <a:latin typeface="Calibri"/>
                <a:ea typeface="Calibri"/>
                <a:cs typeface="Calibri"/>
              </a:rPr>
              <a:t>certain</a:t>
            </a:r>
            <a:r>
              <a:rPr spc="-19" dirty="0">
                <a:latin typeface="Calibri"/>
                <a:ea typeface="Calibri"/>
                <a:cs typeface="Calibri"/>
              </a:rPr>
              <a:t> </a:t>
            </a:r>
            <a:r>
              <a:rPr spc="-8" dirty="0">
                <a:latin typeface="Calibri"/>
                <a:ea typeface="Calibri"/>
                <a:cs typeface="Calibri"/>
              </a:rPr>
              <a:t>immigrants.</a:t>
            </a:r>
            <a:endParaRPr dirty="0">
              <a:latin typeface="Calibri"/>
              <a:ea typeface="Calibri"/>
              <a:cs typeface="Calibri"/>
            </a:endParaRPr>
          </a:p>
          <a:p>
            <a:pPr marL="681355" lvl="1" indent="-214630">
              <a:spcBef>
                <a:spcPts val="450"/>
              </a:spcBef>
              <a:buChar char="•"/>
              <a:tabLst>
                <a:tab pos="224314" algn="l"/>
              </a:tabLst>
            </a:pPr>
            <a:r>
              <a:rPr spc="-60" dirty="0">
                <a:latin typeface="Calibri"/>
                <a:ea typeface="Calibri"/>
                <a:cs typeface="Calibri"/>
              </a:rPr>
              <a:t>To</a:t>
            </a:r>
            <a:r>
              <a:rPr spc="-23" dirty="0">
                <a:latin typeface="Calibri"/>
                <a:ea typeface="Calibri"/>
                <a:cs typeface="Calibri"/>
              </a:rPr>
              <a:t> </a:t>
            </a:r>
            <a:r>
              <a:rPr dirty="0">
                <a:latin typeface="Calibri"/>
                <a:ea typeface="Calibri"/>
                <a:cs typeface="Calibri"/>
              </a:rPr>
              <a:t>fully</a:t>
            </a:r>
            <a:r>
              <a:rPr spc="-34" dirty="0">
                <a:latin typeface="Calibri"/>
                <a:ea typeface="Calibri"/>
                <a:cs typeface="Calibri"/>
              </a:rPr>
              <a:t> </a:t>
            </a:r>
            <a:r>
              <a:rPr dirty="0">
                <a:latin typeface="Calibri"/>
                <a:ea typeface="Calibri"/>
                <a:cs typeface="Calibri"/>
              </a:rPr>
              <a:t>understand</a:t>
            </a:r>
            <a:r>
              <a:rPr spc="-19" dirty="0">
                <a:latin typeface="Calibri"/>
                <a:ea typeface="Calibri"/>
                <a:cs typeface="Calibri"/>
              </a:rPr>
              <a:t> </a:t>
            </a:r>
            <a:r>
              <a:rPr dirty="0">
                <a:latin typeface="Calibri"/>
                <a:ea typeface="Calibri"/>
                <a:cs typeface="Calibri"/>
              </a:rPr>
              <a:t>the</a:t>
            </a:r>
            <a:r>
              <a:rPr spc="-23" dirty="0">
                <a:latin typeface="Calibri"/>
                <a:ea typeface="Calibri"/>
                <a:cs typeface="Calibri"/>
              </a:rPr>
              <a:t> </a:t>
            </a:r>
            <a:r>
              <a:rPr dirty="0">
                <a:latin typeface="Calibri"/>
                <a:ea typeface="Calibri"/>
                <a:cs typeface="Calibri"/>
              </a:rPr>
              <a:t>impact</a:t>
            </a:r>
            <a:r>
              <a:rPr spc="-23" dirty="0">
                <a:latin typeface="Calibri"/>
                <a:ea typeface="Calibri"/>
                <a:cs typeface="Calibri"/>
              </a:rPr>
              <a:t> </a:t>
            </a:r>
            <a:r>
              <a:rPr dirty="0">
                <a:latin typeface="Calibri"/>
                <a:ea typeface="Calibri"/>
                <a:cs typeface="Calibri"/>
              </a:rPr>
              <a:t>of</a:t>
            </a:r>
            <a:r>
              <a:rPr spc="-19" dirty="0">
                <a:latin typeface="Calibri"/>
                <a:ea typeface="Calibri"/>
                <a:cs typeface="Calibri"/>
              </a:rPr>
              <a:t> </a:t>
            </a:r>
            <a:r>
              <a:rPr dirty="0">
                <a:latin typeface="Calibri"/>
                <a:ea typeface="Calibri"/>
                <a:cs typeface="Calibri"/>
              </a:rPr>
              <a:t>federal</a:t>
            </a:r>
            <a:r>
              <a:rPr spc="-19" dirty="0">
                <a:latin typeface="Calibri"/>
                <a:ea typeface="Calibri"/>
                <a:cs typeface="Calibri"/>
              </a:rPr>
              <a:t> </a:t>
            </a:r>
            <a:r>
              <a:rPr dirty="0">
                <a:latin typeface="Calibri"/>
                <a:ea typeface="Calibri"/>
                <a:cs typeface="Calibri"/>
              </a:rPr>
              <a:t>changes,</a:t>
            </a:r>
            <a:r>
              <a:rPr spc="-26" dirty="0">
                <a:latin typeface="Calibri"/>
                <a:ea typeface="Calibri"/>
                <a:cs typeface="Calibri"/>
              </a:rPr>
              <a:t> </a:t>
            </a:r>
            <a:r>
              <a:rPr dirty="0">
                <a:latin typeface="Calibri"/>
                <a:ea typeface="Calibri"/>
                <a:cs typeface="Calibri"/>
              </a:rPr>
              <a:t>MassHealth</a:t>
            </a:r>
            <a:r>
              <a:rPr spc="-26" dirty="0">
                <a:latin typeface="Calibri"/>
                <a:ea typeface="Calibri"/>
                <a:cs typeface="Calibri"/>
              </a:rPr>
              <a:t> </a:t>
            </a:r>
            <a:r>
              <a:rPr dirty="0">
                <a:latin typeface="Calibri"/>
                <a:ea typeface="Calibri"/>
                <a:cs typeface="Calibri"/>
              </a:rPr>
              <a:t>needs</a:t>
            </a:r>
            <a:r>
              <a:rPr spc="-30" dirty="0">
                <a:latin typeface="Calibri"/>
                <a:ea typeface="Calibri"/>
                <a:cs typeface="Calibri"/>
              </a:rPr>
              <a:t> </a:t>
            </a:r>
            <a:r>
              <a:rPr dirty="0">
                <a:latin typeface="Calibri"/>
                <a:ea typeface="Calibri"/>
                <a:cs typeface="Calibri"/>
              </a:rPr>
              <a:t>guidance</a:t>
            </a:r>
            <a:r>
              <a:rPr spc="-34" dirty="0">
                <a:latin typeface="Calibri"/>
                <a:ea typeface="Calibri"/>
                <a:cs typeface="Calibri"/>
              </a:rPr>
              <a:t> </a:t>
            </a:r>
            <a:r>
              <a:rPr dirty="0">
                <a:latin typeface="Calibri"/>
                <a:ea typeface="Calibri"/>
                <a:cs typeface="Calibri"/>
              </a:rPr>
              <a:t>from</a:t>
            </a:r>
            <a:r>
              <a:rPr spc="-11" dirty="0">
                <a:latin typeface="Calibri"/>
                <a:ea typeface="Calibri"/>
                <a:cs typeface="Calibri"/>
              </a:rPr>
              <a:t> </a:t>
            </a:r>
            <a:r>
              <a:rPr dirty="0">
                <a:latin typeface="Calibri"/>
                <a:ea typeface="Calibri"/>
                <a:cs typeface="Calibri"/>
              </a:rPr>
              <a:t>the</a:t>
            </a:r>
            <a:r>
              <a:rPr spc="-19" dirty="0">
                <a:latin typeface="Calibri"/>
                <a:ea typeface="Calibri"/>
                <a:cs typeface="Calibri"/>
              </a:rPr>
              <a:t> </a:t>
            </a:r>
            <a:r>
              <a:rPr spc="-8" dirty="0">
                <a:latin typeface="Calibri"/>
                <a:ea typeface="Calibri"/>
                <a:cs typeface="Calibri"/>
              </a:rPr>
              <a:t>federal</a:t>
            </a:r>
            <a:r>
              <a:rPr lang="en-US" spc="-8" dirty="0">
                <a:latin typeface="Calibri"/>
                <a:ea typeface="Calibri"/>
                <a:cs typeface="Calibri"/>
              </a:rPr>
              <a:t> </a:t>
            </a:r>
            <a:r>
              <a:rPr dirty="0">
                <a:latin typeface="Calibri"/>
                <a:ea typeface="Calibri"/>
                <a:cs typeface="Calibri"/>
              </a:rPr>
              <a:t>government.</a:t>
            </a:r>
            <a:r>
              <a:rPr spc="-15" dirty="0">
                <a:latin typeface="Calibri"/>
                <a:ea typeface="Calibri"/>
                <a:cs typeface="Calibri"/>
              </a:rPr>
              <a:t> </a:t>
            </a:r>
            <a:r>
              <a:rPr b="1" dirty="0">
                <a:latin typeface="Calibri"/>
                <a:ea typeface="Calibri"/>
                <a:cs typeface="Calibri"/>
              </a:rPr>
              <a:t>We</a:t>
            </a:r>
            <a:r>
              <a:rPr b="1" spc="-34" dirty="0">
                <a:latin typeface="Calibri"/>
                <a:ea typeface="Calibri"/>
                <a:cs typeface="Calibri"/>
              </a:rPr>
              <a:t> </a:t>
            </a:r>
            <a:r>
              <a:rPr b="1" dirty="0">
                <a:latin typeface="Calibri"/>
                <a:ea typeface="Calibri"/>
                <a:cs typeface="Calibri"/>
              </a:rPr>
              <a:t>expect</a:t>
            </a:r>
            <a:r>
              <a:rPr b="1" spc="-19" dirty="0">
                <a:latin typeface="Calibri"/>
                <a:ea typeface="Calibri"/>
                <a:cs typeface="Calibri"/>
              </a:rPr>
              <a:t> </a:t>
            </a:r>
            <a:r>
              <a:rPr b="1" dirty="0">
                <a:latin typeface="Calibri"/>
                <a:ea typeface="Calibri"/>
                <a:cs typeface="Calibri"/>
              </a:rPr>
              <a:t>to</a:t>
            </a:r>
            <a:r>
              <a:rPr b="1" spc="-26" dirty="0">
                <a:latin typeface="Calibri"/>
                <a:ea typeface="Calibri"/>
                <a:cs typeface="Calibri"/>
              </a:rPr>
              <a:t> </a:t>
            </a:r>
            <a:r>
              <a:rPr b="1" dirty="0">
                <a:latin typeface="Calibri"/>
                <a:ea typeface="Calibri"/>
                <a:cs typeface="Calibri"/>
              </a:rPr>
              <a:t>get</a:t>
            </a:r>
            <a:r>
              <a:rPr b="1" spc="-19" dirty="0">
                <a:latin typeface="Calibri"/>
                <a:ea typeface="Calibri"/>
                <a:cs typeface="Calibri"/>
              </a:rPr>
              <a:t> </a:t>
            </a:r>
            <a:r>
              <a:rPr b="1" dirty="0">
                <a:latin typeface="Calibri"/>
                <a:ea typeface="Calibri"/>
                <a:cs typeface="Calibri"/>
              </a:rPr>
              <a:t>this</a:t>
            </a:r>
            <a:r>
              <a:rPr b="1" spc="-15" dirty="0">
                <a:latin typeface="Calibri"/>
                <a:ea typeface="Calibri"/>
                <a:cs typeface="Calibri"/>
              </a:rPr>
              <a:t> </a:t>
            </a:r>
            <a:r>
              <a:rPr b="1" dirty="0">
                <a:latin typeface="Calibri"/>
                <a:ea typeface="Calibri"/>
                <a:cs typeface="Calibri"/>
              </a:rPr>
              <a:t>guidance</a:t>
            </a:r>
            <a:r>
              <a:rPr b="1" spc="-15" dirty="0">
                <a:latin typeface="Calibri"/>
                <a:ea typeface="Calibri"/>
                <a:cs typeface="Calibri"/>
              </a:rPr>
              <a:t> </a:t>
            </a:r>
            <a:r>
              <a:rPr b="1" dirty="0">
                <a:latin typeface="Calibri"/>
                <a:ea typeface="Calibri"/>
                <a:cs typeface="Calibri"/>
              </a:rPr>
              <a:t>in</a:t>
            </a:r>
            <a:r>
              <a:rPr b="1" spc="-19" dirty="0">
                <a:latin typeface="Calibri"/>
                <a:ea typeface="Calibri"/>
                <a:cs typeface="Calibri"/>
              </a:rPr>
              <a:t> </a:t>
            </a:r>
            <a:r>
              <a:rPr b="1" dirty="0">
                <a:latin typeface="Calibri"/>
                <a:ea typeface="Calibri"/>
                <a:cs typeface="Calibri"/>
              </a:rPr>
              <a:t>June</a:t>
            </a:r>
            <a:r>
              <a:rPr b="1" spc="-19" dirty="0">
                <a:latin typeface="Calibri"/>
                <a:ea typeface="Calibri"/>
                <a:cs typeface="Calibri"/>
              </a:rPr>
              <a:t> </a:t>
            </a:r>
            <a:r>
              <a:rPr b="1" spc="-8" dirty="0">
                <a:latin typeface="Calibri"/>
                <a:ea typeface="Calibri"/>
                <a:cs typeface="Calibri"/>
              </a:rPr>
              <a:t>2026.</a:t>
            </a:r>
            <a:endParaRPr dirty="0">
              <a:latin typeface="Calibri"/>
              <a:ea typeface="Calibri"/>
              <a:cs typeface="Calibri"/>
            </a:endParaRPr>
          </a:p>
          <a:p>
            <a:pPr marL="681355" marR="850900" lvl="1" indent="-215265">
              <a:spcBef>
                <a:spcPts val="450"/>
              </a:spcBef>
              <a:buChar char="•"/>
              <a:tabLst>
                <a:tab pos="224314" algn="l"/>
              </a:tabLst>
            </a:pPr>
            <a:r>
              <a:rPr dirty="0">
                <a:latin typeface="Calibri"/>
                <a:ea typeface="Calibri"/>
                <a:cs typeface="Calibri"/>
              </a:rPr>
              <a:t>We</a:t>
            </a:r>
            <a:r>
              <a:rPr spc="-34" dirty="0">
                <a:latin typeface="Calibri"/>
                <a:ea typeface="Calibri"/>
                <a:cs typeface="Calibri"/>
              </a:rPr>
              <a:t> </a:t>
            </a:r>
            <a:r>
              <a:rPr dirty="0">
                <a:latin typeface="Calibri"/>
                <a:ea typeface="Calibri"/>
                <a:cs typeface="Calibri"/>
              </a:rPr>
              <a:t>will</a:t>
            </a:r>
            <a:r>
              <a:rPr spc="-34" dirty="0">
                <a:latin typeface="Calibri"/>
                <a:ea typeface="Calibri"/>
                <a:cs typeface="Calibri"/>
              </a:rPr>
              <a:t> </a:t>
            </a:r>
            <a:r>
              <a:rPr dirty="0">
                <a:latin typeface="Calibri"/>
                <a:ea typeface="Calibri"/>
                <a:cs typeface="Calibri"/>
              </a:rPr>
              <a:t>keep</a:t>
            </a:r>
            <a:r>
              <a:rPr spc="-30" dirty="0">
                <a:latin typeface="Calibri"/>
                <a:ea typeface="Calibri"/>
                <a:cs typeface="Calibri"/>
              </a:rPr>
              <a:t> </a:t>
            </a:r>
            <a:r>
              <a:rPr dirty="0">
                <a:latin typeface="Calibri"/>
                <a:ea typeface="Calibri"/>
                <a:cs typeface="Calibri"/>
              </a:rPr>
              <a:t>members</a:t>
            </a:r>
            <a:r>
              <a:rPr spc="-11" dirty="0">
                <a:latin typeface="Calibri"/>
                <a:ea typeface="Calibri"/>
                <a:cs typeface="Calibri"/>
              </a:rPr>
              <a:t> </a:t>
            </a:r>
            <a:r>
              <a:rPr dirty="0">
                <a:latin typeface="Calibri"/>
                <a:ea typeface="Calibri"/>
                <a:cs typeface="Calibri"/>
              </a:rPr>
              <a:t>and</a:t>
            </a:r>
            <a:r>
              <a:rPr spc="-30" dirty="0">
                <a:latin typeface="Calibri"/>
                <a:ea typeface="Calibri"/>
                <a:cs typeface="Calibri"/>
              </a:rPr>
              <a:t> </a:t>
            </a:r>
            <a:r>
              <a:rPr dirty="0">
                <a:latin typeface="Calibri"/>
                <a:ea typeface="Calibri"/>
                <a:cs typeface="Calibri"/>
              </a:rPr>
              <a:t>stakeholders</a:t>
            </a:r>
            <a:r>
              <a:rPr spc="-34" dirty="0">
                <a:latin typeface="Calibri"/>
                <a:ea typeface="Calibri"/>
                <a:cs typeface="Calibri"/>
              </a:rPr>
              <a:t> </a:t>
            </a:r>
            <a:r>
              <a:rPr dirty="0">
                <a:latin typeface="Calibri"/>
                <a:ea typeface="Calibri"/>
                <a:cs typeface="Calibri"/>
              </a:rPr>
              <a:t>informed</a:t>
            </a:r>
            <a:r>
              <a:rPr spc="-19" dirty="0">
                <a:latin typeface="Calibri"/>
                <a:ea typeface="Calibri"/>
                <a:cs typeface="Calibri"/>
              </a:rPr>
              <a:t> </a:t>
            </a:r>
            <a:r>
              <a:rPr dirty="0">
                <a:latin typeface="Calibri"/>
                <a:ea typeface="Calibri"/>
                <a:cs typeface="Calibri"/>
              </a:rPr>
              <a:t>of</a:t>
            </a:r>
            <a:r>
              <a:rPr spc="-23" dirty="0">
                <a:latin typeface="Calibri"/>
                <a:ea typeface="Calibri"/>
                <a:cs typeface="Calibri"/>
              </a:rPr>
              <a:t> </a:t>
            </a:r>
            <a:r>
              <a:rPr dirty="0">
                <a:latin typeface="Calibri"/>
                <a:ea typeface="Calibri"/>
                <a:cs typeface="Calibri"/>
              </a:rPr>
              <a:t>the</a:t>
            </a:r>
            <a:r>
              <a:rPr spc="-19" dirty="0">
                <a:latin typeface="Calibri"/>
                <a:ea typeface="Calibri"/>
                <a:cs typeface="Calibri"/>
              </a:rPr>
              <a:t> </a:t>
            </a:r>
            <a:r>
              <a:rPr dirty="0">
                <a:latin typeface="Calibri"/>
                <a:ea typeface="Calibri"/>
                <a:cs typeface="Calibri"/>
              </a:rPr>
              <a:t>upcoming</a:t>
            </a:r>
            <a:r>
              <a:rPr spc="-30" dirty="0">
                <a:latin typeface="Calibri"/>
                <a:ea typeface="Calibri"/>
                <a:cs typeface="Calibri"/>
              </a:rPr>
              <a:t> </a:t>
            </a:r>
            <a:r>
              <a:rPr dirty="0">
                <a:latin typeface="Calibri"/>
                <a:ea typeface="Calibri"/>
                <a:cs typeface="Calibri"/>
              </a:rPr>
              <a:t>changes.</a:t>
            </a:r>
            <a:r>
              <a:rPr spc="-8" dirty="0">
                <a:latin typeface="Calibri"/>
                <a:ea typeface="Calibri"/>
                <a:cs typeface="Calibri"/>
              </a:rPr>
              <a:t> </a:t>
            </a:r>
            <a:r>
              <a:rPr b="1" dirty="0">
                <a:latin typeface="Calibri"/>
                <a:ea typeface="Calibri"/>
                <a:cs typeface="Calibri"/>
              </a:rPr>
              <a:t>We</a:t>
            </a:r>
            <a:r>
              <a:rPr b="1" spc="-34" dirty="0">
                <a:latin typeface="Calibri"/>
                <a:ea typeface="Calibri"/>
                <a:cs typeface="Calibri"/>
              </a:rPr>
              <a:t> </a:t>
            </a:r>
            <a:r>
              <a:rPr b="1" dirty="0">
                <a:latin typeface="Calibri"/>
                <a:ea typeface="Calibri"/>
                <a:cs typeface="Calibri"/>
              </a:rPr>
              <a:t>will</a:t>
            </a:r>
            <a:r>
              <a:rPr b="1" spc="-38" dirty="0">
                <a:latin typeface="Calibri"/>
                <a:ea typeface="Calibri"/>
                <a:cs typeface="Calibri"/>
              </a:rPr>
              <a:t> </a:t>
            </a:r>
            <a:r>
              <a:rPr b="1" spc="-8" dirty="0">
                <a:latin typeface="Calibri"/>
                <a:ea typeface="Calibri"/>
                <a:cs typeface="Calibri"/>
              </a:rPr>
              <a:t>begin </a:t>
            </a:r>
            <a:r>
              <a:rPr b="1" dirty="0">
                <a:latin typeface="Calibri"/>
                <a:ea typeface="Calibri"/>
                <a:cs typeface="Calibri"/>
              </a:rPr>
              <a:t>communicating</a:t>
            </a:r>
            <a:r>
              <a:rPr b="1" spc="-19" dirty="0">
                <a:latin typeface="Calibri"/>
                <a:ea typeface="Calibri"/>
                <a:cs typeface="Calibri"/>
              </a:rPr>
              <a:t> </a:t>
            </a:r>
            <a:r>
              <a:rPr b="1" dirty="0">
                <a:latin typeface="Calibri"/>
                <a:ea typeface="Calibri"/>
                <a:cs typeface="Calibri"/>
              </a:rPr>
              <a:t>with</a:t>
            </a:r>
            <a:r>
              <a:rPr b="1" spc="-64" dirty="0">
                <a:latin typeface="Calibri"/>
                <a:ea typeface="Calibri"/>
                <a:cs typeface="Calibri"/>
              </a:rPr>
              <a:t> </a:t>
            </a:r>
            <a:r>
              <a:rPr b="1" dirty="0">
                <a:latin typeface="Calibri"/>
                <a:ea typeface="Calibri"/>
                <a:cs typeface="Calibri"/>
              </a:rPr>
              <a:t>affected</a:t>
            </a:r>
            <a:r>
              <a:rPr b="1" spc="-34" dirty="0">
                <a:latin typeface="Calibri"/>
                <a:ea typeface="Calibri"/>
                <a:cs typeface="Calibri"/>
              </a:rPr>
              <a:t> </a:t>
            </a:r>
            <a:r>
              <a:rPr b="1" dirty="0">
                <a:latin typeface="Calibri"/>
                <a:ea typeface="Calibri"/>
                <a:cs typeface="Calibri"/>
              </a:rPr>
              <a:t>members</a:t>
            </a:r>
            <a:r>
              <a:rPr b="1" spc="-34" dirty="0">
                <a:latin typeface="Calibri"/>
                <a:ea typeface="Calibri"/>
                <a:cs typeface="Calibri"/>
              </a:rPr>
              <a:t> </a:t>
            </a:r>
            <a:r>
              <a:rPr b="1" dirty="0">
                <a:latin typeface="Calibri"/>
                <a:ea typeface="Calibri"/>
                <a:cs typeface="Calibri"/>
              </a:rPr>
              <a:t>starting</a:t>
            </a:r>
            <a:r>
              <a:rPr b="1" spc="-30" dirty="0">
                <a:latin typeface="Calibri"/>
                <a:ea typeface="Calibri"/>
                <a:cs typeface="Calibri"/>
              </a:rPr>
              <a:t> </a:t>
            </a:r>
            <a:r>
              <a:rPr b="1" dirty="0">
                <a:latin typeface="Calibri"/>
                <a:ea typeface="Calibri"/>
                <a:cs typeface="Calibri"/>
              </a:rPr>
              <a:t>in</a:t>
            </a:r>
            <a:r>
              <a:rPr b="1" spc="-41" dirty="0">
                <a:latin typeface="Calibri"/>
                <a:ea typeface="Calibri"/>
                <a:cs typeface="Calibri"/>
              </a:rPr>
              <a:t> </a:t>
            </a:r>
            <a:r>
              <a:rPr b="1" dirty="0">
                <a:latin typeface="Calibri"/>
                <a:ea typeface="Calibri"/>
                <a:cs typeface="Calibri"/>
              </a:rPr>
              <a:t>Summer</a:t>
            </a:r>
            <a:r>
              <a:rPr b="1" spc="-41" dirty="0">
                <a:latin typeface="Calibri"/>
                <a:ea typeface="Calibri"/>
                <a:cs typeface="Calibri"/>
              </a:rPr>
              <a:t> </a:t>
            </a:r>
            <a:r>
              <a:rPr b="1" spc="-8" dirty="0">
                <a:latin typeface="Calibri"/>
                <a:ea typeface="Calibri"/>
                <a:cs typeface="Calibri"/>
              </a:rPr>
              <a:t>2026.</a:t>
            </a:r>
            <a:endParaRPr dirty="0">
              <a:latin typeface="Calibri"/>
              <a:ea typeface="Calibri"/>
              <a:cs typeface="Calibri"/>
            </a:endParaRPr>
          </a:p>
        </p:txBody>
      </p:sp>
      <p:grpSp>
        <p:nvGrpSpPr>
          <p:cNvPr id="16" name="object 16">
            <a:extLst>
              <a:ext uri="{FF2B5EF4-FFF2-40B4-BE49-F238E27FC236}">
                <a16:creationId xmlns:a16="http://schemas.microsoft.com/office/drawing/2014/main" id="{B089B9BD-907B-B05C-3027-49AD0377902B}"/>
              </a:ext>
              <a:ext uri="{C183D7F6-B498-43B3-948B-1728B52AA6E4}">
                <adec:decorative xmlns:adec="http://schemas.microsoft.com/office/drawing/2017/decorative" val="1"/>
              </a:ext>
            </a:extLst>
          </p:cNvPr>
          <p:cNvGrpSpPr/>
          <p:nvPr/>
        </p:nvGrpSpPr>
        <p:grpSpPr>
          <a:xfrm>
            <a:off x="227559" y="1771334"/>
            <a:ext cx="725329" cy="725329"/>
            <a:chOff x="396303" y="4377563"/>
            <a:chExt cx="967105" cy="967105"/>
          </a:xfrm>
        </p:grpSpPr>
        <p:sp>
          <p:nvSpPr>
            <p:cNvPr id="17" name="object 17">
              <a:extLst>
                <a:ext uri="{FF2B5EF4-FFF2-40B4-BE49-F238E27FC236}">
                  <a16:creationId xmlns:a16="http://schemas.microsoft.com/office/drawing/2014/main" id="{5E3A41EE-93E6-668B-3C23-D1B62F3E0FD3}"/>
                </a:ext>
              </a:extLst>
            </p:cNvPr>
            <p:cNvSpPr/>
            <p:nvPr/>
          </p:nvSpPr>
          <p:spPr>
            <a:xfrm>
              <a:off x="396303" y="4377563"/>
              <a:ext cx="967105" cy="967105"/>
            </a:xfrm>
            <a:custGeom>
              <a:avLst/>
              <a:gdLst/>
              <a:ahLst/>
              <a:cxnLst/>
              <a:rect l="l" t="t" r="r" b="b"/>
              <a:pathLst>
                <a:path w="967105" h="967104">
                  <a:moveTo>
                    <a:pt x="483336" y="0"/>
                  </a:moveTo>
                  <a:lnTo>
                    <a:pt x="436787" y="2212"/>
                  </a:lnTo>
                  <a:lnTo>
                    <a:pt x="391490" y="8715"/>
                  </a:lnTo>
                  <a:lnTo>
                    <a:pt x="347648" y="19306"/>
                  </a:lnTo>
                  <a:lnTo>
                    <a:pt x="305463" y="33782"/>
                  </a:lnTo>
                  <a:lnTo>
                    <a:pt x="265137" y="51941"/>
                  </a:lnTo>
                  <a:lnTo>
                    <a:pt x="226873" y="73580"/>
                  </a:lnTo>
                  <a:lnTo>
                    <a:pt x="190874" y="98496"/>
                  </a:lnTo>
                  <a:lnTo>
                    <a:pt x="157342" y="126487"/>
                  </a:lnTo>
                  <a:lnTo>
                    <a:pt x="126480" y="157351"/>
                  </a:lnTo>
                  <a:lnTo>
                    <a:pt x="98490" y="190885"/>
                  </a:lnTo>
                  <a:lnTo>
                    <a:pt x="73575" y="226886"/>
                  </a:lnTo>
                  <a:lnTo>
                    <a:pt x="51938" y="265151"/>
                  </a:lnTo>
                  <a:lnTo>
                    <a:pt x="33780" y="305479"/>
                  </a:lnTo>
                  <a:lnTo>
                    <a:pt x="19305" y="347667"/>
                  </a:lnTo>
                  <a:lnTo>
                    <a:pt x="8715" y="391511"/>
                  </a:lnTo>
                  <a:lnTo>
                    <a:pt x="2212" y="436810"/>
                  </a:lnTo>
                  <a:lnTo>
                    <a:pt x="0" y="483362"/>
                  </a:lnTo>
                  <a:lnTo>
                    <a:pt x="2212" y="529913"/>
                  </a:lnTo>
                  <a:lnTo>
                    <a:pt x="8715" y="575212"/>
                  </a:lnTo>
                  <a:lnTo>
                    <a:pt x="19305" y="619056"/>
                  </a:lnTo>
                  <a:lnTo>
                    <a:pt x="33780" y="661244"/>
                  </a:lnTo>
                  <a:lnTo>
                    <a:pt x="51938" y="701572"/>
                  </a:lnTo>
                  <a:lnTo>
                    <a:pt x="73575" y="739837"/>
                  </a:lnTo>
                  <a:lnTo>
                    <a:pt x="98490" y="775838"/>
                  </a:lnTo>
                  <a:lnTo>
                    <a:pt x="126480" y="809372"/>
                  </a:lnTo>
                  <a:lnTo>
                    <a:pt x="157342" y="840236"/>
                  </a:lnTo>
                  <a:lnTo>
                    <a:pt x="190874" y="868227"/>
                  </a:lnTo>
                  <a:lnTo>
                    <a:pt x="226873" y="893143"/>
                  </a:lnTo>
                  <a:lnTo>
                    <a:pt x="265137" y="914782"/>
                  </a:lnTo>
                  <a:lnTo>
                    <a:pt x="305463" y="932941"/>
                  </a:lnTo>
                  <a:lnTo>
                    <a:pt x="347648" y="947417"/>
                  </a:lnTo>
                  <a:lnTo>
                    <a:pt x="391490" y="958008"/>
                  </a:lnTo>
                  <a:lnTo>
                    <a:pt x="436787" y="964511"/>
                  </a:lnTo>
                  <a:lnTo>
                    <a:pt x="483336" y="966724"/>
                  </a:lnTo>
                  <a:lnTo>
                    <a:pt x="529885" y="964511"/>
                  </a:lnTo>
                  <a:lnTo>
                    <a:pt x="575181" y="958008"/>
                  </a:lnTo>
                  <a:lnTo>
                    <a:pt x="619023" y="947417"/>
                  </a:lnTo>
                  <a:lnTo>
                    <a:pt x="661208" y="932941"/>
                  </a:lnTo>
                  <a:lnTo>
                    <a:pt x="701533" y="914782"/>
                  </a:lnTo>
                  <a:lnTo>
                    <a:pt x="739795" y="893143"/>
                  </a:lnTo>
                  <a:lnTo>
                    <a:pt x="775793" y="868227"/>
                  </a:lnTo>
                  <a:lnTo>
                    <a:pt x="809324" y="840236"/>
                  </a:lnTo>
                  <a:lnTo>
                    <a:pt x="840185" y="809372"/>
                  </a:lnTo>
                  <a:lnTo>
                    <a:pt x="868174" y="775838"/>
                  </a:lnTo>
                  <a:lnTo>
                    <a:pt x="893088" y="739837"/>
                  </a:lnTo>
                  <a:lnTo>
                    <a:pt x="914724" y="701572"/>
                  </a:lnTo>
                  <a:lnTo>
                    <a:pt x="932881" y="661244"/>
                  </a:lnTo>
                  <a:lnTo>
                    <a:pt x="947356" y="619056"/>
                  </a:lnTo>
                  <a:lnTo>
                    <a:pt x="957945" y="575212"/>
                  </a:lnTo>
                  <a:lnTo>
                    <a:pt x="964448" y="529913"/>
                  </a:lnTo>
                  <a:lnTo>
                    <a:pt x="966660" y="483362"/>
                  </a:lnTo>
                  <a:lnTo>
                    <a:pt x="964448" y="436810"/>
                  </a:lnTo>
                  <a:lnTo>
                    <a:pt x="957945" y="391511"/>
                  </a:lnTo>
                  <a:lnTo>
                    <a:pt x="947356" y="347667"/>
                  </a:lnTo>
                  <a:lnTo>
                    <a:pt x="932881" y="305479"/>
                  </a:lnTo>
                  <a:lnTo>
                    <a:pt x="914724" y="265151"/>
                  </a:lnTo>
                  <a:lnTo>
                    <a:pt x="893088" y="226886"/>
                  </a:lnTo>
                  <a:lnTo>
                    <a:pt x="868174" y="190885"/>
                  </a:lnTo>
                  <a:lnTo>
                    <a:pt x="840185" y="157351"/>
                  </a:lnTo>
                  <a:lnTo>
                    <a:pt x="809324" y="126487"/>
                  </a:lnTo>
                  <a:lnTo>
                    <a:pt x="775793" y="98496"/>
                  </a:lnTo>
                  <a:lnTo>
                    <a:pt x="739795" y="73580"/>
                  </a:lnTo>
                  <a:lnTo>
                    <a:pt x="701533" y="51941"/>
                  </a:lnTo>
                  <a:lnTo>
                    <a:pt x="661208" y="33782"/>
                  </a:lnTo>
                  <a:lnTo>
                    <a:pt x="619023" y="19306"/>
                  </a:lnTo>
                  <a:lnTo>
                    <a:pt x="575181" y="8715"/>
                  </a:lnTo>
                  <a:lnTo>
                    <a:pt x="529885" y="2212"/>
                  </a:lnTo>
                  <a:lnTo>
                    <a:pt x="483336" y="0"/>
                  </a:lnTo>
                  <a:close/>
                </a:path>
              </a:pathLst>
            </a:custGeom>
            <a:solidFill>
              <a:srgbClr val="C6DFFA"/>
            </a:solidFill>
          </p:spPr>
          <p:txBody>
            <a:bodyPr wrap="square" lIns="0" tIns="0" rIns="0" bIns="0" rtlCol="0"/>
            <a:lstStyle/>
            <a:p>
              <a:endParaRPr sz="1350" dirty="0"/>
            </a:p>
          </p:txBody>
        </p:sp>
        <p:sp>
          <p:nvSpPr>
            <p:cNvPr id="18" name="object 18">
              <a:extLst>
                <a:ext uri="{FF2B5EF4-FFF2-40B4-BE49-F238E27FC236}">
                  <a16:creationId xmlns:a16="http://schemas.microsoft.com/office/drawing/2014/main" id="{E85004DE-7337-4176-0881-88CB1FF807D2}"/>
                </a:ext>
              </a:extLst>
            </p:cNvPr>
            <p:cNvSpPr/>
            <p:nvPr/>
          </p:nvSpPr>
          <p:spPr>
            <a:xfrm>
              <a:off x="536917" y="4518152"/>
              <a:ext cx="690245" cy="690245"/>
            </a:xfrm>
            <a:custGeom>
              <a:avLst/>
              <a:gdLst/>
              <a:ahLst/>
              <a:cxnLst/>
              <a:rect l="l" t="t" r="r" b="b"/>
              <a:pathLst>
                <a:path w="690244" h="690245">
                  <a:moveTo>
                    <a:pt x="344919" y="0"/>
                  </a:moveTo>
                  <a:lnTo>
                    <a:pt x="298114" y="3148"/>
                  </a:lnTo>
                  <a:lnTo>
                    <a:pt x="253223" y="12321"/>
                  </a:lnTo>
                  <a:lnTo>
                    <a:pt x="210658" y="27106"/>
                  </a:lnTo>
                  <a:lnTo>
                    <a:pt x="170829" y="47093"/>
                  </a:lnTo>
                  <a:lnTo>
                    <a:pt x="134146" y="71871"/>
                  </a:lnTo>
                  <a:lnTo>
                    <a:pt x="101022" y="101028"/>
                  </a:lnTo>
                  <a:lnTo>
                    <a:pt x="71866" y="134154"/>
                  </a:lnTo>
                  <a:lnTo>
                    <a:pt x="47090" y="170838"/>
                  </a:lnTo>
                  <a:lnTo>
                    <a:pt x="27104" y="210669"/>
                  </a:lnTo>
                  <a:lnTo>
                    <a:pt x="12320" y="253235"/>
                  </a:lnTo>
                  <a:lnTo>
                    <a:pt x="3148" y="298126"/>
                  </a:lnTo>
                  <a:lnTo>
                    <a:pt x="0" y="344931"/>
                  </a:lnTo>
                  <a:lnTo>
                    <a:pt x="3148" y="391737"/>
                  </a:lnTo>
                  <a:lnTo>
                    <a:pt x="12320" y="436628"/>
                  </a:lnTo>
                  <a:lnTo>
                    <a:pt x="27104" y="479194"/>
                  </a:lnTo>
                  <a:lnTo>
                    <a:pt x="47090" y="519025"/>
                  </a:lnTo>
                  <a:lnTo>
                    <a:pt x="71866" y="555709"/>
                  </a:lnTo>
                  <a:lnTo>
                    <a:pt x="101022" y="588835"/>
                  </a:lnTo>
                  <a:lnTo>
                    <a:pt x="134146" y="617992"/>
                  </a:lnTo>
                  <a:lnTo>
                    <a:pt x="170829" y="642770"/>
                  </a:lnTo>
                  <a:lnTo>
                    <a:pt x="210658" y="662757"/>
                  </a:lnTo>
                  <a:lnTo>
                    <a:pt x="253223" y="677542"/>
                  </a:lnTo>
                  <a:lnTo>
                    <a:pt x="298114" y="686715"/>
                  </a:lnTo>
                  <a:lnTo>
                    <a:pt x="344919" y="689864"/>
                  </a:lnTo>
                  <a:lnTo>
                    <a:pt x="391724" y="686715"/>
                  </a:lnTo>
                  <a:lnTo>
                    <a:pt x="436614" y="677542"/>
                  </a:lnTo>
                  <a:lnTo>
                    <a:pt x="479180" y="662757"/>
                  </a:lnTo>
                  <a:lnTo>
                    <a:pt x="519009" y="642770"/>
                  </a:lnTo>
                  <a:lnTo>
                    <a:pt x="555691" y="617992"/>
                  </a:lnTo>
                  <a:lnTo>
                    <a:pt x="588816" y="588835"/>
                  </a:lnTo>
                  <a:lnTo>
                    <a:pt x="617972" y="555709"/>
                  </a:lnTo>
                  <a:lnTo>
                    <a:pt x="642748" y="519025"/>
                  </a:lnTo>
                  <a:lnTo>
                    <a:pt x="662734" y="479194"/>
                  </a:lnTo>
                  <a:lnTo>
                    <a:pt x="677518" y="436628"/>
                  </a:lnTo>
                  <a:lnTo>
                    <a:pt x="686690" y="391737"/>
                  </a:lnTo>
                  <a:lnTo>
                    <a:pt x="689838" y="344931"/>
                  </a:lnTo>
                  <a:lnTo>
                    <a:pt x="686690" y="298126"/>
                  </a:lnTo>
                  <a:lnTo>
                    <a:pt x="677518" y="253235"/>
                  </a:lnTo>
                  <a:lnTo>
                    <a:pt x="662734" y="210669"/>
                  </a:lnTo>
                  <a:lnTo>
                    <a:pt x="642748" y="170838"/>
                  </a:lnTo>
                  <a:lnTo>
                    <a:pt x="617972" y="134154"/>
                  </a:lnTo>
                  <a:lnTo>
                    <a:pt x="588816" y="101028"/>
                  </a:lnTo>
                  <a:lnTo>
                    <a:pt x="555691" y="71871"/>
                  </a:lnTo>
                  <a:lnTo>
                    <a:pt x="519009" y="47093"/>
                  </a:lnTo>
                  <a:lnTo>
                    <a:pt x="479180" y="27106"/>
                  </a:lnTo>
                  <a:lnTo>
                    <a:pt x="436614" y="12321"/>
                  </a:lnTo>
                  <a:lnTo>
                    <a:pt x="391724" y="3148"/>
                  </a:lnTo>
                  <a:lnTo>
                    <a:pt x="344919" y="0"/>
                  </a:lnTo>
                  <a:close/>
                </a:path>
              </a:pathLst>
            </a:custGeom>
            <a:solidFill>
              <a:srgbClr val="FFFFFF"/>
            </a:solidFill>
          </p:spPr>
          <p:txBody>
            <a:bodyPr wrap="square" lIns="0" tIns="0" rIns="0" bIns="0" rtlCol="0"/>
            <a:lstStyle/>
            <a:p>
              <a:endParaRPr sz="1350" dirty="0"/>
            </a:p>
          </p:txBody>
        </p:sp>
        <p:sp>
          <p:nvSpPr>
            <p:cNvPr id="19" name="object 19">
              <a:extLst>
                <a:ext uri="{FF2B5EF4-FFF2-40B4-BE49-F238E27FC236}">
                  <a16:creationId xmlns:a16="http://schemas.microsoft.com/office/drawing/2014/main" id="{0320B0EE-ECB0-1660-2A97-EDE171685B84}"/>
                </a:ext>
              </a:extLst>
            </p:cNvPr>
            <p:cNvSpPr/>
            <p:nvPr/>
          </p:nvSpPr>
          <p:spPr>
            <a:xfrm>
              <a:off x="668489" y="4718240"/>
              <a:ext cx="423545" cy="281940"/>
            </a:xfrm>
            <a:custGeom>
              <a:avLst/>
              <a:gdLst/>
              <a:ahLst/>
              <a:cxnLst/>
              <a:rect l="l" t="t" r="r" b="b"/>
              <a:pathLst>
                <a:path w="423544" h="281939">
                  <a:moveTo>
                    <a:pt x="86385" y="25120"/>
                  </a:moveTo>
                  <a:lnTo>
                    <a:pt x="84416" y="15341"/>
                  </a:lnTo>
                  <a:lnTo>
                    <a:pt x="79032" y="7353"/>
                  </a:lnTo>
                  <a:lnTo>
                    <a:pt x="71043" y="1968"/>
                  </a:lnTo>
                  <a:lnTo>
                    <a:pt x="61277" y="0"/>
                  </a:lnTo>
                  <a:lnTo>
                    <a:pt x="51498" y="1968"/>
                  </a:lnTo>
                  <a:lnTo>
                    <a:pt x="43510" y="7353"/>
                  </a:lnTo>
                  <a:lnTo>
                    <a:pt x="38125" y="15341"/>
                  </a:lnTo>
                  <a:lnTo>
                    <a:pt x="36156" y="25120"/>
                  </a:lnTo>
                  <a:lnTo>
                    <a:pt x="38125" y="34899"/>
                  </a:lnTo>
                  <a:lnTo>
                    <a:pt x="43510" y="42887"/>
                  </a:lnTo>
                  <a:lnTo>
                    <a:pt x="51498" y="48272"/>
                  </a:lnTo>
                  <a:lnTo>
                    <a:pt x="61277" y="50253"/>
                  </a:lnTo>
                  <a:lnTo>
                    <a:pt x="71043" y="48272"/>
                  </a:lnTo>
                  <a:lnTo>
                    <a:pt x="79032" y="42887"/>
                  </a:lnTo>
                  <a:lnTo>
                    <a:pt x="84416" y="34899"/>
                  </a:lnTo>
                  <a:lnTo>
                    <a:pt x="86385" y="25120"/>
                  </a:lnTo>
                  <a:close/>
                </a:path>
                <a:path w="423544" h="281939">
                  <a:moveTo>
                    <a:pt x="186842" y="25120"/>
                  </a:moveTo>
                  <a:lnTo>
                    <a:pt x="184861" y="15341"/>
                  </a:lnTo>
                  <a:lnTo>
                    <a:pt x="179489" y="7353"/>
                  </a:lnTo>
                  <a:lnTo>
                    <a:pt x="171500" y="1968"/>
                  </a:lnTo>
                  <a:lnTo>
                    <a:pt x="161721" y="0"/>
                  </a:lnTo>
                  <a:lnTo>
                    <a:pt x="151955" y="1968"/>
                  </a:lnTo>
                  <a:lnTo>
                    <a:pt x="143967" y="7353"/>
                  </a:lnTo>
                  <a:lnTo>
                    <a:pt x="138582" y="15341"/>
                  </a:lnTo>
                  <a:lnTo>
                    <a:pt x="136613" y="25120"/>
                  </a:lnTo>
                  <a:lnTo>
                    <a:pt x="138582" y="34899"/>
                  </a:lnTo>
                  <a:lnTo>
                    <a:pt x="143967" y="42887"/>
                  </a:lnTo>
                  <a:lnTo>
                    <a:pt x="151955" y="48272"/>
                  </a:lnTo>
                  <a:lnTo>
                    <a:pt x="161721" y="50253"/>
                  </a:lnTo>
                  <a:lnTo>
                    <a:pt x="171500" y="48272"/>
                  </a:lnTo>
                  <a:lnTo>
                    <a:pt x="179489" y="42887"/>
                  </a:lnTo>
                  <a:lnTo>
                    <a:pt x="184861" y="34899"/>
                  </a:lnTo>
                  <a:lnTo>
                    <a:pt x="186842" y="25120"/>
                  </a:lnTo>
                  <a:close/>
                </a:path>
                <a:path w="423544" h="281939">
                  <a:moveTo>
                    <a:pt x="287299" y="25120"/>
                  </a:moveTo>
                  <a:lnTo>
                    <a:pt x="285318" y="15341"/>
                  </a:lnTo>
                  <a:lnTo>
                    <a:pt x="279946" y="7353"/>
                  </a:lnTo>
                  <a:lnTo>
                    <a:pt x="271957" y="1968"/>
                  </a:lnTo>
                  <a:lnTo>
                    <a:pt x="262178" y="0"/>
                  </a:lnTo>
                  <a:lnTo>
                    <a:pt x="252412" y="1968"/>
                  </a:lnTo>
                  <a:lnTo>
                    <a:pt x="244424" y="7353"/>
                  </a:lnTo>
                  <a:lnTo>
                    <a:pt x="239039" y="15341"/>
                  </a:lnTo>
                  <a:lnTo>
                    <a:pt x="237070" y="25120"/>
                  </a:lnTo>
                  <a:lnTo>
                    <a:pt x="239039" y="34899"/>
                  </a:lnTo>
                  <a:lnTo>
                    <a:pt x="244424" y="42887"/>
                  </a:lnTo>
                  <a:lnTo>
                    <a:pt x="252412" y="48272"/>
                  </a:lnTo>
                  <a:lnTo>
                    <a:pt x="262178" y="50253"/>
                  </a:lnTo>
                  <a:lnTo>
                    <a:pt x="271957" y="48272"/>
                  </a:lnTo>
                  <a:lnTo>
                    <a:pt x="279946" y="42887"/>
                  </a:lnTo>
                  <a:lnTo>
                    <a:pt x="285318" y="34899"/>
                  </a:lnTo>
                  <a:lnTo>
                    <a:pt x="287299" y="25120"/>
                  </a:lnTo>
                  <a:close/>
                </a:path>
                <a:path w="423544" h="281939">
                  <a:moveTo>
                    <a:pt x="387756" y="25120"/>
                  </a:moveTo>
                  <a:lnTo>
                    <a:pt x="385775" y="15341"/>
                  </a:lnTo>
                  <a:lnTo>
                    <a:pt x="380390" y="7353"/>
                  </a:lnTo>
                  <a:lnTo>
                    <a:pt x="372414" y="1968"/>
                  </a:lnTo>
                  <a:lnTo>
                    <a:pt x="362635" y="0"/>
                  </a:lnTo>
                  <a:lnTo>
                    <a:pt x="352856" y="1968"/>
                  </a:lnTo>
                  <a:lnTo>
                    <a:pt x="344881" y="7353"/>
                  </a:lnTo>
                  <a:lnTo>
                    <a:pt x="339496" y="15341"/>
                  </a:lnTo>
                  <a:lnTo>
                    <a:pt x="337527" y="25120"/>
                  </a:lnTo>
                  <a:lnTo>
                    <a:pt x="339496" y="34899"/>
                  </a:lnTo>
                  <a:lnTo>
                    <a:pt x="344881" y="42887"/>
                  </a:lnTo>
                  <a:lnTo>
                    <a:pt x="352856" y="48272"/>
                  </a:lnTo>
                  <a:lnTo>
                    <a:pt x="362635" y="50253"/>
                  </a:lnTo>
                  <a:lnTo>
                    <a:pt x="372414" y="48272"/>
                  </a:lnTo>
                  <a:lnTo>
                    <a:pt x="380390" y="42887"/>
                  </a:lnTo>
                  <a:lnTo>
                    <a:pt x="385775" y="34899"/>
                  </a:lnTo>
                  <a:lnTo>
                    <a:pt x="387756" y="25120"/>
                  </a:lnTo>
                  <a:close/>
                </a:path>
                <a:path w="423544" h="281939">
                  <a:moveTo>
                    <a:pt x="423418" y="153276"/>
                  </a:moveTo>
                  <a:lnTo>
                    <a:pt x="422414" y="148247"/>
                  </a:lnTo>
                  <a:lnTo>
                    <a:pt x="408647" y="85432"/>
                  </a:lnTo>
                  <a:lnTo>
                    <a:pt x="406336" y="74879"/>
                  </a:lnTo>
                  <a:lnTo>
                    <a:pt x="382727" y="58788"/>
                  </a:lnTo>
                  <a:lnTo>
                    <a:pt x="376199" y="56781"/>
                  </a:lnTo>
                  <a:lnTo>
                    <a:pt x="369671" y="55270"/>
                  </a:lnTo>
                  <a:lnTo>
                    <a:pt x="355600" y="55270"/>
                  </a:lnTo>
                  <a:lnTo>
                    <a:pt x="348576" y="56273"/>
                  </a:lnTo>
                  <a:lnTo>
                    <a:pt x="342544" y="58788"/>
                  </a:lnTo>
                  <a:lnTo>
                    <a:pt x="335013" y="61302"/>
                  </a:lnTo>
                  <a:lnTo>
                    <a:pt x="312508" y="104063"/>
                  </a:lnTo>
                  <a:lnTo>
                    <a:pt x="312458" y="104267"/>
                  </a:lnTo>
                  <a:lnTo>
                    <a:pt x="312305" y="104063"/>
                  </a:lnTo>
                  <a:lnTo>
                    <a:pt x="308203" y="85432"/>
                  </a:lnTo>
                  <a:lnTo>
                    <a:pt x="305879" y="74879"/>
                  </a:lnTo>
                  <a:lnTo>
                    <a:pt x="282270" y="58788"/>
                  </a:lnTo>
                  <a:lnTo>
                    <a:pt x="275742" y="56781"/>
                  </a:lnTo>
                  <a:lnTo>
                    <a:pt x="269214" y="55270"/>
                  </a:lnTo>
                  <a:lnTo>
                    <a:pt x="255155" y="55270"/>
                  </a:lnTo>
                  <a:lnTo>
                    <a:pt x="248119" y="56273"/>
                  </a:lnTo>
                  <a:lnTo>
                    <a:pt x="242087" y="58788"/>
                  </a:lnTo>
                  <a:lnTo>
                    <a:pt x="234556" y="61302"/>
                  </a:lnTo>
                  <a:lnTo>
                    <a:pt x="216115" y="85432"/>
                  </a:lnTo>
                  <a:lnTo>
                    <a:pt x="211899" y="103847"/>
                  </a:lnTo>
                  <a:lnTo>
                    <a:pt x="207746" y="85432"/>
                  </a:lnTo>
                  <a:lnTo>
                    <a:pt x="205422" y="74879"/>
                  </a:lnTo>
                  <a:lnTo>
                    <a:pt x="204927" y="72859"/>
                  </a:lnTo>
                  <a:lnTo>
                    <a:pt x="203923" y="70853"/>
                  </a:lnTo>
                  <a:lnTo>
                    <a:pt x="195884" y="64820"/>
                  </a:lnTo>
                  <a:lnTo>
                    <a:pt x="189357" y="60807"/>
                  </a:lnTo>
                  <a:lnTo>
                    <a:pt x="181813" y="58788"/>
                  </a:lnTo>
                  <a:lnTo>
                    <a:pt x="175285" y="56781"/>
                  </a:lnTo>
                  <a:lnTo>
                    <a:pt x="168757" y="55270"/>
                  </a:lnTo>
                  <a:lnTo>
                    <a:pt x="154698" y="55270"/>
                  </a:lnTo>
                  <a:lnTo>
                    <a:pt x="147662" y="56273"/>
                  </a:lnTo>
                  <a:lnTo>
                    <a:pt x="141630" y="58788"/>
                  </a:lnTo>
                  <a:lnTo>
                    <a:pt x="134099" y="61302"/>
                  </a:lnTo>
                  <a:lnTo>
                    <a:pt x="111493" y="104038"/>
                  </a:lnTo>
                  <a:lnTo>
                    <a:pt x="107327" y="85432"/>
                  </a:lnTo>
                  <a:lnTo>
                    <a:pt x="81368" y="58788"/>
                  </a:lnTo>
                  <a:lnTo>
                    <a:pt x="74828" y="56781"/>
                  </a:lnTo>
                  <a:lnTo>
                    <a:pt x="68300" y="55270"/>
                  </a:lnTo>
                  <a:lnTo>
                    <a:pt x="54241" y="55270"/>
                  </a:lnTo>
                  <a:lnTo>
                    <a:pt x="47205" y="56273"/>
                  </a:lnTo>
                  <a:lnTo>
                    <a:pt x="41186" y="58788"/>
                  </a:lnTo>
                  <a:lnTo>
                    <a:pt x="33642" y="61302"/>
                  </a:lnTo>
                  <a:lnTo>
                    <a:pt x="1498" y="147739"/>
                  </a:lnTo>
                  <a:lnTo>
                    <a:pt x="0" y="153276"/>
                  </a:lnTo>
                  <a:lnTo>
                    <a:pt x="3505" y="159308"/>
                  </a:lnTo>
                  <a:lnTo>
                    <a:pt x="9537" y="160312"/>
                  </a:lnTo>
                  <a:lnTo>
                    <a:pt x="15570" y="160312"/>
                  </a:lnTo>
                  <a:lnTo>
                    <a:pt x="19583" y="157289"/>
                  </a:lnTo>
                  <a:lnTo>
                    <a:pt x="21094" y="152273"/>
                  </a:lnTo>
                  <a:lnTo>
                    <a:pt x="36156" y="85432"/>
                  </a:lnTo>
                  <a:lnTo>
                    <a:pt x="36055" y="121615"/>
                  </a:lnTo>
                  <a:lnTo>
                    <a:pt x="21094" y="195986"/>
                  </a:lnTo>
                  <a:lnTo>
                    <a:pt x="36156" y="195986"/>
                  </a:lnTo>
                  <a:lnTo>
                    <a:pt x="36156" y="281419"/>
                  </a:lnTo>
                  <a:lnTo>
                    <a:pt x="56248" y="281419"/>
                  </a:lnTo>
                  <a:lnTo>
                    <a:pt x="56248" y="195986"/>
                  </a:lnTo>
                  <a:lnTo>
                    <a:pt x="66294" y="195986"/>
                  </a:lnTo>
                  <a:lnTo>
                    <a:pt x="66294" y="281419"/>
                  </a:lnTo>
                  <a:lnTo>
                    <a:pt x="86385" y="281419"/>
                  </a:lnTo>
                  <a:lnTo>
                    <a:pt x="86385" y="195986"/>
                  </a:lnTo>
                  <a:lnTo>
                    <a:pt x="101447" y="195986"/>
                  </a:lnTo>
                  <a:lnTo>
                    <a:pt x="86487" y="121615"/>
                  </a:lnTo>
                  <a:lnTo>
                    <a:pt x="86385" y="85432"/>
                  </a:lnTo>
                  <a:lnTo>
                    <a:pt x="102463" y="157289"/>
                  </a:lnTo>
                  <a:lnTo>
                    <a:pt x="106476" y="160807"/>
                  </a:lnTo>
                  <a:lnTo>
                    <a:pt x="115519" y="160807"/>
                  </a:lnTo>
                  <a:lnTo>
                    <a:pt x="119532" y="157797"/>
                  </a:lnTo>
                  <a:lnTo>
                    <a:pt x="120434" y="153276"/>
                  </a:lnTo>
                  <a:lnTo>
                    <a:pt x="120535" y="152768"/>
                  </a:lnTo>
                  <a:lnTo>
                    <a:pt x="132054" y="104521"/>
                  </a:lnTo>
                  <a:lnTo>
                    <a:pt x="132168" y="104063"/>
                  </a:lnTo>
                  <a:lnTo>
                    <a:pt x="136613" y="85432"/>
                  </a:lnTo>
                  <a:lnTo>
                    <a:pt x="136613" y="281419"/>
                  </a:lnTo>
                  <a:lnTo>
                    <a:pt x="156705" y="281419"/>
                  </a:lnTo>
                  <a:lnTo>
                    <a:pt x="156705" y="165836"/>
                  </a:lnTo>
                  <a:lnTo>
                    <a:pt x="166751" y="165836"/>
                  </a:lnTo>
                  <a:lnTo>
                    <a:pt x="166751" y="281419"/>
                  </a:lnTo>
                  <a:lnTo>
                    <a:pt x="186842" y="281419"/>
                  </a:lnTo>
                  <a:lnTo>
                    <a:pt x="186842" y="165836"/>
                  </a:lnTo>
                  <a:lnTo>
                    <a:pt x="186842" y="85432"/>
                  </a:lnTo>
                  <a:lnTo>
                    <a:pt x="202907" y="157289"/>
                  </a:lnTo>
                  <a:lnTo>
                    <a:pt x="206933" y="160807"/>
                  </a:lnTo>
                  <a:lnTo>
                    <a:pt x="216471" y="160807"/>
                  </a:lnTo>
                  <a:lnTo>
                    <a:pt x="220497" y="157797"/>
                  </a:lnTo>
                  <a:lnTo>
                    <a:pt x="221399" y="153276"/>
                  </a:lnTo>
                  <a:lnTo>
                    <a:pt x="221500" y="152768"/>
                  </a:lnTo>
                  <a:lnTo>
                    <a:pt x="232651" y="104521"/>
                  </a:lnTo>
                  <a:lnTo>
                    <a:pt x="237070" y="85432"/>
                  </a:lnTo>
                  <a:lnTo>
                    <a:pt x="237070" y="121615"/>
                  </a:lnTo>
                  <a:lnTo>
                    <a:pt x="221996" y="195986"/>
                  </a:lnTo>
                  <a:lnTo>
                    <a:pt x="237070" y="195986"/>
                  </a:lnTo>
                  <a:lnTo>
                    <a:pt x="237070" y="281419"/>
                  </a:lnTo>
                  <a:lnTo>
                    <a:pt x="257162" y="281419"/>
                  </a:lnTo>
                  <a:lnTo>
                    <a:pt x="257162" y="195986"/>
                  </a:lnTo>
                  <a:lnTo>
                    <a:pt x="267208" y="195986"/>
                  </a:lnTo>
                  <a:lnTo>
                    <a:pt x="267208" y="281419"/>
                  </a:lnTo>
                  <a:lnTo>
                    <a:pt x="287299" y="281419"/>
                  </a:lnTo>
                  <a:lnTo>
                    <a:pt x="287299" y="195986"/>
                  </a:lnTo>
                  <a:lnTo>
                    <a:pt x="302361" y="195986"/>
                  </a:lnTo>
                  <a:lnTo>
                    <a:pt x="287502" y="121615"/>
                  </a:lnTo>
                  <a:lnTo>
                    <a:pt x="287401" y="121107"/>
                  </a:lnTo>
                  <a:lnTo>
                    <a:pt x="287299" y="85432"/>
                  </a:lnTo>
                  <a:lnTo>
                    <a:pt x="303364" y="157289"/>
                  </a:lnTo>
                  <a:lnTo>
                    <a:pt x="307390" y="160807"/>
                  </a:lnTo>
                  <a:lnTo>
                    <a:pt x="316928" y="160807"/>
                  </a:lnTo>
                  <a:lnTo>
                    <a:pt x="320954" y="157797"/>
                  </a:lnTo>
                  <a:lnTo>
                    <a:pt x="322453" y="152768"/>
                  </a:lnTo>
                  <a:lnTo>
                    <a:pt x="333248" y="104521"/>
                  </a:lnTo>
                  <a:lnTo>
                    <a:pt x="337527" y="85432"/>
                  </a:lnTo>
                  <a:lnTo>
                    <a:pt x="337527" y="281419"/>
                  </a:lnTo>
                  <a:lnTo>
                    <a:pt x="357619" y="281419"/>
                  </a:lnTo>
                  <a:lnTo>
                    <a:pt x="357619" y="165836"/>
                  </a:lnTo>
                  <a:lnTo>
                    <a:pt x="367665" y="165836"/>
                  </a:lnTo>
                  <a:lnTo>
                    <a:pt x="367665" y="281419"/>
                  </a:lnTo>
                  <a:lnTo>
                    <a:pt x="387756" y="281419"/>
                  </a:lnTo>
                  <a:lnTo>
                    <a:pt x="387756" y="165836"/>
                  </a:lnTo>
                  <a:lnTo>
                    <a:pt x="387756" y="85432"/>
                  </a:lnTo>
                  <a:lnTo>
                    <a:pt x="403821" y="157289"/>
                  </a:lnTo>
                  <a:lnTo>
                    <a:pt x="407847" y="160807"/>
                  </a:lnTo>
                  <a:lnTo>
                    <a:pt x="415378" y="160807"/>
                  </a:lnTo>
                  <a:lnTo>
                    <a:pt x="416382" y="160312"/>
                  </a:lnTo>
                  <a:lnTo>
                    <a:pt x="420903" y="158292"/>
                  </a:lnTo>
                  <a:lnTo>
                    <a:pt x="423418" y="153276"/>
                  </a:lnTo>
                  <a:close/>
                </a:path>
              </a:pathLst>
            </a:custGeom>
            <a:solidFill>
              <a:srgbClr val="083669"/>
            </a:solidFill>
          </p:spPr>
          <p:txBody>
            <a:bodyPr wrap="square" lIns="0" tIns="0" rIns="0" bIns="0" rtlCol="0"/>
            <a:lstStyle/>
            <a:p>
              <a:endParaRPr sz="1350" dirty="0"/>
            </a:p>
          </p:txBody>
        </p:sp>
      </p:grpSp>
      <p:sp>
        <p:nvSpPr>
          <p:cNvPr id="21" name="object 21">
            <a:extLst>
              <a:ext uri="{FF2B5EF4-FFF2-40B4-BE49-F238E27FC236}">
                <a16:creationId xmlns:a16="http://schemas.microsoft.com/office/drawing/2014/main" id="{4AA03B12-A9B0-8D64-470E-605613878F6E}"/>
              </a:ext>
              <a:ext uri="{C183D7F6-B498-43B3-948B-1728B52AA6E4}">
                <adec:decorative xmlns:adec="http://schemas.microsoft.com/office/drawing/2017/decorative" val="1"/>
              </a:ext>
            </a:extLst>
          </p:cNvPr>
          <p:cNvSpPr txBox="1">
            <a:spLocks noGrp="1"/>
          </p:cNvSpPr>
          <p:nvPr>
            <p:ph type="sldNum" sz="quarter" idx="7"/>
          </p:nvPr>
        </p:nvSpPr>
        <p:spPr>
          <a:xfrm>
            <a:off x="11820779" y="6633254"/>
            <a:ext cx="229742" cy="167004"/>
          </a:xfrm>
          <a:prstGeom prst="rect">
            <a:avLst/>
          </a:prstGeom>
        </p:spPr>
        <p:txBody>
          <a:bodyPr vert="horz" wrap="square" lIns="0" tIns="0" rIns="0" bIns="0" rtlCol="0">
            <a:spAutoFit/>
          </a:bodyPr>
          <a:lstStyle>
            <a:defPPr>
              <a:defRPr kern="0"/>
            </a:defPPr>
            <a:lvl1pPr>
              <a:defRPr sz="1000" b="0" i="0">
                <a:solidFill>
                  <a:schemeClr val="bg1"/>
                </a:solidFill>
                <a:latin typeface="Arial"/>
                <a:cs typeface="Arial"/>
              </a:defRPr>
            </a:lvl1pPr>
          </a:lstStyle>
          <a:p>
            <a:pPr marL="107950"/>
            <a:fld id="{81D60167-4931-47E6-BA6A-407CBD079E47}" type="slidenum">
              <a:rPr lang="en-US" spc="-50" smtClean="0"/>
              <a:pPr marL="107950"/>
              <a:t>36</a:t>
            </a:fld>
            <a:endParaRPr spc="-38" dirty="0"/>
          </a:p>
        </p:txBody>
      </p:sp>
    </p:spTree>
    <p:custDataLst>
      <p:tags r:id="rId1"/>
    </p:custDataLst>
    <p:extLst>
      <p:ext uri="{BB962C8B-B14F-4D97-AF65-F5344CB8AC3E}">
        <p14:creationId xmlns:p14="http://schemas.microsoft.com/office/powerpoint/2010/main" val="12901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51B1-A883-D7FF-1158-D1A094483960}"/>
              </a:ext>
            </a:extLst>
          </p:cNvPr>
          <p:cNvSpPr>
            <a:spLocks noGrp="1"/>
          </p:cNvSpPr>
          <p:nvPr>
            <p:ph type="title"/>
          </p:nvPr>
        </p:nvSpPr>
        <p:spPr/>
        <p:txBody>
          <a:bodyPr/>
          <a:lstStyle/>
          <a:p>
            <a:r>
              <a:rPr lang="en-US" dirty="0"/>
              <a:t>How is MassHealth responding to OB3?</a:t>
            </a:r>
          </a:p>
        </p:txBody>
      </p:sp>
      <p:sp>
        <p:nvSpPr>
          <p:cNvPr id="3" name="Content Placeholder 2">
            <a:extLst>
              <a:ext uri="{FF2B5EF4-FFF2-40B4-BE49-F238E27FC236}">
                <a16:creationId xmlns:a16="http://schemas.microsoft.com/office/drawing/2014/main" id="{3A8284DD-BBDF-0A1E-AEF0-7114E546EA81}"/>
              </a:ext>
            </a:extLst>
          </p:cNvPr>
          <p:cNvSpPr>
            <a:spLocks noGrp="1"/>
          </p:cNvSpPr>
          <p:nvPr>
            <p:ph idx="1"/>
          </p:nvPr>
        </p:nvSpPr>
        <p:spPr/>
        <p:txBody>
          <a:bodyPr/>
          <a:lstStyle/>
          <a:p>
            <a:r>
              <a:rPr lang="en-US" sz="1800" dirty="0"/>
              <a:t>MassHealth’s priority is maintaining coverage and care for as many Massachusetts residents as possible, while complying with these new federal requirements and remaining good stewards of taxpayer dollars. We are committed to working with the legislature, sister agencies, providers, plans, our member advisory council, and other stakeholders to navigate changes imposed by OB3.</a:t>
            </a:r>
          </a:p>
          <a:p>
            <a:r>
              <a:rPr lang="en-US" sz="1800" dirty="0"/>
              <a:t>While we wait to receive more detailed guidance from the Centers for Medicare &amp; Medicaid Services (CMS), MassHealth is currently:</a:t>
            </a:r>
          </a:p>
          <a:p>
            <a:pPr lvl="1">
              <a:buClr>
                <a:srgbClr val="31859C"/>
              </a:buClr>
              <a:buFont typeface="Arial" panose="020B0604020202020204" pitchFamily="34" charset="0"/>
              <a:buChar char="•"/>
            </a:pPr>
            <a:r>
              <a:rPr lang="en-US" sz="1800" dirty="0"/>
              <a:t>Not making any changes for MassHealth members, providers, or plans until we are required to. As we get closer to the start dates for work requirements and more frequent eligibility checks, MassHealth will get in touch directly with impacted members, using notices, robocalls, text messages, or other means of communication.</a:t>
            </a:r>
            <a:endParaRPr lang="en-US" sz="1800" dirty="0">
              <a:ea typeface="Calibri"/>
              <a:cs typeface="Calibri"/>
            </a:endParaRPr>
          </a:p>
          <a:p>
            <a:pPr lvl="1">
              <a:buFont typeface="Arial" panose="020B0604020202020204" pitchFamily="34" charset="0"/>
              <a:buChar char="•"/>
            </a:pPr>
            <a:r>
              <a:rPr lang="en-US" sz="1800" dirty="0"/>
              <a:t>Planning to communicate with and train MassHealth staff, community partners, providers, and stakeholder groups who are uniquely positioned to help MassHealth members navigate these new requirements.</a:t>
            </a:r>
            <a:endParaRPr lang="en-US" sz="1800"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E5DA8431-0CEE-493B-A7EC-5E5C1F7DA44F}"/>
              </a:ext>
            </a:extLst>
          </p:cNvPr>
          <p:cNvSpPr>
            <a:spLocks noGrp="1"/>
          </p:cNvSpPr>
          <p:nvPr>
            <p:ph type="sldNum" sz="quarter" idx="12"/>
          </p:nvPr>
        </p:nvSpPr>
        <p:spPr/>
        <p:txBody>
          <a:bodyPr/>
          <a:lstStyle/>
          <a:p>
            <a:pPr>
              <a:defRPr/>
            </a:pPr>
            <a:fld id="{D7C3FE04-E715-46F6-B07D-5A234E157AC3}" type="slidenum">
              <a:rPr lang="en-US" altLang="en-US" smtClean="0"/>
              <a:pPr>
                <a:defRPr/>
              </a:pPr>
              <a:t>37</a:t>
            </a:fld>
            <a:endParaRPr lang="en-US" altLang="en-US" dirty="0"/>
          </a:p>
        </p:txBody>
      </p:sp>
    </p:spTree>
    <p:custDataLst>
      <p:tags r:id="rId1"/>
    </p:custDataLst>
    <p:extLst>
      <p:ext uri="{BB962C8B-B14F-4D97-AF65-F5344CB8AC3E}">
        <p14:creationId xmlns:p14="http://schemas.microsoft.com/office/powerpoint/2010/main" val="3326053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FF46-2232-B70A-6A7E-7A06DFFE1621}"/>
              </a:ext>
            </a:extLst>
          </p:cNvPr>
          <p:cNvSpPr>
            <a:spLocks noGrp="1"/>
          </p:cNvSpPr>
          <p:nvPr>
            <p:ph type="title"/>
          </p:nvPr>
        </p:nvSpPr>
        <p:spPr/>
        <p:txBody>
          <a:bodyPr/>
          <a:lstStyle/>
          <a:p>
            <a:r>
              <a:rPr lang="en-US" sz="3600" dirty="0"/>
              <a:t>Stay Informed</a:t>
            </a:r>
          </a:p>
        </p:txBody>
      </p:sp>
      <p:sp>
        <p:nvSpPr>
          <p:cNvPr id="3" name="Content Placeholder 2">
            <a:extLst>
              <a:ext uri="{FF2B5EF4-FFF2-40B4-BE49-F238E27FC236}">
                <a16:creationId xmlns:a16="http://schemas.microsoft.com/office/drawing/2014/main" id="{87AF9483-4496-FB89-70CA-02C2EB7E9322}"/>
              </a:ext>
            </a:extLst>
          </p:cNvPr>
          <p:cNvSpPr>
            <a:spLocks noGrp="1"/>
          </p:cNvSpPr>
          <p:nvPr>
            <p:ph idx="1"/>
          </p:nvPr>
        </p:nvSpPr>
        <p:spPr/>
        <p:txBody>
          <a:bodyPr/>
          <a:lstStyle/>
          <a:p>
            <a:r>
              <a:rPr lang="en-US" sz="1800" dirty="0"/>
              <a:t>Are you an employer, nonprofit, provider, plan, or other stakeholder who wants to stay up to date on federal changes that impact MassHealth? We want to keep in touch – </a:t>
            </a:r>
            <a:r>
              <a:rPr lang="en-US" sz="1800" b="1" dirty="0">
                <a:hlinkClick r:id="rId3"/>
              </a:rPr>
              <a:t>sign up for our email list</a:t>
            </a:r>
            <a:r>
              <a:rPr lang="en-US" sz="1800" dirty="0"/>
              <a:t> to keep informed.</a:t>
            </a:r>
          </a:p>
          <a:p>
            <a:endParaRPr lang="en-US" sz="1800" dirty="0"/>
          </a:p>
          <a:p>
            <a:r>
              <a:rPr lang="en-US" sz="1800" dirty="0"/>
              <a:t>Visit Mass.gov at the </a:t>
            </a:r>
            <a:r>
              <a:rPr lang="en-US" sz="1800" dirty="0">
                <a:hlinkClick r:id="rId4"/>
              </a:rPr>
              <a:t>MassHealth Federal Updates and Impact webpage </a:t>
            </a:r>
            <a:r>
              <a:rPr lang="en-US" sz="1800" dirty="0"/>
              <a:t>to learn more.</a:t>
            </a:r>
          </a:p>
        </p:txBody>
      </p:sp>
      <p:sp>
        <p:nvSpPr>
          <p:cNvPr id="4" name="Slide Number Placeholder 3">
            <a:extLst>
              <a:ext uri="{FF2B5EF4-FFF2-40B4-BE49-F238E27FC236}">
                <a16:creationId xmlns:a16="http://schemas.microsoft.com/office/drawing/2014/main" id="{331033CE-CA0B-846E-D582-AD5A23D4B55E}"/>
              </a:ext>
            </a:extLst>
          </p:cNvPr>
          <p:cNvSpPr>
            <a:spLocks noGrp="1"/>
          </p:cNvSpPr>
          <p:nvPr>
            <p:ph type="sldNum" sz="quarter" idx="12"/>
          </p:nvPr>
        </p:nvSpPr>
        <p:spPr/>
        <p:txBody>
          <a:bodyPr/>
          <a:lstStyle/>
          <a:p>
            <a:pPr>
              <a:defRPr/>
            </a:pPr>
            <a:fld id="{D7C3FE04-E715-46F6-B07D-5A234E157AC3}" type="slidenum">
              <a:rPr lang="en-US" altLang="en-US" smtClean="0"/>
              <a:pPr>
                <a:defRPr/>
              </a:pPr>
              <a:t>38</a:t>
            </a:fld>
            <a:endParaRPr lang="en-US" altLang="en-US" dirty="0"/>
          </a:p>
        </p:txBody>
      </p:sp>
    </p:spTree>
    <p:custDataLst>
      <p:tags r:id="rId1"/>
    </p:custDataLst>
    <p:extLst>
      <p:ext uri="{BB962C8B-B14F-4D97-AF65-F5344CB8AC3E}">
        <p14:creationId xmlns:p14="http://schemas.microsoft.com/office/powerpoint/2010/main" val="2458036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42039" y="2780994"/>
            <a:ext cx="8459922" cy="2616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mn-cs"/>
              </a:rPr>
              <a:t>Application Changes and Mass.gov Improvements</a:t>
            </a: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2800" b="0" i="0" u="none" strike="noStrike" kern="1200" cap="none" spc="0" normalizeH="0" baseline="0" noProof="0" dirty="0">
                <a:ln>
                  <a:noFill/>
                </a:ln>
                <a:solidFill>
                  <a:srgbClr val="002060"/>
                </a:solidFill>
                <a:effectLst/>
                <a:uLnTx/>
                <a:uFillTx/>
                <a:latin typeface="+mn-lt"/>
                <a:ea typeface="+mn-ea"/>
                <a:cs typeface="+mn-cs"/>
              </a:rPr>
              <a:t>Presented by - Michael Gilleran, Sr. Provider Relations Specialist, MassHealth Business Support Services</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5ADB0D4E-5D09-48EB-B629-63BD3EFA1B85}"/>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367580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7630" y="1744869"/>
            <a:ext cx="7018629"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3600" b="1" i="0" u="none" strike="noStrike" kern="1200" cap="none" spc="0" normalizeH="0" baseline="0" noProof="0" dirty="0">
              <a:ln>
                <a:noFill/>
              </a:ln>
              <a:solidFill>
                <a:srgbClr val="002D5B"/>
              </a:solidFill>
              <a:effectLst/>
              <a:uLnTx/>
              <a:uFillTx/>
              <a:latin typeface="Calibri"/>
              <a:ea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D5B"/>
                </a:solidFill>
                <a:effectLst/>
                <a:uLnTx/>
                <a:uFillTx/>
                <a:ea typeface="Calibri"/>
                <a:cs typeface="Calibri"/>
              </a:rPr>
              <a:t>Primary Care Clinician Plan / Primary Care ACO Referral</a:t>
            </a:r>
            <a:endParaRPr kumimoji="0" lang="en-US" sz="1800" b="0" i="0" u="none" strike="noStrike" kern="1200" cap="none" spc="0" normalizeH="0" baseline="0" noProof="0" dirty="0">
              <a:ln>
                <a:noFill/>
              </a:ln>
              <a:solidFill>
                <a:schemeClr val="tx1"/>
              </a:solidFill>
              <a:effectLst/>
              <a:uLnTx/>
              <a:uFillTx/>
              <a:ea typeface="Calibri"/>
              <a:cs typeface="Calibri"/>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Presented by – </a:t>
            </a:r>
            <a:r>
              <a:rPr kumimoji="0" lang="en-US"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Nestor Rivera, Sr. Provider Relations Specialist, MassHealth Business Support Services</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ADB0D4E-5D09-48EB-B629-63BD3EFA1B85}"/>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2681491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287078" y="136525"/>
            <a:ext cx="6553200" cy="838200"/>
          </a:xfrm>
        </p:spPr>
        <p:txBody>
          <a:bodyPr/>
          <a:lstStyle/>
          <a:p>
            <a:r>
              <a:rPr lang="en-US" sz="3600" dirty="0"/>
              <a:t>Application Changes</a:t>
            </a:r>
          </a:p>
        </p:txBody>
      </p:sp>
      <p:sp>
        <p:nvSpPr>
          <p:cNvPr id="4" name="Content Placeholder 3">
            <a:extLst>
              <a:ext uri="{FF2B5EF4-FFF2-40B4-BE49-F238E27FC236}">
                <a16:creationId xmlns:a16="http://schemas.microsoft.com/office/drawing/2014/main" id="{651D0DED-0DD0-426C-074B-2D1443D0B9C1}"/>
              </a:ext>
            </a:extLst>
          </p:cNvPr>
          <p:cNvSpPr>
            <a:spLocks noGrp="1"/>
          </p:cNvSpPr>
          <p:nvPr>
            <p:ph idx="1"/>
          </p:nvPr>
        </p:nvSpPr>
        <p:spPr>
          <a:xfrm>
            <a:off x="155448" y="1573619"/>
            <a:ext cx="8765268" cy="1499190"/>
          </a:xfrm>
        </p:spPr>
        <p:txBody>
          <a:bodyPr/>
          <a:lstStyle/>
          <a:p>
            <a:pPr marL="0" indent="0">
              <a:buClrTx/>
              <a:buNone/>
            </a:pPr>
            <a:r>
              <a:rPr lang="en-US" sz="2200" dirty="0"/>
              <a:t>Due to the expanded data elements that will be added to the Provider Directory, provider applications are being modified to include questions that collect this information. The following applications have been updated so far:</a:t>
            </a:r>
          </a:p>
        </p:txBody>
      </p:sp>
      <p:sp>
        <p:nvSpPr>
          <p:cNvPr id="5" name="TextBox 4">
            <a:extLst>
              <a:ext uri="{FF2B5EF4-FFF2-40B4-BE49-F238E27FC236}">
                <a16:creationId xmlns:a16="http://schemas.microsoft.com/office/drawing/2014/main" id="{E9605CE7-53D7-FE58-D475-27F505475B21}"/>
              </a:ext>
            </a:extLst>
          </p:cNvPr>
          <p:cNvSpPr txBox="1"/>
          <p:nvPr/>
        </p:nvSpPr>
        <p:spPr>
          <a:xfrm>
            <a:off x="189366" y="3072809"/>
            <a:ext cx="8765268" cy="3145445"/>
          </a:xfrm>
          <a:prstGeom prst="rect">
            <a:avLst/>
          </a:prstGeom>
          <a:noFill/>
        </p:spPr>
        <p:txBody>
          <a:bodyPr wrap="square" rtlCol="0">
            <a:spAutoFit/>
          </a:bodyPr>
          <a:lstStyle/>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Medical Practitioner</a:t>
            </a:r>
          </a:p>
          <a:p>
            <a:pPr marL="1714500" marR="0" lvl="3"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This application comprises of most individual provider types (physicians, nurse practitioners, social workers, etc.)</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Group Practice Application</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Doula Provider (Individual)</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Doula Provider (Group)</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Acute Hospital</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Pharmacy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1D476033-B89B-2A1D-D545-636D667AE01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059390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297711" y="136525"/>
            <a:ext cx="6934200" cy="838200"/>
          </a:xfrm>
        </p:spPr>
        <p:txBody>
          <a:bodyPr/>
          <a:lstStyle/>
          <a:p>
            <a:r>
              <a:rPr lang="en-US" sz="3600" dirty="0"/>
              <a:t>Application Requests on Mass.gov</a:t>
            </a:r>
          </a:p>
        </p:txBody>
      </p:sp>
      <p:pic>
        <p:nvPicPr>
          <p:cNvPr id="9" name="Picture 8" descr="Apply to become a MassHealth provider webpage.">
            <a:extLst>
              <a:ext uri="{FF2B5EF4-FFF2-40B4-BE49-F238E27FC236}">
                <a16:creationId xmlns:a16="http://schemas.microsoft.com/office/drawing/2014/main" id="{B5636868-9BDF-82C1-80AB-C19D2D151833}"/>
              </a:ext>
            </a:extLst>
          </p:cNvPr>
          <p:cNvPicPr>
            <a:picLocks noChangeAspect="1"/>
          </p:cNvPicPr>
          <p:nvPr/>
        </p:nvPicPr>
        <p:blipFill>
          <a:blip r:embed="rId3"/>
          <a:stretch>
            <a:fillRect/>
          </a:stretch>
        </p:blipFill>
        <p:spPr>
          <a:xfrm>
            <a:off x="287575" y="1591709"/>
            <a:ext cx="5368946" cy="4203035"/>
          </a:xfrm>
          <a:prstGeom prst="rect">
            <a:avLst/>
          </a:prstGeom>
          <a:ln>
            <a:solidFill>
              <a:schemeClr val="tx1"/>
            </a:solidFill>
          </a:ln>
        </p:spPr>
      </p:pic>
      <p:sp>
        <p:nvSpPr>
          <p:cNvPr id="3" name="Content Placeholder 2">
            <a:extLst>
              <a:ext uri="{FF2B5EF4-FFF2-40B4-BE49-F238E27FC236}">
                <a16:creationId xmlns:a16="http://schemas.microsoft.com/office/drawing/2014/main" id="{69696123-9FBE-ECA8-B5EA-FA73E2F36674}"/>
              </a:ext>
            </a:extLst>
          </p:cNvPr>
          <p:cNvSpPr>
            <a:spLocks noGrp="1"/>
          </p:cNvSpPr>
          <p:nvPr>
            <p:ph idx="1"/>
          </p:nvPr>
        </p:nvSpPr>
        <p:spPr>
          <a:xfrm>
            <a:off x="5656521" y="1591709"/>
            <a:ext cx="3147237" cy="4491073"/>
          </a:xfrm>
        </p:spPr>
        <p:txBody>
          <a:bodyPr/>
          <a:lstStyle/>
          <a:p>
            <a:r>
              <a:rPr lang="en-US" sz="2000" dirty="0"/>
              <a:t>In order to be in compliance with CMS and MassHealth regulations, providers are reminded that they must complete and current versions of MassHealth applications</a:t>
            </a:r>
            <a:endParaRPr lang="en-US" sz="2000" dirty="0">
              <a:solidFill>
                <a:srgbClr val="000000"/>
              </a:solidFill>
            </a:endParaRPr>
          </a:p>
          <a:p>
            <a:endParaRPr lang="en-US" sz="2000" dirty="0">
              <a:solidFill>
                <a:srgbClr val="000000"/>
              </a:solidFill>
            </a:endParaRPr>
          </a:p>
          <a:p>
            <a:r>
              <a:rPr lang="en-US" sz="2000" dirty="0">
                <a:solidFill>
                  <a:srgbClr val="000000"/>
                </a:solidFill>
              </a:rPr>
              <a:t>Providers are reminded that they may request a FFS application on Mass.gov</a:t>
            </a:r>
          </a:p>
          <a:p>
            <a:endParaRPr lang="en-US" sz="2000" dirty="0"/>
          </a:p>
          <a:p>
            <a:endParaRPr lang="en-US" sz="1600" dirty="0">
              <a:solidFill>
                <a:srgbClr val="000000"/>
              </a:solidFill>
            </a:endParaRPr>
          </a:p>
          <a:p>
            <a:pPr marL="0" indent="0">
              <a:buNone/>
            </a:pPr>
            <a:endParaRPr lang="en-US" sz="1600" dirty="0"/>
          </a:p>
        </p:txBody>
      </p:sp>
      <p:sp>
        <p:nvSpPr>
          <p:cNvPr id="13" name="TextBox 12">
            <a:extLst>
              <a:ext uri="{FF2B5EF4-FFF2-40B4-BE49-F238E27FC236}">
                <a16:creationId xmlns:a16="http://schemas.microsoft.com/office/drawing/2014/main" id="{2D7A124F-551F-E6DD-23D4-EB5C16B6C74C}"/>
              </a:ext>
            </a:extLst>
          </p:cNvPr>
          <p:cNvSpPr txBox="1"/>
          <p:nvPr/>
        </p:nvSpPr>
        <p:spPr>
          <a:xfrm>
            <a:off x="556460" y="5987018"/>
            <a:ext cx="7648755"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Visit:</a:t>
            </a:r>
            <a:r>
              <a:rPr lang="en-US" dirty="0">
                <a:solidFill>
                  <a:srgbClr val="000000"/>
                </a:solidFill>
              </a:rPr>
              <a:t> </a:t>
            </a:r>
            <a:r>
              <a:rPr lang="en-US" dirty="0">
                <a:solidFill>
                  <a:srgbClr val="000000"/>
                </a:solidFill>
                <a:hlinkClick r:id="rId4"/>
              </a:rPr>
              <a:t>Apply To Become A MassHealth Provider webpage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49B335B9-3CCF-E7FC-960C-46373FBB43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033814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2CC6-22FE-DCEA-B2C7-FD6FB237C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2EA80-EFA0-9E3E-F3D3-BB1896824311}"/>
              </a:ext>
            </a:extLst>
          </p:cNvPr>
          <p:cNvSpPr>
            <a:spLocks noGrp="1"/>
          </p:cNvSpPr>
          <p:nvPr>
            <p:ph type="title"/>
          </p:nvPr>
        </p:nvSpPr>
        <p:spPr>
          <a:xfrm>
            <a:off x="237460" y="99418"/>
            <a:ext cx="6315740" cy="838200"/>
          </a:xfrm>
        </p:spPr>
        <p:txBody>
          <a:bodyPr/>
          <a:lstStyle/>
          <a:p>
            <a:r>
              <a:rPr lang="en-US" sz="3600" dirty="0"/>
              <a:t>Updating Provider Files</a:t>
            </a:r>
          </a:p>
        </p:txBody>
      </p:sp>
      <p:sp>
        <p:nvSpPr>
          <p:cNvPr id="3" name="Content Placeholder 2">
            <a:extLst>
              <a:ext uri="{FF2B5EF4-FFF2-40B4-BE49-F238E27FC236}">
                <a16:creationId xmlns:a16="http://schemas.microsoft.com/office/drawing/2014/main" id="{6B07F063-D6D2-AE1D-5582-AE38C044EE8D}"/>
              </a:ext>
            </a:extLst>
          </p:cNvPr>
          <p:cNvSpPr>
            <a:spLocks noGrp="1"/>
          </p:cNvSpPr>
          <p:nvPr>
            <p:ph idx="1"/>
          </p:nvPr>
        </p:nvSpPr>
        <p:spPr>
          <a:xfrm>
            <a:off x="237460" y="1397073"/>
            <a:ext cx="3526466" cy="5078155"/>
          </a:xfrm>
        </p:spPr>
        <p:txBody>
          <a:bodyPr/>
          <a:lstStyle/>
          <a:p>
            <a:r>
              <a:rPr lang="en-US" sz="1950" dirty="0"/>
              <a:t>MassHealth providers are advised that any changes to their information will require they submit an update request. </a:t>
            </a:r>
          </a:p>
          <a:p>
            <a:endParaRPr lang="en-US" sz="1950" dirty="0"/>
          </a:p>
          <a:p>
            <a:r>
              <a:rPr lang="en-US" sz="1950" dirty="0"/>
              <a:t>Provider files should be updated whenever there is a modification to information such as addresses, employers, or any information that differs from when the application was first processed.</a:t>
            </a:r>
            <a:endParaRPr lang="en-US" sz="1800" dirty="0"/>
          </a:p>
        </p:txBody>
      </p:sp>
      <p:pic>
        <p:nvPicPr>
          <p:cNvPr id="5" name="Picture 4" descr="MassHealth Provider Self-Service webpage.">
            <a:extLst>
              <a:ext uri="{FF2B5EF4-FFF2-40B4-BE49-F238E27FC236}">
                <a16:creationId xmlns:a16="http://schemas.microsoft.com/office/drawing/2014/main" id="{CD3E7DB1-6B05-8186-886D-8BCB1AF01B02}"/>
              </a:ext>
            </a:extLst>
          </p:cNvPr>
          <p:cNvPicPr>
            <a:picLocks noChangeAspect="1"/>
          </p:cNvPicPr>
          <p:nvPr/>
        </p:nvPicPr>
        <p:blipFill>
          <a:blip r:embed="rId4"/>
          <a:stretch>
            <a:fillRect/>
          </a:stretch>
        </p:blipFill>
        <p:spPr>
          <a:xfrm>
            <a:off x="3977506" y="1736665"/>
            <a:ext cx="4929033" cy="3702638"/>
          </a:xfrm>
          <a:prstGeom prst="rect">
            <a:avLst/>
          </a:prstGeom>
          <a:ln>
            <a:solidFill>
              <a:schemeClr val="tx1"/>
            </a:solidFill>
          </a:ln>
        </p:spPr>
      </p:pic>
      <p:sp>
        <p:nvSpPr>
          <p:cNvPr id="4" name="TextBox 3">
            <a:extLst>
              <a:ext uri="{FF2B5EF4-FFF2-40B4-BE49-F238E27FC236}">
                <a16:creationId xmlns:a16="http://schemas.microsoft.com/office/drawing/2014/main" id="{6233D2D9-9776-C9C9-5967-88AE8F9243DC}"/>
              </a:ext>
            </a:extLst>
          </p:cNvPr>
          <p:cNvSpPr txBox="1"/>
          <p:nvPr/>
        </p:nvSpPr>
        <p:spPr>
          <a:xfrm>
            <a:off x="4864931" y="5528494"/>
            <a:ext cx="39041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Visit: </a:t>
            </a:r>
            <a:r>
              <a:rPr kumimoji="0" lang="en-US" sz="1800" b="0" i="0" u="none" strike="noStrike" kern="1200" cap="none" spc="0" normalizeH="0" baseline="0" noProof="0" dirty="0">
                <a:ln>
                  <a:noFill/>
                </a:ln>
                <a:solidFill>
                  <a:srgbClr val="000000"/>
                </a:solidFill>
                <a:effectLst/>
                <a:uLnTx/>
                <a:uFillTx/>
                <a:latin typeface="Calibri"/>
                <a:ea typeface="+mn-ea"/>
                <a:cs typeface="+mn-cs"/>
                <a:hlinkClick r:id="rId5"/>
              </a:rPr>
              <a:t>Provider Self Service webpage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1007B40-D302-E384-9DD3-AA996A0EF2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03211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A3A6-CDCC-4389-9576-9FD7DD060AA5}"/>
              </a:ext>
            </a:extLst>
          </p:cNvPr>
          <p:cNvSpPr>
            <a:spLocks noGrp="1"/>
          </p:cNvSpPr>
          <p:nvPr>
            <p:ph type="title"/>
          </p:nvPr>
        </p:nvSpPr>
        <p:spPr>
          <a:xfrm>
            <a:off x="246320" y="249810"/>
            <a:ext cx="7551479" cy="838200"/>
          </a:xfrm>
        </p:spPr>
        <p:txBody>
          <a:bodyPr/>
          <a:lstStyle/>
          <a:p>
            <a:r>
              <a:rPr lang="en-US" sz="3600" dirty="0"/>
              <a:t>Mass.gov Updates </a:t>
            </a:r>
            <a:r>
              <a:rPr 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t> EDI Request Form</a:t>
            </a:r>
          </a:p>
        </p:txBody>
      </p:sp>
      <p:sp>
        <p:nvSpPr>
          <p:cNvPr id="3" name="Content Placeholder 2">
            <a:extLst>
              <a:ext uri="{FF2B5EF4-FFF2-40B4-BE49-F238E27FC236}">
                <a16:creationId xmlns:a16="http://schemas.microsoft.com/office/drawing/2014/main" id="{103FD0CD-B85B-425D-03D8-C4E02C4E4B81}"/>
              </a:ext>
            </a:extLst>
          </p:cNvPr>
          <p:cNvSpPr>
            <a:spLocks noGrp="1"/>
          </p:cNvSpPr>
          <p:nvPr>
            <p:ph idx="1"/>
          </p:nvPr>
        </p:nvSpPr>
        <p:spPr>
          <a:xfrm>
            <a:off x="95692" y="1424763"/>
            <a:ext cx="3804684" cy="4508204"/>
          </a:xfrm>
        </p:spPr>
        <p:txBody>
          <a:bodyPr/>
          <a:lstStyle/>
          <a:p>
            <a:endParaRPr lang="en-US" sz="1800" dirty="0"/>
          </a:p>
          <a:p>
            <a:r>
              <a:rPr lang="en-US" sz="2000" dirty="0"/>
              <a:t>Electronic Data Interchange (EDI) facilitates the exchange of HIPAA files as electronic transactions; many written resources are currently available on Mass.gov relating to EDI transactions</a:t>
            </a:r>
          </a:p>
          <a:p>
            <a:endParaRPr lang="en-US" sz="2000" dirty="0"/>
          </a:p>
          <a:p>
            <a:r>
              <a:rPr lang="en-US" sz="2000" dirty="0"/>
              <a:t>MassHealth offers an online inquiry form to enable more in-depth assistance for providers who are experiencing issues with EDI/HIPAA files</a:t>
            </a:r>
          </a:p>
          <a:p>
            <a:endParaRPr lang="en-US" sz="1800" dirty="0"/>
          </a:p>
          <a:p>
            <a:endParaRPr lang="en-US" sz="1800" dirty="0"/>
          </a:p>
        </p:txBody>
      </p:sp>
      <p:pic>
        <p:nvPicPr>
          <p:cNvPr id="4" name="Picture 3" descr="EDI and HIPAA information webpage.">
            <a:extLst>
              <a:ext uri="{FF2B5EF4-FFF2-40B4-BE49-F238E27FC236}">
                <a16:creationId xmlns:a16="http://schemas.microsoft.com/office/drawing/2014/main" id="{56A17D85-6A39-0658-7DB1-62B6547ABBA5}"/>
              </a:ext>
            </a:extLst>
          </p:cNvPr>
          <p:cNvPicPr>
            <a:picLocks noChangeAspect="1"/>
          </p:cNvPicPr>
          <p:nvPr/>
        </p:nvPicPr>
        <p:blipFill>
          <a:blip r:embed="rId4"/>
          <a:stretch>
            <a:fillRect/>
          </a:stretch>
        </p:blipFill>
        <p:spPr>
          <a:xfrm>
            <a:off x="4055038" y="1757232"/>
            <a:ext cx="4631762" cy="3843265"/>
          </a:xfrm>
          <a:prstGeom prst="rect">
            <a:avLst/>
          </a:prstGeom>
          <a:ln>
            <a:solidFill>
              <a:schemeClr val="tx1"/>
            </a:solidFill>
          </a:ln>
        </p:spPr>
      </p:pic>
      <p:sp>
        <p:nvSpPr>
          <p:cNvPr id="7" name="TextBox 6">
            <a:extLst>
              <a:ext uri="{FF2B5EF4-FFF2-40B4-BE49-F238E27FC236}">
                <a16:creationId xmlns:a16="http://schemas.microsoft.com/office/drawing/2014/main" id="{EAB6C496-8521-2250-5464-67694658AEA1}"/>
              </a:ext>
            </a:extLst>
          </p:cNvPr>
          <p:cNvSpPr txBox="1"/>
          <p:nvPr/>
        </p:nvSpPr>
        <p:spPr>
          <a:xfrm>
            <a:off x="457200" y="6126227"/>
            <a:ext cx="6553200" cy="369332"/>
          </a:xfrm>
          <a:prstGeom prst="rect">
            <a:avLst/>
          </a:prstGeom>
          <a:noFill/>
        </p:spPr>
        <p:txBody>
          <a:bodyPr wrap="square" rtlCol="0">
            <a:spAutoFit/>
          </a:bodyPr>
          <a:lstStyle/>
          <a:p>
            <a:pPr lvl="0">
              <a:defRPr/>
            </a:pPr>
            <a:r>
              <a:rPr lang="en-US" dirty="0">
                <a:solidFill>
                  <a:srgbClr val="000000"/>
                </a:solidFill>
                <a:hlinkClick r:id="rId5"/>
              </a:rPr>
              <a:t>Electronic Data Interchange (EDI) and HIPAA Information webpage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595B9AE-C7DA-995A-58D6-B66E7E07D8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830103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23532-7DAE-5C7C-E204-02C655ECB30B}"/>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EF00FBF-3275-83C8-A420-5268E5F73352}"/>
              </a:ext>
            </a:extLst>
          </p:cNvPr>
          <p:cNvSpPr txBox="1">
            <a:spLocks noGrp="1"/>
          </p:cNvSpPr>
          <p:nvPr>
            <p:ph type="title" idx="4294967295"/>
          </p:nvPr>
        </p:nvSpPr>
        <p:spPr bwMode="auto">
          <a:xfrm>
            <a:off x="174649" y="319858"/>
            <a:ext cx="6974958"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j-ea"/>
                <a:cs typeface="+mj-cs"/>
              </a:rPr>
              <a:t>Mass.gov Updates </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3600" b="1" i="0" u="none" strike="noStrike" kern="1200" cap="none" spc="0" normalizeH="0" baseline="0" noProof="0" dirty="0">
                <a:ln>
                  <a:noFill/>
                </a:ln>
                <a:solidFill>
                  <a:srgbClr val="002060"/>
                </a:solidFill>
                <a:effectLst/>
                <a:uLnTx/>
                <a:uFillTx/>
                <a:latin typeface="Calibri"/>
                <a:ea typeface="+mj-ea"/>
                <a:cs typeface="+mj-cs"/>
              </a:rPr>
              <a:t> EDI Request </a:t>
            </a:r>
            <a:r>
              <a:rPr kumimoji="0" lang="en-US" sz="3600" b="1" i="0" u="none" strike="noStrike" kern="1200" cap="none" spc="0" normalizeH="0" baseline="0" noProof="0" dirty="0">
                <a:ln>
                  <a:noFill/>
                </a:ln>
                <a:solidFill>
                  <a:srgbClr val="002060"/>
                </a:solidFill>
                <a:effectLst/>
                <a:uLnTx/>
                <a:uFillTx/>
                <a:ea typeface="+mj-ea"/>
                <a:cs typeface="+mj-cs"/>
              </a:rPr>
              <a:t>Form</a:t>
            </a:r>
            <a:r>
              <a:rPr kumimoji="0" lang="en-US" sz="3600" b="1" i="0" u="none" strike="noStrike" kern="1200" cap="none" spc="0" normalizeH="0" baseline="0" noProof="0" dirty="0">
                <a:ln>
                  <a:noFill/>
                </a:ln>
                <a:solidFill>
                  <a:srgbClr val="002060"/>
                </a:solidFill>
                <a:effectLst/>
                <a:uLnTx/>
                <a:uFillTx/>
                <a:latin typeface="Calibri"/>
                <a:ea typeface="+mj-ea"/>
                <a:cs typeface="+mj-cs"/>
              </a:rPr>
              <a:t> continued</a:t>
            </a:r>
          </a:p>
        </p:txBody>
      </p:sp>
      <p:pic>
        <p:nvPicPr>
          <p:cNvPr id="7" name="Picture 6" descr="Submit a MassHealth EDI Inquiry webpage.">
            <a:extLst>
              <a:ext uri="{FF2B5EF4-FFF2-40B4-BE49-F238E27FC236}">
                <a16:creationId xmlns:a16="http://schemas.microsoft.com/office/drawing/2014/main" id="{C162F53C-6EBB-529C-0B57-1395438FE012}"/>
              </a:ext>
            </a:extLst>
          </p:cNvPr>
          <p:cNvPicPr>
            <a:picLocks noChangeAspect="1"/>
          </p:cNvPicPr>
          <p:nvPr/>
        </p:nvPicPr>
        <p:blipFill>
          <a:blip r:embed="rId4"/>
          <a:stretch>
            <a:fillRect/>
          </a:stretch>
        </p:blipFill>
        <p:spPr>
          <a:xfrm>
            <a:off x="282713" y="1765004"/>
            <a:ext cx="4772662" cy="4049531"/>
          </a:xfrm>
          <a:prstGeom prst="rect">
            <a:avLst/>
          </a:prstGeom>
          <a:ln>
            <a:solidFill>
              <a:schemeClr val="tx1"/>
            </a:solidFill>
          </a:ln>
        </p:spPr>
      </p:pic>
      <p:sp>
        <p:nvSpPr>
          <p:cNvPr id="10" name="Content Placeholder 2">
            <a:extLst>
              <a:ext uri="{FF2B5EF4-FFF2-40B4-BE49-F238E27FC236}">
                <a16:creationId xmlns:a16="http://schemas.microsoft.com/office/drawing/2014/main" id="{68A94D31-3AE8-A494-525C-6FB8AB8710FA}"/>
              </a:ext>
            </a:extLst>
          </p:cNvPr>
          <p:cNvSpPr txBox="1">
            <a:spLocks/>
          </p:cNvSpPr>
          <p:nvPr/>
        </p:nvSpPr>
        <p:spPr bwMode="auto">
          <a:xfrm>
            <a:off x="5295014" y="1488559"/>
            <a:ext cx="3391786" cy="46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5">
                  <a:lumMod val="75000"/>
                </a:schemeClr>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5">
                  <a:lumMod val="75000"/>
                </a:schemeClr>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5">
                  <a:lumMod val="75000"/>
                </a:schemeClr>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5">
                  <a:lumMod val="75000"/>
                </a:schemeClr>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
                <a:srgbClr val="4BACC6">
                  <a:lumMod val="75000"/>
                </a:srgbClr>
              </a:buClr>
              <a:buSzTx/>
              <a:buFont typeface="Arial"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0" fontAlgn="base" latinLnBrk="0" hangingPunct="0">
              <a:lnSpc>
                <a:spcPct val="100000"/>
              </a:lnSpc>
              <a:spcBef>
                <a:spcPct val="20000"/>
              </a:spcBef>
              <a:spcAft>
                <a:spcPct val="0"/>
              </a:spcAft>
              <a:buClr>
                <a:srgbClr val="4BACC6">
                  <a:lumMod val="75000"/>
                </a:srgbClr>
              </a:buClr>
              <a:buSzTx/>
              <a:buFont typeface="Arial"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Electronic Data Interchange (EDI) Inquiry form specifically offers support for:</a:t>
            </a:r>
          </a:p>
          <a:p>
            <a:pPr marR="0" lvl="0" algn="l" defTabSz="457200" rtl="0" eaLnBrk="0" fontAlgn="base" latinLnBrk="0" hangingPunct="0">
              <a:lnSpc>
                <a:spcPct val="100000"/>
              </a:lnSpc>
              <a:spcBef>
                <a:spcPct val="20000"/>
              </a:spcBef>
              <a:spcAft>
                <a:spcPct val="0"/>
              </a:spcAft>
              <a:buClr>
                <a:srgbClr val="4BACC6">
                  <a:lumMod val="75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R="0" lvl="1" algn="l" defTabSz="457200" rtl="0" eaLnBrk="0" fontAlgn="base" latinLnBrk="0" hangingPunct="0">
              <a:lnSpc>
                <a:spcPct val="100000"/>
              </a:lnSpc>
              <a:spcBef>
                <a:spcPts val="0"/>
              </a:spcBef>
              <a:spcAft>
                <a:spcPct val="0"/>
              </a:spcAft>
              <a:buClr>
                <a:srgbClr val="4BACC6">
                  <a:lumMod val="75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Updating/Adding a billing vendor</a:t>
            </a:r>
          </a:p>
          <a:p>
            <a:pPr marR="0" lvl="1" algn="l" defTabSz="457200" rtl="0" eaLnBrk="0" fontAlgn="base" latinLnBrk="0" hangingPunct="0">
              <a:lnSpc>
                <a:spcPct val="100000"/>
              </a:lnSpc>
              <a:spcBef>
                <a:spcPts val="0"/>
              </a:spcBef>
              <a:spcAft>
                <a:spcPct val="0"/>
              </a:spcAft>
              <a:buClr>
                <a:srgbClr val="4BACC6">
                  <a:lumMod val="75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R="0" lvl="1" algn="l" defTabSz="457200" rtl="0" eaLnBrk="0" fontAlgn="base" latinLnBrk="0" hangingPunct="0">
              <a:lnSpc>
                <a:spcPct val="100000"/>
              </a:lnSpc>
              <a:spcBef>
                <a:spcPts val="0"/>
              </a:spcBef>
              <a:spcAft>
                <a:spcPct val="0"/>
              </a:spcAft>
              <a:buClr>
                <a:srgbClr val="4BACC6">
                  <a:lumMod val="75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Setting up EDI transactions</a:t>
            </a:r>
          </a:p>
          <a:p>
            <a:pPr marR="0" lvl="1" algn="l" defTabSz="457200" rtl="0" eaLnBrk="0" fontAlgn="base" latinLnBrk="0" hangingPunct="0">
              <a:lnSpc>
                <a:spcPct val="100000"/>
              </a:lnSpc>
              <a:spcBef>
                <a:spcPts val="0"/>
              </a:spcBef>
              <a:spcAft>
                <a:spcPct val="0"/>
              </a:spcAft>
              <a:buClr>
                <a:srgbClr val="4BACC6">
                  <a:lumMod val="75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R="0" lvl="1" algn="l" defTabSz="457200" rtl="0" eaLnBrk="0" fontAlgn="base" latinLnBrk="0" hangingPunct="0">
              <a:lnSpc>
                <a:spcPct val="100000"/>
              </a:lnSpc>
              <a:spcBef>
                <a:spcPts val="0"/>
              </a:spcBef>
              <a:spcAft>
                <a:spcPct val="0"/>
              </a:spcAft>
              <a:buClr>
                <a:srgbClr val="4BACC6">
                  <a:lumMod val="75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Address issues submitting EDI transactions</a:t>
            </a:r>
          </a:p>
          <a:p>
            <a:pPr marR="0" lvl="1" algn="l" defTabSz="457200" rtl="0" eaLnBrk="0" fontAlgn="base" latinLnBrk="0" hangingPunct="0">
              <a:lnSpc>
                <a:spcPct val="100000"/>
              </a:lnSpc>
              <a:spcBef>
                <a:spcPts val="0"/>
              </a:spcBef>
              <a:spcAft>
                <a:spcPct val="0"/>
              </a:spcAft>
              <a:buClr>
                <a:srgbClr val="4BACC6">
                  <a:lumMod val="75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R="0" lvl="1" algn="l" defTabSz="457200" rtl="0" eaLnBrk="0" fontAlgn="base" latinLnBrk="0" hangingPunct="0">
              <a:lnSpc>
                <a:spcPct val="100000"/>
              </a:lnSpc>
              <a:spcBef>
                <a:spcPts val="0"/>
              </a:spcBef>
              <a:spcAft>
                <a:spcPct val="0"/>
              </a:spcAft>
              <a:buClr>
                <a:srgbClr val="4BACC6">
                  <a:lumMod val="75000"/>
                </a:srgbClr>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Address issues receiving EDI transactions</a:t>
            </a:r>
          </a:p>
          <a:p>
            <a:pPr marL="742950" marR="0" lvl="1" indent="-285750" algn="l" defTabSz="457200" rtl="0" eaLnBrk="0" fontAlgn="base" latinLnBrk="0" hangingPunct="0">
              <a:lnSpc>
                <a:spcPct val="100000"/>
              </a:lnSpc>
              <a:spcBef>
                <a:spcPts val="0"/>
              </a:spcBef>
              <a:spcAft>
                <a:spcPct val="0"/>
              </a:spcAft>
              <a:buClr>
                <a:srgbClr val="4BACC6">
                  <a:lumMod val="75000"/>
                </a:srgbClr>
              </a:buClr>
              <a:buSzTx/>
              <a:buFont typeface="Arial"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F95791B6-ECCF-1AB8-15C4-8FCF5A2C6FA0}"/>
              </a:ext>
            </a:extLst>
          </p:cNvPr>
          <p:cNvSpPr txBox="1"/>
          <p:nvPr/>
        </p:nvSpPr>
        <p:spPr>
          <a:xfrm>
            <a:off x="670133" y="6016975"/>
            <a:ext cx="4503284" cy="369332"/>
          </a:xfrm>
          <a:prstGeom prst="rect">
            <a:avLst/>
          </a:prstGeom>
          <a:noFill/>
        </p:spPr>
        <p:txBody>
          <a:bodyPr wrap="square" rtlCol="0">
            <a:spAutoFit/>
          </a:bodyPr>
          <a:lstStyle/>
          <a:p>
            <a:pPr lvl="0">
              <a:defRPr/>
            </a:pPr>
            <a:r>
              <a:rPr lang="en-US" dirty="0">
                <a:solidFill>
                  <a:srgbClr val="000000"/>
                </a:solidFill>
                <a:hlinkClick r:id="rId5"/>
              </a:rPr>
              <a:t>Submit a MassHealth EDI Inquiry webpage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B326555F-C719-96E3-C4F4-5C8955CCB7E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7999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7631" y="2253924"/>
            <a:ext cx="6828738"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ea typeface="Calibri"/>
                <a:cs typeface="+mn-cs"/>
              </a:rPr>
              <a:t>Provider Self-Service Enhancements  </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endParaRPr kumimoji="0" lang="en-US" sz="3600" b="1" i="0" u="none" strike="noStrike" kern="1200" cap="none" spc="0" normalizeH="0" baseline="0" noProof="0" dirty="0">
              <a:ln>
                <a:noFill/>
              </a:ln>
              <a:solidFill>
                <a:srgbClr val="002060"/>
              </a:solidFill>
              <a:effectLst/>
              <a:uLnTx/>
              <a:uFillTx/>
              <a:ea typeface="Calibri" panose="020F0502020204030204" pitchFamily="34" charset="0"/>
              <a:cs typeface="+mn-cs"/>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2800" b="0"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Presented by - Michael Gilleran, Sr. Provider Relations Specialist, MassHealth Business Support Services</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5ADB0D4E-5D09-48EB-B629-63BD3EFA1B85}"/>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4178662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92100-8CF1-4EA9-4ADA-F75EBE42D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7BAEA-8461-705F-C440-9C87DDDAE422}"/>
              </a:ext>
            </a:extLst>
          </p:cNvPr>
          <p:cNvSpPr>
            <a:spLocks noGrp="1"/>
          </p:cNvSpPr>
          <p:nvPr>
            <p:ph type="title"/>
          </p:nvPr>
        </p:nvSpPr>
        <p:spPr>
          <a:xfrm>
            <a:off x="457200" y="304800"/>
            <a:ext cx="7086600" cy="838200"/>
          </a:xfrm>
        </p:spPr>
        <p:txBody>
          <a:bodyPr/>
          <a:lstStyle/>
          <a:p>
            <a:r>
              <a:rPr lang="en-US" sz="3600" dirty="0"/>
              <a:t>Provider Self-Service (PSS): Directory Requirements</a:t>
            </a:r>
          </a:p>
        </p:txBody>
      </p:sp>
      <p:pic>
        <p:nvPicPr>
          <p:cNvPr id="8" name="Picture 7" descr="Request Provider File Update webpage.">
            <a:extLst>
              <a:ext uri="{FF2B5EF4-FFF2-40B4-BE49-F238E27FC236}">
                <a16:creationId xmlns:a16="http://schemas.microsoft.com/office/drawing/2014/main" id="{4C5837A8-C817-7D38-F066-6CA43CE93843}"/>
              </a:ext>
            </a:extLst>
          </p:cNvPr>
          <p:cNvPicPr>
            <a:picLocks noChangeAspect="1"/>
          </p:cNvPicPr>
          <p:nvPr/>
        </p:nvPicPr>
        <p:blipFill>
          <a:blip r:embed="rId4"/>
          <a:stretch>
            <a:fillRect/>
          </a:stretch>
        </p:blipFill>
        <p:spPr>
          <a:xfrm>
            <a:off x="409451" y="1560362"/>
            <a:ext cx="3949903" cy="4026107"/>
          </a:xfrm>
          <a:prstGeom prst="rect">
            <a:avLst/>
          </a:prstGeom>
        </p:spPr>
      </p:pic>
      <p:sp>
        <p:nvSpPr>
          <p:cNvPr id="4" name="TextBox 3">
            <a:extLst>
              <a:ext uri="{FF2B5EF4-FFF2-40B4-BE49-F238E27FC236}">
                <a16:creationId xmlns:a16="http://schemas.microsoft.com/office/drawing/2014/main" id="{13DD2DB7-41A3-9B3F-73F6-D826B1848967}"/>
              </a:ext>
            </a:extLst>
          </p:cNvPr>
          <p:cNvSpPr txBox="1"/>
          <p:nvPr/>
        </p:nvSpPr>
        <p:spPr>
          <a:xfrm>
            <a:off x="409451" y="5857637"/>
            <a:ext cx="4162548" cy="369332"/>
          </a:xfrm>
          <a:prstGeom prst="rect">
            <a:avLst/>
          </a:prstGeom>
          <a:noFill/>
        </p:spPr>
        <p:txBody>
          <a:bodyPr wrap="square" rtlCol="0">
            <a:spAutoFit/>
          </a:bodyPr>
          <a:lstStyle/>
          <a:p>
            <a:pPr lvl="0">
              <a:defRPr/>
            </a:pPr>
            <a:r>
              <a:rPr lang="en-US" dirty="0">
                <a:solidFill>
                  <a:srgbClr val="000000"/>
                </a:solidFill>
              </a:rPr>
              <a:t>Visit: </a:t>
            </a:r>
            <a:r>
              <a:rPr lang="en-US" dirty="0">
                <a:solidFill>
                  <a:srgbClr val="000000"/>
                </a:solidFill>
                <a:hlinkClick r:id="rId5"/>
              </a:rPr>
              <a:t>Provider Self Service webpage</a:t>
            </a:r>
            <a:r>
              <a:rPr lang="en-US" dirty="0">
                <a:solidFill>
                  <a:srgbClr val="000000"/>
                </a:solidFill>
              </a:rPr>
              <a:t> </a:t>
            </a:r>
            <a:endParaRPr lang="en-US" dirty="0">
              <a:solidFill>
                <a:prstClr val="black"/>
              </a:solidFill>
            </a:endParaRPr>
          </a:p>
        </p:txBody>
      </p:sp>
      <p:sp>
        <p:nvSpPr>
          <p:cNvPr id="3" name="Content Placeholder 2">
            <a:extLst>
              <a:ext uri="{FF2B5EF4-FFF2-40B4-BE49-F238E27FC236}">
                <a16:creationId xmlns:a16="http://schemas.microsoft.com/office/drawing/2014/main" id="{4B989C70-4B0A-B400-0F9A-A04CDC200117}"/>
              </a:ext>
            </a:extLst>
          </p:cNvPr>
          <p:cNvSpPr>
            <a:spLocks noGrp="1"/>
          </p:cNvSpPr>
          <p:nvPr>
            <p:ph idx="1"/>
          </p:nvPr>
        </p:nvSpPr>
        <p:spPr>
          <a:xfrm>
            <a:off x="4571999" y="1083733"/>
            <a:ext cx="4411134" cy="5530897"/>
          </a:xfrm>
        </p:spPr>
        <p:txBody>
          <a:bodyPr/>
          <a:lstStyle/>
          <a:p>
            <a:pPr marL="0" indent="0">
              <a:spcBef>
                <a:spcPts val="0"/>
              </a:spcBef>
              <a:buNone/>
            </a:pPr>
            <a:endParaRPr lang="en-US" sz="1800" dirty="0"/>
          </a:p>
          <a:p>
            <a:pPr>
              <a:spcBef>
                <a:spcPts val="0"/>
              </a:spcBef>
            </a:pPr>
            <a:r>
              <a:rPr lang="en-US" sz="1800" dirty="0"/>
              <a:t>The PSS </a:t>
            </a:r>
            <a:r>
              <a:rPr lang="en-US" sz="1800" b="1" dirty="0"/>
              <a:t>Provider Directory Information </a:t>
            </a:r>
            <a:r>
              <a:rPr lang="en-US" sz="1800" dirty="0"/>
              <a:t>update request went live in January 2026</a:t>
            </a:r>
          </a:p>
          <a:p>
            <a:pPr>
              <a:spcBef>
                <a:spcPts val="0"/>
              </a:spcBef>
            </a:pPr>
            <a:endParaRPr lang="en-US" sz="1000" dirty="0"/>
          </a:p>
          <a:p>
            <a:pPr>
              <a:spcBef>
                <a:spcPts val="0"/>
              </a:spcBef>
            </a:pPr>
            <a:r>
              <a:rPr lang="en-US" sz="1800" dirty="0"/>
              <a:t>Under the Consolidated Appropriations Act (CAA 2023), MassHealth providers must keep their profiles accurate and update Directory information when changes occur</a:t>
            </a:r>
          </a:p>
          <a:p>
            <a:pPr>
              <a:spcBef>
                <a:spcPts val="0"/>
              </a:spcBef>
            </a:pPr>
            <a:endParaRPr lang="en-US" sz="1000" dirty="0"/>
          </a:p>
          <a:p>
            <a:pPr>
              <a:spcBef>
                <a:spcPts val="0"/>
              </a:spcBef>
            </a:pPr>
            <a:r>
              <a:rPr lang="en-US" sz="1800" dirty="0"/>
              <a:t>Existing providers without Directory information must submit an update request</a:t>
            </a:r>
          </a:p>
          <a:p>
            <a:pPr marL="0" indent="0">
              <a:spcBef>
                <a:spcPts val="0"/>
              </a:spcBef>
              <a:buNone/>
            </a:pPr>
            <a:endParaRPr lang="en-US" sz="1000" dirty="0"/>
          </a:p>
          <a:p>
            <a:pPr>
              <a:spcBef>
                <a:spcPts val="0"/>
              </a:spcBef>
            </a:pPr>
            <a:r>
              <a:rPr lang="en-US" sz="1800" dirty="0"/>
              <a:t>The following Directory elements are required by CMS from providers: </a:t>
            </a:r>
          </a:p>
          <a:p>
            <a:pPr lvl="1">
              <a:buFont typeface="Arial" panose="020B0604020202020204" pitchFamily="34" charset="0"/>
              <a:buChar char="•"/>
            </a:pPr>
            <a:r>
              <a:rPr lang="en-US" sz="1800" dirty="0"/>
              <a:t>Languages Spoken</a:t>
            </a:r>
          </a:p>
          <a:p>
            <a:pPr lvl="1">
              <a:buFont typeface="Arial" panose="020B0604020202020204" pitchFamily="34" charset="0"/>
              <a:buChar char="•"/>
            </a:pPr>
            <a:r>
              <a:rPr lang="en-US" sz="1800" dirty="0"/>
              <a:t>Telehealth</a:t>
            </a:r>
          </a:p>
          <a:p>
            <a:pPr lvl="1">
              <a:buFont typeface="Arial" panose="020B0604020202020204" pitchFamily="34" charset="0"/>
              <a:buChar char="•"/>
            </a:pPr>
            <a:r>
              <a:rPr lang="en-US" sz="1800" dirty="0"/>
              <a:t>Accepts New Patients</a:t>
            </a:r>
          </a:p>
          <a:p>
            <a:pPr lvl="1">
              <a:buFont typeface="Arial" panose="020B0604020202020204" pitchFamily="34" charset="0"/>
              <a:buChar char="•"/>
            </a:pPr>
            <a:r>
              <a:rPr lang="en-US" sz="1800" dirty="0"/>
              <a:t>Accessibility Accommodations</a:t>
            </a:r>
          </a:p>
          <a:p>
            <a:pPr lvl="1">
              <a:buFont typeface="Arial" panose="020B0604020202020204" pitchFamily="34" charset="0"/>
              <a:buChar char="•"/>
            </a:pPr>
            <a:r>
              <a:rPr lang="en-US" sz="1800" dirty="0"/>
              <a:t>Website</a:t>
            </a:r>
          </a:p>
        </p:txBody>
      </p:sp>
      <p:sp>
        <p:nvSpPr>
          <p:cNvPr id="6" name="Slide Number Placeholder 5">
            <a:extLst>
              <a:ext uri="{FF2B5EF4-FFF2-40B4-BE49-F238E27FC236}">
                <a16:creationId xmlns:a16="http://schemas.microsoft.com/office/drawing/2014/main" id="{5DB04305-91C4-A86B-4403-65A2C922ED6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914300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80EC-A285-4870-A6A9-7B4F2ED6887C}"/>
              </a:ext>
            </a:extLst>
          </p:cNvPr>
          <p:cNvSpPr>
            <a:spLocks noGrp="1"/>
          </p:cNvSpPr>
          <p:nvPr>
            <p:ph type="title"/>
          </p:nvPr>
        </p:nvSpPr>
        <p:spPr>
          <a:xfrm>
            <a:off x="304800" y="304800"/>
            <a:ext cx="7086600" cy="838200"/>
          </a:xfrm>
        </p:spPr>
        <p:txBody>
          <a:bodyPr/>
          <a:lstStyle/>
          <a:p>
            <a:r>
              <a:rPr lang="en-US" sz="3600" dirty="0"/>
              <a:t>Provider Self-Service (PSS): Application Requests</a:t>
            </a:r>
          </a:p>
        </p:txBody>
      </p:sp>
      <p:pic>
        <p:nvPicPr>
          <p:cNvPr id="6" name="Picture 5" descr="MassHealth Provider Self-Service webpage">
            <a:extLst>
              <a:ext uri="{FF2B5EF4-FFF2-40B4-BE49-F238E27FC236}">
                <a16:creationId xmlns:a16="http://schemas.microsoft.com/office/drawing/2014/main" id="{3A704476-FD6C-61C4-8CB0-9A1371748555}"/>
              </a:ext>
            </a:extLst>
          </p:cNvPr>
          <p:cNvPicPr>
            <a:picLocks noChangeAspect="1"/>
          </p:cNvPicPr>
          <p:nvPr/>
        </p:nvPicPr>
        <p:blipFill>
          <a:blip r:embed="rId4"/>
          <a:srcRect r="9587" b="5580"/>
          <a:stretch>
            <a:fillRect/>
          </a:stretch>
        </p:blipFill>
        <p:spPr>
          <a:xfrm>
            <a:off x="304802" y="1757489"/>
            <a:ext cx="3631640" cy="3209148"/>
          </a:xfrm>
          <a:prstGeom prst="rect">
            <a:avLst/>
          </a:prstGeom>
        </p:spPr>
      </p:pic>
      <p:sp>
        <p:nvSpPr>
          <p:cNvPr id="9" name="TextBox 8">
            <a:extLst>
              <a:ext uri="{FF2B5EF4-FFF2-40B4-BE49-F238E27FC236}">
                <a16:creationId xmlns:a16="http://schemas.microsoft.com/office/drawing/2014/main" id="{68F55E12-D125-3EBA-F60E-AA84CC53358A}"/>
              </a:ext>
            </a:extLst>
          </p:cNvPr>
          <p:cNvSpPr txBox="1"/>
          <p:nvPr/>
        </p:nvSpPr>
        <p:spPr>
          <a:xfrm>
            <a:off x="409452" y="5402065"/>
            <a:ext cx="4162548" cy="369332"/>
          </a:xfrm>
          <a:prstGeom prst="rect">
            <a:avLst/>
          </a:prstGeom>
          <a:noFill/>
        </p:spPr>
        <p:txBody>
          <a:bodyPr wrap="square" rtlCol="0">
            <a:spAutoFit/>
          </a:bodyPr>
          <a:lstStyle/>
          <a:p>
            <a:pPr lvl="0">
              <a:defRPr/>
            </a:pPr>
            <a:r>
              <a:rPr lang="en-US" dirty="0">
                <a:solidFill>
                  <a:srgbClr val="000000"/>
                </a:solidFill>
              </a:rPr>
              <a:t>Visit: </a:t>
            </a:r>
            <a:r>
              <a:rPr lang="en-US" dirty="0">
                <a:solidFill>
                  <a:srgbClr val="000000"/>
                </a:solidFill>
                <a:hlinkClick r:id="rId5"/>
              </a:rPr>
              <a:t>Provider Self Service webpage</a:t>
            </a:r>
            <a:r>
              <a:rPr lang="en-US" dirty="0">
                <a:solidFill>
                  <a:srgbClr val="000000"/>
                </a:solidFill>
              </a:rPr>
              <a:t> </a:t>
            </a:r>
            <a:endParaRPr lang="en-US" dirty="0">
              <a:solidFill>
                <a:prstClr val="black"/>
              </a:solidFill>
            </a:endParaRPr>
          </a:p>
        </p:txBody>
      </p:sp>
      <p:sp>
        <p:nvSpPr>
          <p:cNvPr id="3" name="Content Placeholder 2">
            <a:extLst>
              <a:ext uri="{FF2B5EF4-FFF2-40B4-BE49-F238E27FC236}">
                <a16:creationId xmlns:a16="http://schemas.microsoft.com/office/drawing/2014/main" id="{69696123-9FBE-ECA8-B5EA-FA73E2F36674}"/>
              </a:ext>
            </a:extLst>
          </p:cNvPr>
          <p:cNvSpPr>
            <a:spLocks noGrp="1"/>
          </p:cNvSpPr>
          <p:nvPr>
            <p:ph idx="1"/>
          </p:nvPr>
        </p:nvSpPr>
        <p:spPr>
          <a:xfrm>
            <a:off x="4202584" y="1493761"/>
            <a:ext cx="4636614" cy="5143047"/>
          </a:xfrm>
        </p:spPr>
        <p:txBody>
          <a:bodyPr/>
          <a:lstStyle/>
          <a:p>
            <a:r>
              <a:rPr lang="en-US" sz="1800" dirty="0">
                <a:solidFill>
                  <a:srgbClr val="000000"/>
                </a:solidFill>
              </a:rPr>
              <a:t>Fee-for-Service (FFS) providers should use this form to request a MassHealth provider application </a:t>
            </a:r>
          </a:p>
          <a:p>
            <a:pPr marL="0" indent="0">
              <a:buNone/>
            </a:pPr>
            <a:endParaRPr lang="en-US" sz="1800" dirty="0">
              <a:solidFill>
                <a:srgbClr val="000000"/>
              </a:solidFill>
            </a:endParaRPr>
          </a:p>
          <a:p>
            <a:r>
              <a:rPr lang="en-US" sz="1800" dirty="0">
                <a:solidFill>
                  <a:srgbClr val="000000"/>
                </a:solidFill>
              </a:rPr>
              <a:t>Before submitting an application request, providers should use the </a:t>
            </a:r>
            <a:r>
              <a:rPr lang="en-US" sz="1800" b="1" dirty="0">
                <a:solidFill>
                  <a:srgbClr val="000000"/>
                </a:solidFill>
              </a:rPr>
              <a:t>Check Provider Enrollment Status </a:t>
            </a:r>
            <a:r>
              <a:rPr lang="en-US" sz="1800" dirty="0">
                <a:solidFill>
                  <a:srgbClr val="000000"/>
                </a:solidFill>
              </a:rPr>
              <a:t>&amp; </a:t>
            </a:r>
            <a:r>
              <a:rPr lang="en-US" sz="1800" b="1" dirty="0">
                <a:solidFill>
                  <a:srgbClr val="000000"/>
                </a:solidFill>
              </a:rPr>
              <a:t>Check Provider Application Status</a:t>
            </a:r>
            <a:r>
              <a:rPr lang="en-US" sz="1800" dirty="0">
                <a:solidFill>
                  <a:srgbClr val="000000"/>
                </a:solidFill>
              </a:rPr>
              <a:t> options to avoid submitting duplicate applications</a:t>
            </a:r>
          </a:p>
          <a:p>
            <a:pPr marL="0" indent="0">
              <a:buNone/>
            </a:pPr>
            <a:endParaRPr lang="en-US" sz="1800" dirty="0">
              <a:solidFill>
                <a:srgbClr val="000000"/>
              </a:solidFill>
            </a:endParaRPr>
          </a:p>
          <a:p>
            <a:r>
              <a:rPr lang="en-US" sz="1800" dirty="0">
                <a:solidFill>
                  <a:srgbClr val="000000"/>
                </a:solidFill>
              </a:rPr>
              <a:t>Note: PSS does </a:t>
            </a:r>
            <a:r>
              <a:rPr lang="en-US" sz="1800" b="1" dirty="0">
                <a:solidFill>
                  <a:srgbClr val="000000"/>
                </a:solidFill>
              </a:rPr>
              <a:t>not</a:t>
            </a:r>
            <a:r>
              <a:rPr lang="en-US" sz="1800" dirty="0">
                <a:solidFill>
                  <a:srgbClr val="000000"/>
                </a:solidFill>
              </a:rPr>
              <a:t> currently support ORP application requests. </a:t>
            </a:r>
          </a:p>
          <a:p>
            <a:endParaRPr lang="en-US" sz="1800" dirty="0">
              <a:solidFill>
                <a:srgbClr val="000000"/>
              </a:solidFill>
            </a:endParaRPr>
          </a:p>
          <a:p>
            <a:r>
              <a:rPr lang="en-US" sz="1800" dirty="0">
                <a:solidFill>
                  <a:srgbClr val="000000"/>
                </a:solidFill>
              </a:rPr>
              <a:t>Eligible providers who wish to enroll as ORP can download the application and contract here: </a:t>
            </a:r>
            <a:r>
              <a:rPr lang="en-US" sz="1800" dirty="0">
                <a:solidFill>
                  <a:srgbClr val="000000"/>
                </a:solidFill>
                <a:hlinkClick r:id="rId6"/>
              </a:rPr>
              <a:t>Nonbilling ORP Provider Contract and Application</a:t>
            </a:r>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a:p>
            <a:endParaRPr lang="en-US" sz="1800" dirty="0"/>
          </a:p>
        </p:txBody>
      </p:sp>
      <p:sp>
        <p:nvSpPr>
          <p:cNvPr id="4" name="Slide Number Placeholder 3">
            <a:extLst>
              <a:ext uri="{FF2B5EF4-FFF2-40B4-BE49-F238E27FC236}">
                <a16:creationId xmlns:a16="http://schemas.microsoft.com/office/drawing/2014/main" id="{194A2783-763A-4CB1-3447-C34E7D3DA4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118673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D5667-C647-D80E-6AA6-47FF55A44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F8356-0A34-17AA-9B95-E7F310A28023}"/>
              </a:ext>
            </a:extLst>
          </p:cNvPr>
          <p:cNvSpPr>
            <a:spLocks noGrp="1"/>
          </p:cNvSpPr>
          <p:nvPr>
            <p:ph type="title"/>
          </p:nvPr>
        </p:nvSpPr>
        <p:spPr>
          <a:xfrm>
            <a:off x="304800" y="304800"/>
            <a:ext cx="7086600" cy="838200"/>
          </a:xfrm>
        </p:spPr>
        <p:txBody>
          <a:bodyPr/>
          <a:lstStyle/>
          <a:p>
            <a:r>
              <a:rPr lang="en-US" sz="3600" dirty="0"/>
              <a:t>Provider Self-Service (PSS): Application Requests continued</a:t>
            </a:r>
          </a:p>
        </p:txBody>
      </p:sp>
      <p:sp>
        <p:nvSpPr>
          <p:cNvPr id="3" name="Content Placeholder 2">
            <a:extLst>
              <a:ext uri="{FF2B5EF4-FFF2-40B4-BE49-F238E27FC236}">
                <a16:creationId xmlns:a16="http://schemas.microsoft.com/office/drawing/2014/main" id="{5A071E29-50F6-ED12-DD53-BFE68D7EBF8D}"/>
              </a:ext>
            </a:extLst>
          </p:cNvPr>
          <p:cNvSpPr>
            <a:spLocks noGrp="1"/>
          </p:cNvSpPr>
          <p:nvPr>
            <p:ph idx="1"/>
          </p:nvPr>
        </p:nvSpPr>
        <p:spPr>
          <a:xfrm>
            <a:off x="385011" y="1578429"/>
            <a:ext cx="8454189" cy="1193648"/>
          </a:xfrm>
        </p:spPr>
        <p:txBody>
          <a:bodyPr/>
          <a:lstStyle/>
          <a:p>
            <a:r>
              <a:rPr lang="en-US" sz="1800" dirty="0">
                <a:solidFill>
                  <a:srgbClr val="000000"/>
                </a:solidFill>
              </a:rPr>
              <a:t>New enhancements to the request form now show a provider’s enrollment status and program (if applicable) and provide additional guidance for application selection</a:t>
            </a:r>
          </a:p>
          <a:p>
            <a:pPr marL="0" indent="0">
              <a:buNone/>
            </a:pPr>
            <a:endParaRPr lang="en-US" sz="1800" dirty="0">
              <a:solidFill>
                <a:srgbClr val="000000"/>
              </a:solidFill>
            </a:endParaRPr>
          </a:p>
          <a:p>
            <a:endParaRPr lang="en-US" sz="1800" dirty="0">
              <a:solidFill>
                <a:srgbClr val="000000"/>
              </a:solidFill>
            </a:endParaRPr>
          </a:p>
          <a:p>
            <a:endParaRPr lang="en-US" sz="1800" dirty="0"/>
          </a:p>
        </p:txBody>
      </p:sp>
      <p:pic>
        <p:nvPicPr>
          <p:cNvPr id="12" name="Picture 11" descr="Provider Self-Service Provider Status search results.">
            <a:extLst>
              <a:ext uri="{FF2B5EF4-FFF2-40B4-BE49-F238E27FC236}">
                <a16:creationId xmlns:a16="http://schemas.microsoft.com/office/drawing/2014/main" id="{46096C5D-94C6-52F8-43ED-176198AE1AC3}"/>
              </a:ext>
            </a:extLst>
          </p:cNvPr>
          <p:cNvPicPr>
            <a:picLocks noChangeAspect="1"/>
          </p:cNvPicPr>
          <p:nvPr/>
        </p:nvPicPr>
        <p:blipFill>
          <a:blip r:embed="rId4"/>
          <a:stretch>
            <a:fillRect/>
          </a:stretch>
        </p:blipFill>
        <p:spPr>
          <a:xfrm>
            <a:off x="1017069" y="2456847"/>
            <a:ext cx="7190072" cy="1346619"/>
          </a:xfrm>
          <a:prstGeom prst="rect">
            <a:avLst/>
          </a:prstGeom>
        </p:spPr>
      </p:pic>
      <p:pic>
        <p:nvPicPr>
          <p:cNvPr id="10" name="Picture 9" descr="Provider Self-Service Application Types.">
            <a:extLst>
              <a:ext uri="{FF2B5EF4-FFF2-40B4-BE49-F238E27FC236}">
                <a16:creationId xmlns:a16="http://schemas.microsoft.com/office/drawing/2014/main" id="{6BE80B5B-0EAB-24CF-A3E9-34C421160A2D}"/>
              </a:ext>
            </a:extLst>
          </p:cNvPr>
          <p:cNvPicPr>
            <a:picLocks noChangeAspect="1"/>
          </p:cNvPicPr>
          <p:nvPr/>
        </p:nvPicPr>
        <p:blipFill>
          <a:blip r:embed="rId5"/>
          <a:stretch>
            <a:fillRect/>
          </a:stretch>
        </p:blipFill>
        <p:spPr>
          <a:xfrm>
            <a:off x="659330" y="4085924"/>
            <a:ext cx="8027469" cy="2086050"/>
          </a:xfrm>
          <a:prstGeom prst="rect">
            <a:avLst/>
          </a:prstGeom>
        </p:spPr>
      </p:pic>
      <p:sp>
        <p:nvSpPr>
          <p:cNvPr id="4" name="Slide Number Placeholder 3">
            <a:extLst>
              <a:ext uri="{FF2B5EF4-FFF2-40B4-BE49-F238E27FC236}">
                <a16:creationId xmlns:a16="http://schemas.microsoft.com/office/drawing/2014/main" id="{0240D9CF-9CB8-EE91-834B-5F50B834A0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910576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977989-5BD7-7F97-BC2E-1B0907B0A35F}"/>
              </a:ext>
            </a:extLst>
          </p:cNvPr>
          <p:cNvSpPr>
            <a:spLocks noGrp="1"/>
          </p:cNvSpPr>
          <p:nvPr>
            <p:ph type="title"/>
          </p:nvPr>
        </p:nvSpPr>
        <p:spPr/>
        <p:txBody>
          <a:bodyPr/>
          <a:lstStyle/>
          <a:p>
            <a:r>
              <a:rPr lang="en-US" sz="3600" dirty="0"/>
              <a:t>Provider Self-Service (PSS):</a:t>
            </a:r>
            <a:br>
              <a:rPr lang="en-US" sz="3600" dirty="0"/>
            </a:br>
            <a:r>
              <a:rPr lang="en-US" sz="3600" dirty="0"/>
              <a:t>Updating Contact Information</a:t>
            </a:r>
          </a:p>
        </p:txBody>
      </p:sp>
      <p:pic>
        <p:nvPicPr>
          <p:cNvPr id="9" name="Picture 8" descr="Request a Provider File Update options.">
            <a:extLst>
              <a:ext uri="{FF2B5EF4-FFF2-40B4-BE49-F238E27FC236}">
                <a16:creationId xmlns:a16="http://schemas.microsoft.com/office/drawing/2014/main" id="{3BC81B02-3871-4B2D-662E-2C26CD3C3623}"/>
              </a:ext>
            </a:extLst>
          </p:cNvPr>
          <p:cNvPicPr>
            <a:picLocks noChangeAspect="1"/>
          </p:cNvPicPr>
          <p:nvPr/>
        </p:nvPicPr>
        <p:blipFill>
          <a:blip r:embed="rId4"/>
          <a:stretch>
            <a:fillRect/>
          </a:stretch>
        </p:blipFill>
        <p:spPr>
          <a:xfrm>
            <a:off x="457200" y="1855730"/>
            <a:ext cx="3930852" cy="4038808"/>
          </a:xfrm>
          <a:prstGeom prst="rect">
            <a:avLst/>
          </a:prstGeom>
        </p:spPr>
      </p:pic>
      <p:sp>
        <p:nvSpPr>
          <p:cNvPr id="3" name="Content Placeholder 2">
            <a:extLst>
              <a:ext uri="{FF2B5EF4-FFF2-40B4-BE49-F238E27FC236}">
                <a16:creationId xmlns:a16="http://schemas.microsoft.com/office/drawing/2014/main" id="{7D971C83-EC5C-7ACE-667B-1220C15666A2}"/>
              </a:ext>
            </a:extLst>
          </p:cNvPr>
          <p:cNvSpPr>
            <a:spLocks noGrp="1"/>
          </p:cNvSpPr>
          <p:nvPr>
            <p:ph idx="1"/>
          </p:nvPr>
        </p:nvSpPr>
        <p:spPr>
          <a:xfrm>
            <a:off x="4643919" y="1855730"/>
            <a:ext cx="4042881" cy="4152026"/>
          </a:xfrm>
        </p:spPr>
        <p:txBody>
          <a:bodyPr/>
          <a:lstStyle/>
          <a:p>
            <a:r>
              <a:rPr lang="en-US" sz="1800" dirty="0"/>
              <a:t>Providers and organizations or vendors acting on their behalf should use the </a:t>
            </a:r>
            <a:r>
              <a:rPr lang="en-US" sz="1800" b="1" dirty="0"/>
              <a:t>“Contact Information” </a:t>
            </a:r>
            <a:r>
              <a:rPr lang="en-US" sz="1800" dirty="0"/>
              <a:t>update request to ensure MassHealth has a valid provider contact</a:t>
            </a:r>
          </a:p>
          <a:p>
            <a:pPr marL="0" indent="0">
              <a:buNone/>
            </a:pPr>
            <a:endParaRPr lang="en-US" sz="1800" dirty="0"/>
          </a:p>
          <a:p>
            <a:r>
              <a:rPr lang="en-US" sz="1800" dirty="0"/>
              <a:t>MassHealth FFS providers are required to revalidate every 5 years, and updated contact information is required for revalidation</a:t>
            </a:r>
          </a:p>
          <a:p>
            <a:endParaRPr lang="en-US" sz="1800" dirty="0"/>
          </a:p>
          <a:p>
            <a:r>
              <a:rPr lang="en-US" sz="1800" dirty="0"/>
              <a:t>Providers without a known or responsive contact </a:t>
            </a:r>
            <a:r>
              <a:rPr lang="en-US" sz="1800" b="1" dirty="0"/>
              <a:t>are at risk of disenrollment</a:t>
            </a:r>
            <a:r>
              <a:rPr lang="en-US" sz="1800" dirty="0"/>
              <a:t> at revalidation</a:t>
            </a:r>
            <a:endParaRPr lang="en-US" sz="1800" i="1" dirty="0"/>
          </a:p>
        </p:txBody>
      </p:sp>
      <p:sp>
        <p:nvSpPr>
          <p:cNvPr id="4" name="Slide Number Placeholder 3">
            <a:extLst>
              <a:ext uri="{FF2B5EF4-FFF2-40B4-BE49-F238E27FC236}">
                <a16:creationId xmlns:a16="http://schemas.microsoft.com/office/drawing/2014/main" id="{F3D0DD33-488F-0BC3-58DD-A9D4ACA5A7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3FE04-E715-46F6-B07D-5A234E157AC3}"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90783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0B77-F693-A324-F7F9-82C2278C2FC7}"/>
              </a:ext>
            </a:extLst>
          </p:cNvPr>
          <p:cNvSpPr>
            <a:spLocks noGrp="1"/>
          </p:cNvSpPr>
          <p:nvPr>
            <p:ph type="title"/>
          </p:nvPr>
        </p:nvSpPr>
        <p:spPr/>
        <p:txBody>
          <a:bodyPr/>
          <a:lstStyle/>
          <a:p>
            <a:r>
              <a:rPr lang="en-US" sz="3600" dirty="0">
                <a:ea typeface="Calibri"/>
                <a:cs typeface="Calibri"/>
              </a:rPr>
              <a:t>Primary Care Clinician and Primary Care ACO Referrals</a:t>
            </a:r>
          </a:p>
        </p:txBody>
      </p:sp>
      <p:sp>
        <p:nvSpPr>
          <p:cNvPr id="5" name="TextBox 4">
            <a:extLst>
              <a:ext uri="{FF2B5EF4-FFF2-40B4-BE49-F238E27FC236}">
                <a16:creationId xmlns:a16="http://schemas.microsoft.com/office/drawing/2014/main" id="{AE2F4B55-2E1E-A8A4-A694-1DE941697B67}"/>
              </a:ext>
            </a:extLst>
          </p:cNvPr>
          <p:cNvSpPr txBox="1"/>
          <p:nvPr/>
        </p:nvSpPr>
        <p:spPr>
          <a:xfrm>
            <a:off x="565240" y="1472513"/>
            <a:ext cx="8126209"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latin typeface="Calibri"/>
                <a:ea typeface="Calibri"/>
                <a:cs typeface="Calibri"/>
              </a:rPr>
              <a:t>On August 1st, 2025, the Executive Office of Health and Human Services reinstated referral requirements for MassHealth covered services for the Primary Care ACOs and the PCC Plan.</a:t>
            </a:r>
            <a:endParaRPr lang="en-US" dirty="0">
              <a:latin typeface="Calibri"/>
              <a:ea typeface="Calibri"/>
              <a:cs typeface="Calibri"/>
            </a:endParaRPr>
          </a:p>
          <a:p>
            <a:pPr marL="342900" indent="-342900">
              <a:buFont typeface="Arial"/>
              <a:buChar char="•"/>
            </a:pPr>
            <a:endParaRPr lang="en-US" sz="2000" dirty="0">
              <a:solidFill>
                <a:srgbClr val="31859C"/>
              </a:solidFill>
              <a:latin typeface="Calibri"/>
              <a:ea typeface="Calibri"/>
              <a:cs typeface="Calibri"/>
            </a:endParaRPr>
          </a:p>
          <a:p>
            <a:pPr marL="342900" indent="-342900">
              <a:buFont typeface="Arial"/>
              <a:buChar char="•"/>
            </a:pPr>
            <a:r>
              <a:rPr lang="en-US" sz="2000" dirty="0">
                <a:latin typeface="Calibri"/>
                <a:ea typeface="Calibri"/>
                <a:cs typeface="Calibri"/>
              </a:rPr>
              <a:t>Members enrolled in the Primary Care Clinician (PCC) Plan or a Primary Care ACO need a referral from their primary care to receive any MassHealth covered service that requires a referral. </a:t>
            </a:r>
            <a:endParaRPr lang="en-US" dirty="0">
              <a:solidFill>
                <a:srgbClr val="000000"/>
              </a:solidFill>
              <a:latin typeface="Calibri"/>
              <a:ea typeface="Calibri"/>
              <a:cs typeface="Calibri"/>
            </a:endParaRPr>
          </a:p>
          <a:p>
            <a:pPr lvl="1"/>
            <a:r>
              <a:rPr lang="en-US" sz="2000" dirty="0">
                <a:solidFill>
                  <a:srgbClr val="000000"/>
                </a:solidFill>
                <a:latin typeface="Calibri"/>
                <a:ea typeface="Calibri"/>
                <a:cs typeface="Calibri"/>
              </a:rPr>
              <a:t>See </a:t>
            </a:r>
            <a:r>
              <a:rPr lang="en-US" sz="2000" dirty="0">
                <a:solidFill>
                  <a:srgbClr val="000000"/>
                </a:solidFill>
                <a:latin typeface="Calibri"/>
                <a:ea typeface="Calibri"/>
                <a:cs typeface="Calibri"/>
                <a:hlinkClick r:id="rId3"/>
              </a:rPr>
              <a:t>130 CMR 450.000: Administrative and Billing Regulations</a:t>
            </a:r>
            <a:endParaRPr lang="en-US" dirty="0">
              <a:ea typeface="Calibri"/>
              <a:cs typeface="Calibri"/>
            </a:endParaRPr>
          </a:p>
          <a:p>
            <a:pPr marL="342900" indent="-342900">
              <a:buFont typeface="Arial"/>
              <a:buChar char="•"/>
            </a:pPr>
            <a:endParaRPr lang="en-US" sz="2000" dirty="0">
              <a:solidFill>
                <a:srgbClr val="31859C"/>
              </a:solidFill>
              <a:latin typeface="Calibri"/>
              <a:ea typeface="Calibri"/>
              <a:cs typeface="Calibri"/>
            </a:endParaRPr>
          </a:p>
          <a:p>
            <a:pPr marL="342900" indent="-342900">
              <a:buFont typeface="Arial"/>
              <a:buChar char="•"/>
            </a:pPr>
            <a:r>
              <a:rPr lang="en-US" sz="2000" dirty="0">
                <a:latin typeface="Calibri"/>
                <a:ea typeface="Calibri"/>
                <a:cs typeface="Calibri"/>
              </a:rPr>
              <a:t>MassHealth subsequently published </a:t>
            </a:r>
            <a:r>
              <a:rPr lang="en-US" sz="2000" dirty="0">
                <a:latin typeface="Calibri"/>
                <a:ea typeface="Calibri"/>
                <a:cs typeface="Calibri"/>
                <a:hlinkClick r:id="rId4"/>
              </a:rPr>
              <a:t>All Provider Bulletin 406 </a:t>
            </a:r>
            <a:r>
              <a:rPr lang="en-US" sz="2000" dirty="0">
                <a:latin typeface="Calibri"/>
                <a:ea typeface="Calibri"/>
                <a:cs typeface="Calibri"/>
              </a:rPr>
              <a:t>in August 2025 and </a:t>
            </a:r>
            <a:r>
              <a:rPr lang="en-US" sz="2000" dirty="0">
                <a:latin typeface="Calibri"/>
                <a:ea typeface="Calibri"/>
                <a:cs typeface="Calibri"/>
                <a:hlinkClick r:id="rId5"/>
              </a:rPr>
              <a:t>All Provider Bulletin 409</a:t>
            </a:r>
            <a:r>
              <a:rPr lang="en-US" sz="2000" dirty="0">
                <a:latin typeface="Calibri"/>
                <a:ea typeface="Calibri"/>
                <a:cs typeface="Calibri"/>
              </a:rPr>
              <a:t> in October 2025, with updates to services that are exempt from referral requirements for members enrolled in the Primary Care Clinician Plan or Primary Care ACO. A list of services can be found in </a:t>
            </a:r>
            <a:r>
              <a:rPr lang="en-US" sz="2000" dirty="0">
                <a:latin typeface="Calibri"/>
                <a:ea typeface="Calibri"/>
                <a:cs typeface="Calibri"/>
                <a:hlinkClick r:id="rId3"/>
              </a:rPr>
              <a:t>130 CMR 450.000: Administrative and Billing Regulations</a:t>
            </a:r>
            <a:r>
              <a:rPr lang="en-US" sz="2000" dirty="0">
                <a:latin typeface="Calibri"/>
                <a:ea typeface="Calibri"/>
                <a:cs typeface="Calibri"/>
              </a:rPr>
              <a:t> . </a:t>
            </a:r>
            <a:endParaRPr lang="en-US" dirty="0">
              <a:latin typeface="Calibri"/>
              <a:ea typeface="Calibri"/>
              <a:cs typeface="Calibri"/>
            </a:endParaRPr>
          </a:p>
          <a:p>
            <a:pPr algn="l"/>
            <a:endParaRPr lang="en-US" dirty="0">
              <a:ea typeface="Calibri"/>
              <a:cs typeface="Calibri"/>
            </a:endParaRPr>
          </a:p>
        </p:txBody>
      </p:sp>
      <p:sp>
        <p:nvSpPr>
          <p:cNvPr id="3" name="Slide Number Placeholder 2">
            <a:extLst>
              <a:ext uri="{FF2B5EF4-FFF2-40B4-BE49-F238E27FC236}">
                <a16:creationId xmlns:a16="http://schemas.microsoft.com/office/drawing/2014/main" id="{478B44EE-A18A-BE05-FABD-CD558063BF57}"/>
              </a:ext>
            </a:extLst>
          </p:cNvPr>
          <p:cNvSpPr>
            <a:spLocks noGrp="1"/>
          </p:cNvSpPr>
          <p:nvPr>
            <p:ph type="sldNum" sz="quarter" idx="12"/>
          </p:nvPr>
        </p:nvSpPr>
        <p:spPr/>
        <p:txBody>
          <a:bodyPr/>
          <a:lstStyle/>
          <a:p>
            <a:pPr>
              <a:defRPr/>
            </a:pPr>
            <a:fld id="{20D403C3-47BC-4C7E-BA49-79840169F64A}" type="slidenum">
              <a:rPr lang="en-US" altLang="en-US" smtClean="0"/>
              <a:pPr>
                <a:defRPr/>
              </a:pPr>
              <a:t>5</a:t>
            </a:fld>
            <a:endParaRPr lang="en-US" altLang="en-US" dirty="0"/>
          </a:p>
        </p:txBody>
      </p:sp>
    </p:spTree>
    <p:custDataLst>
      <p:tags r:id="rId1"/>
    </p:custDataLst>
    <p:extLst>
      <p:ext uri="{BB962C8B-B14F-4D97-AF65-F5344CB8AC3E}">
        <p14:creationId xmlns:p14="http://schemas.microsoft.com/office/powerpoint/2010/main" val="1269291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543F5-BA2F-5327-BF01-B4490E500B9F}"/>
              </a:ext>
            </a:extLst>
          </p:cNvPr>
          <p:cNvSpPr>
            <a:spLocks noGrp="1"/>
          </p:cNvSpPr>
          <p:nvPr>
            <p:ph type="title"/>
          </p:nvPr>
        </p:nvSpPr>
        <p:spPr>
          <a:xfrm>
            <a:off x="1554844" y="2204930"/>
            <a:ext cx="6034312" cy="2816352"/>
          </a:xfrm>
        </p:spPr>
        <p:txBody>
          <a:bodyPr/>
          <a:lstStyle/>
          <a:p>
            <a:pPr algn="ctr"/>
            <a:r>
              <a:rPr lang="en-US" b="1" dirty="0">
                <a:solidFill>
                  <a:srgbClr val="002060"/>
                </a:solidFill>
                <a:effectLst/>
                <a:latin typeface="+mj-lt"/>
                <a:ea typeface="Calibri"/>
                <a:cs typeface="Calibri"/>
              </a:rPr>
              <a:t>Long-Term Services and Supports </a:t>
            </a:r>
            <a:br>
              <a:rPr lang="en-US" b="1" dirty="0">
                <a:effectLst/>
                <a:latin typeface="Calibri" panose="020F0502020204030204" pitchFamily="34" charset="0"/>
                <a:ea typeface="Calibri" panose="020F0502020204030204" pitchFamily="34" charset="0"/>
                <a:cs typeface="Calibri" panose="020F0502020204030204" pitchFamily="34" charset="0"/>
              </a:rPr>
            </a:br>
            <a:br>
              <a:rPr lang="en-US" b="1" dirty="0">
                <a:effectLst/>
                <a:latin typeface="Calibri" panose="020F0502020204030204" pitchFamily="34" charset="0"/>
                <a:ea typeface="Calibri" panose="020F0502020204030204" pitchFamily="34" charset="0"/>
                <a:cs typeface="Calibri" panose="020F0502020204030204" pitchFamily="34" charset="0"/>
              </a:rPr>
            </a:br>
            <a:r>
              <a:rPr lang="en-US" sz="2800" b="0" dirty="0">
                <a:latin typeface="Calibri" panose="020F0502020204030204" pitchFamily="34" charset="0"/>
                <a:ea typeface="Calibri" panose="020F0502020204030204" pitchFamily="34" charset="0"/>
                <a:cs typeface="Calibri" panose="020F0502020204030204" pitchFamily="34" charset="0"/>
              </a:rPr>
              <a:t>Presented by - </a:t>
            </a:r>
            <a:r>
              <a:rPr lang="en-US" sz="2800" b="0" dirty="0">
                <a:effectLst/>
                <a:latin typeface="Calibri" panose="020F0502020204030204" pitchFamily="34" charset="0"/>
                <a:ea typeface="Calibri" panose="020F0502020204030204" pitchFamily="34" charset="0"/>
                <a:cs typeface="Calibri" panose="020F0502020204030204" pitchFamily="34" charset="0"/>
              </a:rPr>
              <a:t>Lindsey Klauka, Associate Director of Provider Enrollment Revalidation Training Team</a:t>
            </a:r>
            <a:br>
              <a:rPr lang="en-US" dirty="0">
                <a:effectLst/>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4C37620-BB6C-FB60-3E98-F093A78CC4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43FC28-71BB-4923-9EC4-7D01669BF51C}"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81529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a:xfrm>
            <a:off x="457200" y="304800"/>
            <a:ext cx="6027420" cy="715963"/>
          </a:xfrm>
        </p:spPr>
        <p:txBody>
          <a:bodyPr/>
          <a:lstStyle/>
          <a:p>
            <a:r>
              <a:rPr lang="en-US" sz="3600" dirty="0"/>
              <a:t>LTSS Provider Communications (slide 1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49090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MassHealth LTSS Provider Service Center utilizes provider data to identify behavior trends for areas of targeted training via email. These emails may contain attached job aids or links to additional educational resources via the LTSS Provider Portal.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Areas of focus for these communications include but are not limited to: </a:t>
            </a:r>
          </a:p>
          <a:p>
            <a:pPr marL="800100" lvl="1" indent="-342900">
              <a:lnSpc>
                <a:spcPct val="150000"/>
              </a:lnSpc>
              <a:spcBef>
                <a:spcPts val="300"/>
              </a:spcBef>
              <a:spcAft>
                <a:spcPts val="300"/>
              </a:spcAft>
              <a:buFont typeface="Symbol" panose="05050102010706020507" pitchFamily="18" charset="2"/>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high claims denials for specific error codes ​</a:t>
            </a:r>
          </a:p>
          <a:p>
            <a:pPr marL="800100" lvl="1" indent="-342900">
              <a:lnSpc>
                <a:spcPct val="150000"/>
              </a:lnSpc>
              <a:spcBef>
                <a:spcPts val="300"/>
              </a:spcBef>
              <a:spcAft>
                <a:spcPts val="300"/>
              </a:spcAft>
              <a:buFont typeface="Symbol" panose="05050102010706020507" pitchFamily="18" charset="2"/>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high prior authorization denials or administrative holds, and/or</a:t>
            </a:r>
          </a:p>
          <a:p>
            <a:pPr marL="800100" lvl="1" indent="-342900">
              <a:lnSpc>
                <a:spcPct val="150000"/>
              </a:lnSpc>
              <a:spcBef>
                <a:spcPts val="300"/>
              </a:spcBef>
              <a:spcAft>
                <a:spcPts val="300"/>
              </a:spcAft>
              <a:buFont typeface="Symbol" panose="05050102010706020507" pitchFamily="18" charset="2"/>
              <a:buChar char=""/>
              <a:defRPr/>
            </a:pPr>
            <a:r>
              <a:rPr kumimoji="0" lang="en-US" b="0" i="0" u="none" strike="noStrike" kern="1200" cap="none" spc="0" normalizeH="0" baseline="0" noProof="0" dirty="0">
                <a:ln>
                  <a:noFill/>
                </a:ln>
                <a:solidFill>
                  <a:prstClr val="black"/>
                </a:solidFill>
                <a:effectLst/>
                <a:uLnTx/>
                <a:uFillTx/>
                <a:latin typeface="Calibri"/>
                <a:ea typeface="+mn-ea"/>
                <a:cs typeface="+mn-cs"/>
              </a:rPr>
              <a:t>audit findings/SURs reports</a:t>
            </a:r>
          </a:p>
          <a:p>
            <a:pPr marL="342900" marR="0" lvl="0" indent="-342900" algn="l" defTabSz="457200" rtl="0" eaLnBrk="1" fontAlgn="auto" latinLnBrk="0" hangingPunct="1">
              <a:lnSpc>
                <a:spcPct val="150000"/>
              </a:lnSpc>
              <a:spcBef>
                <a:spcPts val="300"/>
              </a:spcBef>
              <a:spcAft>
                <a:spcPts val="30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50000"/>
              </a:lnSpc>
              <a:spcBef>
                <a:spcPts val="300"/>
              </a:spcBef>
              <a:spcAft>
                <a:spcPts val="3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goal of each communication is to assist the Provider in reducing their administrative errors in billing and prior authorization.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8DAD80B-065C-40D3-8AFA-1A7230887E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943385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sz="3600" dirty="0"/>
              <a:t>LTSS Provider Communications (slide 2 of 2)</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Over the last 3 months, Optum has sent over 128 email communications via our LTSS support inbox to LTSS Providers.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There have been 12 provider bulletins published on the MassHealth website: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3"/>
              </a:rPr>
              <a:t>M</a:t>
            </a:r>
            <a:r>
              <a:rPr kumimoji="0" lang="en-US" sz="2000" b="0" i="0" u="none" strike="noStrike" kern="1200" cap="none" spc="0" normalizeH="0" baseline="0" noProof="0" dirty="0">
                <a:ln>
                  <a:noFill/>
                </a:ln>
                <a:solidFill>
                  <a:srgbClr val="002060"/>
                </a:solidFill>
                <a:effectLst/>
                <a:uLnTx/>
                <a:uFillTx/>
                <a:latin typeface="Calibri"/>
                <a:ea typeface="+mn-ea"/>
                <a:cs typeface="+mn-cs"/>
                <a:hlinkClick r:id="rId3"/>
              </a:rPr>
              <a:t>assHealth Provider Bulletins webpage </a:t>
            </a: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If you have not received or wish to begin receiving these communications, you may do so by following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800100" lvl="1" indent="-3429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the LTSS support box communications, please reach out to the LTSS Provider Service Center and we can help ensure your inclusion in future communications</a:t>
            </a:r>
          </a:p>
          <a:p>
            <a:pPr marL="800100" lvl="1" indent="-3429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communications from MassHealth on mass.gov, follow this link: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a:p>
            <a:pPr lvl="2">
              <a:defRPr/>
            </a:pPr>
            <a:r>
              <a:rPr kumimoji="0" lang="en-US" sz="2000" b="0" i="0" u="none" strike="noStrike" kern="1200" cap="none" spc="0" normalizeH="0" baseline="0" noProof="0" dirty="0">
                <a:ln>
                  <a:noFill/>
                </a:ln>
                <a:solidFill>
                  <a:srgbClr val="002060"/>
                </a:solidFill>
                <a:effectLst/>
                <a:uLnTx/>
                <a:uFillTx/>
                <a:latin typeface="Calibri"/>
                <a:ea typeface="+mn-ea"/>
                <a:cs typeface="+mn-cs"/>
                <a:hlinkClick r:id="rId4"/>
              </a:rPr>
              <a:t>Email Notifications for MassHealth Provider Bulletins and Transmittal Letters</a:t>
            </a:r>
            <a:endParaRPr kumimoji="0" lang="en-US" sz="2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8DAD80B-065C-40D3-8AFA-1A7230887E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29295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CAF31-90B1-4EAB-90B0-F6772F5E1CD4}"/>
              </a:ext>
            </a:extLst>
          </p:cNvPr>
          <p:cNvSpPr>
            <a:spLocks noGrp="1"/>
          </p:cNvSpPr>
          <p:nvPr>
            <p:ph type="title"/>
          </p:nvPr>
        </p:nvSpPr>
        <p:spPr/>
        <p:txBody>
          <a:bodyPr/>
          <a:lstStyle/>
          <a:p>
            <a:r>
              <a:rPr lang="en-US" sz="3600" dirty="0"/>
              <a:t>LTSS Provider Trainings and Quality Forums</a:t>
            </a:r>
          </a:p>
        </p:txBody>
      </p:sp>
      <p:sp>
        <p:nvSpPr>
          <p:cNvPr id="7" name="TextBox 6">
            <a:extLst>
              <a:ext uri="{FF2B5EF4-FFF2-40B4-BE49-F238E27FC236}">
                <a16:creationId xmlns:a16="http://schemas.microsoft.com/office/drawing/2014/main" id="{1CB63D72-5F1B-48E5-BB71-31EFEBFAF9ED}"/>
              </a:ext>
            </a:extLst>
          </p:cNvPr>
          <p:cNvSpPr txBox="1"/>
          <p:nvPr/>
        </p:nvSpPr>
        <p:spPr>
          <a:xfrm>
            <a:off x="522027" y="1520025"/>
            <a:ext cx="8099946" cy="347787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Training or Quality Forums for MassHealth LTSS Providers: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indent="-285750">
              <a:buFont typeface="Arial" panose="020B0604020202020204" pitchFamily="34" charset="0"/>
              <a:buChar char="•"/>
              <a:defRPr/>
            </a:pPr>
            <a:r>
              <a:rPr lang="en-US" sz="2000" dirty="0">
                <a:solidFill>
                  <a:prstClr val="black"/>
                </a:solidFill>
                <a:latin typeface="Calibri"/>
              </a:rPr>
              <a:t>Recent Trainings</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endParaRPr lang="en-US" sz="20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Continuous Skilled Nursing Training: 4/07/26</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Home Health Agency Applicant Orientation Training: 4/13/2026</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Quality Forums: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Durable Medical Equipment and Oxygen &amp; Respiratory Therapy: 4/27/2026</a:t>
            </a:r>
          </a:p>
        </p:txBody>
      </p:sp>
      <p:sp>
        <p:nvSpPr>
          <p:cNvPr id="3" name="Slide Number Placeholder 2">
            <a:extLst>
              <a:ext uri="{FF2B5EF4-FFF2-40B4-BE49-F238E27FC236}">
                <a16:creationId xmlns:a16="http://schemas.microsoft.com/office/drawing/2014/main" id="{D8DAD80B-065C-40D3-8AFA-1A7230887E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193052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FD9EC-2752-9E87-F269-908573578D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84BD34-52E0-6C03-DDCB-979EA36E7C23}"/>
              </a:ext>
            </a:extLst>
          </p:cNvPr>
          <p:cNvSpPr>
            <a:spLocks noGrp="1"/>
          </p:cNvSpPr>
          <p:nvPr>
            <p:ph type="title"/>
          </p:nvPr>
        </p:nvSpPr>
        <p:spPr>
          <a:xfrm>
            <a:off x="164592" y="304800"/>
            <a:ext cx="8019288" cy="715963"/>
          </a:xfrm>
        </p:spPr>
        <p:txBody>
          <a:bodyPr/>
          <a:lstStyle/>
          <a:p>
            <a:r>
              <a:rPr lang="en-US" sz="3600" dirty="0"/>
              <a:t>Training Videos for Enrollment Process</a:t>
            </a:r>
          </a:p>
        </p:txBody>
      </p:sp>
      <p:sp>
        <p:nvSpPr>
          <p:cNvPr id="7" name="TextBox 6">
            <a:extLst>
              <a:ext uri="{FF2B5EF4-FFF2-40B4-BE49-F238E27FC236}">
                <a16:creationId xmlns:a16="http://schemas.microsoft.com/office/drawing/2014/main" id="{EC06E985-72ED-FFAF-BCBC-35DFB1F9082D}"/>
              </a:ext>
            </a:extLst>
          </p:cNvPr>
          <p:cNvSpPr txBox="1"/>
          <p:nvPr/>
        </p:nvSpPr>
        <p:spPr>
          <a:xfrm>
            <a:off x="522027" y="1520025"/>
            <a:ext cx="8099946" cy="4801314"/>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Optum has been creating microburst (short, focused) training videos for MassHealth LTSS providers that guide them through the application process, required forms, and improving efficiency.</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These microbursts are 2–5-minute training videos that:</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Walk providers through each step of the LTSS application process</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Highlight required forms and common errors</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Improve submission accuracy and processing efficiency</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 Current microbursts that are available:</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W9 </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Electronic Funds Transfer Form</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Next to be released are:</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Federal Required Disclosure Form (FRDF) for entities and individuals</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Durable Medical Equipment (DME) application</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Independent Nurse application 	</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S PGothic" pitchFamily="34" charset="-128"/>
              <a:cs typeface="Arial" charset="0"/>
            </a:endParaRPr>
          </a:p>
        </p:txBody>
      </p:sp>
      <p:sp>
        <p:nvSpPr>
          <p:cNvPr id="3" name="Slide Number Placeholder 2">
            <a:extLst>
              <a:ext uri="{FF2B5EF4-FFF2-40B4-BE49-F238E27FC236}">
                <a16:creationId xmlns:a16="http://schemas.microsoft.com/office/drawing/2014/main" id="{D0298668-C64A-2DF6-6605-7518B7BC1C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smtClean="0">
                <a:ln>
                  <a:noFill/>
                </a:ln>
                <a:solidFill>
                  <a:srgbClr val="898989"/>
                </a:solidFill>
                <a:effectLst/>
                <a:uLnTx/>
                <a:uFillTx/>
                <a:latin typeface="Calibri"/>
                <a:ea typeface="MS PGothic" pitchFamily="34" charset="-128"/>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dirty="0">
              <a:ln>
                <a:noFill/>
              </a:ln>
              <a:solidFill>
                <a:srgbClr val="898989"/>
              </a:solidFill>
              <a:effectLst/>
              <a:uLnTx/>
              <a:uFillTx/>
              <a:latin typeface="Calibri"/>
              <a:ea typeface="MS PGothic" pitchFamily="34" charset="-128"/>
              <a:cs typeface="Arial" charset="0"/>
            </a:endParaRPr>
          </a:p>
        </p:txBody>
      </p:sp>
    </p:spTree>
    <p:custDataLst>
      <p:tags r:id="rId1"/>
    </p:custDataLst>
    <p:extLst>
      <p:ext uri="{BB962C8B-B14F-4D97-AF65-F5344CB8AC3E}">
        <p14:creationId xmlns:p14="http://schemas.microsoft.com/office/powerpoint/2010/main" val="909324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18D6-E2EE-947F-3309-743A90A9AFE9}"/>
              </a:ext>
            </a:extLst>
          </p:cNvPr>
          <p:cNvSpPr>
            <a:spLocks noGrp="1"/>
          </p:cNvSpPr>
          <p:nvPr>
            <p:ph type="title"/>
          </p:nvPr>
        </p:nvSpPr>
        <p:spPr>
          <a:xfrm>
            <a:off x="258791" y="304800"/>
            <a:ext cx="7289321" cy="715963"/>
          </a:xfrm>
        </p:spPr>
        <p:txBody>
          <a:bodyPr/>
          <a:lstStyle/>
          <a:p>
            <a:r>
              <a:rPr lang="en-US" sz="3600" dirty="0"/>
              <a:t>Training Videos for Enrollment Process continued</a:t>
            </a:r>
          </a:p>
        </p:txBody>
      </p:sp>
      <p:pic>
        <p:nvPicPr>
          <p:cNvPr id="8" name="Picture 7" descr="MassHealth LTSS Provider Portal webpage.">
            <a:extLst>
              <a:ext uri="{FF2B5EF4-FFF2-40B4-BE49-F238E27FC236}">
                <a16:creationId xmlns:a16="http://schemas.microsoft.com/office/drawing/2014/main" id="{632EC666-58B0-72D1-EF2E-AB681EC4360D}"/>
              </a:ext>
            </a:extLst>
          </p:cNvPr>
          <p:cNvPicPr>
            <a:picLocks noChangeAspect="1"/>
          </p:cNvPicPr>
          <p:nvPr/>
        </p:nvPicPr>
        <p:blipFill>
          <a:blip r:embed="rId3"/>
          <a:stretch>
            <a:fillRect/>
          </a:stretch>
        </p:blipFill>
        <p:spPr>
          <a:xfrm>
            <a:off x="330679" y="2314342"/>
            <a:ext cx="7289321" cy="2623330"/>
          </a:xfrm>
          <a:prstGeom prst="rect">
            <a:avLst/>
          </a:prstGeom>
        </p:spPr>
      </p:pic>
      <p:pic>
        <p:nvPicPr>
          <p:cNvPr id="6" name="Picture 5" descr="LTSS Provider Application tutorial video options.">
            <a:extLst>
              <a:ext uri="{FF2B5EF4-FFF2-40B4-BE49-F238E27FC236}">
                <a16:creationId xmlns:a16="http://schemas.microsoft.com/office/drawing/2014/main" id="{26BA3ADA-A88B-85E3-16F0-7B44715F9DD6}"/>
              </a:ext>
            </a:extLst>
          </p:cNvPr>
          <p:cNvPicPr>
            <a:picLocks noChangeAspect="1"/>
          </p:cNvPicPr>
          <p:nvPr/>
        </p:nvPicPr>
        <p:blipFill>
          <a:blip r:embed="rId4"/>
          <a:stretch>
            <a:fillRect/>
          </a:stretch>
        </p:blipFill>
        <p:spPr>
          <a:xfrm>
            <a:off x="653848" y="5062771"/>
            <a:ext cx="7836303" cy="1390721"/>
          </a:xfrm>
          <a:prstGeom prst="rect">
            <a:avLst/>
          </a:prstGeom>
        </p:spPr>
      </p:pic>
      <p:sp>
        <p:nvSpPr>
          <p:cNvPr id="3" name="Slide Number Placeholder 2">
            <a:extLst>
              <a:ext uri="{FF2B5EF4-FFF2-40B4-BE49-F238E27FC236}">
                <a16:creationId xmlns:a16="http://schemas.microsoft.com/office/drawing/2014/main" id="{3ABDE4B0-D1A7-C653-8061-FA1AEF5C694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03C3-47BC-4C7E-BA49-79840169F64A}"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36599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07E37-1C27-4D50-A155-B4ABC299CE31}"/>
              </a:ext>
            </a:extLst>
          </p:cNvPr>
          <p:cNvSpPr txBox="1">
            <a:spLocks noGrp="1"/>
          </p:cNvSpPr>
          <p:nvPr>
            <p:ph type="title" idx="4294967295"/>
          </p:nvPr>
        </p:nvSpPr>
        <p:spPr>
          <a:xfrm>
            <a:off x="678898" y="2007755"/>
            <a:ext cx="7786204"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defTabSz="457200" eaLnBrk="1" fontAlgn="auto" hangingPunct="1">
              <a:lnSpc>
                <a:spcPct val="100000"/>
              </a:lnSpc>
              <a:spcBef>
                <a:spcPts val="0"/>
              </a:spcBef>
              <a:spcAft>
                <a:spcPts val="0"/>
              </a:spcAft>
              <a:defRPr/>
            </a:pPr>
            <a:r>
              <a:rPr lang="en-US" sz="3600" dirty="0"/>
              <a:t>MassHealth Robotic Processing Automation (RPA)</a:t>
            </a:r>
            <a:b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rPr>
            </a:b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a:p>
            <a:pPr lvl="0" algn="ctr" defTabSz="457200" eaLnBrk="1" fontAlgn="auto" hangingPunct="1">
              <a:lnSpc>
                <a:spcPct val="100000"/>
              </a:lnSpc>
              <a:spcBef>
                <a:spcPts val="0"/>
              </a:spcBef>
              <a:spcAft>
                <a:spcPts val="0"/>
              </a:spcAft>
              <a:defRPr/>
            </a:pPr>
            <a:r>
              <a:rPr lang="en-US" sz="2800" b="0" dirty="0">
                <a:latin typeface="Calibri" panose="020F0502020204030204" pitchFamily="34" charset="0"/>
                <a:ea typeface="Calibri" panose="020F0502020204030204" pitchFamily="34" charset="0"/>
                <a:cs typeface="Calibri" panose="020F0502020204030204" pitchFamily="34" charset="0"/>
              </a:rPr>
              <a:t>Presented by – Michelle Croy, Sr. Provider Relations Specialist, MassHealth Business Support Services</a:t>
            </a:r>
            <a:br>
              <a:rPr lang="en-US" sz="2800" b="0" dirty="0">
                <a:latin typeface="Calibri" pitchFamily="34" charset="0"/>
                <a:cs typeface="Arial" panose="020B0604020202020204" pitchFamily="34" charset="0"/>
              </a:rPr>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7DD0A2C2-AB2B-413A-8A27-533CE748E4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D403C3-47BC-4C7E-BA49-79840169F64A}"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249730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A955-4F5C-4FEF-B423-6766E80B78AC}"/>
              </a:ext>
            </a:extLst>
          </p:cNvPr>
          <p:cNvSpPr>
            <a:spLocks noGrp="1"/>
          </p:cNvSpPr>
          <p:nvPr>
            <p:ph type="title"/>
          </p:nvPr>
        </p:nvSpPr>
        <p:spPr>
          <a:xfrm>
            <a:off x="0" y="287527"/>
            <a:ext cx="8838285" cy="960755"/>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MassHealth Robotics Processing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Automation (RPA)</a:t>
            </a:r>
          </a:p>
        </p:txBody>
      </p:sp>
      <p:sp>
        <p:nvSpPr>
          <p:cNvPr id="5" name="TextBox 4">
            <a:extLst>
              <a:ext uri="{FF2B5EF4-FFF2-40B4-BE49-F238E27FC236}">
                <a16:creationId xmlns:a16="http://schemas.microsoft.com/office/drawing/2014/main" id="{2A74A967-EC81-4225-B60C-F568798559F5}"/>
              </a:ext>
            </a:extLst>
          </p:cNvPr>
          <p:cNvSpPr txBox="1"/>
          <p:nvPr/>
        </p:nvSpPr>
        <p:spPr>
          <a:xfrm>
            <a:off x="116417" y="1678657"/>
            <a:ext cx="8911166" cy="3693319"/>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MassHealth requires all providers, relationship entities, and business partners (“organizations”) that use—or plan to use—Robotic Process Automation (RPA) tools (i.e., bots) on the MMIS Provider Online Service Center (POSC) to register each bot with MassHealth. Registration must be completed by submitting a request for approval.</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If an organization is currently using a bot and has not submitted an RPA registration request, it is out of compliance with MassHealth’s RPA policy and may be subject to termination of user access. Organizations must contact MassHealth immediately to initiate a Stage I RPA registration request. (</a:t>
            </a:r>
            <a:r>
              <a:rPr kumimoji="0" lang="en-US" sz="1800" b="0" i="0" u="none" strike="noStrike" kern="1200" cap="none" spc="0" normalizeH="0" baseline="0" noProof="0" dirty="0">
                <a:ln>
                  <a:noFill/>
                </a:ln>
                <a:solidFill>
                  <a:srgbClr val="002060"/>
                </a:solidFill>
                <a:effectLst/>
                <a:uLnTx/>
                <a:uFillTx/>
                <a:latin typeface="Calibri"/>
                <a:ea typeface="Calibri"/>
                <a:cs typeface="Calibri"/>
                <a:hlinkClick r:id="rId4"/>
              </a:rPr>
              <a:t>MassHealth Robotics Processing Automation (RPA) Policy</a:t>
            </a:r>
            <a:r>
              <a:rPr kumimoji="0" lang="en-US" sz="1800" b="0" i="0" u="none" strike="noStrike" kern="1200" cap="none" spc="0" normalizeH="0" baseline="0" noProof="0" dirty="0">
                <a:ln>
                  <a:noFill/>
                </a:ln>
                <a:solidFill>
                  <a:srgbClr val="002060"/>
                </a:solidFill>
                <a:effectLst/>
                <a:uLnTx/>
                <a:uFillTx/>
                <a:latin typeface="Calibri"/>
                <a:ea typeface="Calibri"/>
                <a:cs typeface="Calibri"/>
              </a:rPr>
              <a:t>)</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Use of a bot on the POSC is a convenience extended to organizations. Any organization that violates the MassHealth RPA Policy may have its ability to submit transactions via the POSC using RPA technology revoked.</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3" name="Slide Number Placeholder 2">
            <a:extLst>
              <a:ext uri="{FF2B5EF4-FFF2-40B4-BE49-F238E27FC236}">
                <a16:creationId xmlns:a16="http://schemas.microsoft.com/office/drawing/2014/main" id="{B922B626-1139-4FD5-9BE6-3001D27EBA86}"/>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57</a:t>
            </a:fld>
            <a:endParaRPr kumimoji="0" lang="en-US" altLang="en-US" sz="1200" b="0" i="0" u="none" strike="noStrike" kern="1200" cap="none" spc="0" normalizeH="0" baseline="0" noProof="0" dirty="0">
              <a:ln>
                <a:noFill/>
              </a:ln>
              <a:solidFill>
                <a:srgbClr val="898989"/>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44906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A955-4F5C-4FEF-B423-6766E80B78AC}"/>
              </a:ext>
            </a:extLst>
          </p:cNvPr>
          <p:cNvSpPr>
            <a:spLocks noGrp="1"/>
          </p:cNvSpPr>
          <p:nvPr>
            <p:ph type="title"/>
          </p:nvPr>
        </p:nvSpPr>
        <p:spPr>
          <a:xfrm>
            <a:off x="457200" y="304800"/>
            <a:ext cx="7310582" cy="71596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MassHealth Robotics Processing  Automation (RPA) Annual Validation</a:t>
            </a:r>
          </a:p>
        </p:txBody>
      </p:sp>
      <p:sp>
        <p:nvSpPr>
          <p:cNvPr id="12" name="TextBox 11">
            <a:extLst>
              <a:ext uri="{FF2B5EF4-FFF2-40B4-BE49-F238E27FC236}">
                <a16:creationId xmlns:a16="http://schemas.microsoft.com/office/drawing/2014/main" id="{81D548AA-11F4-756D-B02B-11146E0264D2}"/>
              </a:ext>
            </a:extLst>
          </p:cNvPr>
          <p:cNvSpPr txBox="1"/>
          <p:nvPr/>
        </p:nvSpPr>
        <p:spPr>
          <a:xfrm>
            <a:off x="386442" y="1506563"/>
            <a:ext cx="8300358" cy="480131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MassHealth will be conducting its annual validation of compliance for all organizations approved to use Robotic Process Automation (RPA) tools (bots) on the Provider Online Service Center.</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Calibri"/>
                <a:cs typeface="Calibri"/>
              </a:rPr>
              <a:t>What to expect:</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742950" lvl="1"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Calibri"/>
                <a:cs typeface="Calibri"/>
              </a:rPr>
              <a:t>MassHealth will contact all approved organizations and share the RPA information currently on file. </a:t>
            </a:r>
            <a:endParaRPr lang="en-US" b="0" i="0" u="none" strike="noStrike" kern="1200" cap="none" spc="0" normalizeH="0" baseline="0" noProof="0" dirty="0">
              <a:ln>
                <a:noFill/>
              </a:ln>
              <a:solidFill>
                <a:prstClr val="black"/>
              </a:solidFill>
              <a:effectLst/>
              <a:uLnTx/>
              <a:uFillTx/>
              <a:latin typeface="Calibri"/>
              <a:ea typeface="Calibri"/>
              <a:cs typeface="Calibri"/>
            </a:endParaRPr>
          </a:p>
          <a:p>
            <a:pPr marL="742950" lvl="1"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Calibri"/>
                <a:cs typeface="Calibri"/>
              </a:rPr>
              <a:t>Organizations will be required to review, validate, and attest that their use of RPA tools remains compliant with MassHealth policy. </a:t>
            </a:r>
            <a:endParaRPr lang="en-US" b="0" i="0" u="none" strike="noStrike" kern="1200" cap="none" spc="0" normalizeH="0" baseline="0" noProof="0" dirty="0">
              <a:ln>
                <a:noFill/>
              </a:ln>
              <a:solidFill>
                <a:prstClr val="black"/>
              </a:solidFill>
              <a:effectLst/>
              <a:uLnTx/>
              <a:uFillTx/>
              <a:latin typeface="Calibri"/>
              <a:ea typeface="Calibri"/>
              <a:cs typeface="Calibri"/>
            </a:endParaRPr>
          </a:p>
          <a:p>
            <a:pPr marL="742950" lvl="1" indent="-285750" defTabSz="9144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Calibri"/>
                <a:ea typeface="Calibri"/>
                <a:cs typeface="Calibri"/>
              </a:rPr>
              <a:t>Any organization that has modified a bot without prior MassHealth approval must submit an RPA Modification Form for review. </a:t>
            </a:r>
            <a:endParaRPr lang="en-US"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rPr>
              <a:t>For more information, please visit the MassHealth Robotic Process Automation  Policy webpage</a:t>
            </a:r>
            <a:r>
              <a:rPr kumimoji="0" lang="en-US" sz="1800" b="0" i="0" u="none" strike="noStrike" kern="1200" cap="none" spc="0" normalizeH="0" baseline="0" noProof="0" dirty="0">
                <a:ln>
                  <a:noFill/>
                </a:ln>
                <a:solidFill>
                  <a:srgbClr val="002060"/>
                </a:solidFill>
                <a:effectLst/>
                <a:uLnTx/>
                <a:uFillTx/>
                <a:latin typeface="Calibri"/>
                <a:ea typeface="Calibri"/>
                <a:cs typeface="Calibri"/>
              </a:rPr>
              <a:t> </a:t>
            </a:r>
            <a:r>
              <a:rPr kumimoji="0" lang="en-US" sz="1800" b="0" i="0" u="none" strike="noStrike" kern="1200" cap="none" spc="0" normalizeH="0" baseline="0" noProof="0" dirty="0">
                <a:ln>
                  <a:noFill/>
                </a:ln>
                <a:solidFill>
                  <a:srgbClr val="0000FF"/>
                </a:solidFill>
                <a:effectLst/>
                <a:uLnTx/>
                <a:uFillTx/>
                <a:latin typeface="Calibri"/>
                <a:ea typeface="Calibri"/>
                <a:cs typeface="Calibri"/>
                <a:hlinkClick r:id="rId4"/>
              </a:rPr>
              <a:t>(MassHealth Robotics Processing Automation (RPA) Policy)</a:t>
            </a:r>
            <a:r>
              <a:rPr kumimoji="0" lang="en-US" sz="1800" b="0" i="0" u="none" strike="noStrike" kern="1200" cap="none" spc="0" normalizeH="0" baseline="0" noProof="0" dirty="0">
                <a:ln>
                  <a:noFill/>
                </a:ln>
                <a:solidFill>
                  <a:srgbClr val="0000FF"/>
                </a:solidFill>
                <a:effectLst/>
                <a:uLnTx/>
                <a:uFillTx/>
                <a:latin typeface="Calibri"/>
                <a:ea typeface="Calibri"/>
                <a:cs typeface="Calibri"/>
              </a:rPr>
              <a:t> </a:t>
            </a:r>
            <a:r>
              <a:rPr kumimoji="0" lang="en-US" sz="1800" b="0" i="0" u="none" strike="noStrike" kern="1200" cap="none" spc="0" normalizeH="0" baseline="0" noProof="0" dirty="0">
                <a:ln>
                  <a:noFill/>
                </a:ln>
                <a:solidFill>
                  <a:prstClr val="black"/>
                </a:solidFill>
                <a:effectLst/>
                <a:uLnTx/>
                <a:uFillTx/>
                <a:latin typeface="Calibri"/>
                <a:ea typeface="Calibri"/>
                <a:cs typeface="Calibri"/>
              </a:rPr>
              <a:t>to review policy requirements and instructions for submitting an RPA registration or modification request for approval.</a:t>
            </a:r>
            <a:endParaRPr lang="en-US" sz="1800" b="0"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B922B626-1139-4FD5-9BE6-3001D27EBA86}"/>
              </a:ext>
            </a:extLst>
          </p:cNvPr>
          <p:cNvSpPr>
            <a:spLocks noGrp="1"/>
          </p:cNvSpPr>
          <p:nvPr>
            <p:ph type="sldNum" sz="quarter" idx="12"/>
          </p:nvPr>
        </p:nvSpPr>
        <p:spPr>
          <a:xfrm>
            <a:off x="6553200" y="6356351"/>
            <a:ext cx="2133600" cy="25123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alt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183994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AE4D-CEEE-2FFD-5084-70C2EC7EDEC6}"/>
              </a:ext>
            </a:extLst>
          </p:cNvPr>
          <p:cNvSpPr>
            <a:spLocks noGrp="1"/>
          </p:cNvSpPr>
          <p:nvPr>
            <p:ph type="title"/>
          </p:nvPr>
        </p:nvSpPr>
        <p:spPr>
          <a:xfrm>
            <a:off x="457200" y="304800"/>
            <a:ext cx="6553200" cy="715963"/>
          </a:xfrm>
        </p:spPr>
        <p:txBody>
          <a:bodyPr/>
          <a:lstStyle/>
          <a:p>
            <a:r>
              <a:rPr lang="en-US" dirty="0">
                <a:latin typeface="Calibri"/>
                <a:ea typeface="Calibri"/>
                <a:cs typeface="Calibri"/>
              </a:rPr>
              <a:t>External User Access</a:t>
            </a:r>
          </a:p>
        </p:txBody>
      </p:sp>
      <p:sp>
        <p:nvSpPr>
          <p:cNvPr id="6" name="Text Placeholder 5">
            <a:extLst>
              <a:ext uri="{FF2B5EF4-FFF2-40B4-BE49-F238E27FC236}">
                <a16:creationId xmlns:a16="http://schemas.microsoft.com/office/drawing/2014/main" id="{9A3C5B1E-6B2C-7301-9AB8-8924259761AA}"/>
              </a:ext>
            </a:extLst>
          </p:cNvPr>
          <p:cNvSpPr>
            <a:spLocks noGrp="1"/>
          </p:cNvSpPr>
          <p:nvPr>
            <p:ph type="body" idx="4294967295"/>
          </p:nvPr>
        </p:nvSpPr>
        <p:spPr/>
        <p:txBody>
          <a:bodyPr/>
          <a:lstStyle/>
          <a:p>
            <a:pPr marL="0" indent="0">
              <a:buNone/>
            </a:pPr>
            <a:r>
              <a:rPr lang="en-US" sz="1800" dirty="0">
                <a:latin typeface="Calibri"/>
                <a:ea typeface="Calibri"/>
                <a:cs typeface="Calibri"/>
              </a:rPr>
              <a:t>MassHealth performs on-going reviews of user access to ensure compliance with security and access management requirements. These reviews may include but are not limited to the following:</a:t>
            </a:r>
          </a:p>
          <a:p>
            <a:pPr lvl="1">
              <a:buFont typeface="Arial" panose="020B0604020202020204" pitchFamily="34" charset="0"/>
              <a:buChar char="•"/>
            </a:pPr>
            <a:r>
              <a:rPr lang="en-US" sz="1800" dirty="0">
                <a:latin typeface="Calibri"/>
                <a:ea typeface="Calibri"/>
                <a:cs typeface="Calibri"/>
              </a:rPr>
              <a:t>Users who have not accessed the system for an extended period </a:t>
            </a:r>
          </a:p>
          <a:p>
            <a:pPr lvl="1">
              <a:buFont typeface="Arial" panose="020B0604020202020204" pitchFamily="34" charset="0"/>
              <a:buChar char="•"/>
            </a:pPr>
            <a:r>
              <a:rPr lang="en-US" sz="1800" dirty="0">
                <a:latin typeface="Calibri"/>
                <a:ea typeface="Calibri"/>
                <a:cs typeface="Calibri"/>
              </a:rPr>
              <a:t>Provider IDs/Service Locations (PID/SLs) with more than two primary users </a:t>
            </a:r>
          </a:p>
          <a:p>
            <a:pPr lvl="1">
              <a:buFont typeface="Arial" panose="020B0604020202020204" pitchFamily="34" charset="0"/>
              <a:buChar char="•"/>
            </a:pPr>
            <a:r>
              <a:rPr lang="en-US" sz="1800" dirty="0">
                <a:latin typeface="Calibri"/>
                <a:ea typeface="Calibri"/>
                <a:cs typeface="Calibri"/>
              </a:rPr>
              <a:t>Users associated with PID/SLs that have been inactive for more than one year </a:t>
            </a:r>
          </a:p>
          <a:p>
            <a:pPr lvl="1">
              <a:buFont typeface="Arial" panose="020B0604020202020204" pitchFamily="34" charset="0"/>
              <a:buChar char="•"/>
            </a:pPr>
            <a:r>
              <a:rPr lang="en-US" sz="1800" dirty="0">
                <a:latin typeface="Calibri"/>
                <a:ea typeface="Calibri"/>
                <a:cs typeface="Calibri"/>
              </a:rPr>
              <a:t>System accounts to support point-to-point connectivity  </a:t>
            </a:r>
          </a:p>
          <a:p>
            <a:pPr lvl="1">
              <a:buFont typeface="Arial" panose="020B0604020202020204" pitchFamily="34" charset="0"/>
              <a:buChar char="•"/>
            </a:pPr>
            <a:r>
              <a:rPr lang="en-US" sz="1800" dirty="0">
                <a:latin typeface="Calibri"/>
                <a:ea typeface="Calibri"/>
                <a:cs typeface="Calibri"/>
              </a:rPr>
              <a:t>RPA (bot) access </a:t>
            </a:r>
          </a:p>
          <a:p>
            <a:pPr lvl="1">
              <a:buFont typeface="Arial" panose="020B0604020202020204" pitchFamily="34" charset="0"/>
              <a:buChar char="•"/>
            </a:pPr>
            <a:r>
              <a:rPr lang="en-US" sz="1800" dirty="0">
                <a:latin typeface="Calibri"/>
                <a:ea typeface="Calibri"/>
                <a:cs typeface="Calibri"/>
              </a:rPr>
              <a:t>Instances where users may be accessing the system using another individual’s account </a:t>
            </a:r>
          </a:p>
          <a:p>
            <a:pPr lvl="1">
              <a:buFont typeface="Arial" panose="020B0604020202020204" pitchFamily="34" charset="0"/>
              <a:buChar char="•"/>
            </a:pPr>
            <a:r>
              <a:rPr lang="en-US" sz="1800" dirty="0">
                <a:latin typeface="Calibri"/>
                <a:ea typeface="Calibri"/>
                <a:cs typeface="Calibri"/>
              </a:rPr>
              <a:t>Generic or shared accounts </a:t>
            </a:r>
          </a:p>
          <a:p>
            <a:pPr marL="0" lvl="1" indent="0">
              <a:buNone/>
            </a:pPr>
            <a:r>
              <a:rPr lang="en-US" sz="1800" dirty="0">
                <a:latin typeface="Calibri"/>
                <a:ea typeface="Calibri"/>
                <a:cs typeface="Calibri"/>
              </a:rPr>
              <a:t>In addition, MassHealth will reinforce expectations for primary users, including how to regularly audit user access and remove access for individuals who are no longer with their organization.</a:t>
            </a:r>
          </a:p>
          <a:p>
            <a:pPr marL="0" indent="0">
              <a:buNone/>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C6AA18A4-DB87-5A4D-A0A9-383392361440}"/>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34362-9AFF-481E-9165-DDE67710E77E}" type="slidenum">
              <a:rPr kumimoji="0" lang="en-US" sz="1200" b="0" i="0" u="none" strike="noStrike" kern="1200" cap="none" spc="0" normalizeH="0" baseline="0" noProof="0" smtClean="0">
                <a:ln>
                  <a:noFill/>
                </a:ln>
                <a:solidFill>
                  <a:srgbClr val="89898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89898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80778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1E34-B0EE-CD89-590D-34F442E8EBA6}"/>
              </a:ext>
            </a:extLst>
          </p:cNvPr>
          <p:cNvSpPr>
            <a:spLocks noGrp="1"/>
          </p:cNvSpPr>
          <p:nvPr>
            <p:ph type="title"/>
          </p:nvPr>
        </p:nvSpPr>
        <p:spPr/>
        <p:txBody>
          <a:bodyPr/>
          <a:lstStyle/>
          <a:p>
            <a:r>
              <a:rPr lang="en-US" sz="3600" dirty="0">
                <a:ea typeface="Calibri"/>
                <a:cs typeface="Calibri"/>
              </a:rPr>
              <a:t>Referring Provider Requirements</a:t>
            </a:r>
            <a:endParaRPr lang="en-US" dirty="0">
              <a:ea typeface="Calibri"/>
              <a:cs typeface="Calibri"/>
            </a:endParaRPr>
          </a:p>
        </p:txBody>
      </p:sp>
      <p:sp>
        <p:nvSpPr>
          <p:cNvPr id="3" name="Content Placeholder 2">
            <a:extLst>
              <a:ext uri="{FF2B5EF4-FFF2-40B4-BE49-F238E27FC236}">
                <a16:creationId xmlns:a16="http://schemas.microsoft.com/office/drawing/2014/main" id="{D37625D4-7741-0858-4DBC-4972AFD25801}"/>
              </a:ext>
            </a:extLst>
          </p:cNvPr>
          <p:cNvSpPr>
            <a:spLocks noGrp="1"/>
          </p:cNvSpPr>
          <p:nvPr>
            <p:ph idx="1"/>
          </p:nvPr>
        </p:nvSpPr>
        <p:spPr>
          <a:xfrm>
            <a:off x="-4293" y="1532218"/>
            <a:ext cx="8229600" cy="4525963"/>
          </a:xfrm>
        </p:spPr>
        <p:txBody>
          <a:bodyPr/>
          <a:lstStyle/>
          <a:p>
            <a:pPr marL="685800">
              <a:spcBef>
                <a:spcPts val="1400"/>
              </a:spcBef>
              <a:spcAft>
                <a:spcPts val="0"/>
              </a:spcAft>
            </a:pPr>
            <a:r>
              <a:rPr lang="en-US" sz="2000" dirty="0">
                <a:latin typeface="Calibri"/>
                <a:ea typeface="Calibri"/>
                <a:cs typeface="Calibri"/>
              </a:rPr>
              <a:t>Claims submitted to MassHealth for services that require a referral must include the National Provider Identification (NPI) of an authorized individual referring provider.</a:t>
            </a:r>
            <a:endParaRPr lang="en-US" dirty="0">
              <a:latin typeface="Calibri"/>
              <a:ea typeface="Calibri"/>
              <a:cs typeface="Calibri"/>
            </a:endParaRPr>
          </a:p>
          <a:p>
            <a:pPr marL="685800">
              <a:spcBef>
                <a:spcPts val="1400"/>
              </a:spcBef>
              <a:spcAft>
                <a:spcPts val="0"/>
              </a:spcAft>
            </a:pPr>
            <a:endParaRPr lang="en-US" sz="2000" dirty="0">
              <a:solidFill>
                <a:srgbClr val="31859C"/>
              </a:solidFill>
              <a:latin typeface="Calibri"/>
              <a:ea typeface="Calibri"/>
              <a:cs typeface="Calibri"/>
            </a:endParaRPr>
          </a:p>
          <a:p>
            <a:pPr marL="685800">
              <a:spcBef>
                <a:spcPts val="1400"/>
              </a:spcBef>
              <a:spcAft>
                <a:spcPts val="0"/>
              </a:spcAft>
            </a:pPr>
            <a:r>
              <a:rPr lang="en-US" sz="2000" dirty="0">
                <a:latin typeface="Calibri"/>
                <a:ea typeface="Calibri"/>
                <a:cs typeface="Calibri"/>
              </a:rPr>
              <a:t>Billing providers must include the NPI of an authorized, enrolled referring provider on every claim for a service for which a referral is required for the claim to be payable.</a:t>
            </a:r>
            <a:endParaRPr lang="en-US" dirty="0">
              <a:latin typeface="Calibri"/>
              <a:ea typeface="Calibri"/>
              <a:cs typeface="Calibri"/>
            </a:endParaRPr>
          </a:p>
          <a:p>
            <a:pPr marL="685800">
              <a:spcBef>
                <a:spcPts val="1400"/>
              </a:spcBef>
              <a:spcAft>
                <a:spcPts val="0"/>
              </a:spcAft>
            </a:pPr>
            <a:endParaRPr lang="en-US" sz="2000" dirty="0">
              <a:solidFill>
                <a:srgbClr val="31859C"/>
              </a:solidFill>
              <a:latin typeface="Calibri"/>
              <a:ea typeface="Calibri"/>
              <a:cs typeface="Calibri"/>
            </a:endParaRPr>
          </a:p>
          <a:p>
            <a:pPr marL="685800">
              <a:spcBef>
                <a:spcPts val="1400"/>
              </a:spcBef>
              <a:spcAft>
                <a:spcPts val="0"/>
              </a:spcAft>
            </a:pPr>
            <a:r>
              <a:rPr lang="en-US" sz="2000" dirty="0">
                <a:latin typeface="Calibri"/>
                <a:ea typeface="Calibri"/>
                <a:cs typeface="Calibri"/>
              </a:rPr>
              <a:t>Details on Ordering, Referring &amp; Prescribing (ORP) requirements, including the list of individual provider types that are considered authorized referring providers can be found in All Provider Bulletins 286, 361, 376, 389 and 391.</a:t>
            </a:r>
            <a:endParaRPr lang="en-US" dirty="0">
              <a:latin typeface="Calibri"/>
              <a:ea typeface="Calibri"/>
              <a:cs typeface="Calibri"/>
            </a:endParaRPr>
          </a:p>
          <a:p>
            <a:pPr marL="0" indent="0">
              <a:buNone/>
            </a:pPr>
            <a:endParaRPr lang="en-US" sz="2000" dirty="0">
              <a:ea typeface="Calibri"/>
              <a:cs typeface="Calibri"/>
            </a:endParaRPr>
          </a:p>
          <a:p>
            <a:pPr marL="0" indent="0">
              <a:buNone/>
            </a:pPr>
            <a:endParaRPr lang="en-US" sz="2400" dirty="0"/>
          </a:p>
        </p:txBody>
      </p:sp>
      <p:sp>
        <p:nvSpPr>
          <p:cNvPr id="4" name="Slide Number Placeholder 3">
            <a:extLst>
              <a:ext uri="{FF2B5EF4-FFF2-40B4-BE49-F238E27FC236}">
                <a16:creationId xmlns:a16="http://schemas.microsoft.com/office/drawing/2014/main" id="{70C05D01-1441-4F11-7B9E-A7633848BFE5}"/>
              </a:ext>
            </a:extLst>
          </p:cNvPr>
          <p:cNvSpPr>
            <a:spLocks noGrp="1"/>
          </p:cNvSpPr>
          <p:nvPr>
            <p:ph type="sldNum" sz="quarter" idx="12"/>
          </p:nvPr>
        </p:nvSpPr>
        <p:spPr/>
        <p:txBody>
          <a:bodyPr/>
          <a:lstStyle/>
          <a:p>
            <a:fld id="{DE65444B-1068-44A4-BD15-C18BEE6A6F80}" type="slidenum">
              <a:rPr lang="en-US" smtClean="0"/>
              <a:t>6</a:t>
            </a:fld>
            <a:endParaRPr lang="en-US" dirty="0"/>
          </a:p>
        </p:txBody>
      </p:sp>
    </p:spTree>
    <p:custDataLst>
      <p:tags r:id="rId1"/>
    </p:custDataLst>
    <p:extLst>
      <p:ext uri="{BB962C8B-B14F-4D97-AF65-F5344CB8AC3E}">
        <p14:creationId xmlns:p14="http://schemas.microsoft.com/office/powerpoint/2010/main" val="3839595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4A1D1-E483-2A14-3F81-A41ED2C8E329}"/>
              </a:ext>
            </a:extLst>
          </p:cNvPr>
          <p:cNvSpPr>
            <a:spLocks noGrp="1"/>
          </p:cNvSpPr>
          <p:nvPr>
            <p:ph type="title"/>
          </p:nvPr>
        </p:nvSpPr>
        <p:spPr>
          <a:xfrm>
            <a:off x="738352" y="2360513"/>
            <a:ext cx="7667296" cy="2431147"/>
          </a:xfrm>
        </p:spPr>
        <p:txBody>
          <a:bodyPr/>
          <a:lstStyle/>
          <a:p>
            <a:pPr marL="342900" marR="0" lvl="0" algn="ctr">
              <a:spcBef>
                <a:spcPts val="0"/>
              </a:spcBef>
              <a:spcAft>
                <a:spcPts val="0"/>
              </a:spcAft>
            </a:pPr>
            <a: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MassHealth Updates </a:t>
            </a:r>
            <a:b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br>
              <a:rPr lang="en-US"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r>
              <a:rPr lang="en-US" sz="2800" b="0" dirty="0">
                <a:latin typeface="Calibri" panose="020F0502020204030204" pitchFamily="34" charset="0"/>
                <a:ea typeface="Calibri" panose="020F0502020204030204" pitchFamily="34" charset="0"/>
                <a:cs typeface="Calibri" panose="020F0502020204030204" pitchFamily="34" charset="0"/>
              </a:rPr>
              <a:t>Presented by – </a:t>
            </a:r>
            <a:r>
              <a:rPr lang="en-US" sz="2800" b="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Michelle Croy, Sr. Provider Relations Specialist, MassHealth Business Support Services</a:t>
            </a:r>
            <a:endParaRPr lang="en-US" sz="2800" b="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44578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572A0A-87B3-B4D0-BB30-DE270168A45B}"/>
              </a:ext>
            </a:extLst>
          </p:cNvPr>
          <p:cNvSpPr>
            <a:spLocks noGrp="1"/>
          </p:cNvSpPr>
          <p:nvPr>
            <p:ph type="title"/>
          </p:nvPr>
        </p:nvSpPr>
        <p:spPr/>
        <p:txBody>
          <a:bodyPr/>
          <a:lstStyle/>
          <a:p>
            <a:r>
              <a:rPr lang="en-US" dirty="0">
                <a:latin typeface="Calibri"/>
                <a:ea typeface="Calibri"/>
                <a:cs typeface="Calibri"/>
              </a:rPr>
              <a:t>Immunization Updates</a:t>
            </a:r>
          </a:p>
        </p:txBody>
      </p:sp>
      <p:sp>
        <p:nvSpPr>
          <p:cNvPr id="5" name="TextBox 4">
            <a:extLst>
              <a:ext uri="{FF2B5EF4-FFF2-40B4-BE49-F238E27FC236}">
                <a16:creationId xmlns:a16="http://schemas.microsoft.com/office/drawing/2014/main" id="{FF919267-80DC-AB8B-44AC-7CFFCEAC61F4}"/>
              </a:ext>
            </a:extLst>
          </p:cNvPr>
          <p:cNvSpPr txBox="1"/>
          <p:nvPr/>
        </p:nvSpPr>
        <p:spPr>
          <a:xfrm>
            <a:off x="189627" y="1583631"/>
            <a:ext cx="8717048" cy="4247317"/>
          </a:xfrm>
          <a:prstGeom prst="rect">
            <a:avLst/>
          </a:prstGeom>
          <a:noFill/>
        </p:spPr>
        <p:txBody>
          <a:bodyPr wrap="square" lIns="91440" tIns="45720" rIns="91440" bIns="45720" anchor="t">
            <a:spAutoFit/>
          </a:bodyPr>
          <a:lstStyle/>
          <a:p>
            <a:pPr marL="457200" marR="0">
              <a:buNone/>
            </a:pPr>
            <a:r>
              <a:rPr lang="en-US" sz="1800" b="1" u="sng" dirty="0">
                <a:solidFill>
                  <a:srgbClr val="14558F"/>
                </a:solidFill>
                <a:effectLst/>
                <a:latin typeface="Calibri"/>
                <a:ea typeface="Calibri"/>
                <a:cs typeface="Calibri"/>
                <a:hlinkClick r:id="rId4"/>
              </a:rPr>
              <a:t>Register for the 2026 Immunization Updates</a:t>
            </a:r>
            <a:r>
              <a:rPr lang="en-US" sz="1800" dirty="0">
                <a:solidFill>
                  <a:srgbClr val="141414"/>
                </a:solidFill>
                <a:effectLst/>
                <a:latin typeface="Calibri"/>
                <a:ea typeface="Calibri"/>
                <a:cs typeface="Calibri"/>
              </a:rPr>
              <a:t>, a series of webinars for health care providers. </a:t>
            </a:r>
          </a:p>
          <a:p>
            <a:pPr marL="457200" marR="0">
              <a:buNone/>
            </a:pPr>
            <a:r>
              <a:rPr lang="en-US" sz="1800" dirty="0">
                <a:solidFill>
                  <a:srgbClr val="141414"/>
                </a:solidFill>
                <a:effectLst/>
                <a:latin typeface="Calibri"/>
                <a:ea typeface="Calibri"/>
                <a:cs typeface="Calibri"/>
              </a:rPr>
              <a:t>Need more information? </a:t>
            </a:r>
            <a:r>
              <a:rPr lang="en-US" sz="1800" b="1" u="sng" dirty="0">
                <a:solidFill>
                  <a:srgbClr val="14558F"/>
                </a:solidFill>
                <a:effectLst/>
                <a:latin typeface="Calibri"/>
                <a:ea typeface="Calibri"/>
                <a:cs typeface="Calibri"/>
                <a:hlinkClick r:id="rId5"/>
              </a:rPr>
              <a:t>Be sure to check out our website for more details.</a:t>
            </a:r>
            <a:r>
              <a:rPr lang="en-US" sz="1800" dirty="0">
                <a:solidFill>
                  <a:srgbClr val="141414"/>
                </a:solidFill>
                <a:effectLst/>
                <a:latin typeface="Calibri"/>
                <a:ea typeface="Calibri"/>
                <a:cs typeface="Calibri"/>
              </a:rPr>
              <a:t> </a:t>
            </a:r>
          </a:p>
          <a:p>
            <a:pPr marL="457200" marR="0">
              <a:buNone/>
            </a:pPr>
            <a:endParaRPr lang="en-US" dirty="0">
              <a:solidFill>
                <a:srgbClr val="141414"/>
              </a:solidFill>
              <a:latin typeface="Calibri"/>
              <a:ea typeface="Calibri"/>
              <a:cs typeface="Calibri"/>
            </a:endParaRPr>
          </a:p>
          <a:p>
            <a:pPr marL="457200" marR="0">
              <a:buNone/>
            </a:pPr>
            <a:r>
              <a:rPr lang="en-US" dirty="0">
                <a:solidFill>
                  <a:srgbClr val="141414"/>
                </a:solidFill>
                <a:latin typeface="Calibri"/>
                <a:ea typeface="Calibri"/>
                <a:cs typeface="Calibri"/>
              </a:rPr>
              <a:t>T</a:t>
            </a:r>
            <a:r>
              <a:rPr lang="en-US" sz="1800" dirty="0">
                <a:solidFill>
                  <a:srgbClr val="141414"/>
                </a:solidFill>
                <a:effectLst/>
                <a:latin typeface="Calibri"/>
                <a:ea typeface="Calibri"/>
                <a:cs typeface="Calibri"/>
              </a:rPr>
              <a:t>hese live webinars take place on Wednesdays in May and June, from noon to 1 p.m. (unless otherwise noted).</a:t>
            </a:r>
          </a:p>
          <a:p>
            <a:pPr marL="457200" marR="0">
              <a:buNone/>
            </a:pPr>
            <a:endParaRPr lang="en-US" sz="1800" dirty="0">
              <a:effectLst/>
              <a:latin typeface="Calibri"/>
              <a:ea typeface="Calibri"/>
              <a:cs typeface="Calibri"/>
            </a:endParaRPr>
          </a:p>
          <a:p>
            <a:pPr marL="457200" marR="0">
              <a:buNone/>
            </a:pPr>
            <a:r>
              <a:rPr lang="en-US" sz="1800" dirty="0">
                <a:effectLst/>
                <a:latin typeface="Calibri"/>
                <a:ea typeface="Calibri"/>
                <a:cs typeface="Calibri"/>
              </a:rPr>
              <a:t>Wednesday, May 6: Epidemiology of Vaccine Preventable Diseases in Massachusetts</a:t>
            </a:r>
            <a:br>
              <a:rPr lang="en-US" sz="1800" dirty="0">
                <a:effectLst/>
                <a:latin typeface="Calibri"/>
                <a:ea typeface="Calibri"/>
                <a:cs typeface="Calibri"/>
              </a:rPr>
            </a:br>
            <a:r>
              <a:rPr lang="en-US" sz="1800" dirty="0">
                <a:effectLst/>
                <a:latin typeface="Calibri"/>
                <a:ea typeface="Calibri"/>
                <a:cs typeface="Calibri"/>
              </a:rPr>
              <a:t>Wednesday, May 20: Vaccine Confidence</a:t>
            </a:r>
            <a:br>
              <a:rPr lang="en-US" sz="1800" dirty="0">
                <a:effectLst/>
                <a:latin typeface="Calibri"/>
                <a:ea typeface="Calibri"/>
                <a:cs typeface="Calibri"/>
              </a:rPr>
            </a:br>
            <a:r>
              <a:rPr lang="en-US" sz="1800" dirty="0">
                <a:effectLst/>
                <a:latin typeface="Calibri"/>
                <a:ea typeface="Calibri"/>
                <a:cs typeface="Calibri"/>
              </a:rPr>
              <a:t>Wednesday, May 27: MIIS - Massachusetts Immunization Information System</a:t>
            </a:r>
            <a:br>
              <a:rPr lang="en-US" sz="1800" dirty="0">
                <a:effectLst/>
                <a:latin typeface="Calibri"/>
                <a:ea typeface="Calibri"/>
                <a:cs typeface="Calibri"/>
              </a:rPr>
            </a:br>
            <a:r>
              <a:rPr lang="en-US" sz="1800" dirty="0">
                <a:effectLst/>
                <a:latin typeface="Calibri"/>
                <a:ea typeface="Calibri"/>
                <a:cs typeface="Calibri"/>
              </a:rPr>
              <a:t>Wednesday, June 3: Vaccine Program Compliance: Storage and Handling</a:t>
            </a:r>
            <a:br>
              <a:rPr lang="en-US" sz="1800" dirty="0">
                <a:effectLst/>
                <a:latin typeface="Calibri"/>
                <a:ea typeface="Calibri"/>
                <a:cs typeface="Calibri"/>
              </a:rPr>
            </a:br>
            <a:r>
              <a:rPr lang="en-US" sz="1800" dirty="0">
                <a:effectLst/>
                <a:latin typeface="Calibri"/>
                <a:ea typeface="Calibri"/>
                <a:cs typeface="Calibri"/>
              </a:rPr>
              <a:t>Wednesday, June 10: Immunization 101</a:t>
            </a:r>
            <a:br>
              <a:rPr lang="en-US" sz="1800" dirty="0">
                <a:effectLst/>
                <a:latin typeface="Calibri"/>
                <a:ea typeface="Calibri"/>
                <a:cs typeface="Calibri"/>
              </a:rPr>
            </a:br>
            <a:r>
              <a:rPr lang="en-US" sz="1800" dirty="0">
                <a:effectLst/>
                <a:latin typeface="Calibri"/>
                <a:ea typeface="Calibri"/>
                <a:cs typeface="Calibri"/>
              </a:rPr>
              <a:t>Wednesday, June 17: Immunization Schedule Updates</a:t>
            </a:r>
          </a:p>
          <a:p>
            <a:pPr marL="914400" marR="0" indent="-228600">
              <a:buNone/>
            </a:pPr>
            <a:r>
              <a:rPr lang="en-US" sz="1200" dirty="0">
                <a:effectLst/>
                <a:latin typeface="Calibri"/>
                <a:ea typeface="Calibri"/>
                <a:cs typeface="Calibri"/>
              </a:rPr>
              <a:t>·</a:t>
            </a:r>
            <a:r>
              <a:rPr lang="en-US" sz="800" dirty="0">
                <a:effectLst/>
                <a:latin typeface="Calibri"/>
                <a:ea typeface="Calibri"/>
                <a:cs typeface="Calibri"/>
              </a:rPr>
              <a:t>         </a:t>
            </a:r>
            <a:r>
              <a:rPr lang="en-US" sz="1800" dirty="0">
                <a:effectLst/>
                <a:latin typeface="Calibri"/>
                <a:ea typeface="Calibri"/>
                <a:cs typeface="Calibri"/>
              </a:rPr>
              <a:t>Childhood Immunization Schedule: 11:30 a.m.-12:15 p.m.</a:t>
            </a:r>
          </a:p>
          <a:p>
            <a:pPr marL="914400" marR="0" indent="-228600">
              <a:buNone/>
            </a:pPr>
            <a:r>
              <a:rPr lang="en-US" sz="1200" dirty="0">
                <a:effectLst/>
                <a:latin typeface="Calibri"/>
                <a:ea typeface="Calibri"/>
                <a:cs typeface="Calibri"/>
              </a:rPr>
              <a:t>·</a:t>
            </a:r>
            <a:r>
              <a:rPr lang="en-US" sz="800" dirty="0">
                <a:effectLst/>
                <a:latin typeface="Calibri"/>
                <a:ea typeface="Calibri"/>
                <a:cs typeface="Calibri"/>
              </a:rPr>
              <a:t>         </a:t>
            </a:r>
            <a:r>
              <a:rPr lang="en-US" sz="1800" dirty="0">
                <a:effectLst/>
                <a:latin typeface="Calibri"/>
                <a:ea typeface="Calibri"/>
                <a:cs typeface="Calibri"/>
              </a:rPr>
              <a:t>Adult Immunization Schedule:12:20-1:05 p.m.  </a:t>
            </a:r>
            <a:r>
              <a:rPr lang="en-US" sz="1800" dirty="0">
                <a:effectLst/>
                <a:latin typeface="Arial"/>
                <a:ea typeface="Aptos" panose="020B0004020202020204" pitchFamily="34" charset="0"/>
                <a:cs typeface="Arial"/>
              </a:rPr>
              <a:t>  </a:t>
            </a:r>
          </a:p>
        </p:txBody>
      </p:sp>
      <p:sp>
        <p:nvSpPr>
          <p:cNvPr id="2" name="Slide Number Placeholder 1">
            <a:extLst>
              <a:ext uri="{FF2B5EF4-FFF2-40B4-BE49-F238E27FC236}">
                <a16:creationId xmlns:a16="http://schemas.microsoft.com/office/drawing/2014/main" id="{BC119A15-0B6D-C364-4E87-405831D73AAD}"/>
              </a:ext>
            </a:extLst>
          </p:cNvPr>
          <p:cNvSpPr>
            <a:spLocks noGrp="1"/>
          </p:cNvSpPr>
          <p:nvPr>
            <p:ph type="sldNum" sz="quarter" idx="12"/>
          </p:nvPr>
        </p:nvSpPr>
        <p:spPr/>
        <p:txBody>
          <a:bodyPr/>
          <a:lstStyle/>
          <a:p>
            <a:pPr>
              <a:defRPr/>
            </a:pPr>
            <a:fld id="{B543FC28-71BB-4923-9EC4-7D01669BF51C}" type="slidenum">
              <a:rPr lang="en-US" smtClean="0"/>
              <a:pPr>
                <a:defRPr/>
              </a:pPr>
              <a:t>61</a:t>
            </a:fld>
            <a:endParaRPr lang="en-US" dirty="0"/>
          </a:p>
        </p:txBody>
      </p:sp>
    </p:spTree>
    <p:custDataLst>
      <p:tags r:id="rId1"/>
    </p:custDataLst>
    <p:extLst>
      <p:ext uri="{BB962C8B-B14F-4D97-AF65-F5344CB8AC3E}">
        <p14:creationId xmlns:p14="http://schemas.microsoft.com/office/powerpoint/2010/main" val="2704195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a:xfrm>
            <a:off x="685800" y="409370"/>
            <a:ext cx="6553200" cy="715963"/>
          </a:xfrm>
        </p:spPr>
        <p:txBody>
          <a:bodyPr/>
          <a:lstStyle/>
          <a:p>
            <a:r>
              <a:rPr lang="en-US" sz="3600" dirty="0"/>
              <a:t>MassHealth Dental Program Vendor Transition</a:t>
            </a:r>
          </a:p>
        </p:txBody>
      </p:sp>
      <p:sp>
        <p:nvSpPr>
          <p:cNvPr id="2" name="Content Placeholder 1">
            <a:extLst>
              <a:ext uri="{FF2B5EF4-FFF2-40B4-BE49-F238E27FC236}">
                <a16:creationId xmlns:a16="http://schemas.microsoft.com/office/drawing/2014/main" id="{30296C36-A2F9-467D-873A-3CA75B97321C}"/>
              </a:ext>
            </a:extLst>
          </p:cNvPr>
          <p:cNvSpPr>
            <a:spLocks noGrp="1"/>
          </p:cNvSpPr>
          <p:nvPr>
            <p:ph idx="1"/>
          </p:nvPr>
        </p:nvSpPr>
        <p:spPr/>
        <p:txBody>
          <a:bodyPr/>
          <a:lstStyle/>
          <a:p>
            <a:r>
              <a:rPr lang="en-US" sz="2400" dirty="0"/>
              <a:t>DentaQuest became MassHealth’s dental program third-party administrator (TPA) on February 1, 2026</a:t>
            </a:r>
          </a:p>
          <a:p>
            <a:endParaRPr lang="en-US" sz="2400" dirty="0"/>
          </a:p>
          <a:p>
            <a:r>
              <a:rPr lang="en-US" sz="2400" dirty="0"/>
              <a:t>The previous dental TPA, BeneCare, administered the MassHealth dental program through January 31, 2026</a:t>
            </a:r>
            <a:endParaRPr lang="en-US" sz="2400" dirty="0">
              <a:ea typeface="Calibri"/>
              <a:cs typeface="Calibri"/>
            </a:endParaRPr>
          </a:p>
        </p:txBody>
      </p:sp>
      <p:sp>
        <p:nvSpPr>
          <p:cNvPr id="3" name="Slide Number Placeholder 2">
            <a:extLst>
              <a:ext uri="{FF2B5EF4-FFF2-40B4-BE49-F238E27FC236}">
                <a16:creationId xmlns:a16="http://schemas.microsoft.com/office/drawing/2014/main" id="{BCE65540-4D14-43D1-B2C6-59D988F6F14F}"/>
              </a:ext>
            </a:extLst>
          </p:cNvPr>
          <p:cNvSpPr>
            <a:spLocks noGrp="1"/>
          </p:cNvSpPr>
          <p:nvPr>
            <p:ph type="sldNum" sz="quarter" idx="12"/>
          </p:nvPr>
        </p:nvSpPr>
        <p:spPr/>
        <p:txBody>
          <a:bodyPr/>
          <a:lstStyle/>
          <a:p>
            <a:pPr>
              <a:defRPr/>
            </a:pPr>
            <a:fld id="{C3302BC5-986D-42D8-BF2F-B9D0692D83AF}" type="slidenum">
              <a:rPr lang="en-US" smtClean="0"/>
              <a:pPr>
                <a:defRPr/>
              </a:pPr>
              <a:t>62</a:t>
            </a:fld>
            <a:endParaRPr lang="en-US" dirty="0"/>
          </a:p>
        </p:txBody>
      </p:sp>
    </p:spTree>
    <p:custDataLst>
      <p:tags r:id="rId1"/>
    </p:custDataLst>
    <p:extLst>
      <p:ext uri="{BB962C8B-B14F-4D97-AF65-F5344CB8AC3E}">
        <p14:creationId xmlns:p14="http://schemas.microsoft.com/office/powerpoint/2010/main" val="2874848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23955-CC7F-2239-7460-5756FBA3BF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4EA7DE-7982-EABD-58A1-34CFA9F74080}"/>
              </a:ext>
            </a:extLst>
          </p:cNvPr>
          <p:cNvSpPr>
            <a:spLocks noGrp="1"/>
          </p:cNvSpPr>
          <p:nvPr>
            <p:ph type="title"/>
          </p:nvPr>
        </p:nvSpPr>
        <p:spPr/>
        <p:txBody>
          <a:bodyPr/>
          <a:lstStyle/>
          <a:p>
            <a:r>
              <a:rPr lang="en-US" sz="3600" dirty="0"/>
              <a:t>Where to get more information?</a:t>
            </a:r>
          </a:p>
        </p:txBody>
      </p:sp>
      <p:sp>
        <p:nvSpPr>
          <p:cNvPr id="2" name="Content Placeholder 1">
            <a:extLst>
              <a:ext uri="{FF2B5EF4-FFF2-40B4-BE49-F238E27FC236}">
                <a16:creationId xmlns:a16="http://schemas.microsoft.com/office/drawing/2014/main" id="{95A2A5E8-AC69-72EB-6BC6-A093920774ED}"/>
              </a:ext>
            </a:extLst>
          </p:cNvPr>
          <p:cNvSpPr>
            <a:spLocks noGrp="1"/>
          </p:cNvSpPr>
          <p:nvPr>
            <p:ph idx="1"/>
          </p:nvPr>
        </p:nvSpPr>
        <p:spPr/>
        <p:txBody>
          <a:bodyPr/>
          <a:lstStyle/>
          <a:p>
            <a:pPr marL="0" indent="0">
              <a:buSzPts val="1000"/>
              <a:buNone/>
              <a:tabLst>
                <a:tab pos="457200" algn="l"/>
              </a:tabLst>
            </a:pPr>
            <a:r>
              <a:rPr lang="en-US" sz="2400" dirty="0"/>
              <a:t>The new webpage is now live here: </a:t>
            </a:r>
            <a:r>
              <a:rPr lang="en-US" sz="2400" u="sng" dirty="0">
                <a:hlinkClick r:id="rId3"/>
              </a:rPr>
              <a:t>MassHealth Dental Program Updates | Mass.gov</a:t>
            </a:r>
            <a:r>
              <a:rPr lang="en-US" sz="2400" dirty="0"/>
              <a:t>.</a:t>
            </a:r>
          </a:p>
          <a:p>
            <a:pPr marL="0" indent="0">
              <a:buSzPts val="1000"/>
              <a:buNone/>
              <a:tabLst>
                <a:tab pos="457200" algn="l"/>
              </a:tabLst>
            </a:pPr>
            <a:endParaRPr lang="en-US" sz="2400" dirty="0">
              <a:ea typeface="Calibri"/>
              <a:cs typeface="Calibri"/>
            </a:endParaRPr>
          </a:p>
          <a:p>
            <a:pPr marL="0" indent="0">
              <a:buSzPts val="1000"/>
              <a:buNone/>
              <a:tabLst>
                <a:tab pos="457200" algn="l"/>
              </a:tabLst>
            </a:pPr>
            <a:r>
              <a:rPr lang="en-US" sz="2400" dirty="0">
                <a:ea typeface="Calibri"/>
                <a:cs typeface="Calibri"/>
              </a:rPr>
              <a:t>On this page you can find:</a:t>
            </a:r>
          </a:p>
          <a:p>
            <a:pPr lvl="1">
              <a:buSzPts val="1000"/>
              <a:buFont typeface="Symbol" panose="05050102010706020507" pitchFamily="18" charset="2"/>
              <a:buChar char=""/>
              <a:tabLst>
                <a:tab pos="457200" algn="l"/>
              </a:tabLst>
            </a:pPr>
            <a:r>
              <a:rPr lang="en-US" sz="2400" dirty="0">
                <a:ea typeface="Calibri"/>
                <a:cs typeface="Calibri"/>
              </a:rPr>
              <a:t>Dental Provider Training and Support </a:t>
            </a:r>
          </a:p>
          <a:p>
            <a:pPr lvl="1">
              <a:buSzPts val="1000"/>
              <a:buFont typeface="Symbol" panose="05050102010706020507" pitchFamily="18" charset="2"/>
              <a:buChar char=""/>
              <a:tabLst>
                <a:tab pos="457200" algn="l"/>
              </a:tabLst>
            </a:pPr>
            <a:r>
              <a:rPr lang="en-US" sz="2400" dirty="0">
                <a:ea typeface="Calibri"/>
                <a:cs typeface="Calibri"/>
              </a:rPr>
              <a:t>Post-Transition Claims Remediation</a:t>
            </a:r>
          </a:p>
          <a:p>
            <a:pPr lvl="1">
              <a:buSzPts val="1000"/>
              <a:buFont typeface="Symbol" panose="05050102010706020507" pitchFamily="18" charset="2"/>
              <a:buChar char=""/>
              <a:tabLst>
                <a:tab pos="457200" algn="l"/>
              </a:tabLst>
            </a:pPr>
            <a:r>
              <a:rPr lang="en-US" sz="2400" dirty="0"/>
              <a:t>Frequently asked questions</a:t>
            </a:r>
          </a:p>
          <a:p>
            <a:pPr lvl="1">
              <a:buSzPts val="1000"/>
              <a:buFont typeface="Symbol" panose="05050102010706020507" pitchFamily="18" charset="2"/>
              <a:buChar char=""/>
              <a:tabLst>
                <a:tab pos="457200" algn="l"/>
              </a:tabLst>
            </a:pPr>
            <a:r>
              <a:rPr lang="en-US" sz="2400" dirty="0"/>
              <a:t>Sign up for email updates</a:t>
            </a:r>
          </a:p>
          <a:p>
            <a:pPr marL="0" indent="0">
              <a:buSzPts val="1000"/>
              <a:buNone/>
              <a:tabLst>
                <a:tab pos="457200" algn="l"/>
              </a:tabLst>
            </a:pPr>
            <a:endParaRPr lang="en-US" sz="2400" dirty="0">
              <a:ea typeface="Calibri"/>
              <a:cs typeface="Calibri"/>
            </a:endParaRPr>
          </a:p>
          <a:p>
            <a:pPr marL="0" indent="0">
              <a:buSzPts val="1000"/>
              <a:buNone/>
              <a:tabLst>
                <a:tab pos="457200" algn="l"/>
              </a:tabLst>
            </a:pPr>
            <a:endParaRPr lang="en-US" sz="2400" dirty="0">
              <a:ea typeface="Calibri"/>
              <a:cs typeface="Calibri"/>
            </a:endParaRPr>
          </a:p>
        </p:txBody>
      </p:sp>
      <p:sp>
        <p:nvSpPr>
          <p:cNvPr id="3" name="Slide Number Placeholder 2">
            <a:extLst>
              <a:ext uri="{FF2B5EF4-FFF2-40B4-BE49-F238E27FC236}">
                <a16:creationId xmlns:a16="http://schemas.microsoft.com/office/drawing/2014/main" id="{DE52518C-1A05-DD0D-8A01-0F55D18C229E}"/>
              </a:ext>
            </a:extLst>
          </p:cNvPr>
          <p:cNvSpPr>
            <a:spLocks noGrp="1"/>
          </p:cNvSpPr>
          <p:nvPr>
            <p:ph type="sldNum" sz="quarter" idx="12"/>
          </p:nvPr>
        </p:nvSpPr>
        <p:spPr/>
        <p:txBody>
          <a:bodyPr/>
          <a:lstStyle/>
          <a:p>
            <a:pPr>
              <a:defRPr/>
            </a:pPr>
            <a:fld id="{C3302BC5-986D-42D8-BF2F-B9D0692D83AF}" type="slidenum">
              <a:rPr lang="en-US" smtClean="0"/>
              <a:pPr>
                <a:defRPr/>
              </a:pPr>
              <a:t>63</a:t>
            </a:fld>
            <a:endParaRPr lang="en-US" dirty="0"/>
          </a:p>
        </p:txBody>
      </p:sp>
    </p:spTree>
    <p:custDataLst>
      <p:tags r:id="rId1"/>
    </p:custDataLst>
    <p:extLst>
      <p:ext uri="{BB962C8B-B14F-4D97-AF65-F5344CB8AC3E}">
        <p14:creationId xmlns:p14="http://schemas.microsoft.com/office/powerpoint/2010/main" val="3291794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B1D9F-07A5-4EB1-A76F-BFDB77538C32}"/>
              </a:ext>
            </a:extLst>
          </p:cNvPr>
          <p:cNvSpPr>
            <a:spLocks noGrp="1"/>
          </p:cNvSpPr>
          <p:nvPr>
            <p:ph type="title"/>
          </p:nvPr>
        </p:nvSpPr>
        <p:spPr/>
        <p:txBody>
          <a:bodyPr/>
          <a:lstStyle/>
          <a:p>
            <a:r>
              <a:rPr lang="en-US" sz="3600" dirty="0">
                <a:ea typeface="Calibri" panose="020F0502020204030204" pitchFamily="34" charset="0"/>
                <a:cs typeface="Calibri" panose="020F0502020204030204" pitchFamily="34" charset="0"/>
              </a:rPr>
              <a:t>All Provider Bulletins</a:t>
            </a:r>
          </a:p>
        </p:txBody>
      </p:sp>
      <p:sp>
        <p:nvSpPr>
          <p:cNvPr id="3" name="Content Placeholder 2">
            <a:extLst>
              <a:ext uri="{FF2B5EF4-FFF2-40B4-BE49-F238E27FC236}">
                <a16:creationId xmlns:a16="http://schemas.microsoft.com/office/drawing/2014/main" id="{5D9FA4A0-81E8-9A21-3906-BD4352372ED6}"/>
              </a:ext>
            </a:extLst>
          </p:cNvPr>
          <p:cNvSpPr>
            <a:spLocks noGrp="1"/>
          </p:cNvSpPr>
          <p:nvPr>
            <p:ph idx="1"/>
          </p:nvPr>
        </p:nvSpPr>
        <p:spPr>
          <a:xfrm>
            <a:off x="304800" y="1371600"/>
            <a:ext cx="8382000" cy="4754563"/>
          </a:xfrm>
        </p:spPr>
        <p:txBody>
          <a:bodyPr/>
          <a:lstStyle/>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Below is a list of bulletins that have been released since the previous Provider Association Forum.</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hlinkClick r:id="rId3"/>
              </a:rPr>
              <a:t>All Provider Bulletin 414: </a:t>
            </a:r>
            <a:r>
              <a:rPr lang="en-US" sz="2000" u="sng" dirty="0">
                <a:latin typeface="Calibri" panose="020F0502020204030204" pitchFamily="34" charset="0"/>
                <a:ea typeface="Calibri" panose="020F0502020204030204" pitchFamily="34" charset="0"/>
                <a:cs typeface="Calibri" panose="020F0502020204030204" pitchFamily="34" charset="0"/>
                <a:hlinkClick r:id="rId3"/>
              </a:rPr>
              <a:t>Changes in Exclusion of Designated 340B Drugs for MassHealth Fee-for-Service Coverage</a:t>
            </a:r>
            <a:endParaRPr lang="en-US" sz="2000" u="sng"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endParaRPr lang="en-US" sz="2000" u="sng"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sz="2000" u="sng" dirty="0">
                <a:latin typeface="Calibri" panose="020F0502020204030204" pitchFamily="34" charset="0"/>
                <a:ea typeface="Calibri" panose="020F0502020204030204" pitchFamily="34" charset="0"/>
                <a:cs typeface="Calibri" panose="020F0502020204030204" pitchFamily="34" charset="0"/>
                <a:hlinkClick r:id="rId4"/>
              </a:rPr>
              <a:t>All Provider Bulletin 415: Update to MassHealth Coverage of Speech-Generating Devices and Review of Coverage for Augmentative and Alternative Communication-related Services</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u="sng"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2381312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C1B3-26D7-12F5-F7A7-B3F650BA6C81}"/>
              </a:ext>
            </a:extLst>
          </p:cNvPr>
          <p:cNvSpPr>
            <a:spLocks noGrp="1"/>
          </p:cNvSpPr>
          <p:nvPr>
            <p:ph type="title"/>
          </p:nvPr>
        </p:nvSpPr>
        <p:spPr/>
        <p:txBody>
          <a:bodyPr/>
          <a:lstStyle/>
          <a:p>
            <a:r>
              <a:rPr lang="en-US" dirty="0">
                <a:latin typeface="Calibri"/>
                <a:ea typeface="Calibri"/>
                <a:cs typeface="Calibri"/>
              </a:rPr>
              <a:t>Trainings </a:t>
            </a:r>
          </a:p>
        </p:txBody>
      </p:sp>
      <p:sp>
        <p:nvSpPr>
          <p:cNvPr id="3" name="Content Placeholder 2">
            <a:extLst>
              <a:ext uri="{FF2B5EF4-FFF2-40B4-BE49-F238E27FC236}">
                <a16:creationId xmlns:a16="http://schemas.microsoft.com/office/drawing/2014/main" id="{93CC9D14-7C29-E5DA-8061-85CB2F2FB5FE}"/>
              </a:ext>
            </a:extLst>
          </p:cNvPr>
          <p:cNvSpPr>
            <a:spLocks noGrp="1"/>
          </p:cNvSpPr>
          <p:nvPr>
            <p:ph idx="1"/>
          </p:nvPr>
        </p:nvSpPr>
        <p:spPr>
          <a:xfrm>
            <a:off x="35459" y="1524000"/>
            <a:ext cx="8686800" cy="5181600"/>
          </a:xfrm>
        </p:spPr>
        <p:txBody>
          <a:bodyPr/>
          <a:lstStyle/>
          <a:p>
            <a:pPr>
              <a:spcBef>
                <a:spcPts val="1400"/>
              </a:spcBef>
              <a:spcAft>
                <a:spcPts val="200"/>
              </a:spcAft>
            </a:pPr>
            <a:r>
              <a:rPr lang="en-US" sz="1800" b="1" dirty="0">
                <a:latin typeface="Calibri"/>
                <a:ea typeface="Calibri"/>
                <a:cs typeface="Calibri"/>
              </a:rPr>
              <a:t>New Provider Orientation:</a:t>
            </a:r>
            <a:r>
              <a:rPr lang="en-US" sz="1800" dirty="0">
                <a:latin typeface="Calibri"/>
                <a:ea typeface="Calibri"/>
                <a:cs typeface="Calibri"/>
              </a:rPr>
              <a:t> This session will introduce to MassHealth to </a:t>
            </a:r>
            <a:r>
              <a:rPr lang="en-US" sz="1800" b="0" i="0" dirty="0">
                <a:solidFill>
                  <a:srgbClr val="232333"/>
                </a:solidFill>
                <a:effectLst/>
                <a:latin typeface="Calibri"/>
                <a:ea typeface="Calibri"/>
                <a:cs typeface="Calibri"/>
              </a:rPr>
              <a:t>Providers and will supply information on key terminology and resources, along with general requirements for all MassHealth providers. </a:t>
            </a:r>
            <a:r>
              <a:rPr lang="en-US" sz="1800" b="0" i="0" dirty="0">
                <a:solidFill>
                  <a:srgbClr val="232333"/>
                </a:solidFill>
                <a:effectLst/>
                <a:latin typeface="Calibri"/>
                <a:ea typeface="Calibri"/>
                <a:cs typeface="Calibri"/>
                <a:hlinkClick r:id="rId3"/>
              </a:rPr>
              <a:t>Maximus New Provider Orientation webinar registration</a:t>
            </a:r>
            <a:endParaRPr lang="en-US" sz="1800" b="0" i="0" dirty="0">
              <a:solidFill>
                <a:srgbClr val="232333"/>
              </a:solidFill>
              <a:effectLst/>
              <a:latin typeface="Calibri"/>
              <a:ea typeface="Calibri"/>
              <a:cs typeface="Calibri"/>
            </a:endParaRPr>
          </a:p>
          <a:p>
            <a:pPr>
              <a:spcBef>
                <a:spcPts val="1400"/>
              </a:spcBef>
              <a:spcAft>
                <a:spcPts val="200"/>
              </a:spcAft>
            </a:pPr>
            <a:r>
              <a:rPr lang="en-US" sz="1800" b="1" i="0" dirty="0">
                <a:solidFill>
                  <a:srgbClr val="232333"/>
                </a:solidFill>
                <a:effectLst/>
                <a:latin typeface="Calibri"/>
                <a:ea typeface="Calibri"/>
                <a:cs typeface="Calibri"/>
              </a:rPr>
              <a:t>Office Hours Billing and Claims:</a:t>
            </a:r>
            <a:r>
              <a:rPr lang="en-US" sz="1800" b="0" i="0" dirty="0">
                <a:solidFill>
                  <a:srgbClr val="232333"/>
                </a:solidFill>
                <a:effectLst/>
                <a:latin typeface="Calibri"/>
                <a:ea typeface="Calibri"/>
                <a:cs typeface="Calibri"/>
              </a:rPr>
              <a:t> This session will be an open forum for providers to ask general billing and claims questions show you online tools to help you with claims questions. Please note that questions specific to your organization may need to be addressed individually. </a:t>
            </a:r>
            <a:r>
              <a:rPr lang="en-US" sz="1800" b="0" i="0" dirty="0">
                <a:solidFill>
                  <a:srgbClr val="232333"/>
                </a:solidFill>
                <a:effectLst/>
                <a:latin typeface="Calibri"/>
                <a:ea typeface="Calibri"/>
                <a:cs typeface="Calibri"/>
                <a:hlinkClick r:id="rId4"/>
              </a:rPr>
              <a:t>Maximus Office Hours - Billing and Claims webinar registration</a:t>
            </a:r>
            <a:endParaRPr lang="en-US" sz="1800" b="0" i="0" dirty="0">
              <a:solidFill>
                <a:srgbClr val="232333"/>
              </a:solidFill>
              <a:effectLst/>
              <a:latin typeface="Calibri"/>
              <a:ea typeface="Calibri"/>
              <a:cs typeface="Calibri"/>
            </a:endParaRPr>
          </a:p>
          <a:p>
            <a:pPr>
              <a:spcBef>
                <a:spcPts val="1400"/>
              </a:spcBef>
              <a:spcAft>
                <a:spcPts val="200"/>
              </a:spcAft>
            </a:pPr>
            <a:r>
              <a:rPr lang="en-US" sz="1800" b="1" dirty="0">
                <a:latin typeface="Calibri"/>
                <a:ea typeface="Calibri"/>
                <a:cs typeface="Calibri"/>
              </a:rPr>
              <a:t>Office Hours Enrollment and Revalidation:</a:t>
            </a:r>
            <a:r>
              <a:rPr lang="en-US" sz="1800" dirty="0">
                <a:latin typeface="Calibri"/>
                <a:ea typeface="Calibri"/>
                <a:cs typeface="Calibri"/>
              </a:rPr>
              <a:t> This </a:t>
            </a:r>
            <a:r>
              <a:rPr lang="en-US" sz="1800" dirty="0">
                <a:solidFill>
                  <a:srgbClr val="232333"/>
                </a:solidFill>
                <a:latin typeface="Calibri"/>
                <a:ea typeface="Calibri"/>
                <a:cs typeface="Calibri"/>
              </a:rPr>
              <a:t>session</a:t>
            </a:r>
            <a:r>
              <a:rPr lang="en-US" sz="1800" b="0" i="0" dirty="0">
                <a:solidFill>
                  <a:srgbClr val="232333"/>
                </a:solidFill>
                <a:effectLst/>
                <a:latin typeface="Calibri"/>
                <a:ea typeface="Calibri"/>
                <a:cs typeface="Calibri"/>
              </a:rPr>
              <a:t> will provide background information on MassHealth Provider Enrollment for both ORP, FFS, and Group practice providers as well as detail the requirements for enrollment. This presentation is also designed to assist providers in working through the Revalidation process. Most of the webinar will be devoted to live Q&amp;A where attendees may ask the host any questions they have regarding enrollment and revalidation. </a:t>
            </a:r>
            <a:r>
              <a:rPr lang="en-US" sz="1800" b="0" i="0" dirty="0">
                <a:solidFill>
                  <a:srgbClr val="232333"/>
                </a:solidFill>
                <a:effectLst/>
                <a:latin typeface="Calibri"/>
                <a:ea typeface="Calibri"/>
                <a:cs typeface="Calibri"/>
                <a:hlinkClick r:id="rId5"/>
              </a:rPr>
              <a:t>Maximus Office Hours - Enrollment and Revalidation webinar registration</a:t>
            </a:r>
            <a:endParaRPr lang="en-US" sz="1800" dirty="0">
              <a:latin typeface="Calibri"/>
              <a:ea typeface="Calibri"/>
              <a:cs typeface="Calibri"/>
            </a:endParaRPr>
          </a:p>
        </p:txBody>
      </p:sp>
    </p:spTree>
    <p:custDataLst>
      <p:tags r:id="rId1"/>
    </p:custDataLst>
    <p:extLst>
      <p:ext uri="{BB962C8B-B14F-4D97-AF65-F5344CB8AC3E}">
        <p14:creationId xmlns:p14="http://schemas.microsoft.com/office/powerpoint/2010/main" val="3437163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2F71-1102-4560-8366-02F16B1CB46C}"/>
              </a:ext>
            </a:extLst>
          </p:cNvPr>
          <p:cNvSpPr>
            <a:spLocks noGrp="1"/>
          </p:cNvSpPr>
          <p:nvPr>
            <p:ph type="title"/>
          </p:nvPr>
        </p:nvSpPr>
        <p:spPr>
          <a:xfrm>
            <a:off x="457200" y="304802"/>
            <a:ext cx="6553200" cy="715963"/>
          </a:xfrm>
        </p:spPr>
        <p:txBody>
          <a:bodyPr vert="horz" wrap="square" lIns="91440" tIns="45720" rIns="91440" bIns="45720" numCol="1" anchor="ctr" anchorCtr="0" compatLnSpc="1">
            <a:prstTxWarp prst="textNoShape">
              <a:avLst/>
            </a:prstTxWarp>
            <a:normAutofit/>
          </a:bodyPr>
          <a:lstStyle/>
          <a:p>
            <a:r>
              <a:rPr lang="en-US" sz="3600" b="1" kern="1200" dirty="0">
                <a:latin typeface="Calibri" panose="020F0502020204030204" pitchFamily="34" charset="0"/>
                <a:cs typeface="Calibri" panose="020F0502020204030204" pitchFamily="34" charset="0"/>
              </a:rPr>
              <a:t>Provider Education LMS </a:t>
            </a:r>
          </a:p>
        </p:txBody>
      </p:sp>
      <p:sp>
        <p:nvSpPr>
          <p:cNvPr id="3" name="TextBox 2">
            <a:extLst>
              <a:ext uri="{FF2B5EF4-FFF2-40B4-BE49-F238E27FC236}">
                <a16:creationId xmlns:a16="http://schemas.microsoft.com/office/drawing/2014/main" id="{1005C4ED-A4A1-4F7E-A560-C864AE600AA2}"/>
              </a:ext>
            </a:extLst>
          </p:cNvPr>
          <p:cNvSpPr txBox="1"/>
          <p:nvPr/>
        </p:nvSpPr>
        <p:spPr bwMode="auto">
          <a:xfrm>
            <a:off x="285751" y="1448223"/>
            <a:ext cx="8572500" cy="5273255"/>
          </a:xfrm>
          <a:prstGeom prst="rect">
            <a:avLst/>
          </a:prstGeom>
          <a:noFill/>
          <a:ln>
            <a:noFill/>
          </a:ln>
        </p:spPr>
        <p:txBody>
          <a:bodyPr vert="horz" wrap="square" lIns="91440" tIns="45720" rIns="91440" bIns="45720" numCol="1" rtlCol="0" anchor="t" anchorCtr="0" compatLnSpc="1">
            <a:prstTxWarp prst="textNoShape">
              <a:avLst/>
            </a:prstTxWarp>
            <a:normAutofit lnSpcReduction="10000"/>
          </a:bodyPr>
          <a:lstStyle/>
          <a:p>
            <a:pPr marL="0" marR="0" lvl="0" indent="0" algn="l" defTabSz="457189" rtl="0" eaLnBrk="0" fontAlgn="base" latinLnBrk="0" hangingPunct="0">
              <a:lnSpc>
                <a:spcPct val="100000"/>
              </a:lnSpc>
              <a:spcBef>
                <a:spcPct val="200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Arial" charset="0"/>
              </a:rPr>
              <a:t>The MassHealth Provider Learning Management System(LMS) for Non-OLTSS providers is a system providers can use 24/7 as an educational resource.</a:t>
            </a:r>
          </a:p>
          <a:p>
            <a:pPr marL="0" marR="0" lvl="0" indent="0" algn="l" defTabSz="457189" rtl="0" eaLnBrk="0" fontAlgn="base" latinLnBrk="0" hangingPunct="0">
              <a:lnSpc>
                <a:spcPct val="100000"/>
              </a:lnSpc>
              <a:spcBef>
                <a:spcPct val="20000"/>
              </a:spcBef>
              <a:spcAft>
                <a:spcPct val="0"/>
              </a:spcAft>
              <a:buClr>
                <a:srgbClr val="4BACC6">
                  <a:lumMod val="75000"/>
                </a:srgbClr>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Arial" charset="0"/>
              </a:rPr>
              <a:t>The Provider LMS delivers: </a:t>
            </a:r>
          </a:p>
          <a:p>
            <a:pPr marL="742944" lvl="1" indent="-285744" defTabSz="457189" eaLnBrk="0" fontAlgn="base" hangingPunct="0">
              <a:spcBef>
                <a:spcPts val="600"/>
              </a:spcBef>
              <a:spcAft>
                <a:spcPct val="0"/>
              </a:spcAft>
              <a:buClr>
                <a:srgbClr val="4BACC6">
                  <a:lumMod val="75000"/>
                </a:srgbClr>
              </a:buClr>
              <a:buFont typeface="Arial" charset="0"/>
              <a:buChar char="•"/>
              <a:defRPr/>
            </a:pPr>
            <a:r>
              <a:rPr kumimoji="0" lang="en-US" b="0" i="0" u="none" strike="noStrike" kern="1200" cap="none" spc="0" normalizeH="0" baseline="0" noProof="0" dirty="0">
                <a:ln>
                  <a:noFill/>
                </a:ln>
                <a:solidFill>
                  <a:prstClr val="black"/>
                </a:solidFill>
                <a:effectLst/>
                <a:uLnTx/>
                <a:uFillTx/>
                <a:latin typeface="Calibri"/>
                <a:ea typeface="MS PGothic" pitchFamily="34" charset="-128"/>
                <a:cs typeface="Arial" charset="0"/>
              </a:rPr>
              <a:t>Previous live training presentations</a:t>
            </a:r>
          </a:p>
          <a:p>
            <a:pPr marL="742944" lvl="1" indent="-285744" defTabSz="457189" eaLnBrk="0" fontAlgn="base" hangingPunct="0">
              <a:spcBef>
                <a:spcPts val="600"/>
              </a:spcBef>
              <a:spcAft>
                <a:spcPct val="0"/>
              </a:spcAft>
              <a:buClr>
                <a:srgbClr val="4BACC6">
                  <a:lumMod val="75000"/>
                </a:srgbClr>
              </a:buClr>
              <a:buFont typeface="Arial" charset="0"/>
              <a:buChar char="•"/>
              <a:defRPr/>
            </a:pPr>
            <a:r>
              <a:rPr kumimoji="0" lang="en-US" b="0" i="0" u="none" strike="noStrike" kern="1200" cap="none" spc="0" normalizeH="0" baseline="0" noProof="0" dirty="0">
                <a:ln>
                  <a:noFill/>
                </a:ln>
                <a:solidFill>
                  <a:prstClr val="black"/>
                </a:solidFill>
                <a:effectLst/>
                <a:uLnTx/>
                <a:uFillTx/>
                <a:latin typeface="Calibri"/>
                <a:ea typeface="MS PGothic" pitchFamily="34" charset="-128"/>
                <a:cs typeface="Arial" charset="0"/>
              </a:rPr>
              <a:t>New on demand training courses </a:t>
            </a:r>
          </a:p>
          <a:p>
            <a:pPr marL="742944" lvl="1" indent="-285744" defTabSz="457189" eaLnBrk="0" fontAlgn="base" hangingPunct="0">
              <a:spcBef>
                <a:spcPts val="600"/>
              </a:spcBef>
              <a:spcAft>
                <a:spcPct val="0"/>
              </a:spcAft>
              <a:buClr>
                <a:srgbClr val="4BACC6">
                  <a:lumMod val="75000"/>
                </a:srgbClr>
              </a:buClr>
              <a:buFont typeface="Arial" charset="0"/>
              <a:buChar char="•"/>
              <a:defRPr/>
            </a:pPr>
            <a:r>
              <a:rPr kumimoji="0" lang="en-US" b="0" i="0" u="none" strike="noStrike" kern="1200" cap="none" spc="0" normalizeH="0" baseline="0" noProof="0" dirty="0">
                <a:ln>
                  <a:noFill/>
                </a:ln>
                <a:solidFill>
                  <a:prstClr val="black"/>
                </a:solidFill>
                <a:effectLst/>
                <a:uLnTx/>
                <a:uFillTx/>
                <a:latin typeface="Calibri"/>
                <a:ea typeface="MS PGothic" pitchFamily="34" charset="-128"/>
                <a:cs typeface="Arial" charset="0"/>
              </a:rPr>
              <a:t>Resources </a:t>
            </a:r>
          </a:p>
          <a:p>
            <a:pPr marL="742944" lvl="1" indent="-285744" defTabSz="457189" eaLnBrk="0" fontAlgn="base" hangingPunct="0">
              <a:spcBef>
                <a:spcPts val="600"/>
              </a:spcBef>
              <a:spcAft>
                <a:spcPct val="0"/>
              </a:spcAft>
              <a:buClr>
                <a:srgbClr val="4BACC6">
                  <a:lumMod val="75000"/>
                </a:srgbClr>
              </a:buClr>
              <a:buFont typeface="Arial" charset="0"/>
              <a:buChar char="•"/>
              <a:defRPr/>
            </a:pPr>
            <a:r>
              <a:rPr kumimoji="0" lang="en-US" b="0" i="0" u="none" strike="noStrike" kern="1200" cap="none" spc="0" normalizeH="0" baseline="0" noProof="0" dirty="0">
                <a:ln>
                  <a:noFill/>
                </a:ln>
                <a:solidFill>
                  <a:prstClr val="black"/>
                </a:solidFill>
                <a:effectLst/>
                <a:uLnTx/>
                <a:uFillTx/>
                <a:latin typeface="Calibri"/>
                <a:ea typeface="MS PGothic" pitchFamily="34" charset="-128"/>
                <a:cs typeface="Arial" charset="0"/>
              </a:rPr>
              <a:t>Course surveys</a:t>
            </a: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Arial" charset="0"/>
              </a:rPr>
              <a:t>If you are currently a registered user but have forgotten your user-name or password, you can retrieve it from the sign-in screen</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Arial" charset="0"/>
              </a:rPr>
              <a:t>New Users can create a profile and begin using the system immediately</a:t>
            </a: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Arial" charset="0"/>
              </a:rPr>
              <a:t>Visit: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Arial" charset="0"/>
                <a:hlinkClick r:id="rId4"/>
              </a:rPr>
              <a:t>MassHealth LMS webpage</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a:p>
            <a:pPr marL="0" marR="0" lvl="0" indent="0" algn="l" defTabSz="457189" rtl="0" eaLnBrk="0" fontAlgn="base" latinLnBrk="0" hangingPunct="0">
              <a:lnSpc>
                <a:spcPct val="100000"/>
              </a:lnSpc>
              <a:spcBef>
                <a:spcPts val="1800"/>
              </a:spcBef>
              <a:spcAft>
                <a:spcPct val="0"/>
              </a:spcAft>
              <a:buClr>
                <a:srgbClr val="4BACC6">
                  <a:lumMod val="75000"/>
                </a:srgbClr>
              </a:buClr>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S PGothic" pitchFamily="34" charset="-128"/>
                <a:cs typeface="Arial" charset="0"/>
              </a:rPr>
              <a:t>OLTSS and Dental providers should visit their respective vendor site for training opportunities</a:t>
            </a:r>
          </a:p>
        </p:txBody>
      </p:sp>
      <p:pic>
        <p:nvPicPr>
          <p:cNvPr id="5" name="Picture 4">
            <a:extLst>
              <a:ext uri="{FF2B5EF4-FFF2-40B4-BE49-F238E27FC236}">
                <a16:creationId xmlns:a16="http://schemas.microsoft.com/office/drawing/2014/main" id="{FB319F7C-4334-4EA5-AF04-5C5B11C3C32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2000" y="1984475"/>
            <a:ext cx="4324351" cy="2162680"/>
          </a:xfrm>
          <a:prstGeom prst="rect">
            <a:avLst/>
          </a:prstGeom>
          <a:noFill/>
        </p:spPr>
      </p:pic>
    </p:spTree>
    <p:custDataLst>
      <p:tags r:id="rId1"/>
    </p:custDataLst>
    <p:extLst>
      <p:ext uri="{BB962C8B-B14F-4D97-AF65-F5344CB8AC3E}">
        <p14:creationId xmlns:p14="http://schemas.microsoft.com/office/powerpoint/2010/main" val="3581601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B3D1-247D-4E96-81A2-FD727D15C20B}"/>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Resources</a:t>
            </a:r>
          </a:p>
        </p:txBody>
      </p:sp>
      <p:sp>
        <p:nvSpPr>
          <p:cNvPr id="4" name="Content Placeholder 3">
            <a:extLst>
              <a:ext uri="{FF2B5EF4-FFF2-40B4-BE49-F238E27FC236}">
                <a16:creationId xmlns:a16="http://schemas.microsoft.com/office/drawing/2014/main" id="{2798A544-EE07-4183-8C07-29C2770C0502}"/>
              </a:ext>
            </a:extLst>
          </p:cNvPr>
          <p:cNvSpPr>
            <a:spLocks noGrp="1"/>
          </p:cNvSpPr>
          <p:nvPr>
            <p:ph idx="1"/>
          </p:nvPr>
        </p:nvSpPr>
        <p:spPr>
          <a:xfrm>
            <a:off x="457200" y="1600200"/>
            <a:ext cx="8383725" cy="4652206"/>
          </a:xfrm>
        </p:spPr>
        <p:txBody>
          <a:bodyPr/>
          <a:lstStyle/>
          <a:p>
            <a:pPr marL="0" indent="0">
              <a:spcBef>
                <a:spcPts val="600"/>
              </a:spcBef>
              <a:spcAft>
                <a:spcPts val="600"/>
              </a:spcAft>
              <a:buClr>
                <a:srgbClr val="002060"/>
              </a:buClr>
              <a:buNone/>
            </a:pPr>
            <a:r>
              <a:rPr lang="en-US" sz="1800" b="1" dirty="0">
                <a:latin typeface="Calibri" panose="020F0502020204030204" pitchFamily="34" charset="0"/>
                <a:ea typeface="Calibri" panose="020F0502020204030204" pitchFamily="34" charset="0"/>
                <a:cs typeface="Calibri" panose="020F0502020204030204" pitchFamily="34" charset="0"/>
              </a:rPr>
              <a:t>Provider Email Alerts </a:t>
            </a:r>
          </a:p>
          <a:p>
            <a:pPr marL="0" indent="0">
              <a:spcBef>
                <a:spcPts val="600"/>
              </a:spcBef>
              <a:spcAft>
                <a:spcPts val="600"/>
              </a:spcAft>
              <a:buClr>
                <a:srgbClr val="002060"/>
              </a:buClr>
              <a:buNone/>
            </a:pPr>
            <a:r>
              <a:rPr lang="en-US" sz="1800" dirty="0">
                <a:latin typeface="Calibri" panose="020F0502020204030204" pitchFamily="34" charset="0"/>
                <a:ea typeface="Calibri" panose="020F0502020204030204" pitchFamily="34" charset="0"/>
                <a:cs typeface="Calibri" panose="020F0502020204030204" pitchFamily="34" charset="0"/>
              </a:rPr>
              <a:t>Sign up to receive email alerts when MassHealth issues new bulletins and transmittal letters, fill out the Email Notification Request for Providers on Mass.gov.</a:t>
            </a:r>
          </a:p>
          <a:p>
            <a:pPr marL="0" indent="0">
              <a:spcBef>
                <a:spcPts val="600"/>
              </a:spcBef>
              <a:spcAft>
                <a:spcPts val="600"/>
              </a:spcAft>
              <a:buClr>
                <a:srgbClr val="002060"/>
              </a:buClr>
              <a:buNone/>
            </a:pPr>
            <a:r>
              <a:rPr lang="en-US" sz="1800" dirty="0">
                <a:latin typeface="Calibri" panose="020F0502020204030204" pitchFamily="34" charset="0"/>
                <a:ea typeface="Calibri" panose="020F0502020204030204" pitchFamily="34" charset="0"/>
                <a:cs typeface="Calibri" panose="020F0502020204030204" pitchFamily="34" charset="0"/>
                <a:hlinkClick r:id="rId4"/>
              </a:rPr>
              <a:t>MassHealth New Bulletin and Transmittal Letters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Clr>
                <a:srgbClr val="002060"/>
              </a:buClr>
              <a:buNone/>
            </a:pPr>
            <a:endParaRPr lang="en-US" sz="1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spcAft>
                <a:spcPts val="600"/>
              </a:spcAft>
              <a:buClr>
                <a:srgbClr val="002060"/>
              </a:buClr>
              <a:buNone/>
            </a:pPr>
            <a:r>
              <a:rPr lang="en-US" sz="1800" b="1" dirty="0">
                <a:latin typeface="Calibri" panose="020F0502020204030204" pitchFamily="34" charset="0"/>
                <a:ea typeface="Calibri" panose="020F0502020204030204" pitchFamily="34" charset="0"/>
                <a:cs typeface="Calibri" panose="020F0502020204030204" pitchFamily="34" charset="0"/>
              </a:rPr>
              <a:t>MassHealth Website</a:t>
            </a:r>
          </a:p>
          <a:p>
            <a:pPr lvl="1">
              <a:spcBef>
                <a:spcPts val="600"/>
              </a:spcBef>
              <a:spcAft>
                <a:spcPts val="600"/>
              </a:spcAft>
              <a:buClr>
                <a:srgbClr val="002060"/>
              </a:buClr>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5"/>
              </a:rPr>
              <a:t>Bulletins are Available on Mass.gov</a:t>
            </a:r>
            <a:endPar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1">
              <a:spcBef>
                <a:spcPts val="600"/>
              </a:spcBef>
              <a:spcAft>
                <a:spcPts val="600"/>
              </a:spcAft>
              <a:buClr>
                <a:srgbClr val="002060"/>
              </a:buClr>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6"/>
              </a:rPr>
              <a:t>MassHealth Providers web page</a:t>
            </a:r>
            <a:endPar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1">
              <a:spcBef>
                <a:spcPts val="600"/>
              </a:spcBef>
              <a:spcAft>
                <a:spcPts val="600"/>
              </a:spcAft>
              <a:buClr>
                <a:srgbClr val="002060"/>
              </a:buClr>
              <a:buFont typeface="Arial" panose="020B0604020202020204" pitchFamily="34" charset="0"/>
              <a:buChar char="•"/>
            </a:pPr>
            <a:r>
              <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7"/>
              </a:rPr>
              <a:t>The ACA ORP Requirements for MassHealth Providers</a:t>
            </a:r>
            <a:endParaRPr lang="en-US" sz="2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endPar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buClr>
                <a:srgbClr val="002060"/>
              </a:buClr>
              <a:buFont typeface="Arial" panose="020B0604020202020204" pitchFamily="34" charset="0"/>
              <a:buChar char="•"/>
            </a:pPr>
            <a:endParaRPr lang="en-US" sz="1600" dirty="0">
              <a:solidFill>
                <a:srgbClr val="002060"/>
              </a:solidFill>
            </a:endParaRPr>
          </a:p>
        </p:txBody>
      </p:sp>
    </p:spTree>
    <p:custDataLst>
      <p:tags r:id="rId1"/>
    </p:custDataLst>
    <p:extLst>
      <p:ext uri="{BB962C8B-B14F-4D97-AF65-F5344CB8AC3E}">
        <p14:creationId xmlns:p14="http://schemas.microsoft.com/office/powerpoint/2010/main" val="355199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042DA-41BA-C98A-A2E3-E46F634C7B44}"/>
              </a:ext>
            </a:extLst>
          </p:cNvPr>
          <p:cNvSpPr>
            <a:spLocks noGrp="1"/>
          </p:cNvSpPr>
          <p:nvPr>
            <p:ph type="title"/>
          </p:nvPr>
        </p:nvSpPr>
        <p:spPr/>
        <p:txBody>
          <a:bodyPr/>
          <a:lstStyle/>
          <a:p>
            <a:r>
              <a:rPr lang="en-US" sz="3600" dirty="0">
                <a:ea typeface="Calibri"/>
                <a:cs typeface="Calibri"/>
              </a:rPr>
              <a:t>Referrals Review Findings</a:t>
            </a:r>
          </a:p>
        </p:txBody>
      </p:sp>
      <p:sp>
        <p:nvSpPr>
          <p:cNvPr id="3" name="Content Placeholder 2">
            <a:extLst>
              <a:ext uri="{FF2B5EF4-FFF2-40B4-BE49-F238E27FC236}">
                <a16:creationId xmlns:a16="http://schemas.microsoft.com/office/drawing/2014/main" id="{D239E6A9-5F55-E192-6599-BDFA51DC6718}"/>
              </a:ext>
            </a:extLst>
          </p:cNvPr>
          <p:cNvSpPr>
            <a:spLocks noGrp="1"/>
          </p:cNvSpPr>
          <p:nvPr>
            <p:ph idx="1"/>
          </p:nvPr>
        </p:nvSpPr>
        <p:spPr/>
        <p:txBody>
          <a:bodyPr/>
          <a:lstStyle/>
          <a:p>
            <a:pPr indent="0">
              <a:spcBef>
                <a:spcPts val="1400"/>
              </a:spcBef>
              <a:spcAft>
                <a:spcPts val="0"/>
              </a:spcAft>
              <a:buNone/>
            </a:pPr>
            <a:r>
              <a:rPr lang="en-US" sz="2000" dirty="0">
                <a:latin typeface="Calibri"/>
                <a:ea typeface="Calibri"/>
                <a:cs typeface="Calibri"/>
              </a:rPr>
              <a:t>A review of claims denied revealed a high volume of claims denied due to following:</a:t>
            </a:r>
          </a:p>
          <a:p>
            <a:pPr lvl="2">
              <a:spcBef>
                <a:spcPts val="1400"/>
              </a:spcBef>
              <a:spcAft>
                <a:spcPts val="0"/>
              </a:spcAft>
              <a:buFont typeface="Arial" panose="020B0604020202020204" pitchFamily="34" charset="0"/>
              <a:buChar char="•"/>
            </a:pPr>
            <a:r>
              <a:rPr lang="en-US" sz="2000" dirty="0">
                <a:latin typeface="Calibri"/>
                <a:ea typeface="Calibri"/>
                <a:cs typeface="Calibri"/>
              </a:rPr>
              <a:t>3120  Referral Required </a:t>
            </a:r>
          </a:p>
          <a:p>
            <a:pPr lvl="2">
              <a:spcBef>
                <a:spcPts val="1400"/>
              </a:spcBef>
              <a:spcAft>
                <a:spcPts val="0"/>
              </a:spcAft>
            </a:pPr>
            <a:r>
              <a:rPr lang="en-US" sz="2000" dirty="0">
                <a:latin typeface="Calibri"/>
                <a:ea typeface="Calibri"/>
                <a:cs typeface="Calibri"/>
              </a:rPr>
              <a:t>1200 Referring Provider required</a:t>
            </a:r>
          </a:p>
          <a:p>
            <a:pPr>
              <a:spcBef>
                <a:spcPts val="1400"/>
              </a:spcBef>
              <a:spcAft>
                <a:spcPts val="0"/>
              </a:spcAft>
              <a:buNone/>
            </a:pPr>
            <a:endParaRPr lang="en-US" sz="2000" dirty="0">
              <a:solidFill>
                <a:srgbClr val="000000"/>
              </a:solidFill>
              <a:latin typeface="Calibri"/>
              <a:ea typeface="Calibri"/>
              <a:cs typeface="Calibri"/>
            </a:endParaRPr>
          </a:p>
          <a:p>
            <a:pPr indent="0">
              <a:spcBef>
                <a:spcPts val="1400"/>
              </a:spcBef>
              <a:spcAft>
                <a:spcPts val="0"/>
              </a:spcAft>
              <a:buNone/>
            </a:pPr>
            <a:r>
              <a:rPr lang="en-US" sz="2000" dirty="0">
                <a:latin typeface="Calibri"/>
                <a:ea typeface="Calibri"/>
                <a:cs typeface="Calibri"/>
              </a:rPr>
              <a:t>This further highlights the importance of specialists to collaborate with primary care providers to secure referrals and to include the referring provider on their claims. </a:t>
            </a:r>
          </a:p>
          <a:p>
            <a:pPr marL="0" indent="0">
              <a:buNone/>
            </a:pPr>
            <a:endParaRPr lang="en-US" sz="2000" dirty="0">
              <a:ea typeface="Calibri"/>
              <a:cs typeface="Calibri"/>
            </a:endParaRPr>
          </a:p>
        </p:txBody>
      </p:sp>
      <p:sp>
        <p:nvSpPr>
          <p:cNvPr id="4" name="Slide Number Placeholder 3">
            <a:extLst>
              <a:ext uri="{FF2B5EF4-FFF2-40B4-BE49-F238E27FC236}">
                <a16:creationId xmlns:a16="http://schemas.microsoft.com/office/drawing/2014/main" id="{D4B3B272-5B4B-C388-894F-CC5EA574702D}"/>
              </a:ext>
            </a:extLst>
          </p:cNvPr>
          <p:cNvSpPr>
            <a:spLocks noGrp="1"/>
          </p:cNvSpPr>
          <p:nvPr>
            <p:ph type="sldNum" sz="quarter" idx="12"/>
          </p:nvPr>
        </p:nvSpPr>
        <p:spPr/>
        <p:txBody>
          <a:bodyPr/>
          <a:lstStyle/>
          <a:p>
            <a:pPr>
              <a:defRPr/>
            </a:pPr>
            <a:fld id="{D7C3FE04-E715-46F6-B07D-5A234E157AC3}" type="slidenum">
              <a:rPr lang="en-US" altLang="en-US"/>
              <a:pPr>
                <a:defRPr/>
              </a:pPr>
              <a:t>7</a:t>
            </a:fld>
            <a:endParaRPr lang="en-US" altLang="en-US" dirty="0"/>
          </a:p>
        </p:txBody>
      </p:sp>
    </p:spTree>
    <p:custDataLst>
      <p:tags r:id="rId1"/>
    </p:custDataLst>
    <p:extLst>
      <p:ext uri="{BB962C8B-B14F-4D97-AF65-F5344CB8AC3E}">
        <p14:creationId xmlns:p14="http://schemas.microsoft.com/office/powerpoint/2010/main" val="187360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3DCB-60C6-C090-9C04-24A1591C31E3}"/>
              </a:ext>
            </a:extLst>
          </p:cNvPr>
          <p:cNvSpPr>
            <a:spLocks noGrp="1"/>
          </p:cNvSpPr>
          <p:nvPr>
            <p:ph type="title"/>
          </p:nvPr>
        </p:nvSpPr>
        <p:spPr/>
        <p:txBody>
          <a:bodyPr/>
          <a:lstStyle/>
          <a:p>
            <a:r>
              <a:rPr lang="en-US" sz="3600" dirty="0">
                <a:ea typeface="Calibri"/>
                <a:cs typeface="Calibri"/>
              </a:rPr>
              <a:t>Provider Support and Resources</a:t>
            </a:r>
          </a:p>
        </p:txBody>
      </p:sp>
      <p:sp>
        <p:nvSpPr>
          <p:cNvPr id="3" name="Content Placeholder 2">
            <a:extLst>
              <a:ext uri="{FF2B5EF4-FFF2-40B4-BE49-F238E27FC236}">
                <a16:creationId xmlns:a16="http://schemas.microsoft.com/office/drawing/2014/main" id="{05EE3100-F0CF-89DE-6386-4416993EC9B2}"/>
              </a:ext>
            </a:extLst>
          </p:cNvPr>
          <p:cNvSpPr>
            <a:spLocks noGrp="1"/>
          </p:cNvSpPr>
          <p:nvPr>
            <p:ph idx="1"/>
          </p:nvPr>
        </p:nvSpPr>
        <p:spPr/>
        <p:txBody>
          <a:bodyPr/>
          <a:lstStyle/>
          <a:p>
            <a:r>
              <a:rPr lang="en-US" sz="2000" dirty="0">
                <a:latin typeface="Calibri"/>
                <a:ea typeface="Calibri"/>
                <a:cs typeface="Calibri"/>
              </a:rPr>
              <a:t>Reminder that referrals must be submitted in the Provider Online Service Center and can be submitted retroactively, giving providers flexibility </a:t>
            </a:r>
            <a:endParaRPr lang="en-US" dirty="0">
              <a:latin typeface="Calibri"/>
              <a:ea typeface="Calibri"/>
              <a:cs typeface="Calibri"/>
            </a:endParaRPr>
          </a:p>
          <a:p>
            <a:pPr>
              <a:buClr>
                <a:srgbClr val="31859C"/>
              </a:buClr>
            </a:pPr>
            <a:endParaRPr lang="en-US" sz="2000" dirty="0">
              <a:latin typeface="Calibri"/>
              <a:ea typeface="Calibri"/>
              <a:cs typeface="Calibri"/>
            </a:endParaRPr>
          </a:p>
          <a:p>
            <a:pPr>
              <a:buClr>
                <a:srgbClr val="31859C"/>
              </a:buClr>
            </a:pPr>
            <a:r>
              <a:rPr lang="en-US" sz="2000" dirty="0">
                <a:latin typeface="Calibri"/>
                <a:ea typeface="Calibri"/>
                <a:cs typeface="Calibri"/>
              </a:rPr>
              <a:t>Providers can contact Customer Service with questions at (800) 841-2900, TTY/TDD: 711</a:t>
            </a:r>
          </a:p>
          <a:p>
            <a:pPr>
              <a:buClr>
                <a:srgbClr val="31859C"/>
              </a:buClr>
            </a:pPr>
            <a:endParaRPr lang="en-US" sz="2000" dirty="0">
              <a:latin typeface="Calibri"/>
              <a:ea typeface="Calibri"/>
              <a:cs typeface="Calibri"/>
            </a:endParaRPr>
          </a:p>
          <a:p>
            <a:pPr>
              <a:buClr>
                <a:srgbClr val="31859C"/>
              </a:buClr>
            </a:pPr>
            <a:r>
              <a:rPr lang="en-US" sz="2000" dirty="0">
                <a:latin typeface="Calibri"/>
                <a:ea typeface="Calibri"/>
                <a:cs typeface="Calibri"/>
              </a:rPr>
              <a:t>Providers can access online job aids and resources </a:t>
            </a:r>
            <a:r>
              <a:rPr lang="en-US" sz="2000" u="sng" dirty="0">
                <a:solidFill>
                  <a:srgbClr val="0000FF"/>
                </a:solidFill>
                <a:latin typeface="Calibri"/>
                <a:ea typeface="Calibri"/>
                <a:cs typeface="Calibri"/>
                <a:hlinkClick r:id="rId3"/>
              </a:rPr>
              <a:t>Submit, Update, or Inquire on a Referral Job Aids</a:t>
            </a:r>
            <a:r>
              <a:rPr lang="en-US" sz="2000" dirty="0">
                <a:solidFill>
                  <a:srgbClr val="0000FF"/>
                </a:solidFill>
                <a:latin typeface="Calibri"/>
                <a:ea typeface="Calibri"/>
                <a:cs typeface="Calibri"/>
              </a:rPr>
              <a:t> </a:t>
            </a:r>
            <a:endParaRPr lang="en-US" dirty="0">
              <a:latin typeface="Calibri"/>
              <a:ea typeface="Calibri"/>
              <a:cs typeface="Calibri"/>
            </a:endParaRPr>
          </a:p>
          <a:p>
            <a:pPr>
              <a:buClr>
                <a:srgbClr val="31859C"/>
              </a:buClr>
            </a:pPr>
            <a:endParaRPr lang="en-US" dirty="0">
              <a:ea typeface="Calibri"/>
              <a:cs typeface="Calibri"/>
            </a:endParaRPr>
          </a:p>
        </p:txBody>
      </p:sp>
      <p:sp>
        <p:nvSpPr>
          <p:cNvPr id="4" name="Slide Number Placeholder 3">
            <a:extLst>
              <a:ext uri="{FF2B5EF4-FFF2-40B4-BE49-F238E27FC236}">
                <a16:creationId xmlns:a16="http://schemas.microsoft.com/office/drawing/2014/main" id="{7E9EED78-2E20-EA48-D80A-D78A47C91FCF}"/>
              </a:ext>
            </a:extLst>
          </p:cNvPr>
          <p:cNvSpPr>
            <a:spLocks noGrp="1"/>
          </p:cNvSpPr>
          <p:nvPr>
            <p:ph type="sldNum" sz="quarter" idx="12"/>
          </p:nvPr>
        </p:nvSpPr>
        <p:spPr/>
        <p:txBody>
          <a:bodyPr/>
          <a:lstStyle/>
          <a:p>
            <a:pPr>
              <a:defRPr/>
            </a:pPr>
            <a:fld id="{D7C3FE04-E715-46F6-B07D-5A234E157AC3}" type="slidenum">
              <a:rPr lang="en-US" altLang="en-US"/>
              <a:pPr>
                <a:defRPr/>
              </a:pPr>
              <a:t>8</a:t>
            </a:fld>
            <a:endParaRPr lang="en-US" altLang="en-US" dirty="0"/>
          </a:p>
        </p:txBody>
      </p:sp>
    </p:spTree>
    <p:custDataLst>
      <p:tags r:id="rId1"/>
    </p:custDataLst>
    <p:extLst>
      <p:ext uri="{BB962C8B-B14F-4D97-AF65-F5344CB8AC3E}">
        <p14:creationId xmlns:p14="http://schemas.microsoft.com/office/powerpoint/2010/main" val="135902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7631" y="2551837"/>
            <a:ext cx="6828738"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3600" b="1" i="0" u="none" strike="noStrike" kern="1200" cap="none" spc="0" normalizeH="0" baseline="0" noProof="0" dirty="0">
                <a:ln>
                  <a:noFill/>
                </a:ln>
                <a:solidFill>
                  <a:srgbClr val="002D5B"/>
                </a:solidFill>
                <a:effectLst/>
                <a:uLnTx/>
                <a:uFillTx/>
                <a:ea typeface="Calibri" panose="020F0502020204030204" pitchFamily="34" charset="0"/>
                <a:cs typeface="Calibri" panose="020F0502020204030204" pitchFamily="34" charset="0"/>
              </a:rPr>
              <a:t>MassHealth Claim Denials</a:t>
            </a:r>
            <a:br>
              <a:rPr kumimoji="0" lang="en-US" sz="3600" b="1" i="0" u="none" strike="noStrike" kern="1200" cap="none" spc="0" normalizeH="0" baseline="0" noProof="0" dirty="0">
                <a:ln>
                  <a:noFill/>
                </a:ln>
                <a:solidFill>
                  <a:srgbClr val="002D5B"/>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
                <a:srgbClr val="002060"/>
              </a:buClr>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Presented by – </a:t>
            </a:r>
            <a:r>
              <a:rPr lang="en-US" sz="2800" b="0" dirty="0">
                <a:latin typeface="Calibri" panose="020F0502020204030204" pitchFamily="34" charset="0"/>
                <a:ea typeface="Calibri" panose="020F0502020204030204" pitchFamily="34" charset="0"/>
                <a:cs typeface="Calibri" panose="020F0502020204030204" pitchFamily="34" charset="0"/>
              </a:rPr>
              <a:t>Nestor Rivera, Sr. Provider Relations Specialist, MassHealth Business Support Services</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2" name="Slide Number Placeholder 1">
            <a:extLst>
              <a:ext uri="{FF2B5EF4-FFF2-40B4-BE49-F238E27FC236}">
                <a16:creationId xmlns:a16="http://schemas.microsoft.com/office/drawing/2014/main" id="{5ADB0D4E-5D09-48EB-B629-63BD3EFA1B85}"/>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DD6E3BA-0B8E-4F8A-8CD8-F939A68D284F}" type="slidenum">
              <a:rPr kumimoji="0" lang="en-US" altLang="en-US" sz="1200" b="0" i="0" u="none" strike="noStrike" kern="1200" cap="none" spc="0" normalizeH="0" baseline="0" noProof="0">
                <a:ln>
                  <a:noFill/>
                </a:ln>
                <a:solidFill>
                  <a:srgbClr val="898989"/>
                </a:solidFill>
                <a:effectLst/>
                <a:uLnTx/>
                <a:uFillTx/>
                <a:latin typeface="Calibri"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898989"/>
              </a:solidFill>
              <a:effectLst/>
              <a:uLnTx/>
              <a:uFillTx/>
              <a:latin typeface="Calibri" pitchFamily="34" charset="0"/>
              <a:ea typeface="+mn-ea"/>
              <a:cs typeface="+mn-cs"/>
            </a:endParaRPr>
          </a:p>
        </p:txBody>
      </p:sp>
    </p:spTree>
    <p:custDataLst>
      <p:tags r:id="rId1"/>
    </p:custDataLst>
    <p:extLst>
      <p:ext uri="{BB962C8B-B14F-4D97-AF65-F5344CB8AC3E}">
        <p14:creationId xmlns:p14="http://schemas.microsoft.com/office/powerpoint/2010/main" val="2340182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8ycfI16S"/>
  <p:tag name="ARTICULATE_SLIDE_COUNT" val="6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GUIDECOLS" val="1"/>
  <p:tag name="GUIDEROWS" val="1"/>
  <p:tag name="GUIDESAPPLIEDTO" val="2"/>
  <p:tag name="GUTTERCOL" val="0.6 cm"/>
  <p:tag name="GUTTERROW" val="0.6 cm"/>
  <p:tag name="MASTERBOTTOMMARGIN" val="93.5433"/>
  <p:tag name="MASTERLEFTMARGIN" val="53.8583"/>
  <p:tag name="MASTERRIGHTMARGIN" val="53.8583"/>
  <p:tag name="MASTERTOPMARGIN" val="133.2283"/>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17.xml><?xml version="1.0" encoding="utf-8"?>
<p:tagLst xmlns:a="http://schemas.openxmlformats.org/drawingml/2006/main" xmlns:r="http://schemas.openxmlformats.org/officeDocument/2006/relationships" xmlns:p="http://schemas.openxmlformats.org/presentationml/2006/main">
  <p:tag name="GUIDECOLS" val="2"/>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18.xml><?xml version="1.0" encoding="utf-8"?>
<p:tagLst xmlns:a="http://schemas.openxmlformats.org/drawingml/2006/main" xmlns:r="http://schemas.openxmlformats.org/officeDocument/2006/relationships" xmlns:p="http://schemas.openxmlformats.org/presentationml/2006/main">
  <p:tag name="GUIDECOLS" val="1"/>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CUSTMASTERBOTTOMMARGIN" val="93.5433"/>
  <p:tag name="CUSTMASTERLEFTMARGIN" val="53.8583"/>
  <p:tag name="CUSTMASTERRIGHTMARGIN" val="53.8583"/>
  <p:tag name="CUSTMASTERTOPMARGIN" val="133.2283"/>
  <p:tag name="GUIDECOLS" val="1"/>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1.xml><?xml version="1.0" encoding="utf-8"?>
<p:tagLst xmlns:a="http://schemas.openxmlformats.org/drawingml/2006/main" xmlns:r="http://schemas.openxmlformats.org/officeDocument/2006/relationships" xmlns:p="http://schemas.openxmlformats.org/presentationml/2006/main">
  <p:tag name="CUSTMASTERBOTTOMMARGIN" val="93.5433"/>
  <p:tag name="CUSTMASTERLEFTMARGIN" val="53.8583"/>
  <p:tag name="CUSTMASTERRIGHTMARGIN" val="53.8583"/>
  <p:tag name="CUSTMASTERTOPMARGIN" val="133.2283"/>
  <p:tag name="GUIDECOLS" val="1"/>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4.xml><?xml version="1.0" encoding="utf-8"?>
<p:tagLst xmlns:a="http://schemas.openxmlformats.org/drawingml/2006/main" xmlns:r="http://schemas.openxmlformats.org/officeDocument/2006/relationships" xmlns:p="http://schemas.openxmlformats.org/presentationml/2006/main">
  <p:tag name="GUIDECOLS" val="2"/>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5.xml><?xml version="1.0" encoding="utf-8"?>
<p:tagLst xmlns:a="http://schemas.openxmlformats.org/drawingml/2006/main" xmlns:r="http://schemas.openxmlformats.org/officeDocument/2006/relationships" xmlns:p="http://schemas.openxmlformats.org/presentationml/2006/main">
  <p:tag name="GUIDECOLS" val="2"/>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6.xml><?xml version="1.0" encoding="utf-8"?>
<p:tagLst xmlns:a="http://schemas.openxmlformats.org/drawingml/2006/main" xmlns:r="http://schemas.openxmlformats.org/officeDocument/2006/relationships" xmlns:p="http://schemas.openxmlformats.org/presentationml/2006/main">
  <p:tag name="GUIDECOLS" val="2"/>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7.xml><?xml version="1.0" encoding="utf-8"?>
<p:tagLst xmlns:a="http://schemas.openxmlformats.org/drawingml/2006/main" xmlns:r="http://schemas.openxmlformats.org/officeDocument/2006/relationships" xmlns:p="http://schemas.openxmlformats.org/presentationml/2006/main">
  <p:tag name="GUIDECOLS" val="2"/>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8.xml><?xml version="1.0" encoding="utf-8"?>
<p:tagLst xmlns:a="http://schemas.openxmlformats.org/drawingml/2006/main" xmlns:r="http://schemas.openxmlformats.org/officeDocument/2006/relationships" xmlns:p="http://schemas.openxmlformats.org/presentationml/2006/main">
  <p:tag name="GUIDECOLS" val="2"/>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29.xml><?xml version="1.0" encoding="utf-8"?>
<p:tagLst xmlns:a="http://schemas.openxmlformats.org/drawingml/2006/main" xmlns:r="http://schemas.openxmlformats.org/officeDocument/2006/relationships" xmlns:p="http://schemas.openxmlformats.org/presentationml/2006/main">
  <p:tag name="GUIDECOLS" val="2"/>
  <p:tag name="GUIDEROWS" val="1"/>
  <p:tag name="GUIDESAPPLIEDTO" val="2"/>
  <p:tag name="GUTTERCOL" val="0.6 cm"/>
  <p:tag name="GUTTERROW" val="0.6 cm"/>
  <p:tag name="MASTERBOTTOMMARGIN" val="93.5433"/>
  <p:tag name="MASTERLEFTMARGIN" val="53.8583"/>
  <p:tag name="MASTERRIGHTMARGIN" val="53.8583"/>
  <p:tag name="MASTERTOPMARGIN" val="133.228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GUIDECOLS" val="2"/>
  <p:tag name="GUIDEROWS" val="2"/>
  <p:tag name="GUIDESAPPLIEDTO" val="2"/>
  <p:tag name="GUTTERCOL" val="0.6 cm"/>
  <p:tag name="GUTTERROW" val="0.6 cm"/>
  <p:tag name="MASTERBOTTOMMARGIN" val="93.5433"/>
  <p:tag name="MASTERLEFTMARGIN" val="53.8583"/>
  <p:tag name="MASTERRIGHTMARGIN" val="53.8583"/>
  <p:tag name="MASTERTOPMARGIN" val="133.2283"/>
</p:tagLst>
</file>

<file path=ppt/tags/tag31.xml><?xml version="1.0" encoding="utf-8"?>
<p:tagLst xmlns:a="http://schemas.openxmlformats.org/drawingml/2006/main" xmlns:r="http://schemas.openxmlformats.org/officeDocument/2006/relationships" xmlns:p="http://schemas.openxmlformats.org/presentationml/2006/main">
  <p:tag name="GUIDECOLS" val="3"/>
  <p:tag name="GUIDEROWS" val="2"/>
  <p:tag name="GUIDESAPPLIEDTO" val="2"/>
  <p:tag name="GUTTERCOL" val="0.6 cm"/>
  <p:tag name="GUTTERROW" val="0.6 cm"/>
  <p:tag name="MASTERBOTTOMMARGIN" val="93.5433"/>
  <p:tag name="MASTERLEFTMARGIN" val="53.8583"/>
  <p:tag name="MASTERRIGHTMARGIN" val="53.8583"/>
  <p:tag name="MASTERTOPMARGIN" val="133.2283"/>
</p:tagLst>
</file>

<file path=ppt/tags/tag32.xml><?xml version="1.0" encoding="utf-8"?>
<p:tagLst xmlns:a="http://schemas.openxmlformats.org/drawingml/2006/main" xmlns:r="http://schemas.openxmlformats.org/officeDocument/2006/relationships" xmlns:p="http://schemas.openxmlformats.org/presentationml/2006/main">
  <p:tag name="GUIDECOLS" val="2"/>
  <p:tag name="GUIDEROWS" val="1"/>
  <p:tag name="GUIDESAPPLIEDTO" val="2"/>
  <p:tag name="GUTTERCOL" val="1.9 cm"/>
  <p:tag name="GUTTERROW" val="1.9 cm"/>
  <p:tag name="MASTERBOTTOMMARGIN" val="93.5433"/>
  <p:tag name="MASTERLEFTMARGIN" val="53.8583"/>
  <p:tag name="MASTERRIGHTMARGIN" val="53.8583"/>
  <p:tag name="MASTERTOPMARGIN" val="133.2283"/>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Maximus">
      <a:dk1>
        <a:srgbClr val="545487"/>
      </a:dk1>
      <a:lt1>
        <a:srgbClr val="FFFFFF"/>
      </a:lt1>
      <a:dk2>
        <a:srgbClr val="7676B8"/>
      </a:dk2>
      <a:lt2>
        <a:srgbClr val="E7E6E6"/>
      </a:lt2>
      <a:accent1>
        <a:srgbClr val="4E7B2F"/>
      </a:accent1>
      <a:accent2>
        <a:srgbClr val="CA5C28"/>
      </a:accent2>
      <a:accent3>
        <a:srgbClr val="205793"/>
      </a:accent3>
      <a:accent4>
        <a:srgbClr val="8A7424"/>
      </a:accent4>
      <a:accent5>
        <a:srgbClr val="692F53"/>
      </a:accent5>
      <a:accent6>
        <a:srgbClr val="9CC387"/>
      </a:accent6>
      <a:hlink>
        <a:srgbClr val="7676B8"/>
      </a:hlink>
      <a:folHlink>
        <a:srgbClr val="DDDDE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lumMod val="8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3">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8AB0A172-141B-4C06-941D-4D716FD60812}" vid="{D6909EBD-985C-4410-89FD-3CCC4B78829D}"/>
    </a:ext>
  </a:extLst>
</a:theme>
</file>

<file path=ppt/theme/theme4.xml><?xml version="1.0" encoding="utf-8"?>
<a:theme xmlns:a="http://schemas.openxmlformats.org/drawingml/2006/main" name="Theme1">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2D7093C-ED23-4B4C-BA42-BDC9F7381AD3}" vid="{A3F93226-BB4A-479F-ABC1-8F38D6C90071}"/>
    </a:ext>
  </a:extLst>
</a:theme>
</file>

<file path=ppt/theme/theme5.xml><?xml version="1.0" encoding="utf-8"?>
<a:theme xmlns:a="http://schemas.openxmlformats.org/drawingml/2006/main" name="2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FBFD78F50B6459D1C2958213ED059" ma:contentTypeVersion="17" ma:contentTypeDescription="Create a new document." ma:contentTypeScope="" ma:versionID="eba78d3c10f25007d1838e30ad148f5d">
  <xsd:schema xmlns:xsd="http://www.w3.org/2001/XMLSchema" xmlns:xs="http://www.w3.org/2001/XMLSchema" xmlns:p="http://schemas.microsoft.com/office/2006/metadata/properties" xmlns:ns2="28c0648a-7455-4e4b-a69d-b121dbb4880f" xmlns:ns3="fd84a899-ec7c-492f-8917-b6025f273efc" targetNamespace="http://schemas.microsoft.com/office/2006/metadata/properties" ma:root="true" ma:fieldsID="df4ae1bf397191e2ddbfeee5f4bed85a" ns2:_="" ns3:_="">
    <xsd:import namespace="28c0648a-7455-4e4b-a69d-b121dbb4880f"/>
    <xsd:import namespace="fd84a899-ec7c-492f-8917-b6025f273e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0648a-7455-4e4b-a69d-b121dbb488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386eb3-6178-4592-8f27-5d6630324ef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84a899-ec7c-492f-8917-b6025f273ef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9613caf-3c0f-4faa-8b02-6c00288c62b4}" ma:internalName="TaxCatchAll" ma:showField="CatchAllData" ma:web="fd84a899-ec7c-492f-8917-b6025f273e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c0648a-7455-4e4b-a69d-b121dbb4880f">
      <Terms xmlns="http://schemas.microsoft.com/office/infopath/2007/PartnerControls"/>
    </lcf76f155ced4ddcb4097134ff3c332f>
    <TaxCatchAll xmlns="fd84a899-ec7c-492f-8917-b6025f273efc" xsi:nil="true"/>
  </documentManagement>
</p:properties>
</file>

<file path=customXml/itemProps1.xml><?xml version="1.0" encoding="utf-8"?>
<ds:datastoreItem xmlns:ds="http://schemas.openxmlformats.org/officeDocument/2006/customXml" ds:itemID="{6BAEEB10-4272-4BC8-95A0-E87C581EBAA9}">
  <ds:schemaRefs>
    <ds:schemaRef ds:uri="28c0648a-7455-4e4b-a69d-b121dbb4880f"/>
    <ds:schemaRef ds:uri="fd84a899-ec7c-492f-8917-b6025f273e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3EE419-5810-4749-B492-5BDE3DCAFD2C}">
  <ds:schemaRefs>
    <ds:schemaRef ds:uri="http://schemas.microsoft.com/sharepoint/v3/contenttype/forms"/>
  </ds:schemaRefs>
</ds:datastoreItem>
</file>

<file path=customXml/itemProps3.xml><?xml version="1.0" encoding="utf-8"?>
<ds:datastoreItem xmlns:ds="http://schemas.openxmlformats.org/officeDocument/2006/customXml" ds:itemID="{166190DC-0FE2-4943-ABDB-09B274B007EF}">
  <ds:schemaRefs>
    <ds:schemaRef ds:uri="http://www.w3.org/XML/1998/namespace"/>
    <ds:schemaRef ds:uri="http://purl.org/dc/terms/"/>
    <ds:schemaRef ds:uri="28c0648a-7455-4e4b-a69d-b121dbb4880f"/>
    <ds:schemaRef ds:uri="http://schemas.openxmlformats.org/package/2006/metadata/core-properties"/>
    <ds:schemaRef ds:uri="http://schemas.microsoft.com/office/2006/documentManagement/types"/>
    <ds:schemaRef ds:uri="fd84a899-ec7c-492f-8917-b6025f273efc"/>
    <ds:schemaRef ds:uri="http://purl.org/dc/elements/1.1/"/>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263</TotalTime>
  <Words>5165</Words>
  <Application>Microsoft Office PowerPoint</Application>
  <PresentationFormat>On-screen Show (4:3)</PresentationFormat>
  <Paragraphs>635</Paragraphs>
  <Slides>67</Slides>
  <Notes>22</Notes>
  <HiddenSlides>0</HiddenSlides>
  <MMClips>0</MMClips>
  <ScaleCrop>false</ScaleCrop>
  <HeadingPairs>
    <vt:vector size="10"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67</vt:i4>
      </vt:variant>
      <vt:variant>
        <vt:lpstr>Custom Shows</vt:lpstr>
      </vt:variant>
      <vt:variant>
        <vt:i4>1</vt:i4>
      </vt:variant>
    </vt:vector>
  </HeadingPairs>
  <TitlesOfParts>
    <vt:vector size="83" baseType="lpstr">
      <vt:lpstr>Aptos</vt:lpstr>
      <vt:lpstr>Arial</vt:lpstr>
      <vt:lpstr>Calibri</vt:lpstr>
      <vt:lpstr>Corbel</vt:lpstr>
      <vt:lpstr>Courier New</vt:lpstr>
      <vt:lpstr>Garamond</vt:lpstr>
      <vt:lpstr>Symbol</vt:lpstr>
      <vt:lpstr>1_Office Theme</vt:lpstr>
      <vt:lpstr>3_Office Theme</vt:lpstr>
      <vt:lpstr>Theme3</vt:lpstr>
      <vt:lpstr>Theme1</vt:lpstr>
      <vt:lpstr>2_Office Theme</vt:lpstr>
      <vt:lpstr>4_Office Theme</vt:lpstr>
      <vt:lpstr>5_Office Theme</vt:lpstr>
      <vt:lpstr>think-cell Slide</vt:lpstr>
      <vt:lpstr>Massachusetts Healthcare Training  Forum – Provider Services                 </vt:lpstr>
      <vt:lpstr>Agenda (slide 1 of 2)</vt:lpstr>
      <vt:lpstr>Agenda (slide 2 of 2)</vt:lpstr>
      <vt:lpstr> Primary Care Clinician Plan / Primary Care ACO Referral  Presented by – Nestor Rivera, Sr. Provider Relations Specialist, MassHealth Business Support Services</vt:lpstr>
      <vt:lpstr>Primary Care Clinician and Primary Care ACO Referrals</vt:lpstr>
      <vt:lpstr>Referring Provider Requirements</vt:lpstr>
      <vt:lpstr>Referrals Review Findings</vt:lpstr>
      <vt:lpstr>Provider Support and Resources</vt:lpstr>
      <vt:lpstr>MassHealth Claim Denials  Presented by – Nestor Rivera, Sr. Provider Relations Specialist, MassHealth Business Support Services</vt:lpstr>
      <vt:lpstr>Edit 1010 - Rendering Provider Must Be Enrolled In The Group Practice</vt:lpstr>
      <vt:lpstr>Group Practice Claim Submission Requirements</vt:lpstr>
      <vt:lpstr>Entity Provider Types</vt:lpstr>
      <vt:lpstr>Edit 1010</vt:lpstr>
      <vt:lpstr>March 2026 Denials – Count of NPIs per Provider Type</vt:lpstr>
      <vt:lpstr>March 2026 Denials – Count of Claims by Provider Type</vt:lpstr>
      <vt:lpstr>March 2026 Denials – Group Practice Organizations</vt:lpstr>
      <vt:lpstr>Edit 1945 - BILLING PROVIDER NPI IS MAPPED TO Multiple Service Locations</vt:lpstr>
      <vt:lpstr>Edit 1945 Denials</vt:lpstr>
      <vt:lpstr>NPI Crosswalk</vt:lpstr>
      <vt:lpstr>Claim Type / Type of Bill (TOB)</vt:lpstr>
      <vt:lpstr>Taxonomy Codes</vt:lpstr>
      <vt:lpstr>Billing Provider Address </vt:lpstr>
      <vt:lpstr>Claim Denial Resolution</vt:lpstr>
      <vt:lpstr>March 1945 Claim Denials</vt:lpstr>
      <vt:lpstr>Advancing Interoperability and Improving Prior Authorization Processes New Web Page  Presented by – Nestor Rivera, Sr. Provider Relations Specialist, MassHealth Business Support Services </vt:lpstr>
      <vt:lpstr>General Overview</vt:lpstr>
      <vt:lpstr>New Resources On Mass.gov</vt:lpstr>
      <vt:lpstr>Interoperability Landing Page</vt:lpstr>
      <vt:lpstr>General Overview Selections</vt:lpstr>
      <vt:lpstr>What Members Need to Know</vt:lpstr>
      <vt:lpstr>What Members Need to Know: Provider Directory</vt:lpstr>
      <vt:lpstr>What Providers Need to Know</vt:lpstr>
      <vt:lpstr>What Developers Need to Know</vt:lpstr>
      <vt:lpstr>Impact of the One Big Beautiful Bill Act (OBBBA/OB3) on MassHealth  Presented by - Michael Gilleran, Sr. Provider Relations Specialist, MassHealth Business Support Services</vt:lpstr>
      <vt:lpstr>Background on Federal Medicaid  Changes (slide 1 of 2)</vt:lpstr>
      <vt:lpstr>Background on Federal Medicaid  Changes (slide 2 of 2)</vt:lpstr>
      <vt:lpstr>How is MassHealth responding to OB3?</vt:lpstr>
      <vt:lpstr>Stay Informed</vt:lpstr>
      <vt:lpstr>Application Changes and Mass.gov Improvements  Presented by - Michael Gilleran, Sr. Provider Relations Specialist, MassHealth Business Support Services</vt:lpstr>
      <vt:lpstr>Application Changes</vt:lpstr>
      <vt:lpstr>Application Requests on Mass.gov</vt:lpstr>
      <vt:lpstr>Updating Provider Files</vt:lpstr>
      <vt:lpstr>Mass.gov Updates – EDI Request Form</vt:lpstr>
      <vt:lpstr>Mass.gov Updates – EDI Request Form continued</vt:lpstr>
      <vt:lpstr>Provider Self-Service Enhancements    Presented by - Michael Gilleran, Sr. Provider Relations Specialist, MassHealth Business Support Services</vt:lpstr>
      <vt:lpstr>Provider Self-Service (PSS): Directory Requirements</vt:lpstr>
      <vt:lpstr>Provider Self-Service (PSS): Application Requests</vt:lpstr>
      <vt:lpstr>Provider Self-Service (PSS): Application Requests continued</vt:lpstr>
      <vt:lpstr>Provider Self-Service (PSS): Updating Contact Information</vt:lpstr>
      <vt:lpstr>Long-Term Services and Supports   Presented by - Lindsey Klauka, Associate Director of Provider Enrollment Revalidation Training Team </vt:lpstr>
      <vt:lpstr>LTSS Provider Communications (slide 1 of 2)</vt:lpstr>
      <vt:lpstr>LTSS Provider Communications (slide 2 of 2)</vt:lpstr>
      <vt:lpstr>LTSS Provider Trainings and Quality Forums</vt:lpstr>
      <vt:lpstr>Training Videos for Enrollment Process</vt:lpstr>
      <vt:lpstr>Training Videos for Enrollment Process continued</vt:lpstr>
      <vt:lpstr>MassHealth Robotic Processing Automation (RPA)  Presented by – Michelle Croy, Sr. Provider Relations Specialist, MassHealth Business Support Services </vt:lpstr>
      <vt:lpstr>MassHealth Robotics Processing  Automation (RPA)</vt:lpstr>
      <vt:lpstr>MassHealth Robotics Processing  Automation (RPA) Annual Validation</vt:lpstr>
      <vt:lpstr>External User Access</vt:lpstr>
      <vt:lpstr>MassHealth Updates   Presented by – Michelle Croy, Sr. Provider Relations Specialist, MassHealth Business Support Services</vt:lpstr>
      <vt:lpstr>Immunization Updates</vt:lpstr>
      <vt:lpstr>MassHealth Dental Program Vendor Transition</vt:lpstr>
      <vt:lpstr>Where to get more information?</vt:lpstr>
      <vt:lpstr>All Provider Bulletins</vt:lpstr>
      <vt:lpstr>Trainings </vt:lpstr>
      <vt:lpstr>Provider Education LMS </vt:lpstr>
      <vt:lpstr>Resources</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Provider Services MTF Spring 2026</dc:title>
  <dc:creator>MassHealth Provider Services</dc:creator>
  <cp:lastModifiedBy>DeCouto, Lynn</cp:lastModifiedBy>
  <cp:revision>13</cp:revision>
  <cp:lastPrinted>2026-04-22T11:50:19Z</cp:lastPrinted>
  <dcterms:created xsi:type="dcterms:W3CDTF">2021-04-02T12:43:44Z</dcterms:created>
  <dcterms:modified xsi:type="dcterms:W3CDTF">2026-05-11T16:03:47Z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9A495659-445B-452B-A600-0F060C64B526</vt:lpwstr>
  </property>
  <property fmtid="{D5CDD505-2E9C-101B-9397-08002B2CF9AE}" pid="3" name="ArticulatePath">
    <vt:lpwstr>Presentation1</vt:lpwstr>
  </property>
  <property fmtid="{D5CDD505-2E9C-101B-9397-08002B2CF9AE}" pid="4" name="ContentTypeId">
    <vt:lpwstr>0x010100038FBFD78F50B6459D1C2958213ED059</vt:lpwstr>
  </property>
  <property fmtid="{D5CDD505-2E9C-101B-9397-08002B2CF9AE}" pid="5" name="MediaServiceImageTags">
    <vt:lpwstr/>
  </property>
</Properties>
</file>