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7"/>
  </p:notesMasterIdLst>
  <p:handoutMasterIdLst>
    <p:handoutMasterId r:id="rId8"/>
  </p:handoutMasterIdLst>
  <p:sldIdLst>
    <p:sldId id="941" r:id="rId2"/>
    <p:sldId id="942" r:id="rId3"/>
    <p:sldId id="947" r:id="rId4"/>
    <p:sldId id="943" r:id="rId5"/>
    <p:sldId id="2214" r:id="rId6"/>
  </p:sldIdLst>
  <p:sldSz cx="9144000" cy="6858000" type="screen4x3"/>
  <p:notesSz cx="7010400" cy="929640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ho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333399"/>
    <a:srgbClr val="000066"/>
    <a:srgbClr val="33339D"/>
    <a:srgbClr val="C49500"/>
    <a:srgbClr val="FF9900"/>
    <a:srgbClr val="5C4600"/>
    <a:srgbClr val="000000"/>
    <a:srgbClr val="A27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F10DDA-C0B3-4BF2-BD85-A4901A8F3CAE}" v="12" dt="2026-04-14T18:16:46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55" autoAdjust="0"/>
    <p:restoredTop sz="84758" autoAdjust="0"/>
  </p:normalViewPr>
  <p:slideViewPr>
    <p:cSldViewPr snapToGrid="0">
      <p:cViewPr varScale="1">
        <p:scale>
          <a:sx n="81" d="100"/>
          <a:sy n="81" d="100"/>
        </p:scale>
        <p:origin x="984" y="53"/>
      </p:cViewPr>
      <p:guideLst>
        <p:guide orient="horz" pos="1152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2" tIns="45677" rIns="91362" bIns="45677" numCol="1" anchor="t" anchorCtr="0" compatLnSpc="1">
            <a:prstTxWarp prst="textNoShape">
              <a:avLst/>
            </a:prstTxWarp>
          </a:bodyPr>
          <a:lstStyle>
            <a:lvl1pPr defTabSz="914775" eaLnBrk="0" hangingPunct="0">
              <a:lnSpc>
                <a:spcPct val="85000"/>
              </a:lnSpc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76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2" tIns="45677" rIns="91362" bIns="45677" numCol="1" anchor="t" anchorCtr="0" compatLnSpc="1">
            <a:prstTxWarp prst="textNoShape">
              <a:avLst/>
            </a:prstTxWarp>
          </a:bodyPr>
          <a:lstStyle>
            <a:lvl1pPr algn="r" defTabSz="914775" eaLnBrk="0" hangingPunct="0">
              <a:lnSpc>
                <a:spcPct val="85000"/>
              </a:lnSpc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 sz="900" b="0">
                <a:solidFill>
                  <a:schemeClr val="tx1"/>
                </a:solidFill>
              </a:rPr>
              <a:t>MassHealth Updates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2" tIns="45677" rIns="91362" bIns="45677" numCol="1" anchor="b" anchorCtr="0" compatLnSpc="1">
            <a:prstTxWarp prst="textNoShape">
              <a:avLst/>
            </a:prstTxWarp>
          </a:bodyPr>
          <a:lstStyle>
            <a:lvl1pPr defTabSz="914775" eaLnBrk="0" hangingPunct="0">
              <a:lnSpc>
                <a:spcPct val="85000"/>
              </a:lnSpc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846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67" tIns="46536" rIns="93067" bIns="46536" numCol="1" anchor="t" anchorCtr="0" compatLnSpc="1">
            <a:prstTxWarp prst="textNoShape">
              <a:avLst/>
            </a:prstTxWarp>
          </a:bodyPr>
          <a:lstStyle>
            <a:lvl1pPr defTabSz="932094">
              <a:defRPr sz="1200" b="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67" tIns="46536" rIns="93067" bIns="46536" numCol="1" anchor="t" anchorCtr="0" compatLnSpc="1">
            <a:prstTxWarp prst="textNoShape">
              <a:avLst/>
            </a:prstTxWarp>
          </a:bodyPr>
          <a:lstStyle>
            <a:lvl1pPr algn="r" defTabSz="932094">
              <a:defRPr sz="1200" b="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67" tIns="46536" rIns="93067" bIns="465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67" tIns="46536" rIns="93067" bIns="46536" numCol="1" anchor="b" anchorCtr="0" compatLnSpc="1">
            <a:prstTxWarp prst="textNoShape">
              <a:avLst/>
            </a:prstTxWarp>
          </a:bodyPr>
          <a:lstStyle>
            <a:lvl1pPr defTabSz="932094">
              <a:defRPr sz="1200" b="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67" tIns="46536" rIns="93067" bIns="46536" numCol="1" anchor="b" anchorCtr="0" compatLnSpc="1">
            <a:prstTxWarp prst="textNoShape">
              <a:avLst/>
            </a:prstTxWarp>
          </a:bodyPr>
          <a:lstStyle>
            <a:lvl1pPr algn="r" defTabSz="932094">
              <a:defRPr sz="1200" b="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87AE3DAA-91F2-485E-966D-965CA4860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885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AE3DAA-91F2-485E-966D-965CA4860340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99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AE3DAA-91F2-485E-966D-965CA486034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072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AE3DAA-91F2-485E-966D-965CA486034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1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19200"/>
            <a:ext cx="7315200" cy="1927225"/>
          </a:xfrm>
        </p:spPr>
        <p:txBody>
          <a:bodyPr anchor="b" anchorCtr="0"/>
          <a:lstStyle>
            <a:lvl1pPr algn="l">
              <a:lnSpc>
                <a:spcPts val="4400"/>
              </a:lnSpc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9000"/>
            <a:ext cx="6934200" cy="990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8E4069C4-03E9-46B5-8B95-A46788B50890}" type="datetime1">
              <a:rPr lang="en-US" smtClean="0"/>
              <a:t>4/21/2026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815A0231-9940-4863-B13E-2164784B5D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29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F5128-8A4C-4F42-9118-3DD827FFEC3A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02BC5-986D-42D8-BF2F-B9D0692D83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59ABB9-8F3F-454C-928B-7CDF9BEB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6553200" cy="715963"/>
          </a:xfrm>
        </p:spPr>
        <p:txBody>
          <a:bodyPr/>
          <a:lstStyle>
            <a:lvl1pPr>
              <a:defRPr sz="36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191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>
                <a:latin typeface="+mn-lt"/>
                <a:cs typeface="Arial" panose="020B0604020202020204" pitchFamily="34" charset="0"/>
              </a:defRPr>
            </a:lvl1pPr>
            <a:lvl2pPr>
              <a:defRPr sz="1800">
                <a:latin typeface="+mn-lt"/>
                <a:cs typeface="Arial" panose="020B0604020202020204" pitchFamily="34" charset="0"/>
              </a:defRPr>
            </a:lvl2pPr>
            <a:lvl3pPr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 sz="1800">
                <a:latin typeface="+mn-lt"/>
                <a:cs typeface="Arial" panose="020B0604020202020204" pitchFamily="34" charset="0"/>
              </a:defRPr>
            </a:lvl4pPr>
            <a:lvl5pPr>
              <a:defRPr sz="1800">
                <a:latin typeface="+mn-lt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>
                <a:latin typeface="+mn-lt"/>
                <a:cs typeface="Arial" panose="020B0604020202020204" pitchFamily="34" charset="0"/>
              </a:defRPr>
            </a:lvl1pPr>
            <a:lvl2pPr>
              <a:defRPr sz="1800">
                <a:latin typeface="+mn-lt"/>
                <a:cs typeface="Arial" panose="020B0604020202020204" pitchFamily="34" charset="0"/>
              </a:defRPr>
            </a:lvl2pPr>
            <a:lvl3pPr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 sz="1800">
                <a:latin typeface="+mn-lt"/>
                <a:cs typeface="Arial" panose="020B0604020202020204" pitchFamily="34" charset="0"/>
              </a:defRPr>
            </a:lvl4pPr>
            <a:lvl5pPr>
              <a:defRPr sz="1800">
                <a:latin typeface="+mn-lt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BA68E-D928-4570-AAE2-43BE1298D771}" type="datetime1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A35D-121F-4BCE-A2B8-5BDD75225A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6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3B13B-71BF-414C-AC32-F1D639174FE1}" type="datetime1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34362-9AFF-481E-9165-DDE67710E7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14B5D-587B-433A-9366-3FF7109A2052}" type="datetime1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3FC28-71BB-4923-9EC4-7D01669BF5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A1304B-6803-4FFB-A654-94EA28C89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6553200" cy="715963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222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4000" b="1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BF278-8506-47BE-BC06-A0BBEF454576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9D53-7AEC-4C3D-B4B0-764829EA3D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7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17141-8C44-40CC-AE3D-55ADAC9E2C39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3FC28-71BB-4923-9EC4-7D01669BF5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4203C3-4299-47CD-9DFD-FDC2CC80C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6553200" cy="715963"/>
          </a:xfrm>
        </p:spPr>
        <p:txBody>
          <a:bodyPr/>
          <a:lstStyle>
            <a:lvl1pPr>
              <a:defRPr sz="36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776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152400"/>
          </a:xfrm>
          <a:prstGeom prst="rect">
            <a:avLst/>
          </a:prstGeom>
          <a:gradFill flip="none" rotWithShape="0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65532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2993D9D-C80B-468B-8AD0-877FF03E43B9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543FC28-71BB-4923-9EC4-7D01669BF51C}" type="slidenum">
              <a:rPr lang="en-US" smtClean="0"/>
              <a:pPr>
                <a:defRPr/>
              </a:pPr>
              <a:t>‹#›</a:t>
            </a:fld>
            <a:endParaRPr lang="en-US" b="0"/>
          </a:p>
        </p:txBody>
      </p:sp>
      <p:pic>
        <p:nvPicPr>
          <p:cNvPr id="9" name="Picture 8" descr="MassHealth log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2788" y="228600"/>
            <a:ext cx="1364104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8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70" r:id="rId3"/>
    <p:sldLayoutId id="2147483772" r:id="rId4"/>
    <p:sldLayoutId id="2147483773" r:id="rId5"/>
    <p:sldLayoutId id="2147483769" r:id="rId6"/>
    <p:sldLayoutId id="2147483778" r:id="rId7"/>
  </p:sldLayoutIdLst>
  <p:hf hdr="0" ft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600" b="1" kern="1200">
          <a:solidFill>
            <a:srgbClr val="002060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orbel" pitchFamily="34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orbel" pitchFamily="34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orbel" pitchFamily="34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orbe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Clr>
          <a:schemeClr val="accent5">
            <a:lumMod val="75000"/>
          </a:schemeClr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Clr>
          <a:schemeClr val="accent5">
            <a:lumMod val="75000"/>
          </a:schemeClr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lr>
          <a:schemeClr val="accent5">
            <a:lumMod val="75000"/>
          </a:schemeClr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Clr>
          <a:schemeClr val="accent5">
            <a:lumMod val="75000"/>
          </a:schemeClr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Clr>
          <a:schemeClr val="accent5">
            <a:lumMod val="75000"/>
          </a:schemeClr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DF832-8C9E-4772-9F20-08A3412E5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169894"/>
            <a:ext cx="7315200" cy="1927225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MassHealth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0B69D-EF06-4BC2-9344-E5889A3CD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510" y="4857750"/>
            <a:ext cx="7616190" cy="9906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n-lt"/>
              </a:rPr>
              <a:t>April 2026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+mn-lt"/>
              </a:rPr>
              <a:t>MA Healthcare Training Forum (MTF)</a:t>
            </a:r>
          </a:p>
        </p:txBody>
      </p:sp>
      <p:pic>
        <p:nvPicPr>
          <p:cNvPr id="5" name="Picture 4" descr="MassHealth Logo">
            <a:extLst>
              <a:ext uri="{FF2B5EF4-FFF2-40B4-BE49-F238E27FC236}">
                <a16:creationId xmlns:a16="http://schemas.microsoft.com/office/drawing/2014/main" id="{F17C4BA0-9E92-90B7-8AC9-6CE913C79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04" y="293852"/>
            <a:ext cx="2210939" cy="11154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D0CBB-837C-443E-933C-54A14403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A0231-9940-4863-B13E-2164784B5DA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249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ABF0F7-FC69-4128-8663-6891DB03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8B265F-BF96-4C86-8474-8D0D3CBD2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/>
              <a:t>MassHealth Health Plan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Impact of OB3 on MassHealth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090C8-A079-4CCF-A3B5-4BF3C517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3302BC5-986D-42D8-BF2F-B9D0692D83AF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57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1EF1-1D44-2DD1-A6E9-17C46008E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185990"/>
            <a:ext cx="4889500" cy="1362075"/>
          </a:xfrm>
        </p:spPr>
        <p:txBody>
          <a:bodyPr/>
          <a:lstStyle/>
          <a:p>
            <a:pPr algn="ctr"/>
            <a:r>
              <a:rPr lang="en-US" cap="none" dirty="0">
                <a:latin typeface="+mj-lt"/>
              </a:rPr>
              <a:t>MassHealth </a:t>
            </a:r>
            <a:r>
              <a:rPr lang="en-US" dirty="0">
                <a:latin typeface="+mj-lt"/>
              </a:rPr>
              <a:t>Health Plan</a:t>
            </a:r>
            <a:r>
              <a:rPr lang="en-US" cap="none" dirty="0">
                <a:latin typeface="+mj-lt"/>
              </a:rPr>
              <a:t> Update</a:t>
            </a:r>
          </a:p>
        </p:txBody>
      </p:sp>
      <p:pic>
        <p:nvPicPr>
          <p:cNvPr id="5" name="Picture 4" descr="Screenshot of cover to MassHealth Enrollment Guide">
            <a:extLst>
              <a:ext uri="{FF2B5EF4-FFF2-40B4-BE49-F238E27FC236}">
                <a16:creationId xmlns:a16="http://schemas.microsoft.com/office/drawing/2014/main" id="{934A228B-675F-175F-5218-D596915E6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1795218"/>
            <a:ext cx="3759393" cy="47436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660B9-C6CA-AA35-DD56-14F0BADA7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09D53-7AEC-4C3D-B4B0-764829EA3DA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02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013CD-7C96-2F84-1054-E008B8C19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646670" cy="715963"/>
          </a:xfrm>
        </p:spPr>
        <p:txBody>
          <a:bodyPr/>
          <a:lstStyle/>
          <a:p>
            <a:pPr lvl="0" defTabSz="912306">
              <a:lnSpc>
                <a:spcPct val="100000"/>
              </a:lnSpc>
              <a:tabLst>
                <a:tab pos="274987" algn="l"/>
              </a:tabLst>
              <a:defRPr/>
            </a:pPr>
            <a:r>
              <a:rPr lang="en-US" kern="0" dirty="0">
                <a:ea typeface="Open Sans"/>
                <a:cs typeface="Open Sans"/>
              </a:rPr>
              <a:t>Overview of Managed Care Regulation Updates and Impact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59085-2BBF-8F6F-D41C-8CF945159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+mn-lt"/>
              </a:rPr>
              <a:t>In 2026, some federal rules are changing. Under these changes, some members will have their MassHealth benefits provided through the fee-for-service (FFS) delivery system instead of through managed care.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+mn-lt"/>
              </a:rPr>
              <a:t>Members’ MassHealth eligibility will not change. These updates are focused solely on the delivery system through which members get their services.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+mn-lt"/>
              </a:rPr>
              <a:t>Once the regulations are final, during summer 2026, MassHealth will issue notices to impacted members and work on transitioning impacted members from managed care to fee-for-service during the second half of 2026.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+mn-lt"/>
              </a:rPr>
              <a:t>If this transition applies to members, they will receive a letter in the mail with additional information in Summer 2026. Reminder: Members will not need to take any action to maintain MassHealth eligibility during the transition.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+mn-lt"/>
              </a:rPr>
              <a:t>Receiving care through MassHealth FFS means that services will be covered directly by MassHealth instead of a managed care entity. MassHealth has a network of providers that fall within the FFS care delivery model and can help members find doctors that are right for them.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98F86-34CC-46FE-B9FF-A6DA9963D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DA35D-121F-4BCE-A2B8-5BDD75225AF7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261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erson with idea concept">
            <a:extLst>
              <a:ext uri="{FF2B5EF4-FFF2-40B4-BE49-F238E27FC236}">
                <a16:creationId xmlns:a16="http://schemas.microsoft.com/office/drawing/2014/main" id="{5B9E310A-9307-421A-94C9-E028F1DC7E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15" y="1369637"/>
            <a:ext cx="7557369" cy="54883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048A350-333D-417E-8525-71F75945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350" y="431800"/>
            <a:ext cx="3289300" cy="1538568"/>
          </a:xfrm>
        </p:spPr>
        <p:txBody>
          <a:bodyPr/>
          <a:lstStyle/>
          <a:p>
            <a:r>
              <a:rPr lang="en-US" dirty="0"/>
              <a:t>Thank You!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748D72-75EF-4F4C-9515-B7EA6E7B0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C3FE04-E715-46F6-B07D-5A234E157AC3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7013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002D5B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226</Words>
  <Application>Microsoft Office PowerPoint</Application>
  <PresentationFormat>On-screen Show (4:3)</PresentationFormat>
  <Paragraphs>22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Corbel</vt:lpstr>
      <vt:lpstr>Courier New</vt:lpstr>
      <vt:lpstr>Open Sans</vt:lpstr>
      <vt:lpstr>1_Office Theme</vt:lpstr>
      <vt:lpstr>MassHealth Update</vt:lpstr>
      <vt:lpstr>Agenda</vt:lpstr>
      <vt:lpstr>MassHealth Health Plan Update</vt:lpstr>
      <vt:lpstr>Overview of Managed Care Regulation Updates and Impact 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MassHealth Updates Spring 2026</dc:title>
  <dc:creator>MassHealth</dc:creator>
  <cp:lastModifiedBy>Raymond, Deborah</cp:lastModifiedBy>
  <cp:revision>5</cp:revision>
  <dcterms:created xsi:type="dcterms:W3CDTF">2026-04-17T12:20:00Z</dcterms:created>
  <dcterms:modified xsi:type="dcterms:W3CDTF">2026-04-21T19:57:40Z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F410CB86-597D-4125-AC6A-EBEA38169DF0</vt:lpwstr>
  </property>
  <property fmtid="{D5CDD505-2E9C-101B-9397-08002B2CF9AE}" pid="3" name="ArticulatePath">
    <vt:lpwstr>MassHealth Updates MTF Spring 2026</vt:lpwstr>
  </property>
</Properties>
</file>